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1"/>
  </p:notesMasterIdLst>
  <p:handoutMasterIdLst>
    <p:handoutMasterId r:id="rId112"/>
  </p:handoutMasterIdLst>
  <p:sldIdLst>
    <p:sldId id="619" r:id="rId2"/>
    <p:sldId id="620" r:id="rId3"/>
    <p:sldId id="621" r:id="rId4"/>
    <p:sldId id="872" r:id="rId5"/>
    <p:sldId id="962" r:id="rId6"/>
    <p:sldId id="963" r:id="rId7"/>
    <p:sldId id="964" r:id="rId8"/>
    <p:sldId id="965" r:id="rId9"/>
    <p:sldId id="623" r:id="rId10"/>
    <p:sldId id="960" r:id="rId11"/>
    <p:sldId id="624" r:id="rId12"/>
    <p:sldId id="625" r:id="rId13"/>
    <p:sldId id="626" r:id="rId14"/>
    <p:sldId id="627" r:id="rId15"/>
    <p:sldId id="628" r:id="rId16"/>
    <p:sldId id="629" r:id="rId17"/>
    <p:sldId id="957" r:id="rId18"/>
    <p:sldId id="958" r:id="rId19"/>
    <p:sldId id="959" r:id="rId20"/>
    <p:sldId id="935" r:id="rId21"/>
    <p:sldId id="936" r:id="rId22"/>
    <p:sldId id="937" r:id="rId23"/>
    <p:sldId id="938" r:id="rId24"/>
    <p:sldId id="955" r:id="rId25"/>
    <p:sldId id="956" r:id="rId26"/>
    <p:sldId id="631" r:id="rId27"/>
    <p:sldId id="873" r:id="rId28"/>
    <p:sldId id="924" r:id="rId29"/>
    <p:sldId id="925" r:id="rId30"/>
    <p:sldId id="926" r:id="rId31"/>
    <p:sldId id="927" r:id="rId32"/>
    <p:sldId id="928" r:id="rId33"/>
    <p:sldId id="929" r:id="rId34"/>
    <p:sldId id="930" r:id="rId35"/>
    <p:sldId id="931" r:id="rId36"/>
    <p:sldId id="932" r:id="rId37"/>
    <p:sldId id="894" r:id="rId38"/>
    <p:sldId id="888" r:id="rId39"/>
    <p:sldId id="889" r:id="rId40"/>
    <p:sldId id="890" r:id="rId41"/>
    <p:sldId id="893" r:id="rId42"/>
    <p:sldId id="904" r:id="rId43"/>
    <p:sldId id="905" r:id="rId44"/>
    <p:sldId id="906" r:id="rId45"/>
    <p:sldId id="907" r:id="rId46"/>
    <p:sldId id="908" r:id="rId47"/>
    <p:sldId id="910" r:id="rId48"/>
    <p:sldId id="933" r:id="rId49"/>
    <p:sldId id="911" r:id="rId50"/>
    <p:sldId id="912" r:id="rId51"/>
    <p:sldId id="913" r:id="rId52"/>
    <p:sldId id="914" r:id="rId53"/>
    <p:sldId id="915" r:id="rId54"/>
    <p:sldId id="916" r:id="rId55"/>
    <p:sldId id="917" r:id="rId56"/>
    <p:sldId id="918" r:id="rId57"/>
    <p:sldId id="920" r:id="rId58"/>
    <p:sldId id="921" r:id="rId59"/>
    <p:sldId id="922" r:id="rId60"/>
    <p:sldId id="874" r:id="rId61"/>
    <p:sldId id="633" r:id="rId62"/>
    <p:sldId id="634" r:id="rId63"/>
    <p:sldId id="635" r:id="rId64"/>
    <p:sldId id="968" r:id="rId65"/>
    <p:sldId id="967" r:id="rId66"/>
    <p:sldId id="976" r:id="rId67"/>
    <p:sldId id="884" r:id="rId68"/>
    <p:sldId id="972" r:id="rId69"/>
    <p:sldId id="973" r:id="rId70"/>
    <p:sldId id="974" r:id="rId71"/>
    <p:sldId id="969" r:id="rId72"/>
    <p:sldId id="975" r:id="rId73"/>
    <p:sldId id="971" r:id="rId74"/>
    <p:sldId id="978" r:id="rId75"/>
    <p:sldId id="977" r:id="rId76"/>
    <p:sldId id="885" r:id="rId77"/>
    <p:sldId id="882" r:id="rId78"/>
    <p:sldId id="886" r:id="rId79"/>
    <p:sldId id="979" r:id="rId80"/>
    <p:sldId id="637" r:id="rId81"/>
    <p:sldId id="877" r:id="rId82"/>
    <p:sldId id="878" r:id="rId83"/>
    <p:sldId id="879" r:id="rId84"/>
    <p:sldId id="866" r:id="rId85"/>
    <p:sldId id="867" r:id="rId86"/>
    <p:sldId id="868" r:id="rId87"/>
    <p:sldId id="859" r:id="rId88"/>
    <p:sldId id="860" r:id="rId89"/>
    <p:sldId id="861" r:id="rId90"/>
    <p:sldId id="864" r:id="rId91"/>
    <p:sldId id="895" r:id="rId92"/>
    <p:sldId id="896" r:id="rId93"/>
    <p:sldId id="901" r:id="rId94"/>
    <p:sldId id="902" r:id="rId95"/>
    <p:sldId id="903" r:id="rId96"/>
    <p:sldId id="638" r:id="rId97"/>
    <p:sldId id="639" r:id="rId98"/>
    <p:sldId id="640" r:id="rId99"/>
    <p:sldId id="641" r:id="rId100"/>
    <p:sldId id="642" r:id="rId101"/>
    <p:sldId id="644" r:id="rId102"/>
    <p:sldId id="645" r:id="rId103"/>
    <p:sldId id="646" r:id="rId104"/>
    <p:sldId id="647" r:id="rId105"/>
    <p:sldId id="648" r:id="rId106"/>
    <p:sldId id="649" r:id="rId107"/>
    <p:sldId id="650" r:id="rId108"/>
    <p:sldId id="651" r:id="rId109"/>
    <p:sldId id="848" r:id="rId110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134" autoAdjust="0"/>
    <p:restoredTop sz="86354" autoAdjust="0"/>
  </p:normalViewPr>
  <p:slideViewPr>
    <p:cSldViewPr>
      <p:cViewPr>
        <p:scale>
          <a:sx n="77" d="100"/>
          <a:sy n="77" d="100"/>
        </p:scale>
        <p:origin x="-682" y="-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31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976" y="-91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51295" y="235037"/>
            <a:ext cx="3825403" cy="268613"/>
          </a:xfrm>
          <a:prstGeom prst="rect">
            <a:avLst/>
          </a:prstGeom>
        </p:spPr>
        <p:txBody>
          <a:bodyPr vert="horz" lIns="92170" tIns="46085" rIns="92170" bIns="460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637922" y="235038"/>
            <a:ext cx="2201970" cy="311782"/>
          </a:xfrm>
          <a:prstGeom prst="rect">
            <a:avLst/>
          </a:prstGeom>
        </p:spPr>
        <p:txBody>
          <a:bodyPr vert="horz" lIns="92170" tIns="46085" rIns="92170" bIns="460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14110" y="8739510"/>
            <a:ext cx="2753264" cy="388530"/>
          </a:xfrm>
          <a:prstGeom prst="rect">
            <a:avLst/>
          </a:prstGeom>
        </p:spPr>
        <p:txBody>
          <a:bodyPr vert="horz" lIns="92170" tIns="46085" rIns="92170" bIns="460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 dirty="0" smtClean="0"/>
              <a:t>2015 Dr</a:t>
            </a:r>
            <a:r>
              <a:rPr lang="en-US" dirty="0"/>
              <a:t>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3622F-2981-485C-ACE3-B1249B77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07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474"/>
          </a:xfrm>
          <a:prstGeom prst="rect">
            <a:avLst/>
          </a:prstGeom>
        </p:spPr>
        <p:txBody>
          <a:bodyPr vert="horz" lIns="92170" tIns="46085" rIns="92170" bIns="460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0" y="0"/>
            <a:ext cx="3067374" cy="468474"/>
          </a:xfrm>
          <a:prstGeom prst="rect">
            <a:avLst/>
          </a:prstGeom>
        </p:spPr>
        <p:txBody>
          <a:bodyPr vert="horz" lIns="92170" tIns="46085" rIns="92170" bIns="460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14E23F-C720-48C5-9F4E-534F40363AB8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0" tIns="46085" rIns="92170" bIns="4608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9" y="4446503"/>
            <a:ext cx="5660378" cy="4213063"/>
          </a:xfrm>
          <a:prstGeom prst="rect">
            <a:avLst/>
          </a:prstGeom>
        </p:spPr>
        <p:txBody>
          <a:bodyPr vert="horz" lIns="92170" tIns="46085" rIns="92170" bIns="4608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003"/>
            <a:ext cx="3067374" cy="468474"/>
          </a:xfrm>
          <a:prstGeom prst="rect">
            <a:avLst/>
          </a:prstGeom>
        </p:spPr>
        <p:txBody>
          <a:bodyPr vert="horz" lIns="92170" tIns="46085" rIns="92170" bIns="460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0" y="8893003"/>
            <a:ext cx="3067374" cy="468474"/>
          </a:xfrm>
          <a:prstGeom prst="rect">
            <a:avLst/>
          </a:prstGeom>
        </p:spPr>
        <p:txBody>
          <a:bodyPr vert="horz" lIns="92170" tIns="46085" rIns="92170" bIns="460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4FE611-D8A4-406D-8BE1-2D966B426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87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0642" indent="-2761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9535" indent="-22063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53984" indent="-22063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98433" indent="-22063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55580" indent="-220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2729" indent="-220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69876" indent="-220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7023" indent="-220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7DAC4E2-3CF3-47F2-8742-8F6493C7B012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2314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CCDD9E-20DE-4DB4-9C67-59422DEB2F24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53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2975" y="4448175"/>
            <a:ext cx="5191125" cy="421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953" tIns="45661" rIns="92953" bIns="45661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6500" y="708025"/>
            <a:ext cx="4665663" cy="34988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C18B5-8FB9-4075-89F2-A8F7583F94E5}" type="slidenum">
              <a:rPr lang="en-US" smtClean="0"/>
              <a:pPr>
                <a:defRPr/>
              </a:pPr>
              <a:t>77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C18B5-8FB9-4075-89F2-A8F7583F94E5}" type="slidenum">
              <a:rPr lang="en-US" smtClean="0"/>
              <a:pPr>
                <a:defRPr/>
              </a:pPr>
              <a:t>78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C18B5-8FB9-4075-89F2-A8F7583F94E5}" type="slidenum">
              <a:rPr lang="en-US" smtClean="0"/>
              <a:pPr>
                <a:defRPr/>
              </a:pPr>
              <a:t>79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B5232-4328-49A5-869D-B8B2876304E9}" type="slidenum">
              <a:rPr lang="en-US" altLang="en-US" smtClean="0"/>
              <a:pPr>
                <a:defRPr/>
              </a:pPr>
              <a:t>98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72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FDBA30-E803-4FB7-8ABE-003B3216B0BD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3325" y="706438"/>
            <a:ext cx="4670425" cy="3503612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727" y="4444903"/>
            <a:ext cx="5194021" cy="4213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222" tIns="47112" rIns="94222" bIns="47112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/>
              <a:t>It is very important to be able to relate this formula to the tax return.</a:t>
            </a:r>
          </a:p>
          <a:p>
            <a:r>
              <a:rPr lang="en-US" altLang="en-US" sz="3200"/>
              <a:t>Students: identify the Form 1040 line numbers for each line on this slide.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2B3927-EAD9-4052-AA8C-2503D93EA79C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3325" y="706438"/>
            <a:ext cx="4670425" cy="3503612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727" y="4444903"/>
            <a:ext cx="5194021" cy="4213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222" tIns="47112" rIns="94222" bIns="47112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800"/>
              <a:t>Continue identifying line numbers on Form 1040.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01AAC4-06DC-49CC-A00A-86BCE163884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1738" y="704850"/>
            <a:ext cx="4675187" cy="3508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2329" y="4444903"/>
            <a:ext cx="5192419" cy="4213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/>
              <a:t>Note that an employee having a salary of $100,000 and business expenses of $2,000, will get no deduction.</a:t>
            </a:r>
          </a:p>
          <a:p>
            <a:r>
              <a:rPr lang="en-US" altLang="en-US" sz="2800"/>
              <a:t>The employee would rather have the employer pay a salary of $98,000 and reimburse the $2,000 of expenses.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81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4" indent="-285717" defTabSz="92381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69" indent="-228574" defTabSz="92381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16" indent="-228574" defTabSz="92381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64" indent="-228574" defTabSz="92381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11" indent="-228574" defTabSz="9238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58" indent="-228574" defTabSz="9238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06" indent="-228574" defTabSz="9238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53" indent="-228574" defTabSz="9238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5A5E5D-5B7D-4300-ACDF-A7E351D9821D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703263"/>
            <a:ext cx="4675187" cy="3506787"/>
          </a:xfrm>
          <a:ln w="12700" cap="flat">
            <a:solidFill>
              <a:schemeClr val="tx1"/>
            </a:solidFill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448365"/>
            <a:ext cx="5189538" cy="42135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14" tIns="46908" rIns="93814" bIns="4690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900" smtClean="0"/>
              <a:t>To the extent you get a tax benefit by taking a deduction in one year, a refund of that expense is included in income in the year the refund is received. The use of the state income tax deduction decreased her income by $1,100. The $1,000 refund is included in income.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2EA3EB-1787-4956-95FA-7D51DBE2134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sz="2900" dirty="0"/>
              <a:t>To the extent you get a tax benefit by taking a deduction in one year, a refund of that expense is included in income in the year the refund is received. The use of the state income tax deduction decreased her income by $1,100. The $1,000 refund is included in income. </a:t>
            </a:r>
            <a:r>
              <a:rPr lang="en-US" sz="2900" b="1" dirty="0"/>
              <a:t>If the refund had been $1,500, only $1,100 would be included in income.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E19D82-F1FD-43B5-B843-2B35711D111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35E6E5-5A78-4F2C-A1CE-D0D8ACE4F557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900" smtClean="0"/>
              <a:t>This is a summary of a classic case that went to the Supreme Court. The Court said that giving an asset to someone (because you appreciate them for helping you) is a transfer of income, and the recipient must include the amount of the asset in income.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D11BA6-BDC8-4D64-B523-95300EE420CD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2975" y="4448175"/>
            <a:ext cx="5191125" cy="421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953" tIns="45661" rIns="92953" bIns="45661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053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6500" y="708025"/>
            <a:ext cx="4665663" cy="34988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EBE2D-16DF-41F0-85A0-1AD0322D1C9D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E384F-FCDD-4DB4-90CA-699EC3D15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5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919C-7B1A-4587-A1F4-74BA01A40274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E7E3-3F8C-4608-8138-16F3FCD84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6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8963E-4B82-4D05-ACE6-3761ACE5A4EB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BD4F2-1F4D-4310-B21F-4AD4407AA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6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44981-DB69-4E3A-978B-BD0014577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1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B4A19-8788-4E37-8540-8E31C25AB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5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7E83-EBD4-4BBD-A41E-1201B3428DF4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AD8B3-FD05-4EE1-AD0E-C911421AC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1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4E513-6DF9-4125-927C-A55B68257672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9981E-A6A1-4C99-94F2-2FC2F68BF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3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DEF1F-4AD6-468E-94B9-7CA8DAD067A0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49E7-0405-48FB-92E6-D46DDF419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3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98583-BD50-4229-87C8-48E2E2715C28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1C533-85F1-48D9-A14F-531289E5C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3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2C0A-1400-4C05-AC7B-083A280C81B7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51B7C-0732-41CC-87BC-68D2CA5F9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4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13587-C847-45FD-8992-20B3F7C9A2D9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7D0D-8537-4263-A407-9E501F008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6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ACD1-30F0-401F-9F69-A449D7F6D46E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E8A2B-AF86-4EDC-8ACB-E8A2F43E3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4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95707-D368-40C1-B62D-308C2E86FA56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9D22-8C1C-4DFF-8BCC-86D76F1E8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3918F4-E467-4F85-9E82-A2A3572CC4D2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A112B0-EA5A-401C-975D-211922782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50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51.emf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52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53.emf"/><Relationship Id="rId4" Type="http://schemas.openxmlformats.org/officeDocument/2006/relationships/oleObject" Target="../embeddings/Microsoft_Excel_97-2003_Worksheet10.xls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54.emf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1.xlsx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3.xls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4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5.xlsx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2.xls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6.xlsx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7.xls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8.xls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4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3.xlsx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1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9.xlsx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10.xlsx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11.xlsx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12.xlsx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6.xls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Excel_97-2003_Worksheet7.xls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Excel_97-2003_Worksheet8.xls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Excel_97-2003_Worksheet9.xls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Excel_Worksheet13.xlsx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Excel_Worksheet14.xlsx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Excel_Worksheet15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Excel_Worksheet16.xlsx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Excel_Worksheet17.xlsx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Excel_Worksheet18.xlsx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Excel_Worksheet19.xlsx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Excel_Worksheet20.xlsx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Excel_Worksheet21.xlsx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38.emf"/><Relationship Id="rId4" Type="http://schemas.openxmlformats.org/officeDocument/2006/relationships/package" Target="../embeddings/Microsoft_Excel_Worksheet22.xlsx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39.emf"/><Relationship Id="rId4" Type="http://schemas.openxmlformats.org/officeDocument/2006/relationships/package" Target="../embeddings/Microsoft_Excel_Worksheet23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6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0.emf"/><Relationship Id="rId4" Type="http://schemas.openxmlformats.org/officeDocument/2006/relationships/package" Target="../embeddings/Microsoft_Excel_Worksheet24.xlsx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1.emf"/><Relationship Id="rId4" Type="http://schemas.openxmlformats.org/officeDocument/2006/relationships/package" Target="../embeddings/Microsoft_Excel_Worksheet25.xlsx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42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43.emf"/><Relationship Id="rId4" Type="http://schemas.openxmlformats.org/officeDocument/2006/relationships/package" Target="../embeddings/Microsoft_Excel_Worksheet27.xlsx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4.emf"/><Relationship Id="rId5" Type="http://schemas.openxmlformats.org/officeDocument/2006/relationships/package" Target="../embeddings/Microsoft_Excel_Worksheet28.xlsx"/><Relationship Id="rId4" Type="http://schemas.openxmlformats.org/officeDocument/2006/relationships/oleObject" Target="../embeddings/oleObject43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Excel_Worksheet29.xlsx"/><Relationship Id="rId4" Type="http://schemas.openxmlformats.org/officeDocument/2006/relationships/oleObject" Target="../embeddings/oleObject4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46.emf"/><Relationship Id="rId5" Type="http://schemas.openxmlformats.org/officeDocument/2006/relationships/package" Target="../embeddings/Microsoft_Excel_Worksheet30.xlsx"/><Relationship Id="rId4" Type="http://schemas.openxmlformats.org/officeDocument/2006/relationships/oleObject" Target="../embeddings/oleObject4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47.emf"/><Relationship Id="rId4" Type="http://schemas.openxmlformats.org/officeDocument/2006/relationships/package" Target="../embeddings/Microsoft_Excel_Worksheet31.xlsx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86800" cy="6477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800" dirty="0" smtClean="0">
                <a:solidFill>
                  <a:srgbClr val="FF3300"/>
                </a:solidFill>
              </a:rPr>
              <a:t/>
            </a:r>
            <a:br>
              <a:rPr lang="en-US" altLang="en-US" sz="4800" dirty="0" smtClean="0">
                <a:solidFill>
                  <a:srgbClr val="FF3300"/>
                </a:solidFill>
              </a:rPr>
            </a:br>
            <a:r>
              <a:rPr lang="en-US" altLang="en-US" sz="5400" b="1" dirty="0" smtClean="0">
                <a:solidFill>
                  <a:schemeClr val="tx1"/>
                </a:solidFill>
              </a:rPr>
              <a:t>Chapter 5</a:t>
            </a:r>
            <a:br>
              <a:rPr lang="en-US" altLang="en-US" sz="5400" b="1" dirty="0" smtClean="0">
                <a:solidFill>
                  <a:schemeClr val="tx1"/>
                </a:solidFill>
              </a:rPr>
            </a:br>
            <a:r>
              <a:rPr lang="en-US" altLang="en-US" sz="3600" b="1" dirty="0" smtClean="0">
                <a:solidFill>
                  <a:schemeClr val="tx1"/>
                </a:solidFill>
              </a:rPr>
              <a:t/>
            </a:r>
            <a:br>
              <a:rPr lang="en-US" altLang="en-US" sz="3600" b="1" dirty="0" smtClean="0">
                <a:solidFill>
                  <a:schemeClr val="tx1"/>
                </a:solidFill>
              </a:rPr>
            </a:br>
            <a:r>
              <a:rPr lang="en-US" altLang="en-US" sz="7300" b="1" dirty="0" smtClean="0">
                <a:solidFill>
                  <a:srgbClr val="C00000"/>
                </a:solidFill>
              </a:rPr>
              <a:t>Gross Income </a:t>
            </a:r>
            <a:br>
              <a:rPr lang="en-US" altLang="en-US" sz="7300" b="1" dirty="0" smtClean="0">
                <a:solidFill>
                  <a:srgbClr val="C00000"/>
                </a:solidFill>
              </a:rPr>
            </a:br>
            <a:r>
              <a:rPr lang="en-US" altLang="en-US" sz="7300" b="1" dirty="0" smtClean="0">
                <a:solidFill>
                  <a:srgbClr val="C00000"/>
                </a:solidFill>
              </a:rPr>
              <a:t>and Exclusions</a:t>
            </a:r>
            <a:r>
              <a:rPr lang="en-US" altLang="en-US" sz="4800" b="1" dirty="0" smtClean="0">
                <a:solidFill>
                  <a:schemeClr val="tx1"/>
                </a:solidFill>
              </a:rPr>
              <a:t/>
            </a:r>
            <a:br>
              <a:rPr lang="en-US" altLang="en-US" sz="4800" b="1" dirty="0" smtClean="0">
                <a:solidFill>
                  <a:schemeClr val="tx1"/>
                </a:solidFill>
              </a:rPr>
            </a:br>
            <a:r>
              <a:rPr lang="en-US" altLang="en-US" sz="3600" b="1" dirty="0" smtClean="0">
                <a:solidFill>
                  <a:schemeClr val="tx1"/>
                </a:solidFill>
              </a:rPr>
              <a:t/>
            </a:r>
            <a:br>
              <a:rPr lang="en-US" altLang="en-US" sz="3600" b="1" dirty="0" smtClean="0">
                <a:solidFill>
                  <a:schemeClr val="tx1"/>
                </a:solidFill>
              </a:rPr>
            </a:br>
            <a:r>
              <a:rPr lang="en-US" altLang="en-US" sz="3600" b="1" u="sng" dirty="0" smtClean="0">
                <a:solidFill>
                  <a:schemeClr val="tx1"/>
                </a:solidFill>
              </a:rPr>
              <a:t/>
            </a:r>
            <a:br>
              <a:rPr lang="en-US" altLang="en-US" sz="3600" b="1" u="sng" dirty="0" smtClean="0">
                <a:solidFill>
                  <a:schemeClr val="tx1"/>
                </a:solidFill>
              </a:rPr>
            </a:br>
            <a:r>
              <a:rPr lang="en-US" altLang="en-US" sz="3600" b="1" dirty="0" smtClean="0">
                <a:solidFill>
                  <a:schemeClr val="tx1"/>
                </a:solidFill>
              </a:rPr>
              <a:t> Howard Godfrey, Ph.D., CPA</a:t>
            </a:r>
            <a:br>
              <a:rPr lang="en-US" altLang="en-US" sz="3600" b="1" dirty="0" smtClean="0">
                <a:solidFill>
                  <a:schemeClr val="tx1"/>
                </a:solidFill>
              </a:rPr>
            </a:br>
            <a:r>
              <a:rPr lang="en-US" altLang="en-US" sz="2800" b="1" dirty="0" smtClean="0">
                <a:solidFill>
                  <a:schemeClr val="tx1"/>
                </a:solidFill>
              </a:rPr>
              <a:t>Professor of Accounting </a:t>
            </a:r>
            <a:r>
              <a:rPr lang="en-US" altLang="en-US" sz="3600" b="1" dirty="0" smtClean="0">
                <a:solidFill>
                  <a:schemeClr val="tx1"/>
                </a:solidFill>
              </a:rPr>
              <a:t/>
            </a:r>
            <a:br>
              <a:rPr lang="en-US" altLang="en-US" sz="3600" b="1" dirty="0" smtClean="0">
                <a:solidFill>
                  <a:schemeClr val="tx1"/>
                </a:solidFill>
              </a:rPr>
            </a:br>
            <a:r>
              <a:rPr lang="en-US" altLang="en-US" sz="2800" b="1" dirty="0" smtClean="0">
                <a:solidFill>
                  <a:schemeClr val="tx1"/>
                </a:solidFill>
              </a:rPr>
              <a:t>©Howard Godfrey-2015 </a:t>
            </a:r>
            <a:r>
              <a:rPr lang="en-US" altLang="en-US" sz="3600" dirty="0" smtClean="0">
                <a:solidFill>
                  <a:schemeClr val="tx1"/>
                </a:solidFill>
              </a:rPr>
              <a:t/>
            </a:r>
            <a:br>
              <a:rPr lang="en-US" altLang="en-US" sz="3600" dirty="0" smtClean="0">
                <a:solidFill>
                  <a:schemeClr val="tx1"/>
                </a:solidFill>
              </a:rPr>
            </a:br>
            <a:endParaRPr lang="en-US" altLang="en-US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u="sng" dirty="0">
                <a:solidFill>
                  <a:schemeClr val="tx1"/>
                </a:solidFill>
              </a:rPr>
              <a:t>Sec. 1. Tax Imposed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</a:rPr>
              <a:t>(a) Married Individuals Filing Joint Returns and Surviving </a:t>
            </a:r>
            <a:r>
              <a:rPr lang="en-US" b="1" dirty="0" smtClean="0">
                <a:solidFill>
                  <a:schemeClr val="tx1"/>
                </a:solidFill>
              </a:rPr>
              <a:t>Spouses.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There </a:t>
            </a:r>
            <a:r>
              <a:rPr lang="en-US" b="1" dirty="0">
                <a:solidFill>
                  <a:schemeClr val="tx1"/>
                </a:solidFill>
              </a:rPr>
              <a:t>is hereby imposed on the taxable income of—</a:t>
            </a:r>
          </a:p>
          <a:p>
            <a:pPr marL="573088" indent="-573088"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</a:rPr>
              <a:t>(1) every married individual (as defined in section 7703) who makes a single return jointly with his spouse under section 6013, and</a:t>
            </a:r>
          </a:p>
          <a:p>
            <a:pPr marL="573088" indent="-573088"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</a:rPr>
              <a:t>(2) every surviving spouse (as defined in section 2(a)), a tax determined in accordance with the following table:…. [omitted]</a:t>
            </a:r>
          </a:p>
          <a:p>
            <a:pPr marL="457200" indent="-457200" eaLnBrk="1" hangingPunct="1">
              <a:spcBef>
                <a:spcPts val="0"/>
              </a:spcBef>
            </a:pPr>
            <a:endParaRPr lang="en-US" altLang="en-US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88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324600"/>
          </a:xfrm>
        </p:spPr>
        <p:txBody>
          <a:bodyPr/>
          <a:lstStyle/>
          <a:p>
            <a:pPr marL="457200" indent="-457200" algn="ctr">
              <a:lnSpc>
                <a:spcPct val="90000"/>
              </a:lnSpc>
              <a:buFont typeface="Arial" charset="0"/>
              <a:buNone/>
            </a:pPr>
            <a:r>
              <a:rPr lang="en-US" altLang="en-US" sz="4000" b="1" u="sng" smtClean="0">
                <a:solidFill>
                  <a:srgbClr val="FF3300"/>
                </a:solidFill>
              </a:rPr>
              <a:t>Sale of Principal Residence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4000" b="1" smtClean="0"/>
              <a:t>A principal residence does not lose that status if temporarily rented during the period of time it is for sale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4000" b="1" smtClean="0"/>
              <a:t>The exclusion does not apply to any gain attributable to depreciation claimed for rental or business use of the residence</a:t>
            </a:r>
          </a:p>
          <a:p>
            <a:pPr marL="1027113" lvl="1" indent="-455613">
              <a:lnSpc>
                <a:spcPct val="90000"/>
              </a:lnSpc>
            </a:pPr>
            <a:r>
              <a:rPr lang="en-US" altLang="en-US" sz="3600" b="1" smtClean="0"/>
              <a:t>The 25% rate for unrecaptured Section 1250 gain applies to gain up to the previous depreciation deductions</a:t>
            </a:r>
          </a:p>
        </p:txBody>
      </p:sp>
    </p:spTree>
    <p:extLst>
      <p:ext uri="{BB962C8B-B14F-4D97-AF65-F5344CB8AC3E}">
        <p14:creationId xmlns:p14="http://schemas.microsoft.com/office/powerpoint/2010/main" val="1377763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  <a:noFill/>
        </p:spPr>
        <p:txBody>
          <a:bodyPr lIns="92075" tIns="46038" rIns="92075" bIns="46038"/>
          <a:lstStyle/>
          <a:p>
            <a:pPr algn="ctr">
              <a:buFont typeface="Arial" charset="0"/>
              <a:buNone/>
            </a:pPr>
            <a:r>
              <a:rPr lang="en-US" altLang="en-US" sz="44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Sale of Principal Residence</a:t>
            </a:r>
          </a:p>
          <a:p>
            <a:pPr>
              <a:buFont typeface="Monotype Sorts" pitchFamily="2" charset="2"/>
              <a:buNone/>
            </a:pPr>
            <a:r>
              <a:rPr lang="en-US" altLang="en-US" sz="4400" b="1" smtClean="0"/>
              <a:t>Taxpayers filing MFJ may exclude up to $500,000 provided</a:t>
            </a:r>
          </a:p>
          <a:p>
            <a:r>
              <a:rPr lang="en-US" altLang="en-US" sz="4400" b="1" smtClean="0"/>
              <a:t>Either spouse meets the ownership test</a:t>
            </a:r>
          </a:p>
          <a:p>
            <a:r>
              <a:rPr lang="en-US" altLang="en-US" sz="4400" b="1" smtClean="0"/>
              <a:t>Both meet the use test, and</a:t>
            </a:r>
          </a:p>
          <a:p>
            <a:r>
              <a:rPr lang="en-US" altLang="en-US" sz="4400" b="1" smtClean="0"/>
              <a:t>Neither used the exclusion in the last two years.</a:t>
            </a:r>
          </a:p>
        </p:txBody>
      </p:sp>
    </p:spTree>
    <p:extLst>
      <p:ext uri="{BB962C8B-B14F-4D97-AF65-F5344CB8AC3E}">
        <p14:creationId xmlns:p14="http://schemas.microsoft.com/office/powerpoint/2010/main" val="34246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6096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4400" b="1" u="sng" smtClean="0">
                <a:solidFill>
                  <a:srgbClr val="FF3300"/>
                </a:solidFill>
              </a:rPr>
              <a:t>Sale of Residence</a:t>
            </a:r>
            <a:r>
              <a:rPr lang="en-US" altLang="en-US" sz="5400" b="1" smtClean="0"/>
              <a:t> </a:t>
            </a:r>
          </a:p>
          <a:p>
            <a:pPr marL="0" indent="0">
              <a:buFontTx/>
              <a:buNone/>
            </a:pPr>
            <a:r>
              <a:rPr lang="en-US" altLang="en-US" sz="4400" b="1" smtClean="0"/>
              <a:t>Clyde, a single person, purchased his home in 1995 for $225,000 and lived there until he sold it for $700,000. </a:t>
            </a:r>
          </a:p>
          <a:p>
            <a:pPr marL="0" indent="0">
              <a:buFontTx/>
              <a:buNone/>
            </a:pPr>
            <a:r>
              <a:rPr lang="en-US" altLang="en-US" sz="4400" b="1" smtClean="0"/>
              <a:t>He paid commissions of $40,000 on the sale.</a:t>
            </a:r>
            <a:r>
              <a:rPr lang="en-US" altLang="en-US" sz="3600" b="1" smtClean="0"/>
              <a:t> </a:t>
            </a:r>
          </a:p>
          <a:p>
            <a:pPr marL="0" indent="0">
              <a:buFontTx/>
              <a:buNone/>
            </a:pPr>
            <a:r>
              <a:rPr lang="en-US" altLang="en-US" sz="4400" b="1" smtClean="0"/>
              <a:t>What is Clyde’s taxable gain?</a:t>
            </a:r>
          </a:p>
        </p:txBody>
      </p:sp>
    </p:spTree>
    <p:extLst>
      <p:ext uri="{BB962C8B-B14F-4D97-AF65-F5344CB8AC3E}">
        <p14:creationId xmlns:p14="http://schemas.microsoft.com/office/powerpoint/2010/main" val="9068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52400" y="257175"/>
          <a:ext cx="8763000" cy="650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4" name="Worksheet" r:id="rId3" imgW="2143083" imgH="1590650" progId="Excel.Sheet.8">
                  <p:embed/>
                </p:oleObj>
              </mc:Choice>
              <mc:Fallback>
                <p:oleObj name="Worksheet" r:id="rId3" imgW="2143083" imgH="15906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7175"/>
                        <a:ext cx="8763000" cy="650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74625" y="279400"/>
          <a:ext cx="8816975" cy="643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8" name="Worksheet" r:id="rId3" imgW="2202114" imgH="1607754" progId="Excel.Sheet.8">
                  <p:embed/>
                </p:oleObj>
              </mc:Choice>
              <mc:Fallback>
                <p:oleObj name="Worksheet" r:id="rId3" imgW="2202114" imgH="16077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279400"/>
                        <a:ext cx="8816975" cy="643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7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10600" cy="61722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1200"/>
              </a:spcBef>
              <a:buFontTx/>
              <a:buNone/>
            </a:pPr>
            <a:r>
              <a:rPr lang="en-US" altLang="en-US" sz="4000" b="1" u="sng" dirty="0" smtClean="0">
                <a:solidFill>
                  <a:srgbClr val="FF0000"/>
                </a:solidFill>
              </a:rPr>
              <a:t>Sale of Residence</a:t>
            </a:r>
            <a:r>
              <a:rPr lang="en-US" altLang="en-US" sz="3600" b="1" u="sng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buFontTx/>
              <a:buNone/>
            </a:pPr>
            <a:r>
              <a:rPr lang="en-US" altLang="en-US" sz="3600" b="1" dirty="0" smtClean="0"/>
              <a:t>Clyde, a single person, bought his home on 1-1-15 for $225,000 and lived there until he sold it on 12-1-15 for $700,000. 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buFontTx/>
              <a:buNone/>
            </a:pPr>
            <a:r>
              <a:rPr lang="en-US" altLang="en-US" sz="3600" b="1" dirty="0" smtClean="0"/>
              <a:t>He paid commissions of $40,000 on the sale. (Clyde sold the home because he was required to enter an assisted living center.) 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buFontTx/>
              <a:buNone/>
            </a:pPr>
            <a:r>
              <a:rPr lang="en-US" altLang="en-US" sz="3600" b="1" dirty="0" smtClean="0"/>
              <a:t>What is Clyde’s taxable gain?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buFontTx/>
              <a:buNone/>
            </a:pPr>
            <a:r>
              <a:rPr lang="en-US" altLang="en-US" sz="3600" b="1" dirty="0" smtClean="0"/>
              <a:t>(He qualifies for partial exclusion because the sale was not voluntary.)</a:t>
            </a:r>
            <a:r>
              <a:rPr lang="en-US" altLang="en-US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665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52400" y="533400"/>
          <a:ext cx="89281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2" name="Worksheet" r:id="rId3" imgW="2076433" imgH="1304815" progId="Excel.Sheet.8">
                  <p:embed/>
                </p:oleObj>
              </mc:Choice>
              <mc:Fallback>
                <p:oleObj name="Worksheet" r:id="rId3" imgW="2076433" imgH="130481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3400"/>
                        <a:ext cx="89281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00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894998"/>
              </p:ext>
            </p:extLst>
          </p:nvPr>
        </p:nvGraphicFramePr>
        <p:xfrm>
          <a:off x="209550" y="185738"/>
          <a:ext cx="8724900" cy="657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7" name="Worksheet" r:id="rId4" imgW="2095583" imgH="1577448" progId="Excel.Sheet.8">
                  <p:embed/>
                </p:oleObj>
              </mc:Choice>
              <mc:Fallback>
                <p:oleObj name="Worksheet" r:id="rId4" imgW="2095583" imgH="157744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185738"/>
                        <a:ext cx="8724900" cy="657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4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06375" y="147638"/>
          <a:ext cx="8785225" cy="655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0" name="Worksheet" r:id="rId3" imgW="2095566" imgH="1577539" progId="Excel.Sheet.8">
                  <p:embed/>
                </p:oleObj>
              </mc:Choice>
              <mc:Fallback>
                <p:oleObj name="Worksheet" r:id="rId3" imgW="2095566" imgH="157753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147638"/>
                        <a:ext cx="8785225" cy="655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3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2150" y="2209800"/>
            <a:ext cx="7773988" cy="1371600"/>
          </a:xfrm>
        </p:spPr>
        <p:txBody>
          <a:bodyPr/>
          <a:lstStyle/>
          <a:p>
            <a:pPr eaLnBrk="1" hangingPunct="1"/>
            <a:r>
              <a:rPr lang="en-US" altLang="en-US" sz="8800" b="1" smtClean="0">
                <a:solidFill>
                  <a:srgbClr val="FF0000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38470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1800" b="1" u="sng" dirty="0">
                <a:solidFill>
                  <a:schemeClr val="tx1"/>
                </a:solidFill>
              </a:rPr>
              <a:t>Sec. 61. Gross Income </a:t>
            </a:r>
            <a:r>
              <a:rPr lang="en-US" sz="1800" b="1" u="sng" dirty="0" smtClean="0">
                <a:solidFill>
                  <a:schemeClr val="tx1"/>
                </a:solidFill>
              </a:rPr>
              <a:t>Defined.</a:t>
            </a:r>
            <a:r>
              <a:rPr lang="en-US" sz="1800" b="1" u="sng" dirty="0">
                <a:solidFill>
                  <a:schemeClr val="tx1"/>
                </a:solidFill>
              </a:rPr>
              <a:t> </a:t>
            </a:r>
            <a:r>
              <a:rPr lang="en-US" sz="1800" b="1" u="sng" dirty="0" smtClean="0">
                <a:solidFill>
                  <a:schemeClr val="tx1"/>
                </a:solidFill>
              </a:rPr>
              <a:t>General </a:t>
            </a:r>
            <a:r>
              <a:rPr lang="en-US" sz="1800" b="1" u="sng" dirty="0">
                <a:solidFill>
                  <a:schemeClr val="tx1"/>
                </a:solidFill>
              </a:rPr>
              <a:t>Definition.</a:t>
            </a:r>
            <a:r>
              <a:rPr lang="en-US" sz="1800" u="sng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Except </a:t>
            </a:r>
            <a:r>
              <a:rPr lang="en-US" sz="1800" dirty="0">
                <a:solidFill>
                  <a:schemeClr val="tx1"/>
                </a:solidFill>
              </a:rPr>
              <a:t>as otherwise provided in this subtitle, gross income means all income from whatever source derived, including (but not limited to):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(1) Compensation for services, including fees, commissions, fringe benefits, and similar items;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(2) Gross income derived from business;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(3) Gains derived from dealings in property;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(4) Interest;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(5) Rents;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(6) Royalties;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(7) Dividends;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(8) Alimony and separate maintenance payments;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(9) Annuities;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(10) Income from life insurance and endowment contracts;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(11) Pensions;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(12) Income from discharge of indebtedness;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(13) Distributive share of partnership gross income;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(14) Income in respect of a decedent; and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(15) Income from an interest in an estate or trust.</a:t>
            </a:r>
          </a:p>
          <a:p>
            <a:pPr marL="457200" indent="-457200" eaLnBrk="1" hangingPunct="1"/>
            <a:endParaRPr lang="en-US" altLang="en-US" sz="1800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6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Sec. 62. Adjusted Gross Income Defined.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(a) General Rule. For purposes of this subtitle, the term “adjusted gross income” means, in the case of an individual, gross income minus the following deductions: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(1) </a:t>
            </a:r>
            <a:r>
              <a:rPr lang="en-US" sz="2400" b="1" u="sng" dirty="0">
                <a:solidFill>
                  <a:schemeClr val="tx1"/>
                </a:solidFill>
              </a:rPr>
              <a:t>Trade and business deductions</a:t>
            </a:r>
            <a:r>
              <a:rPr lang="en-US" sz="2400" b="1" dirty="0">
                <a:solidFill>
                  <a:schemeClr val="tx1"/>
                </a:solidFill>
              </a:rPr>
              <a:t>. The deductions allowed by this chapter (other than by part VII of this subchapter) which are attributable to a trade or business carried on by the taxpayer, if such trade or business does not consist of the performance of services by the taxpayer as an employee.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------material omitted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(3) Losses from sale or exchange of </a:t>
            </a:r>
            <a:r>
              <a:rPr lang="en-US" sz="2400" b="1" dirty="0" smtClean="0">
                <a:solidFill>
                  <a:schemeClr val="tx1"/>
                </a:solidFill>
              </a:rPr>
              <a:t>property. [omitted]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(7) Retirement savings. The deduction allowed by section 219 (relating to deduction for certain retirement savings). ---material omitted</a:t>
            </a:r>
          </a:p>
          <a:p>
            <a:pPr marL="457200" indent="-457200" eaLnBrk="1" hangingPunct="1"/>
            <a:endParaRPr lang="en-US" altLang="en-US" sz="2400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11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4400" b="1" u="sng" dirty="0" smtClean="0">
                <a:solidFill>
                  <a:schemeClr val="tx1"/>
                </a:solidFill>
              </a:rPr>
              <a:t> </a:t>
            </a:r>
            <a:r>
              <a:rPr lang="en-US" sz="4400" b="1" u="sng" dirty="0">
                <a:solidFill>
                  <a:schemeClr val="tx1"/>
                </a:solidFill>
              </a:rPr>
              <a:t>Sec. 63.Taxable Income </a:t>
            </a:r>
            <a:r>
              <a:rPr lang="en-US" sz="4000" b="1" u="sng" dirty="0">
                <a:solidFill>
                  <a:schemeClr val="tx1"/>
                </a:solidFill>
              </a:rPr>
              <a:t>Defined.</a:t>
            </a:r>
            <a:endParaRPr lang="en-US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(a) In General. Except as provided in subsection (b), for purposes of this subtitle, the term “taxable </a:t>
            </a:r>
            <a:r>
              <a:rPr lang="en-US" sz="4400" b="1" dirty="0" err="1">
                <a:solidFill>
                  <a:schemeClr val="tx1"/>
                </a:solidFill>
              </a:rPr>
              <a:t>income”means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u="sng" dirty="0">
                <a:solidFill>
                  <a:schemeClr val="tx1"/>
                </a:solidFill>
              </a:rPr>
              <a:t>gross income</a:t>
            </a:r>
            <a:r>
              <a:rPr lang="en-US" sz="4400" b="1" dirty="0">
                <a:solidFill>
                  <a:schemeClr val="tx1"/>
                </a:solidFill>
              </a:rPr>
              <a:t> minus the </a:t>
            </a:r>
            <a:r>
              <a:rPr lang="en-US" sz="4400" b="1" u="sng" dirty="0">
                <a:solidFill>
                  <a:schemeClr val="tx1"/>
                </a:solidFill>
              </a:rPr>
              <a:t>deductions allowed</a:t>
            </a:r>
            <a:r>
              <a:rPr lang="en-US" sz="4400" b="1" dirty="0">
                <a:solidFill>
                  <a:schemeClr val="tx1"/>
                </a:solidFill>
              </a:rPr>
              <a:t> by this chapter (other than the standard deduction).</a:t>
            </a:r>
          </a:p>
          <a:p>
            <a:pPr marL="457200" indent="-457200" eaLnBrk="1" hangingPunct="1"/>
            <a:endParaRPr lang="en-US" altLang="en-US" sz="4400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31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Sec. 121. Exclusion of Gain from Sale </a:t>
            </a:r>
            <a:r>
              <a:rPr lang="en-US" sz="2400" b="1" u="sng" dirty="0" smtClean="0">
                <a:solidFill>
                  <a:schemeClr val="tx1"/>
                </a:solidFill>
              </a:rPr>
              <a:t>of Principal </a:t>
            </a:r>
            <a:r>
              <a:rPr lang="en-US" sz="2400" b="1" u="sng" dirty="0">
                <a:solidFill>
                  <a:schemeClr val="tx1"/>
                </a:solidFill>
              </a:rPr>
              <a:t>Residence.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(a) Exclusion. </a:t>
            </a:r>
            <a:r>
              <a:rPr lang="en-US" sz="2800" dirty="0">
                <a:solidFill>
                  <a:schemeClr val="tx1"/>
                </a:solidFill>
              </a:rPr>
              <a:t>Gross income shall not include gain from the sale or exchange of property if, during the 5-year period ending on the date of the sale or exchange, such property has been owned and used by the taxpayer as the taxpayer's principal residence for periods aggregating 2 years or more.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(b) Limitations.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(1) In general. The amount of gain excluded from gross income under subsection (a) with respect to any sale or exchange shall not exceed $250,000.</a:t>
            </a:r>
            <a:endParaRPr lang="en-US" sz="2800" b="1" dirty="0">
              <a:solidFill>
                <a:schemeClr val="tx1"/>
              </a:solidFill>
            </a:endParaRPr>
          </a:p>
          <a:p>
            <a:pPr marL="457200" indent="-457200" eaLnBrk="1" hangingPunct="1"/>
            <a:endParaRPr lang="en-US" altLang="en-US" sz="1600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09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Sec. 121. Exclusion of Gain from Sale </a:t>
            </a:r>
            <a:r>
              <a:rPr lang="en-US" sz="2400" b="1" u="sng" dirty="0" smtClean="0">
                <a:solidFill>
                  <a:schemeClr val="tx1"/>
                </a:solidFill>
              </a:rPr>
              <a:t>of  Principal </a:t>
            </a:r>
            <a:r>
              <a:rPr lang="en-US" sz="2400" b="1" u="sng" dirty="0">
                <a:solidFill>
                  <a:schemeClr val="tx1"/>
                </a:solidFill>
              </a:rPr>
              <a:t>Residence.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b="1" dirty="0">
                <a:solidFill>
                  <a:schemeClr val="tx1"/>
                </a:solidFill>
              </a:rPr>
              <a:t>b) Limitations.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(1) In general. The amount of gain excluded from gross income under subsection (a) with respect to any sale or exchange shall not exceed $250,000.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(2</a:t>
            </a:r>
            <a:r>
              <a:rPr lang="en-US" sz="2400" b="1" u="sng" dirty="0">
                <a:solidFill>
                  <a:schemeClr val="tx1"/>
                </a:solidFill>
              </a:rPr>
              <a:t>) Special rules for joint returns. </a:t>
            </a:r>
            <a:r>
              <a:rPr lang="en-US" sz="2400" b="1" dirty="0">
                <a:solidFill>
                  <a:schemeClr val="tx1"/>
                </a:solidFill>
              </a:rPr>
              <a:t>In the case of a husband and wife who make a joint return for the taxable year of the sale or exchange of the property—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(A) $500,000 limitation for certain joint returns. Paragraph (1) shall be applied by substituting “$500,000”for“$250,000” if—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en-US" sz="2400" b="1" dirty="0">
                <a:solidFill>
                  <a:schemeClr val="tx1"/>
                </a:solidFill>
              </a:rPr>
              <a:t>) either spouse meets the ownership requirements of subsection (a) with respect to such property;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(ii) both spouses meet the use requirements of subsection (a) with respect to such property; and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(iii) neither spouse is ineligible for the benefits of subsection (a) with respect to such property by reason of paragraph (3).</a:t>
            </a:r>
          </a:p>
          <a:p>
            <a:pPr marL="457200" indent="-457200" eaLnBrk="1" hangingPunct="1"/>
            <a:endParaRPr lang="en-US" altLang="en-US" sz="1600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74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4400" b="1" u="sng" dirty="0">
                <a:solidFill>
                  <a:schemeClr val="tx1"/>
                </a:solidFill>
              </a:rPr>
              <a:t>Sec. 31</a:t>
            </a:r>
            <a:r>
              <a:rPr lang="en-US" sz="4400" b="1" u="sng" dirty="0" smtClean="0">
                <a:solidFill>
                  <a:schemeClr val="tx1"/>
                </a:solidFill>
              </a:rPr>
              <a:t>. Tax </a:t>
            </a:r>
            <a:r>
              <a:rPr lang="en-US" sz="4400" b="1" u="sng" dirty="0">
                <a:solidFill>
                  <a:schemeClr val="tx1"/>
                </a:solidFill>
              </a:rPr>
              <a:t>Withheld On Wages.</a:t>
            </a:r>
            <a:endParaRPr lang="en-US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(a</a:t>
            </a:r>
            <a:r>
              <a:rPr lang="en-US" sz="4400" b="1" dirty="0" smtClean="0">
                <a:solidFill>
                  <a:schemeClr val="tx1"/>
                </a:solidFill>
              </a:rPr>
              <a:t>) Wage </a:t>
            </a:r>
            <a:r>
              <a:rPr lang="en-US" sz="4400" b="1" dirty="0">
                <a:solidFill>
                  <a:schemeClr val="tx1"/>
                </a:solidFill>
              </a:rPr>
              <a:t>Withholding for Income Tax Purposes.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(1</a:t>
            </a:r>
            <a:r>
              <a:rPr lang="en-US" sz="4400" b="1" dirty="0" smtClean="0">
                <a:solidFill>
                  <a:schemeClr val="tx1"/>
                </a:solidFill>
              </a:rPr>
              <a:t>) </a:t>
            </a:r>
            <a:r>
              <a:rPr lang="en-US" sz="4400" b="1" u="sng" dirty="0" smtClean="0">
                <a:solidFill>
                  <a:schemeClr val="tx1"/>
                </a:solidFill>
              </a:rPr>
              <a:t>In </a:t>
            </a:r>
            <a:r>
              <a:rPr lang="en-US" sz="4400" b="1" u="sng" dirty="0">
                <a:solidFill>
                  <a:schemeClr val="tx1"/>
                </a:solidFill>
              </a:rPr>
              <a:t>general. </a:t>
            </a:r>
            <a:r>
              <a:rPr lang="en-US" sz="4400" b="1" dirty="0">
                <a:solidFill>
                  <a:schemeClr val="tx1"/>
                </a:solidFill>
              </a:rPr>
              <a:t>The amount withheld as tax under chapter 24 shall be allowed to the recipient of the income as a </a:t>
            </a:r>
            <a:r>
              <a:rPr lang="en-US" sz="4400" b="1" u="sng" dirty="0">
                <a:solidFill>
                  <a:schemeClr val="tx1"/>
                </a:solidFill>
              </a:rPr>
              <a:t>credit against the tax </a:t>
            </a:r>
            <a:r>
              <a:rPr lang="en-US" sz="4400" b="1" dirty="0">
                <a:solidFill>
                  <a:schemeClr val="tx1"/>
                </a:solidFill>
              </a:rPr>
              <a:t>imposed by this subtitle</a:t>
            </a:r>
            <a:r>
              <a:rPr lang="en-US" sz="4400" b="1" dirty="0" smtClean="0">
                <a:solidFill>
                  <a:schemeClr val="tx1"/>
                </a:solidFill>
              </a:rPr>
              <a:t>. [omitted]</a:t>
            </a:r>
            <a:endParaRPr lang="en-US" sz="4400" b="1" dirty="0">
              <a:solidFill>
                <a:schemeClr val="tx1"/>
              </a:solidFill>
            </a:endParaRPr>
          </a:p>
          <a:p>
            <a:pPr marL="457200" indent="-457200" eaLnBrk="1" hangingPunct="1"/>
            <a:endParaRPr lang="en-US" altLang="en-US" sz="4400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65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610600" cy="6553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5400" b="1" u="sng" dirty="0" smtClean="0">
                <a:solidFill>
                  <a:srgbClr val="C00000"/>
                </a:solidFill>
              </a:rPr>
              <a:t>Tax benefit rule</a:t>
            </a:r>
            <a:endParaRPr lang="en-US" altLang="en-US" sz="5400" b="1" dirty="0" smtClean="0">
              <a:solidFill>
                <a:srgbClr val="C00000"/>
              </a:solidFill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altLang="en-US" b="1" dirty="0" smtClean="0"/>
              <a:t>In 2015, </a:t>
            </a:r>
            <a:r>
              <a:rPr lang="en-US" altLang="en-US" b="1" u="sng" dirty="0" smtClean="0">
                <a:solidFill>
                  <a:srgbClr val="C00000"/>
                </a:solidFill>
              </a:rPr>
              <a:t>Ms. Jones</a:t>
            </a:r>
            <a:r>
              <a:rPr lang="en-US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 smtClean="0"/>
              <a:t>(single) reported the following information on their 2015 income tax return: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5486400" algn="r"/>
              </a:tabLst>
            </a:pPr>
            <a:r>
              <a:rPr lang="en-US" altLang="en-US" b="1" dirty="0" smtClean="0"/>
              <a:t>   Salary Earned	$60,000  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5486400" algn="r"/>
              </a:tabLst>
            </a:pPr>
            <a:r>
              <a:rPr lang="en-US" altLang="en-US" b="1" dirty="0" smtClean="0"/>
              <a:t>   State income taxes 	$5,000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5486400" algn="r"/>
              </a:tabLst>
            </a:pPr>
            <a:r>
              <a:rPr lang="en-US" altLang="en-US" b="1" dirty="0" smtClean="0"/>
              <a:t>   Mortgage interest	$6,000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5486400" algn="r"/>
              </a:tabLst>
            </a:pPr>
            <a:r>
              <a:rPr lang="en-US" altLang="en-US" b="1" dirty="0" smtClean="0"/>
              <a:t>   Real estate taxes 	$1,000 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altLang="en-US" b="1" dirty="0" smtClean="0"/>
              <a:t>She supports her three small children. (next slide) 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altLang="en-US" sz="3600" b="1" u="sng" dirty="0" smtClean="0"/>
              <a:t>She receives a state income tax refund of $3,000 in 2016, for 2015. How much income does she report from this refund?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altLang="en-US" b="1" dirty="0" smtClean="0"/>
              <a:t> a. $1,000  b. $250   c. Other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8716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397518990"/>
              </p:ext>
            </p:extLst>
          </p:nvPr>
        </p:nvGraphicFramePr>
        <p:xfrm>
          <a:off x="277579" y="304800"/>
          <a:ext cx="8587881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6" name="Worksheet" r:id="rId5" imgW="3085999" imgH="2217456" progId="Excel.Sheet.8">
                  <p:embed/>
                </p:oleObj>
              </mc:Choice>
              <mc:Fallback>
                <p:oleObj name="Worksheet" r:id="rId5" imgW="3085999" imgH="22174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579" y="304800"/>
                        <a:ext cx="8587881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354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algn="l"/>
            <a:r>
              <a:rPr lang="en-US" altLang="en-US" sz="4000" b="1" u="sng" dirty="0" smtClean="0">
                <a:solidFill>
                  <a:srgbClr val="C00000"/>
                </a:solidFill>
              </a:rPr>
              <a:t>Continue preceding case.</a:t>
            </a: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r>
              <a:rPr lang="en-US" altLang="en-US" sz="3600" b="1" dirty="0" smtClean="0"/>
              <a:t>Ms. Jones had itemized deductions of $12,000.  If she had not deducted the state income taxes of $5,000, her itemized deductions would have been $7,000, and she </a:t>
            </a:r>
            <a:r>
              <a:rPr lang="en-US" altLang="en-US" sz="3600" b="1" u="sng" dirty="0" smtClean="0">
                <a:solidFill>
                  <a:srgbClr val="C00000"/>
                </a:solidFill>
              </a:rPr>
              <a:t>would have deducted the $9,250 standard deduction.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dirty="0" smtClean="0"/>
              <a:t>She did not benefit from all of the $5,000 in deduction for the state income tax. </a:t>
            </a:r>
            <a:r>
              <a:rPr lang="en-US" altLang="en-US" sz="3600" b="1" u="sng" dirty="0" smtClean="0">
                <a:solidFill>
                  <a:srgbClr val="C00000"/>
                </a:solidFill>
              </a:rPr>
              <a:t>Her tax benefit was $2,750.</a:t>
            </a: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r>
              <a:rPr lang="en-US" altLang="en-US" sz="3600" b="1" dirty="0" smtClean="0"/>
              <a:t>She received a refund of $3,000.</a:t>
            </a:r>
            <a:br>
              <a:rPr lang="en-US" altLang="en-US" sz="3600" b="1" dirty="0" smtClean="0"/>
            </a:br>
            <a:r>
              <a:rPr lang="en-US" altLang="en-US" sz="3600" b="1" dirty="0" smtClean="0"/>
              <a:t>She will include $2,750 in income.</a:t>
            </a:r>
          </a:p>
        </p:txBody>
      </p:sp>
    </p:spTree>
    <p:extLst>
      <p:ext uri="{BB962C8B-B14F-4D97-AF65-F5344CB8AC3E}">
        <p14:creationId xmlns:p14="http://schemas.microsoft.com/office/powerpoint/2010/main" val="13117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4400" b="1" u="sng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202244"/>
              </p:ext>
            </p:extLst>
          </p:nvPr>
        </p:nvGraphicFramePr>
        <p:xfrm>
          <a:off x="228600" y="457200"/>
          <a:ext cx="8423275" cy="569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0" name="Worksheet" r:id="rId4" imgW="3055528" imgH="2064960" progId="Excel.Sheet.12">
                  <p:embed/>
                </p:oleObj>
              </mc:Choice>
              <mc:Fallback>
                <p:oleObj name="Worksheet" r:id="rId4" imgW="3055528" imgH="2064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457200"/>
                        <a:ext cx="8423275" cy="569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7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458200" cy="6096000"/>
          </a:xfrm>
        </p:spPr>
        <p:txBody>
          <a:bodyPr/>
          <a:lstStyle/>
          <a:p>
            <a:pPr marL="114300" indent="-114300" eaLnBrk="1" hangingPunct="1">
              <a:spcBef>
                <a:spcPct val="10000"/>
              </a:spcBef>
              <a:buFontTx/>
              <a:buNone/>
            </a:pPr>
            <a:r>
              <a:rPr lang="en-US" altLang="en-US" sz="4400" b="1" u="sng" dirty="0" smtClean="0">
                <a:solidFill>
                  <a:srgbClr val="C00000"/>
                </a:solidFill>
              </a:rPr>
              <a:t>Accounting Methods.</a:t>
            </a:r>
            <a:endParaRPr lang="en-US" altLang="en-US" sz="4800" b="1" u="sng" dirty="0" smtClean="0">
              <a:solidFill>
                <a:srgbClr val="C00000"/>
              </a:solidFill>
            </a:endParaRPr>
          </a:p>
          <a:p>
            <a:pPr marL="114300" indent="-114300" eaLnBrk="1" hangingPunct="1">
              <a:spcBef>
                <a:spcPct val="10000"/>
              </a:spcBef>
              <a:buFontTx/>
              <a:buNone/>
            </a:pPr>
            <a:r>
              <a:rPr lang="en-US" altLang="en-US" sz="4000" b="1" dirty="0" smtClean="0"/>
              <a:t>Taxpayers can use different methods for financial accounting and tax</a:t>
            </a:r>
          </a:p>
          <a:p>
            <a:pPr marL="685800" lvl="1" indent="-342900" eaLnBrk="1" hangingPunct="1">
              <a:spcBef>
                <a:spcPct val="10000"/>
              </a:spcBef>
            </a:pPr>
            <a:r>
              <a:rPr lang="en-US" altLang="en-US" sz="3600" b="1" u="sng" dirty="0" smtClean="0">
                <a:solidFill>
                  <a:schemeClr val="tx2"/>
                </a:solidFill>
              </a:rPr>
              <a:t>Cash method:</a:t>
            </a:r>
            <a:r>
              <a:rPr lang="en-US" altLang="en-US" sz="3600" b="1" dirty="0" smtClean="0"/>
              <a:t> </a:t>
            </a:r>
            <a:br>
              <a:rPr lang="en-US" altLang="en-US" sz="3600" b="1" dirty="0" smtClean="0"/>
            </a:br>
            <a:r>
              <a:rPr lang="en-US" altLang="en-US" sz="3600" b="1" dirty="0" smtClean="0"/>
              <a:t>receipt of cash or cash equivalents determine income/expense recognition </a:t>
            </a:r>
            <a:r>
              <a:rPr lang="en-US" altLang="en-US" sz="3200" b="1" dirty="0" smtClean="0"/>
              <a:t>(subject to constructive receipt doctrine)</a:t>
            </a:r>
          </a:p>
          <a:p>
            <a:pPr marL="685800" lvl="1" indent="-342900" eaLnBrk="1" hangingPunct="1">
              <a:spcBef>
                <a:spcPct val="10000"/>
              </a:spcBef>
            </a:pPr>
            <a:r>
              <a:rPr lang="en-US" altLang="en-US" sz="3600" b="1" u="sng" dirty="0" smtClean="0">
                <a:solidFill>
                  <a:schemeClr val="tx2"/>
                </a:solidFill>
              </a:rPr>
              <a:t>Accrual method:</a:t>
            </a:r>
            <a:r>
              <a:rPr lang="en-US" altLang="en-US" sz="3600" b="1" dirty="0" smtClean="0"/>
              <a:t> </a:t>
            </a:r>
            <a:br>
              <a:rPr lang="en-US" altLang="en-US" sz="3600" b="1" dirty="0" smtClean="0"/>
            </a:br>
            <a:r>
              <a:rPr lang="en-US" altLang="en-US" sz="3600" b="1" dirty="0" smtClean="0"/>
              <a:t>the all-events test determines income/expense recognition</a:t>
            </a:r>
          </a:p>
        </p:txBody>
      </p:sp>
    </p:spTree>
    <p:extLst>
      <p:ext uri="{BB962C8B-B14F-4D97-AF65-F5344CB8AC3E}">
        <p14:creationId xmlns:p14="http://schemas.microsoft.com/office/powerpoint/2010/main" val="1914994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382000" cy="6172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800" b="1" u="sng" smtClean="0">
                <a:solidFill>
                  <a:srgbClr val="FF3300"/>
                </a:solidFill>
              </a:rPr>
              <a:t>Cash Method. </a:t>
            </a:r>
            <a:endParaRPr lang="en-US" altLang="en-US" sz="6000" b="1" u="sng" smtClean="0">
              <a:solidFill>
                <a:srgbClr val="FF33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4800" b="1" smtClean="0"/>
              <a:t>Income is recognized when cash or cash equivalents received</a:t>
            </a:r>
          </a:p>
          <a:p>
            <a:pPr lvl="1" indent="-457200" eaLnBrk="1" hangingPunct="1"/>
            <a:r>
              <a:rPr lang="en-US" altLang="en-US" sz="4000" b="1" smtClean="0"/>
              <a:t>Cash equivalents broadly defined to include property and services</a:t>
            </a:r>
          </a:p>
          <a:p>
            <a:pPr lvl="1" indent="-457200" eaLnBrk="1" hangingPunct="1"/>
            <a:r>
              <a:rPr lang="en-US" altLang="en-US" sz="4000" b="1" smtClean="0"/>
              <a:t>Cash equivalents included at fair market value</a:t>
            </a:r>
          </a:p>
        </p:txBody>
      </p:sp>
    </p:spTree>
    <p:extLst>
      <p:ext uri="{BB962C8B-B14F-4D97-AF65-F5344CB8AC3E}">
        <p14:creationId xmlns:p14="http://schemas.microsoft.com/office/powerpoint/2010/main" val="1679620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534400" cy="6248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000" b="1" u="sng" smtClean="0">
                <a:solidFill>
                  <a:srgbClr val="FF3300"/>
                </a:solidFill>
              </a:rPr>
              <a:t>Cash Method</a:t>
            </a:r>
            <a:endParaRPr lang="en-US" altLang="en-US" sz="4800" b="1" u="sng" smtClean="0">
              <a:solidFill>
                <a:srgbClr val="FF33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4400" b="1" smtClean="0"/>
              <a:t>A cash-basis taxpayer recognizes income when an amount is</a:t>
            </a:r>
          </a:p>
          <a:p>
            <a:pPr lvl="1" eaLnBrk="1" hangingPunct="1"/>
            <a:r>
              <a:rPr lang="en-US" altLang="en-US" sz="4000" b="1" smtClean="0"/>
              <a:t>Credited to the taxpayer’s account</a:t>
            </a:r>
          </a:p>
          <a:p>
            <a:pPr lvl="1" eaLnBrk="1" hangingPunct="1"/>
            <a:r>
              <a:rPr lang="en-US" altLang="en-US" sz="4000" b="1" smtClean="0"/>
              <a:t>Set apart for the taxpayer, or</a:t>
            </a:r>
          </a:p>
          <a:p>
            <a:pPr lvl="1" eaLnBrk="1" hangingPunct="1"/>
            <a:r>
              <a:rPr lang="en-US" altLang="en-US" sz="4000" b="1" smtClean="0"/>
              <a:t>Made available in some other way to the taxpayer</a:t>
            </a:r>
          </a:p>
        </p:txBody>
      </p:sp>
    </p:spTree>
    <p:extLst>
      <p:ext uri="{BB962C8B-B14F-4D97-AF65-F5344CB8AC3E}">
        <p14:creationId xmlns:p14="http://schemas.microsoft.com/office/powerpoint/2010/main" val="1800633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382000" cy="586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u="sng" smtClean="0">
                <a:solidFill>
                  <a:srgbClr val="FF3300"/>
                </a:solidFill>
              </a:rPr>
              <a:t>Constructive Receipt Doctrine</a:t>
            </a:r>
            <a:r>
              <a:rPr lang="en-US" altLang="en-US" b="1" smtClean="0">
                <a:solidFill>
                  <a:srgbClr val="FF3300"/>
                </a:solidFill>
              </a:rPr>
              <a:t>.</a:t>
            </a:r>
            <a:endParaRPr lang="en-US" altLang="en-US" b="1" u="sng" smtClean="0">
              <a:solidFill>
                <a:srgbClr val="FF3300"/>
              </a:solidFill>
            </a:endParaRPr>
          </a:p>
          <a:p>
            <a:pPr eaLnBrk="1" hangingPunct="1"/>
            <a:r>
              <a:rPr lang="en-US" altLang="en-US" b="1" u="sng" smtClean="0">
                <a:solidFill>
                  <a:schemeClr val="tx2"/>
                </a:solidFill>
              </a:rPr>
              <a:t>Constructive receipt</a:t>
            </a:r>
            <a:r>
              <a:rPr lang="en-US" altLang="en-US" b="1" smtClean="0"/>
              <a:t> </a:t>
            </a:r>
            <a:br>
              <a:rPr lang="en-US" altLang="en-US" b="1" smtClean="0"/>
            </a:br>
            <a:r>
              <a:rPr lang="en-US" altLang="en-US" b="1" smtClean="0"/>
              <a:t>is a rule that prevents cash basis taxpayers from “turning their backs” on income</a:t>
            </a:r>
          </a:p>
          <a:p>
            <a:pPr eaLnBrk="1" hangingPunct="1"/>
            <a:r>
              <a:rPr lang="en-US" altLang="en-US" b="1" smtClean="0"/>
              <a:t>Income is </a:t>
            </a:r>
            <a:r>
              <a:rPr lang="en-US" altLang="en-US" b="1" u="sng" smtClean="0"/>
              <a:t>not constructively</a:t>
            </a:r>
            <a:r>
              <a:rPr lang="en-US" altLang="en-US" b="1" smtClean="0"/>
              <a:t> received if</a:t>
            </a:r>
          </a:p>
          <a:p>
            <a:pPr lvl="1" eaLnBrk="1" hangingPunct="1"/>
            <a:r>
              <a:rPr lang="en-US" altLang="en-US" sz="3000" b="1" smtClean="0"/>
              <a:t>The taxpayer is not entitled to the income</a:t>
            </a:r>
          </a:p>
          <a:p>
            <a:pPr lvl="1" eaLnBrk="1" hangingPunct="1"/>
            <a:r>
              <a:rPr lang="en-US" altLang="en-US" sz="3000" b="1" smtClean="0"/>
              <a:t>The payor has insufficient funds from which to make payment</a:t>
            </a:r>
          </a:p>
          <a:p>
            <a:pPr lvl="1" eaLnBrk="1" hangingPunct="1"/>
            <a:r>
              <a:rPr lang="en-US" altLang="en-US" sz="3000" b="1" smtClean="0"/>
              <a:t>There are substantial limitations or restrictions placed on actual receipt</a:t>
            </a:r>
          </a:p>
        </p:txBody>
      </p:sp>
    </p:spTree>
    <p:extLst>
      <p:ext uri="{BB962C8B-B14F-4D97-AF65-F5344CB8AC3E}">
        <p14:creationId xmlns:p14="http://schemas.microsoft.com/office/powerpoint/2010/main" val="694357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39115553"/>
              </p:ext>
            </p:extLst>
          </p:nvPr>
        </p:nvGraphicFramePr>
        <p:xfrm>
          <a:off x="304801" y="381000"/>
          <a:ext cx="8621462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2" name="Worksheet" r:id="rId4" imgW="3337546" imgH="2209896" progId="Excel.Sheet.8">
                  <p:embed/>
                </p:oleObj>
              </mc:Choice>
              <mc:Fallback>
                <p:oleObj name="Worksheet" r:id="rId4" imgW="3337546" imgH="220989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381000"/>
                        <a:ext cx="8621462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338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76200"/>
            <a:ext cx="8763000" cy="6477000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Font typeface="Arial" charset="0"/>
              <a:buNone/>
              <a:tabLst>
                <a:tab pos="5427663" algn="r"/>
              </a:tabLst>
            </a:pPr>
            <a:r>
              <a:rPr lang="en-US" altLang="en-US" sz="4400" b="1" u="sng" dirty="0" smtClean="0"/>
              <a:t>Accounting Methods</a:t>
            </a: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FontTx/>
              <a:buNone/>
              <a:tabLst>
                <a:tab pos="5427663" algn="r"/>
              </a:tabLst>
            </a:pPr>
            <a:r>
              <a:rPr lang="en-US" altLang="en-US" sz="4400" b="1" u="sng" dirty="0" smtClean="0"/>
              <a:t>Hall Co., -Continued</a:t>
            </a: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FontTx/>
              <a:buNone/>
              <a:tabLst>
                <a:tab pos="5427663" algn="r"/>
              </a:tabLst>
            </a:pPr>
            <a:r>
              <a:rPr lang="en-US" altLang="en-US" sz="4400" b="1" dirty="0" smtClean="0"/>
              <a:t>The rent receivable of $6,000 must be included in revenue – 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>using the accrual method. 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>Corrected computations:</a:t>
            </a: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FontTx/>
              <a:buNone/>
              <a:tabLst>
                <a:tab pos="6229350" algn="r"/>
              </a:tabLst>
            </a:pPr>
            <a:r>
              <a:rPr lang="en-US" altLang="en-US" sz="4400" b="1" dirty="0" smtClean="0"/>
              <a:t>  Revenue	$56,000</a:t>
            </a: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FontTx/>
              <a:buNone/>
              <a:tabLst>
                <a:tab pos="6229350" algn="r"/>
              </a:tabLst>
            </a:pPr>
            <a:r>
              <a:rPr lang="en-US" altLang="en-US" sz="4400" b="1" dirty="0" smtClean="0"/>
              <a:t>  Expenses	</a:t>
            </a:r>
            <a:r>
              <a:rPr lang="en-US" altLang="en-US" sz="4400" b="1" u="sng" dirty="0" smtClean="0"/>
              <a:t>$20,000</a:t>
            </a: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FontTx/>
              <a:buNone/>
              <a:tabLst>
                <a:tab pos="6229350" algn="r"/>
              </a:tabLst>
            </a:pPr>
            <a:r>
              <a:rPr lang="en-US" altLang="en-US" sz="4400" b="1" dirty="0" smtClean="0"/>
              <a:t>  Taxable Income	</a:t>
            </a:r>
            <a:r>
              <a:rPr lang="en-US" altLang="en-US" sz="4400" b="1" u="sng" dirty="0" smtClean="0"/>
              <a:t>$36,000</a:t>
            </a:r>
          </a:p>
        </p:txBody>
      </p:sp>
    </p:spTree>
    <p:extLst>
      <p:ext uri="{BB962C8B-B14F-4D97-AF65-F5344CB8AC3E}">
        <p14:creationId xmlns:p14="http://schemas.microsoft.com/office/powerpoint/2010/main" val="4169874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4400" b="1" u="sng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301963"/>
              </p:ext>
            </p:extLst>
          </p:nvPr>
        </p:nvGraphicFramePr>
        <p:xfrm>
          <a:off x="533400" y="381000"/>
          <a:ext cx="7848600" cy="634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3" name="Worksheet" r:id="rId4" imgW="2697439" imgH="2590704" progId="Excel.Sheet.12">
                  <p:embed/>
                </p:oleObj>
              </mc:Choice>
              <mc:Fallback>
                <p:oleObj name="Worksheet" r:id="rId4" imgW="2697439" imgH="25907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381000"/>
                        <a:ext cx="7848600" cy="634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9459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4400" b="1" u="sng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418636"/>
              </p:ext>
            </p:extLst>
          </p:nvPr>
        </p:nvGraphicFramePr>
        <p:xfrm>
          <a:off x="228600" y="103278"/>
          <a:ext cx="8458200" cy="652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99" name="Worksheet" r:id="rId4" imgW="2697439" imgH="2354616" progId="Excel.Sheet.12">
                  <p:embed/>
                </p:oleObj>
              </mc:Choice>
              <mc:Fallback>
                <p:oleObj name="Worksheet" r:id="rId4" imgW="2697439" imgH="23546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03278"/>
                        <a:ext cx="8458200" cy="6526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5364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6629400"/>
          </a:xfrm>
          <a:ln w="1397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en-US" sz="6600" b="1" dirty="0" smtClean="0"/>
              <a:t>Annuities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altLang="en-US" sz="4000" b="1" dirty="0" smtClean="0"/>
              <a:t> An annuity is a series of payments.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altLang="en-US" sz="4000" b="1" dirty="0" smtClean="0"/>
              <a:t> Typically an individual invests a sum of  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 money and receives periodic payments 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 (often monthly) over a period of years, maybe for as long at the individual lives.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altLang="en-US" sz="4000" b="1" dirty="0" smtClean="0"/>
              <a:t>Example: invest $120,000 and receive $1,000 per month for life, and life expectancy is 20 years. Half of each payment is return of investment.</a:t>
            </a:r>
          </a:p>
        </p:txBody>
      </p:sp>
    </p:spTree>
    <p:extLst>
      <p:ext uri="{BB962C8B-B14F-4D97-AF65-F5344CB8AC3E}">
        <p14:creationId xmlns:p14="http://schemas.microsoft.com/office/powerpoint/2010/main" val="3790828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248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4000" b="1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4000" b="1" smtClean="0"/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837594"/>
              </p:ext>
            </p:extLst>
          </p:nvPr>
        </p:nvGraphicFramePr>
        <p:xfrm>
          <a:off x="339725" y="152400"/>
          <a:ext cx="8042275" cy="645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7" name="Worksheet" r:id="rId3" imgW="2466990" imgH="1981110" progId="Excel.Sheet.12">
                  <p:embed/>
                </p:oleObj>
              </mc:Choice>
              <mc:Fallback>
                <p:oleObj name="Worksheet" r:id="rId3" imgW="2466990" imgH="198111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52400"/>
                        <a:ext cx="8042275" cy="645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4230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4400" b="1" u="sng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365633"/>
              </p:ext>
            </p:extLst>
          </p:nvPr>
        </p:nvGraphicFramePr>
        <p:xfrm>
          <a:off x="224260" y="381000"/>
          <a:ext cx="8462540" cy="5995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3" name="Worksheet" r:id="rId4" imgW="3893804" imgH="2758536" progId="Excel.Sheet.12">
                  <p:embed/>
                </p:oleObj>
              </mc:Choice>
              <mc:Fallback>
                <p:oleObj name="Worksheet" r:id="rId4" imgW="3893804" imgH="27585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4260" y="381000"/>
                        <a:ext cx="8462540" cy="5995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5620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248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4000" b="1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4000" b="1" smtClean="0"/>
          </a:p>
        </p:txBody>
      </p:sp>
      <p:graphicFrame>
        <p:nvGraphicFramePr>
          <p:cNvPr id="13315" name="Object 2"/>
          <p:cNvGraphicFramePr>
            <a:graphicFrameLocks noChangeAspect="1"/>
          </p:cNvGraphicFramePr>
          <p:nvPr/>
        </p:nvGraphicFramePr>
        <p:xfrm>
          <a:off x="914400" y="258763"/>
          <a:ext cx="7239000" cy="635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1" name="Worksheet" r:id="rId3" imgW="2466990" imgH="2019390" progId="Excel.Sheet.12">
                  <p:embed/>
                </p:oleObj>
              </mc:Choice>
              <mc:Fallback>
                <p:oleObj name="Worksheet" r:id="rId3" imgW="2466990" imgH="201939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8763"/>
                        <a:ext cx="7239000" cy="635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6874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248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4000" b="1" u="sng" dirty="0" smtClean="0">
                <a:solidFill>
                  <a:srgbClr val="FF3300"/>
                </a:solidFill>
              </a:rPr>
              <a:t>Annuity Income.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b="1" dirty="0" smtClean="0"/>
              <a:t>Usually includes </a:t>
            </a:r>
            <a:r>
              <a:rPr lang="en-US" altLang="en-US" b="1" u="sng" dirty="0" smtClean="0">
                <a:solidFill>
                  <a:schemeClr val="tx2"/>
                </a:solidFill>
              </a:rPr>
              <a:t>taxable &amp; nontaxable amounts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 dirty="0" smtClean="0"/>
              <a:t>Nontaxable amount is a return of capital 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 dirty="0" smtClean="0"/>
              <a:t>Nontaxable amount of a payment is equal to: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3200" b="1" dirty="0" smtClean="0"/>
              <a:t>       the Investment in annuity  </a:t>
            </a:r>
          </a:p>
          <a:p>
            <a:pPr marL="457200" lvl="1" indent="0">
              <a:lnSpc>
                <a:spcPts val="400"/>
              </a:lnSpc>
              <a:spcBef>
                <a:spcPts val="0"/>
              </a:spcBef>
              <a:buNone/>
            </a:pPr>
            <a:r>
              <a:rPr lang="en-US" altLang="en-US" sz="3200" b="1" dirty="0" smtClean="0"/>
              <a:t>________________________</a:t>
            </a:r>
          </a:p>
          <a:p>
            <a:pPr marL="457200" lvl="1" indent="0">
              <a:lnSpc>
                <a:spcPts val="400"/>
              </a:lnSpc>
              <a:spcBef>
                <a:spcPts val="0"/>
              </a:spcBef>
              <a:buNone/>
            </a:pPr>
            <a:endParaRPr lang="en-US" altLang="en-US" sz="3200" b="1" dirty="0" smtClean="0"/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3200" b="1" dirty="0" smtClean="0"/>
              <a:t>      expected return from annuity</a:t>
            </a:r>
            <a:r>
              <a:rPr lang="en-US" altLang="en-US" sz="3200" b="1" u="sng" dirty="0" smtClean="0"/>
              <a:t> </a:t>
            </a:r>
            <a:r>
              <a:rPr lang="en-US" altLang="en-US" sz="3200" b="1" dirty="0" smtClean="0"/>
              <a:t>        </a:t>
            </a:r>
          </a:p>
          <a:p>
            <a:pPr marL="457200" lvl="1" indent="0">
              <a:lnSpc>
                <a:spcPct val="90000"/>
              </a:lnSpc>
              <a:spcBef>
                <a:spcPts val="3000"/>
              </a:spcBef>
              <a:buNone/>
            </a:pPr>
            <a:r>
              <a:rPr lang="en-US" altLang="en-US" sz="3200" b="1" dirty="0" smtClean="0"/>
              <a:t>         multiplied by</a:t>
            </a:r>
          </a:p>
          <a:p>
            <a:pPr marL="457200" lvl="1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altLang="en-US" sz="3200" b="1" dirty="0" smtClean="0"/>
              <a:t>    annuity payment received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b="1" u="sng" dirty="0" smtClean="0">
                <a:solidFill>
                  <a:schemeClr val="tx2"/>
                </a:solidFill>
              </a:rPr>
              <a:t>If the amounts invested in the annuity were all made by the employer</a:t>
            </a:r>
            <a:r>
              <a:rPr lang="en-US" altLang="en-US" sz="2800" b="1" dirty="0" smtClean="0"/>
              <a:t> (or by the employee using </a:t>
            </a:r>
            <a:r>
              <a:rPr lang="en-US" altLang="en-US" sz="2800" b="1" i="1" dirty="0" smtClean="0"/>
              <a:t>pre</a:t>
            </a:r>
            <a:r>
              <a:rPr lang="en-US" altLang="en-US" sz="2800" b="1" dirty="0" smtClean="0"/>
              <a:t>-tax dollars),  then the employee’s investment is treated as zero</a:t>
            </a:r>
          </a:p>
        </p:txBody>
      </p:sp>
    </p:spTree>
    <p:extLst>
      <p:ext uri="{BB962C8B-B14F-4D97-AF65-F5344CB8AC3E}">
        <p14:creationId xmlns:p14="http://schemas.microsoft.com/office/powerpoint/2010/main" val="1854528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52400" y="152401"/>
            <a:ext cx="89154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Arial" charset="0"/>
              </a:rPr>
              <a:t>Annuity Example- Susan-Slide 1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4000" b="1" dirty="0">
                <a:latin typeface="Arial" charset="0"/>
              </a:rPr>
              <a:t>Susan, age </a:t>
            </a:r>
            <a:r>
              <a:rPr lang="en-US" altLang="en-US" sz="4000" b="1" dirty="0" smtClean="0">
                <a:latin typeface="Arial" charset="0"/>
              </a:rPr>
              <a:t>70, </a:t>
            </a:r>
            <a:r>
              <a:rPr lang="en-US" altLang="en-US" sz="4000" b="1" dirty="0">
                <a:latin typeface="Arial" charset="0"/>
              </a:rPr>
              <a:t>purchased an annuity for $30,000.  </a:t>
            </a:r>
            <a:r>
              <a:rPr lang="en-US" altLang="en-US" sz="4000" b="1" dirty="0" smtClean="0">
                <a:latin typeface="Arial" charset="0"/>
              </a:rPr>
              <a:t/>
            </a:r>
            <a:br>
              <a:rPr lang="en-US" altLang="en-US" sz="4000" b="1" dirty="0" smtClean="0">
                <a:latin typeface="Arial" charset="0"/>
              </a:rPr>
            </a:br>
            <a:r>
              <a:rPr lang="en-US" altLang="en-US" sz="4000" b="1" dirty="0" smtClean="0">
                <a:latin typeface="Arial" charset="0"/>
              </a:rPr>
              <a:t>She </a:t>
            </a:r>
            <a:r>
              <a:rPr lang="en-US" altLang="en-US" sz="4000" b="1" dirty="0">
                <a:latin typeface="Arial" charset="0"/>
              </a:rPr>
              <a:t>begins receiving </a:t>
            </a:r>
            <a:r>
              <a:rPr lang="en-US" altLang="en-US" sz="4000" b="1" dirty="0" smtClean="0">
                <a:latin typeface="Arial" charset="0"/>
              </a:rPr>
              <a:t>$10,000 per month </a:t>
            </a:r>
            <a:r>
              <a:rPr lang="en-US" altLang="en-US" sz="4000" b="1" dirty="0">
                <a:latin typeface="Arial" charset="0"/>
              </a:rPr>
              <a:t>in January.  </a:t>
            </a:r>
            <a:r>
              <a:rPr lang="en-US" altLang="en-US" sz="4000" b="1" dirty="0" smtClean="0">
                <a:latin typeface="Arial" charset="0"/>
              </a:rPr>
              <a:t/>
            </a:r>
            <a:br>
              <a:rPr lang="en-US" altLang="en-US" sz="4000" b="1" dirty="0" smtClean="0">
                <a:latin typeface="Arial" charset="0"/>
              </a:rPr>
            </a:br>
            <a:r>
              <a:rPr lang="en-US" altLang="en-US" sz="4000" b="1" dirty="0" smtClean="0">
                <a:latin typeface="Arial" charset="0"/>
              </a:rPr>
              <a:t>What </a:t>
            </a:r>
            <a:r>
              <a:rPr lang="en-US" altLang="en-US" sz="4000" b="1" dirty="0">
                <a:latin typeface="Arial" charset="0"/>
              </a:rPr>
              <a:t>amount </a:t>
            </a:r>
            <a:r>
              <a:rPr lang="en-US" altLang="en-US" sz="4000" b="1" dirty="0" smtClean="0">
                <a:latin typeface="Arial" charset="0"/>
              </a:rPr>
              <a:t>of each monthly payment is </a:t>
            </a:r>
            <a:r>
              <a:rPr lang="en-US" altLang="en-US" sz="4000" b="1" dirty="0">
                <a:latin typeface="Arial" charset="0"/>
              </a:rPr>
              <a:t>included in </a:t>
            </a:r>
            <a:r>
              <a:rPr lang="en-US" altLang="en-US" sz="4000" b="1" dirty="0" smtClean="0">
                <a:latin typeface="Arial" charset="0"/>
              </a:rPr>
              <a:t>her </a:t>
            </a:r>
            <a:r>
              <a:rPr lang="en-US" altLang="en-US" sz="4000" b="1" dirty="0">
                <a:latin typeface="Arial" charset="0"/>
              </a:rPr>
              <a:t>gross income?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4000" b="1" dirty="0">
                <a:latin typeface="Arial" charset="0"/>
              </a:rPr>
              <a:t>From Table </a:t>
            </a:r>
            <a:r>
              <a:rPr lang="en-US" altLang="en-US" sz="4000" b="1" dirty="0" smtClean="0">
                <a:latin typeface="Arial" charset="0"/>
              </a:rPr>
              <a:t>5-1</a:t>
            </a:r>
            <a:r>
              <a:rPr lang="en-US" altLang="en-US" sz="4000" b="1" dirty="0">
                <a:latin typeface="Arial" charset="0"/>
              </a:rPr>
              <a:t>, </a:t>
            </a:r>
            <a:br>
              <a:rPr lang="en-US" altLang="en-US" sz="4000" b="1" dirty="0">
                <a:latin typeface="Arial" charset="0"/>
              </a:rPr>
            </a:br>
            <a:r>
              <a:rPr lang="en-US" altLang="en-US" sz="4000" b="1" dirty="0">
                <a:latin typeface="Arial" charset="0"/>
              </a:rPr>
              <a:t>the </a:t>
            </a:r>
            <a:r>
              <a:rPr lang="en-US" altLang="en-US" sz="4000" b="1" dirty="0" smtClean="0">
                <a:latin typeface="Arial" charset="0"/>
              </a:rPr>
              <a:t>return multiple is: _____.</a:t>
            </a:r>
            <a:endParaRPr lang="en-US" altLang="en-US" sz="4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248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4000" b="1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4000" b="1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495003"/>
              </p:ext>
            </p:extLst>
          </p:nvPr>
        </p:nvGraphicFramePr>
        <p:xfrm>
          <a:off x="533400" y="304800"/>
          <a:ext cx="830897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5" name="Worksheet" r:id="rId4" imgW="5059698" imgH="3710880" progId="Excel.Sheet.12">
                  <p:embed/>
                </p:oleObj>
              </mc:Choice>
              <mc:Fallback>
                <p:oleObj name="Worksheet" r:id="rId4" imgW="5059698" imgH="3710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304800"/>
                        <a:ext cx="8308975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130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1"/>
                </a:solidFill>
              </a:rPr>
              <a:t>Suppose Susan dies after receiving annuit</a:t>
            </a:r>
            <a:r>
              <a:rPr lang="en-US" altLang="en-US" sz="4400" b="1" dirty="0" smtClean="0"/>
              <a:t>y payments for exactly 4 years.</a:t>
            </a:r>
          </a:p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1"/>
                </a:solidFill>
              </a:rPr>
              <a:t>What is the amount of the deduction on the final return for the unrecovered cost of the annuity?</a:t>
            </a:r>
          </a:p>
        </p:txBody>
      </p:sp>
    </p:spTree>
    <p:extLst>
      <p:ext uri="{BB962C8B-B14F-4D97-AF65-F5344CB8AC3E}">
        <p14:creationId xmlns:p14="http://schemas.microsoft.com/office/powerpoint/2010/main" val="2891003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653597"/>
              </p:ext>
            </p:extLst>
          </p:nvPr>
        </p:nvGraphicFramePr>
        <p:xfrm>
          <a:off x="457200" y="200050"/>
          <a:ext cx="8229599" cy="6457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9" name="Worksheet" r:id="rId4" imgW="3863333" imgH="3032856" progId="Excel.Sheet.12">
                  <p:embed/>
                </p:oleObj>
              </mc:Choice>
              <mc:Fallback>
                <p:oleObj name="Worksheet" r:id="rId4" imgW="3863333" imgH="30328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00050"/>
                        <a:ext cx="8229599" cy="6457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5634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74160"/>
              </p:ext>
            </p:extLst>
          </p:nvPr>
        </p:nvGraphicFramePr>
        <p:xfrm>
          <a:off x="457200" y="200050"/>
          <a:ext cx="8229599" cy="6457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3" name="Worksheet" r:id="rId4" imgW="3863333" imgH="3032856" progId="Excel.Sheet.12">
                  <p:embed/>
                </p:oleObj>
              </mc:Choice>
              <mc:Fallback>
                <p:oleObj name="Worksheet" r:id="rId4" imgW="3863333" imgH="30328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00050"/>
                        <a:ext cx="8229599" cy="6457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752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0627872"/>
              </p:ext>
            </p:extLst>
          </p:nvPr>
        </p:nvGraphicFramePr>
        <p:xfrm>
          <a:off x="381000" y="474663"/>
          <a:ext cx="8413750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7" name="Worksheet" r:id="rId4" imgW="2781289" imgH="1935576" progId="Excel.Sheet.8">
                  <p:embed/>
                </p:oleObj>
              </mc:Choice>
              <mc:Fallback>
                <p:oleObj name="Worksheet" r:id="rId4" imgW="2781289" imgH="193557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4663"/>
                        <a:ext cx="8413750" cy="585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617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Grp="1" noChangeAspect="1"/>
          </p:cNvGraphicFramePr>
          <p:nvPr>
            <p:ph/>
          </p:nvPr>
        </p:nvGraphicFramePr>
        <p:xfrm>
          <a:off x="252413" y="844550"/>
          <a:ext cx="8510587" cy="507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1" name="Worksheet" r:id="rId3" imgW="2333549" imgH="1390802" progId="Excel.Sheet.8">
                  <p:embed/>
                </p:oleObj>
              </mc:Choice>
              <mc:Fallback>
                <p:oleObj name="Worksheet" r:id="rId3" imgW="2333549" imgH="13908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844550"/>
                        <a:ext cx="8510587" cy="507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1794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05800" cy="54102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altLang="en-US" sz="3600" b="1" u="sng" smtClean="0">
                <a:solidFill>
                  <a:srgbClr val="FF3300"/>
                </a:solidFill>
              </a:rPr>
              <a:t>Recognized Gain or Loss </a:t>
            </a:r>
          </a:p>
          <a:p>
            <a:pPr marL="457200" indent="-457200"/>
            <a:r>
              <a:rPr lang="en-US" altLang="en-US" sz="3600" b="1" smtClean="0"/>
              <a:t>Almost all </a:t>
            </a:r>
            <a:r>
              <a:rPr lang="en-US" altLang="en-US" sz="3600" b="1" smtClean="0">
                <a:solidFill>
                  <a:schemeClr val="tx2"/>
                </a:solidFill>
              </a:rPr>
              <a:t>realized</a:t>
            </a:r>
            <a:r>
              <a:rPr lang="en-US" altLang="en-US" sz="3600" b="1" smtClean="0"/>
              <a:t> gains are </a:t>
            </a:r>
            <a:r>
              <a:rPr lang="en-US" altLang="en-US" sz="3600" b="1" smtClean="0">
                <a:solidFill>
                  <a:schemeClr val="tx2"/>
                </a:solidFill>
              </a:rPr>
              <a:t>recognized</a:t>
            </a:r>
            <a:r>
              <a:rPr lang="en-US" altLang="en-US" sz="3600" b="1" smtClean="0"/>
              <a:t> (taxable)</a:t>
            </a:r>
          </a:p>
          <a:p>
            <a:pPr marL="457200" indent="-457200"/>
            <a:r>
              <a:rPr lang="en-US" altLang="en-US" sz="3600" b="1" smtClean="0"/>
              <a:t>Losses are usually only recognized (deductible) if they are</a:t>
            </a:r>
          </a:p>
          <a:p>
            <a:pPr marL="1027113" lvl="1" indent="-455613"/>
            <a:r>
              <a:rPr lang="en-US" altLang="en-US" sz="3400" b="1" smtClean="0"/>
              <a:t>Incurred in a business</a:t>
            </a:r>
          </a:p>
          <a:p>
            <a:pPr marL="1027113" lvl="1" indent="-455613"/>
            <a:r>
              <a:rPr lang="en-US" altLang="en-US" sz="3400" b="1" smtClean="0"/>
              <a:t>Incurred in an investment activity</a:t>
            </a:r>
          </a:p>
          <a:p>
            <a:pPr marL="1027113" lvl="1" indent="-455613"/>
            <a:r>
              <a:rPr lang="en-US" altLang="en-US" sz="3400" b="1" smtClean="0"/>
              <a:t>Casualty or theft losses</a:t>
            </a:r>
          </a:p>
        </p:txBody>
      </p:sp>
    </p:spTree>
    <p:extLst>
      <p:ext uri="{BB962C8B-B14F-4D97-AF65-F5344CB8AC3E}">
        <p14:creationId xmlns:p14="http://schemas.microsoft.com/office/powerpoint/2010/main" val="486486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endParaRPr lang="en-US" altLang="en-US" sz="4400" b="1" u="sng" dirty="0" smtClean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4400" b="1" u="sng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743493"/>
              </p:ext>
            </p:extLst>
          </p:nvPr>
        </p:nvGraphicFramePr>
        <p:xfrm>
          <a:off x="533400" y="304800"/>
          <a:ext cx="8077200" cy="6222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77" name="Worksheet" r:id="rId4" imgW="2788852" imgH="2324160" progId="Excel.Sheet.12">
                  <p:embed/>
                </p:oleObj>
              </mc:Choice>
              <mc:Fallback>
                <p:oleObj name="Worksheet" r:id="rId4" imgW="2788852" imgH="23241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304800"/>
                        <a:ext cx="8077200" cy="6222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668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-394"/>
            <a:ext cx="8839200" cy="6122189"/>
          </a:xfrm>
          <a:noFill/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en-US" sz="3600" b="1" u="sng" dirty="0" smtClean="0">
                <a:solidFill>
                  <a:srgbClr val="FF3300"/>
                </a:solidFill>
                <a:cs typeface="Times New Roman" pitchFamily="18" charset="0"/>
              </a:rPr>
              <a:t>Gains and Losses</a:t>
            </a:r>
            <a:br>
              <a:rPr lang="en-US" altLang="en-US" sz="3600" b="1" u="sng" dirty="0" smtClean="0">
                <a:solidFill>
                  <a:srgbClr val="FF3300"/>
                </a:solidFill>
                <a:cs typeface="Times New Roman" pitchFamily="18" charset="0"/>
              </a:rPr>
            </a:br>
            <a:r>
              <a:rPr lang="en-US" altLang="en-US" sz="3600" b="1" dirty="0" smtClean="0">
                <a:cs typeface="Times New Roman" pitchFamily="18" charset="0"/>
              </a:rPr>
              <a:t>Allan sold a </a:t>
            </a:r>
            <a:r>
              <a:rPr lang="en-US" altLang="en-US" sz="3600" b="1" dirty="0">
                <a:cs typeface="Times New Roman" pitchFamily="18" charset="0"/>
              </a:rPr>
              <a:t>lot that was encumbered by a $13,000 liability that the buyer assumed. </a:t>
            </a:r>
            <a:br>
              <a:rPr lang="en-US" altLang="en-US" sz="3600" b="1" dirty="0">
                <a:cs typeface="Times New Roman" pitchFamily="18" charset="0"/>
              </a:rPr>
            </a:br>
            <a:r>
              <a:rPr lang="en-US" altLang="en-US" sz="3600" b="1" dirty="0">
                <a:cs typeface="Times New Roman" pitchFamily="18" charset="0"/>
              </a:rPr>
              <a:t>Allan received </a:t>
            </a:r>
            <a:r>
              <a:rPr lang="en-US" altLang="en-US" sz="3600" b="1" dirty="0" smtClean="0">
                <a:cs typeface="Times New Roman" pitchFamily="18" charset="0"/>
              </a:rPr>
              <a:t>$5,000 cash and </a:t>
            </a:r>
            <a:br>
              <a:rPr lang="en-US" altLang="en-US" sz="3600" b="1" dirty="0" smtClean="0">
                <a:cs typeface="Times New Roman" pitchFamily="18" charset="0"/>
              </a:rPr>
            </a:br>
            <a:r>
              <a:rPr lang="en-US" altLang="en-US" sz="3600" b="1" dirty="0" smtClean="0">
                <a:cs typeface="Times New Roman" pitchFamily="18" charset="0"/>
              </a:rPr>
              <a:t>an auto worth $15,000 in exchange.</a:t>
            </a:r>
            <a:br>
              <a:rPr lang="en-US" altLang="en-US" sz="3600" b="1" dirty="0" smtClean="0">
                <a:cs typeface="Times New Roman" pitchFamily="18" charset="0"/>
              </a:rPr>
            </a:br>
            <a:r>
              <a:rPr lang="en-US" altLang="en-US" sz="3600" b="1" dirty="0" smtClean="0">
                <a:cs typeface="Times New Roman" pitchFamily="18" charset="0"/>
              </a:rPr>
              <a:t/>
            </a:r>
            <a:br>
              <a:rPr lang="en-US" altLang="en-US" sz="3600" b="1" dirty="0" smtClean="0">
                <a:cs typeface="Times New Roman" pitchFamily="18" charset="0"/>
              </a:rPr>
            </a:br>
            <a:r>
              <a:rPr lang="en-US" altLang="en-US" sz="3600" b="1" dirty="0" smtClean="0">
                <a:cs typeface="Times New Roman" pitchFamily="18" charset="0"/>
              </a:rPr>
              <a:t>a. What is the amount realized on this sale? </a:t>
            </a:r>
            <a:br>
              <a:rPr lang="en-US" altLang="en-US" sz="3600" b="1" dirty="0" smtClean="0">
                <a:cs typeface="Times New Roman" pitchFamily="18" charset="0"/>
              </a:rPr>
            </a:br>
            <a:r>
              <a:rPr lang="en-US" altLang="en-US" sz="3600" b="1" dirty="0" smtClean="0">
                <a:cs typeface="Times New Roman" pitchFamily="18" charset="0"/>
              </a:rPr>
              <a:t/>
            </a:r>
            <a:br>
              <a:rPr lang="en-US" altLang="en-US" sz="3600" b="1" dirty="0" smtClean="0">
                <a:cs typeface="Times New Roman" pitchFamily="18" charset="0"/>
              </a:rPr>
            </a:br>
            <a:r>
              <a:rPr lang="en-US" altLang="en-US" sz="3600" b="1" dirty="0" smtClean="0">
                <a:cs typeface="Times New Roman" pitchFamily="18" charset="0"/>
              </a:rPr>
              <a:t>b. If Allan had a basis of $34,000 in the land, what is his gain or loss on the sale? </a:t>
            </a:r>
            <a:r>
              <a:rPr lang="en-US" altLang="en-US" sz="3200" b="1" dirty="0" smtClean="0">
                <a:cs typeface="Times New Roman" pitchFamily="18" charset="0"/>
              </a:rPr>
              <a:t/>
            </a:r>
            <a:br>
              <a:rPr lang="en-US" altLang="en-US" sz="3200" b="1" dirty="0" smtClean="0">
                <a:cs typeface="Times New Roman" pitchFamily="18" charset="0"/>
              </a:rPr>
            </a:br>
            <a:endParaRPr lang="en-US" altLang="en-US" sz="3200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92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Grp="1" noChangeAspect="1"/>
          </p:cNvGraphicFramePr>
          <p:nvPr>
            <p:ph type="ctrTitle"/>
          </p:nvPr>
        </p:nvGraphicFramePr>
        <p:xfrm>
          <a:off x="282575" y="242888"/>
          <a:ext cx="8377238" cy="627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5" name="Worksheet" r:id="rId5" imgW="3219444" imgH="2409750" progId="Excel.Sheet.8">
                  <p:embed/>
                </p:oleObj>
              </mc:Choice>
              <mc:Fallback>
                <p:oleObj name="Worksheet" r:id="rId5" imgW="3219444" imgH="24097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242888"/>
                        <a:ext cx="8377238" cy="627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430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534400" cy="6324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000" b="1" smtClean="0"/>
              <a:t> </a:t>
            </a:r>
          </a:p>
        </p:txBody>
      </p:sp>
      <p:graphicFrame>
        <p:nvGraphicFramePr>
          <p:cNvPr id="56323" name="Object 2"/>
          <p:cNvGraphicFramePr>
            <a:graphicFrameLocks noChangeAspect="1"/>
          </p:cNvGraphicFramePr>
          <p:nvPr/>
        </p:nvGraphicFramePr>
        <p:xfrm>
          <a:off x="157163" y="301625"/>
          <a:ext cx="8483600" cy="616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27" name="Worksheet" r:id="rId4" imgW="2712720" imgH="1882068" progId="Excel.Sheet.12">
                  <p:embed/>
                </p:oleObj>
              </mc:Choice>
              <mc:Fallback>
                <p:oleObj name="Worksheet" r:id="rId4" imgW="2712720" imgH="1882068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301625"/>
                        <a:ext cx="8483600" cy="616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728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458200" cy="5715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4000" b="1" u="sng" smtClean="0">
                <a:solidFill>
                  <a:srgbClr val="FF3300"/>
                </a:solidFill>
              </a:rPr>
              <a:t>Capital Assets</a:t>
            </a:r>
          </a:p>
          <a:p>
            <a:r>
              <a:rPr lang="en-US" altLang="en-US" sz="4000" b="1" smtClean="0"/>
              <a:t>Capital assets include stock, bonds, land held for appreciation, collectibles (coins, art), and personal-use assets</a:t>
            </a:r>
          </a:p>
          <a:p>
            <a:r>
              <a:rPr lang="en-US" altLang="en-US" sz="4000" b="1" smtClean="0"/>
              <a:t>Long-term holding period is </a:t>
            </a:r>
            <a:r>
              <a:rPr lang="en-US" altLang="en-US" sz="4000" b="1" smtClean="0">
                <a:solidFill>
                  <a:schemeClr val="tx2"/>
                </a:solidFill>
              </a:rPr>
              <a:t>more than one year</a:t>
            </a:r>
          </a:p>
          <a:p>
            <a:r>
              <a:rPr lang="en-US" altLang="en-US" sz="4000" b="1" smtClean="0"/>
              <a:t>Short-term holding period is one year or less</a:t>
            </a:r>
          </a:p>
        </p:txBody>
      </p:sp>
    </p:spTree>
    <p:extLst>
      <p:ext uri="{BB962C8B-B14F-4D97-AF65-F5344CB8AC3E}">
        <p14:creationId xmlns:p14="http://schemas.microsoft.com/office/powerpoint/2010/main" val="1509853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6019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charset="0"/>
              <a:buNone/>
            </a:pPr>
            <a:r>
              <a:rPr lang="en-US" altLang="en-US" sz="3600" b="1" smtClean="0">
                <a:solidFill>
                  <a:srgbClr val="FF3300"/>
                </a:solidFill>
                <a:cs typeface="Times New Roman" pitchFamily="18" charset="0"/>
              </a:rPr>
              <a:t>Capital Gain &amp; Loss Netting</a:t>
            </a:r>
            <a:r>
              <a:rPr lang="en-US" altLang="en-US" sz="3600" smtClean="0"/>
              <a:t> 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b="1" smtClean="0">
                <a:cs typeface="Times New Roman" pitchFamily="18" charset="0"/>
              </a:rPr>
              <a:t>Subtract long-term capital losses from long-term capital gains (including net Section 1231 gains)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b="1" smtClean="0">
                <a:cs typeface="Times New Roman" pitchFamily="18" charset="0"/>
              </a:rPr>
              <a:t>Subtract short-term losses from short-term gains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b="1" smtClean="0">
                <a:cs typeface="Times New Roman" pitchFamily="18" charset="0"/>
              </a:rPr>
              <a:t>Continue netting (subtracting losses from gains) until only gains or only losses remain</a:t>
            </a:r>
          </a:p>
          <a:p>
            <a:pPr marL="1027113" lvl="1" indent="-455613">
              <a:lnSpc>
                <a:spcPct val="90000"/>
              </a:lnSpc>
            </a:pPr>
            <a:r>
              <a:rPr lang="en-US" altLang="en-US" b="1" smtClean="0">
                <a:cs typeface="Times New Roman" pitchFamily="18" charset="0"/>
              </a:rPr>
              <a:t>A (net) short-term capital gain resulting from this process is taxed at ordinary income rates</a:t>
            </a:r>
          </a:p>
          <a:p>
            <a:pPr marL="1027113" lvl="1" indent="-455613">
              <a:lnSpc>
                <a:spcPct val="90000"/>
              </a:lnSpc>
            </a:pPr>
            <a:r>
              <a:rPr lang="en-US" altLang="en-US" b="1" smtClean="0">
                <a:cs typeface="Times New Roman" pitchFamily="18" charset="0"/>
              </a:rPr>
              <a:t>Taxation of (net) long-term capital gains and all capital losses differs for corporations and individuals</a:t>
            </a:r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3730064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"/>
            <a:ext cx="8991600" cy="61722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charset="0"/>
              <a:buNone/>
            </a:pPr>
            <a:r>
              <a:rPr lang="en-US" altLang="en-US" sz="4800" b="1" u="sng" smtClean="0">
                <a:solidFill>
                  <a:srgbClr val="FF3300"/>
                </a:solidFill>
                <a:cs typeface="Times New Roman" pitchFamily="18" charset="0"/>
              </a:rPr>
              <a:t>Capital Losses for Individuals</a:t>
            </a:r>
            <a:r>
              <a:rPr lang="en-US" altLang="en-US" sz="4800" smtClean="0"/>
              <a:t> 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3600" b="1" u="sng" smtClean="0">
                <a:cs typeface="Times New Roman" pitchFamily="18" charset="0"/>
              </a:rPr>
              <a:t>$3,000 per year</a:t>
            </a:r>
            <a:r>
              <a:rPr lang="en-US" altLang="en-US" sz="3600" b="1" smtClean="0">
                <a:cs typeface="Times New Roman" pitchFamily="18" charset="0"/>
              </a:rPr>
              <a:t> deduction against other income for capital losses; (net) short-term capital losses deducted before (net) long-term capital losses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3600" b="1" smtClean="0">
                <a:cs typeface="Times New Roman" pitchFamily="18" charset="0"/>
              </a:rPr>
              <a:t>Remaining (net) capital losses are </a:t>
            </a:r>
            <a:r>
              <a:rPr lang="en-US" altLang="en-US" sz="3600" b="1" u="sng" smtClean="0">
                <a:cs typeface="Times New Roman" pitchFamily="18" charset="0"/>
              </a:rPr>
              <a:t>carried forward indefinitely</a:t>
            </a:r>
            <a:r>
              <a:rPr lang="en-US" altLang="en-US" sz="3600" b="1" smtClean="0">
                <a:cs typeface="Times New Roman" pitchFamily="18" charset="0"/>
              </a:rPr>
              <a:t> (no carry back permitted)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3600" b="1" smtClean="0"/>
              <a:t>Losses on personal-use assets are not recognized (deductible) even though gains are recognized (taxable)</a:t>
            </a:r>
          </a:p>
        </p:txBody>
      </p:sp>
    </p:spTree>
    <p:extLst>
      <p:ext uri="{BB962C8B-B14F-4D97-AF65-F5344CB8AC3E}">
        <p14:creationId xmlns:p14="http://schemas.microsoft.com/office/powerpoint/2010/main" val="2617011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534400" cy="6019800"/>
          </a:xfrm>
        </p:spPr>
        <p:txBody>
          <a:bodyPr/>
          <a:lstStyle/>
          <a:p>
            <a:pPr marL="457200" indent="-457200">
              <a:buFont typeface="Arial" charset="0"/>
              <a:buNone/>
            </a:pPr>
            <a:r>
              <a:rPr lang="en-US" altLang="en-US" sz="4000" b="1" u="sng" smtClean="0">
                <a:solidFill>
                  <a:srgbClr val="FF3300"/>
                </a:solidFill>
                <a:cs typeface="Times New Roman" pitchFamily="18" charset="0"/>
              </a:rPr>
              <a:t>Cap. Gains &amp; Losses of C Corporations</a:t>
            </a:r>
            <a:r>
              <a:rPr lang="en-US" altLang="en-US" sz="4000" smtClean="0"/>
              <a:t> </a:t>
            </a:r>
          </a:p>
          <a:p>
            <a:pPr marL="457200" indent="-457200"/>
            <a:r>
              <a:rPr lang="en-US" altLang="en-US" sz="3600" b="1" u="sng" smtClean="0"/>
              <a:t>No current deduction for capital losses from regular income</a:t>
            </a:r>
            <a:r>
              <a:rPr lang="en-US" altLang="en-US" sz="3600" b="1" smtClean="0"/>
              <a:t>; losses are carried back 3 years and forward 5 years to use only against capital gains</a:t>
            </a:r>
          </a:p>
          <a:p>
            <a:pPr marL="457200" indent="-457200"/>
            <a:r>
              <a:rPr lang="en-US" altLang="en-US" sz="3600" b="1" smtClean="0"/>
              <a:t>Both long-term and short-term capital gains taxed as ordinary income</a:t>
            </a:r>
          </a:p>
          <a:p>
            <a:pPr marL="457200" indent="-457200"/>
            <a:r>
              <a:rPr lang="en-US" altLang="en-US" sz="3600" b="1" smtClean="0"/>
              <a:t>Benefit of capital gains is limited to ability to offset capital losses</a:t>
            </a:r>
          </a:p>
        </p:txBody>
      </p:sp>
    </p:spTree>
    <p:extLst>
      <p:ext uri="{BB962C8B-B14F-4D97-AF65-F5344CB8AC3E}">
        <p14:creationId xmlns:p14="http://schemas.microsoft.com/office/powerpoint/2010/main" val="4230895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534400" cy="6019800"/>
          </a:xfrm>
        </p:spPr>
        <p:txBody>
          <a:bodyPr/>
          <a:lstStyle/>
          <a:p>
            <a:pPr marL="457200" indent="-457200">
              <a:buFont typeface="Arial" charset="0"/>
              <a:buNone/>
            </a:pPr>
            <a:r>
              <a:rPr lang="en-US" altLang="en-US" b="1" smtClean="0"/>
              <a:t> </a:t>
            </a:r>
          </a:p>
        </p:txBody>
      </p:sp>
      <p:graphicFrame>
        <p:nvGraphicFramePr>
          <p:cNvPr id="624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913374"/>
              </p:ext>
            </p:extLst>
          </p:nvPr>
        </p:nvGraphicFramePr>
        <p:xfrm>
          <a:off x="228600" y="228600"/>
          <a:ext cx="8651875" cy="624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5" name="Worksheet" r:id="rId4" imgW="2926080" imgH="2057400" progId="Excel.Sheet.12">
                  <p:embed/>
                </p:oleObj>
              </mc:Choice>
              <mc:Fallback>
                <p:oleObj name="Worksheet" r:id="rId4" imgW="2926080" imgH="20574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651875" cy="624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487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534400" cy="6019800"/>
          </a:xfrm>
        </p:spPr>
        <p:txBody>
          <a:bodyPr/>
          <a:lstStyle/>
          <a:p>
            <a:pPr marL="457200" indent="-457200">
              <a:buFont typeface="Arial" charset="0"/>
              <a:buNone/>
            </a:pPr>
            <a:r>
              <a:rPr lang="en-US" altLang="en-US" b="1" smtClean="0"/>
              <a:t> </a:t>
            </a:r>
          </a:p>
        </p:txBody>
      </p:sp>
      <p:graphicFrame>
        <p:nvGraphicFramePr>
          <p:cNvPr id="624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004994"/>
              </p:ext>
            </p:extLst>
          </p:nvPr>
        </p:nvGraphicFramePr>
        <p:xfrm>
          <a:off x="228600" y="228600"/>
          <a:ext cx="8651875" cy="624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2" name="Worksheet" r:id="rId4" imgW="2926080" imgH="2057400" progId="Excel.Sheet.12">
                  <p:embed/>
                </p:oleObj>
              </mc:Choice>
              <mc:Fallback>
                <p:oleObj name="Worksheet" r:id="rId4" imgW="2926080" imgH="20574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651875" cy="624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136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534400" cy="6019800"/>
          </a:xfrm>
        </p:spPr>
        <p:txBody>
          <a:bodyPr/>
          <a:lstStyle/>
          <a:p>
            <a:pPr marL="457200" indent="-457200">
              <a:buFont typeface="Arial" charset="0"/>
              <a:buNone/>
            </a:pPr>
            <a:r>
              <a:rPr lang="en-US" altLang="en-US" b="1" smtClean="0"/>
              <a:t> </a:t>
            </a:r>
          </a:p>
        </p:txBody>
      </p:sp>
      <p:graphicFrame>
        <p:nvGraphicFramePr>
          <p:cNvPr id="63491" name="Object 2"/>
          <p:cNvGraphicFramePr>
            <a:graphicFrameLocks noChangeAspect="1"/>
          </p:cNvGraphicFramePr>
          <p:nvPr/>
        </p:nvGraphicFramePr>
        <p:xfrm>
          <a:off x="228600" y="457200"/>
          <a:ext cx="8634413" cy="578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9" name="Worksheet" r:id="rId3" imgW="2446219" imgH="1630813" progId="Excel.Sheet.12">
                  <p:embed/>
                </p:oleObj>
              </mc:Choice>
              <mc:Fallback>
                <p:oleObj name="Worksheet" r:id="rId3" imgW="2446219" imgH="163081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57200"/>
                        <a:ext cx="8634413" cy="578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191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57163" y="838200"/>
          <a:ext cx="8758237" cy="509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6" name="Worksheet" r:id="rId4" imgW="3486240" imgH="2028825" progId="Excel.Sheet.8">
                  <p:embed/>
                </p:oleObj>
              </mc:Choice>
              <mc:Fallback>
                <p:oleObj name="Worksheet" r:id="rId4" imgW="3486240" imgH="202882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838200"/>
                        <a:ext cx="8758237" cy="509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56308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534400" cy="6019800"/>
          </a:xfrm>
        </p:spPr>
        <p:txBody>
          <a:bodyPr/>
          <a:lstStyle/>
          <a:p>
            <a:pPr marL="457200" indent="-457200">
              <a:buFont typeface="Arial" charset="0"/>
              <a:buNone/>
            </a:pPr>
            <a:r>
              <a:rPr lang="en-US" altLang="en-US" b="1" smtClean="0"/>
              <a:t> </a:t>
            </a:r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228600" y="381000"/>
          <a:ext cx="8723313" cy="593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3" name="Worksheet" r:id="rId4" imgW="2407920" imgH="1630608" progId="Excel.Sheet.12">
                  <p:embed/>
                </p:oleObj>
              </mc:Choice>
              <mc:Fallback>
                <p:oleObj name="Worksheet" r:id="rId4" imgW="2407920" imgH="1630608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"/>
                        <a:ext cx="8723313" cy="593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953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Grp="1" noChangeAspect="1"/>
          </p:cNvGraphicFramePr>
          <p:nvPr>
            <p:ph/>
          </p:nvPr>
        </p:nvGraphicFramePr>
        <p:xfrm>
          <a:off x="215900" y="549275"/>
          <a:ext cx="8718550" cy="577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7" name="Worksheet" r:id="rId4" imgW="3992880" imgH="2644212" progId="Excel.Sheet.8">
                  <p:embed/>
                </p:oleObj>
              </mc:Choice>
              <mc:Fallback>
                <p:oleObj name="Worksheet" r:id="rId4" imgW="3992880" imgH="264421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49275"/>
                        <a:ext cx="8718550" cy="577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5601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Grp="1" noChangeAspect="1"/>
          </p:cNvGraphicFramePr>
          <p:nvPr>
            <p:ph/>
          </p:nvPr>
        </p:nvGraphicFramePr>
        <p:xfrm>
          <a:off x="215900" y="561975"/>
          <a:ext cx="8693150" cy="591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71" name="Worksheet" r:id="rId4" imgW="3886308" imgH="2644212" progId="Excel.Sheet.8">
                  <p:embed/>
                </p:oleObj>
              </mc:Choice>
              <mc:Fallback>
                <p:oleObj name="Worksheet" r:id="rId4" imgW="3886308" imgH="264421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61975"/>
                        <a:ext cx="8693150" cy="591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5000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66475742"/>
              </p:ext>
            </p:extLst>
          </p:nvPr>
        </p:nvGraphicFramePr>
        <p:xfrm>
          <a:off x="300038" y="150813"/>
          <a:ext cx="8586787" cy="626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5" name="Worksheet" r:id="rId4" imgW="4190950" imgH="3055536" progId="Excel.Sheet.8">
                  <p:embed/>
                </p:oleObj>
              </mc:Choice>
              <mc:Fallback>
                <p:oleObj name="Worksheet" r:id="rId4" imgW="4190950" imgH="305553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50813"/>
                        <a:ext cx="8586787" cy="626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1667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Grp="1" noChangeAspect="1"/>
          </p:cNvGraphicFramePr>
          <p:nvPr>
            <p:ph/>
          </p:nvPr>
        </p:nvGraphicFramePr>
        <p:xfrm>
          <a:off x="304800" y="228600"/>
          <a:ext cx="8480425" cy="610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9" name="Worksheet" r:id="rId4" imgW="4244286" imgH="3055692" progId="Excel.Sheet.8">
                  <p:embed/>
                </p:oleObj>
              </mc:Choice>
              <mc:Fallback>
                <p:oleObj name="Worksheet" r:id="rId4" imgW="4244286" imgH="305569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8480425" cy="610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126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458200" cy="6051550"/>
          </a:xfrm>
        </p:spPr>
        <p:txBody>
          <a:bodyPr/>
          <a:lstStyle/>
          <a:p>
            <a:pPr marL="457200" indent="-457200">
              <a:buFont typeface="Arial" charset="0"/>
              <a:buNone/>
            </a:pPr>
            <a:r>
              <a:rPr lang="en-US" altLang="en-US" sz="3600" b="1" u="sng" smtClean="0">
                <a:solidFill>
                  <a:srgbClr val="FF3300"/>
                </a:solidFill>
              </a:rPr>
              <a:t>General Capital Gains Rates for Individuals</a:t>
            </a:r>
          </a:p>
          <a:p>
            <a:pPr marL="457200" indent="-457200"/>
            <a:r>
              <a:rPr lang="en-US" altLang="en-US" sz="3600" b="1" u="sng" smtClean="0">
                <a:solidFill>
                  <a:srgbClr val="FF0000"/>
                </a:solidFill>
              </a:rPr>
              <a:t>15%</a:t>
            </a:r>
            <a:r>
              <a:rPr lang="en-US" altLang="en-US" sz="3600" b="1" smtClean="0"/>
              <a:t> rate applies to most long-term capital gains – those with marginal brackets above 15%. Rate is now 20% for those in 39.6% regular tax bracket.</a:t>
            </a:r>
          </a:p>
          <a:p>
            <a:pPr marL="457200" indent="-457200"/>
            <a:r>
              <a:rPr lang="en-US" altLang="en-US" sz="3600" b="1" smtClean="0"/>
              <a:t>0% rate applies to taxpayers </a:t>
            </a:r>
            <a:r>
              <a:rPr lang="en-US" altLang="en-US" sz="3600" b="1" u="sng" smtClean="0"/>
              <a:t>whose ordinary income is taxed at the 10% and 15% marginal tax brackets </a:t>
            </a:r>
            <a:r>
              <a:rPr lang="en-US" altLang="en-US" sz="3600" b="1" smtClean="0"/>
              <a:t>to the extent their long-term gains fall within these marginal tax brackets.</a:t>
            </a:r>
          </a:p>
        </p:txBody>
      </p:sp>
    </p:spTree>
    <p:extLst>
      <p:ext uri="{BB962C8B-B14F-4D97-AF65-F5344CB8AC3E}">
        <p14:creationId xmlns:p14="http://schemas.microsoft.com/office/powerpoint/2010/main" val="87047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altLang="en-US" b="1" u="sng" smtClean="0">
                <a:solidFill>
                  <a:srgbClr val="FF3300"/>
                </a:solidFill>
              </a:rPr>
              <a:t>Special Capital Gains </a:t>
            </a:r>
            <a:br>
              <a:rPr lang="en-US" altLang="en-US" b="1" u="sng" smtClean="0">
                <a:solidFill>
                  <a:srgbClr val="FF3300"/>
                </a:solidFill>
              </a:rPr>
            </a:br>
            <a:r>
              <a:rPr lang="en-US" altLang="en-US" b="1" u="sng" smtClean="0">
                <a:solidFill>
                  <a:srgbClr val="FF3300"/>
                </a:solidFill>
              </a:rPr>
              <a:t>Rates for Individuals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305800" cy="48006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altLang="en-US" sz="2800" b="1" smtClean="0"/>
              <a:t>25% rate applies to Sec. 1250 unrecaptured gain on realty; gain in excess of the recapture amount is taxed at 15% rate</a:t>
            </a:r>
          </a:p>
          <a:p>
            <a:pPr marL="1027113" lvl="1" indent="-455613">
              <a:lnSpc>
                <a:spcPct val="90000"/>
              </a:lnSpc>
            </a:pPr>
            <a:r>
              <a:rPr lang="en-US" altLang="en-US" sz="2400" b="1" smtClean="0"/>
              <a:t>If taxpayer’s ordinary income tax rate is lower than 25%, then the lower ordinary income rate applies to gain that falls within that tax bracket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800" b="1" smtClean="0"/>
              <a:t>Collectibles such as antiques, art objects, and rare coins are taxed at a 28% rate due to potential personal enjoyment of asset</a:t>
            </a:r>
          </a:p>
          <a:p>
            <a:pPr marL="1027113" lvl="1" indent="-455613">
              <a:lnSpc>
                <a:spcPct val="90000"/>
              </a:lnSpc>
            </a:pPr>
            <a:r>
              <a:rPr lang="en-US" altLang="en-US" sz="2400" b="1" smtClean="0"/>
              <a:t>If taxpayer’s ordinary tax rate is lower than 28%, then the lower ordinary rate applies to gain that falls within that tax bracket</a:t>
            </a:r>
          </a:p>
        </p:txBody>
      </p:sp>
    </p:spTree>
    <p:extLst>
      <p:ext uri="{BB962C8B-B14F-4D97-AF65-F5344CB8AC3E}">
        <p14:creationId xmlns:p14="http://schemas.microsoft.com/office/powerpoint/2010/main" val="4167963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/>
              <a:t> </a:t>
            </a:r>
          </a:p>
        </p:txBody>
      </p:sp>
      <p:graphicFrame>
        <p:nvGraphicFramePr>
          <p:cNvPr id="7270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307035"/>
              </p:ext>
            </p:extLst>
          </p:nvPr>
        </p:nvGraphicFramePr>
        <p:xfrm>
          <a:off x="228600" y="228600"/>
          <a:ext cx="87630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67" name="Worksheet" r:id="rId4" imgW="2331788" imgH="1767744" progId="Excel.Sheet.12">
                  <p:embed/>
                </p:oleObj>
              </mc:Choice>
              <mc:Fallback>
                <p:oleObj name="Worksheet" r:id="rId4" imgW="2331788" imgH="176774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763000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60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/>
              <a:t> </a:t>
            </a:r>
          </a:p>
        </p:txBody>
      </p:sp>
      <p:graphicFrame>
        <p:nvGraphicFramePr>
          <p:cNvPr id="737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065462"/>
              </p:ext>
            </p:extLst>
          </p:nvPr>
        </p:nvGraphicFramePr>
        <p:xfrm>
          <a:off x="228600" y="228600"/>
          <a:ext cx="8845550" cy="666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1" name="Worksheet" r:id="rId4" imgW="2331788" imgH="1767744" progId="Excel.Sheet.12">
                  <p:embed/>
                </p:oleObj>
              </mc:Choice>
              <mc:Fallback>
                <p:oleObj name="Worksheet" r:id="rId4" imgW="2331788" imgH="176774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845550" cy="666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708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/>
              <a:t> </a:t>
            </a:r>
          </a:p>
        </p:txBody>
      </p:sp>
      <p:graphicFrame>
        <p:nvGraphicFramePr>
          <p:cNvPr id="7475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785715"/>
              </p:ext>
            </p:extLst>
          </p:nvPr>
        </p:nvGraphicFramePr>
        <p:xfrm>
          <a:off x="228600" y="2286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5" name="Worksheet" r:id="rId4" imgW="2331788" imgH="1767744" progId="Excel.Sheet.12">
                  <p:embed/>
                </p:oleObj>
              </mc:Choice>
              <mc:Fallback>
                <p:oleObj name="Worksheet" r:id="rId4" imgW="2331788" imgH="176774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1913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47650" y="596900"/>
          <a:ext cx="8591550" cy="551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0" name="Worksheet" r:id="rId4" imgW="2714752" imgH="1743185" progId="Excel.Sheet.8">
                  <p:embed/>
                </p:oleObj>
              </mc:Choice>
              <mc:Fallback>
                <p:oleObj name="Worksheet" r:id="rId4" imgW="2714752" imgH="174318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596900"/>
                        <a:ext cx="8591550" cy="551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6756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/>
            <a:r>
              <a:rPr lang="en-U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en-US" sz="4400" b="1" dirty="0" smtClean="0">
                <a:solidFill>
                  <a:schemeClr val="tx1"/>
                </a:solidFill>
              </a:rPr>
              <a:t>The next few slides have information about a single taxpayer with salary of $50,000 and deductions of $20,000.</a:t>
            </a:r>
          </a:p>
          <a:p>
            <a:pPr marL="457200" indent="-457200" eaLnBrk="1" hangingPunct="1"/>
            <a:r>
              <a:rPr lang="en-US" altLang="en-US" sz="4400" b="1" dirty="0" smtClean="0">
                <a:solidFill>
                  <a:schemeClr val="tx1"/>
                </a:solidFill>
              </a:rPr>
              <a:t>She also had several sales of stock, some held less than a year, and some longer.</a:t>
            </a:r>
          </a:p>
        </p:txBody>
      </p:sp>
    </p:spTree>
    <p:extLst>
      <p:ext uri="{BB962C8B-B14F-4D97-AF65-F5344CB8AC3E}">
        <p14:creationId xmlns:p14="http://schemas.microsoft.com/office/powerpoint/2010/main" val="2735949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 dirty="0">
              <a:solidFill>
                <a:schemeClr val="tx1"/>
              </a:solidFill>
            </a:endParaRPr>
          </a:p>
          <a:p>
            <a:pPr marL="457200" indent="-457200" eaLnBrk="1" hangingPunct="1"/>
            <a:endParaRPr lang="en-US" altLang="en-US" sz="4400" b="1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172202"/>
              </p:ext>
            </p:extLst>
          </p:nvPr>
        </p:nvGraphicFramePr>
        <p:xfrm>
          <a:off x="76200" y="609600"/>
          <a:ext cx="8795281" cy="369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4" name="Worksheet" r:id="rId4" imgW="3223226" imgH="1356264" progId="Excel.Sheet.12">
                  <p:embed/>
                </p:oleObj>
              </mc:Choice>
              <mc:Fallback>
                <p:oleObj name="Worksheet" r:id="rId4" imgW="3223226" imgH="13562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609600"/>
                        <a:ext cx="8795281" cy="369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8067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 dirty="0">
              <a:solidFill>
                <a:schemeClr val="tx1"/>
              </a:solidFill>
            </a:endParaRPr>
          </a:p>
          <a:p>
            <a:pPr marL="457200" indent="-457200" eaLnBrk="1" hangingPunct="1"/>
            <a:endParaRPr lang="en-US" altLang="en-US" sz="4400" b="1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224560"/>
              </p:ext>
            </p:extLst>
          </p:nvPr>
        </p:nvGraphicFramePr>
        <p:xfrm>
          <a:off x="381000" y="228600"/>
          <a:ext cx="8486775" cy="603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0" name="Worksheet" r:id="rId4" imgW="4267236" imgH="3032856" progId="Excel.Sheet.12">
                  <p:embed/>
                </p:oleObj>
              </mc:Choice>
              <mc:Fallback>
                <p:oleObj name="Worksheet" r:id="rId4" imgW="4267236" imgH="30328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228600"/>
                        <a:ext cx="8486775" cy="603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9681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 dirty="0">
              <a:solidFill>
                <a:schemeClr val="tx1"/>
              </a:solidFill>
            </a:endParaRPr>
          </a:p>
          <a:p>
            <a:pPr marL="457200" indent="-457200" eaLnBrk="1" hangingPunct="1"/>
            <a:endParaRPr lang="en-US" altLang="en-US" sz="4400" b="1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992438"/>
              </p:ext>
            </p:extLst>
          </p:nvPr>
        </p:nvGraphicFramePr>
        <p:xfrm>
          <a:off x="381000" y="228600"/>
          <a:ext cx="8486775" cy="603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4" name="Worksheet" r:id="rId4" imgW="4267236" imgH="3032856" progId="Excel.Sheet.12">
                  <p:embed/>
                </p:oleObj>
              </mc:Choice>
              <mc:Fallback>
                <p:oleObj name="Worksheet" r:id="rId4" imgW="4267236" imgH="30328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228600"/>
                        <a:ext cx="8486775" cy="603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6837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 dirty="0">
              <a:solidFill>
                <a:schemeClr val="tx1"/>
              </a:solidFill>
            </a:endParaRPr>
          </a:p>
          <a:p>
            <a:pPr marL="457200" indent="-457200" eaLnBrk="1" hangingPunct="1"/>
            <a:endParaRPr lang="en-US" altLang="en-US" sz="4400" b="1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691324"/>
              </p:ext>
            </p:extLst>
          </p:nvPr>
        </p:nvGraphicFramePr>
        <p:xfrm>
          <a:off x="381000" y="228600"/>
          <a:ext cx="8486775" cy="603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2" name="Worksheet" r:id="rId4" imgW="4267236" imgH="3032856" progId="Excel.Sheet.12">
                  <p:embed/>
                </p:oleObj>
              </mc:Choice>
              <mc:Fallback>
                <p:oleObj name="Worksheet" r:id="rId4" imgW="4267236" imgH="30328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228600"/>
                        <a:ext cx="8486775" cy="603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922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 dirty="0">
              <a:solidFill>
                <a:schemeClr val="tx1"/>
              </a:solidFill>
            </a:endParaRPr>
          </a:p>
          <a:p>
            <a:pPr marL="457200" indent="-457200" eaLnBrk="1" hangingPunct="1"/>
            <a:endParaRPr lang="en-US" altLang="en-US" sz="4400" b="1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516052"/>
              </p:ext>
            </p:extLst>
          </p:nvPr>
        </p:nvGraphicFramePr>
        <p:xfrm>
          <a:off x="304800" y="533400"/>
          <a:ext cx="8486775" cy="603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6" name="Worksheet" r:id="rId4" imgW="4267236" imgH="3032856" progId="Excel.Sheet.12">
                  <p:embed/>
                </p:oleObj>
              </mc:Choice>
              <mc:Fallback>
                <p:oleObj name="Worksheet" r:id="rId4" imgW="4267236" imgH="30328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533400"/>
                        <a:ext cx="8486775" cy="603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839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 dirty="0">
              <a:solidFill>
                <a:schemeClr val="tx1"/>
              </a:solidFill>
            </a:endParaRPr>
          </a:p>
          <a:p>
            <a:pPr marL="457200" indent="-457200" eaLnBrk="1" hangingPunct="1"/>
            <a:endParaRPr lang="en-US" altLang="en-US" sz="4400" b="1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89259"/>
              </p:ext>
            </p:extLst>
          </p:nvPr>
        </p:nvGraphicFramePr>
        <p:xfrm>
          <a:off x="381000" y="228600"/>
          <a:ext cx="8486775" cy="603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2" name="Worksheet" r:id="rId4" imgW="4267236" imgH="3032856" progId="Excel.Sheet.12">
                  <p:embed/>
                </p:oleObj>
              </mc:Choice>
              <mc:Fallback>
                <p:oleObj name="Worksheet" r:id="rId4" imgW="4267236" imgH="30328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228600"/>
                        <a:ext cx="8486775" cy="603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839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4800" b="1" dirty="0"/>
              <a:t>In April of 2015, Pam sold stock with a basis of </a:t>
            </a:r>
            <a:r>
              <a:rPr lang="en-US" sz="4800" b="1" u="sng" dirty="0"/>
              <a:t>$15,000</a:t>
            </a:r>
            <a:r>
              <a:rPr lang="en-US" sz="4800" b="1" dirty="0"/>
              <a:t> to Lisa (her sister) for </a:t>
            </a:r>
            <a:r>
              <a:rPr lang="en-US" sz="4800" b="1" u="sng" dirty="0"/>
              <a:t>$10,000</a:t>
            </a:r>
            <a:r>
              <a:rPr lang="en-US" sz="4800" b="1" dirty="0"/>
              <a:t> (its FMV). </a:t>
            </a:r>
            <a:br>
              <a:rPr lang="en-US" sz="4800" b="1" dirty="0"/>
            </a:br>
            <a:r>
              <a:rPr lang="en-US" sz="4800" b="1" dirty="0"/>
              <a:t>Later in the year, Lisa sold this stock to her neighbor, Niki, for $16,000. 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How </a:t>
            </a:r>
            <a:r>
              <a:rPr lang="en-US" sz="4800" b="1" dirty="0"/>
              <a:t>much gain does Lisa report?</a:t>
            </a:r>
            <a:endParaRPr lang="en-US" altLang="en-US" sz="4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75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4800" b="1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981056"/>
              </p:ext>
            </p:extLst>
          </p:nvPr>
        </p:nvGraphicFramePr>
        <p:xfrm>
          <a:off x="228600" y="990600"/>
          <a:ext cx="8607425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2" name="Worksheet" r:id="rId4" imgW="3208099" imgH="1531656" progId="Excel.Sheet.12">
                  <p:embed/>
                </p:oleObj>
              </mc:Choice>
              <mc:Fallback>
                <p:oleObj name="Worksheet" r:id="rId4" imgW="3208099" imgH="15316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990600"/>
                        <a:ext cx="8607425" cy="411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7806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4800" b="1" dirty="0"/>
              <a:t> </a:t>
            </a:r>
            <a:endParaRPr lang="en-US" altLang="en-US" sz="4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711814"/>
              </p:ext>
            </p:extLst>
          </p:nvPr>
        </p:nvGraphicFramePr>
        <p:xfrm>
          <a:off x="149524" y="228600"/>
          <a:ext cx="8842076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6" name="Worksheet" r:id="rId4" imgW="2796632" imgH="1927800" progId="Excel.Sheet.12">
                  <p:embed/>
                </p:oleObj>
              </mc:Choice>
              <mc:Fallback>
                <p:oleObj name="Worksheet" r:id="rId4" imgW="2796632" imgH="1927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524" y="228600"/>
                        <a:ext cx="8842076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1778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944033831"/>
              </p:ext>
            </p:extLst>
          </p:nvPr>
        </p:nvGraphicFramePr>
        <p:xfrm>
          <a:off x="625475" y="328613"/>
          <a:ext cx="7675563" cy="599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4" name="Worksheet" r:id="rId5" imgW="2545085" imgH="1988928" progId="Excel.Sheet.8">
                  <p:embed/>
                </p:oleObj>
              </mc:Choice>
              <mc:Fallback>
                <p:oleObj name="Worksheet" r:id="rId5" imgW="2545085" imgH="198892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328613"/>
                        <a:ext cx="7675563" cy="5999162"/>
                      </a:xfrm>
                      <a:prstGeom prst="rect">
                        <a:avLst/>
                      </a:prstGeom>
                      <a:noFill/>
                      <a:ln w="1905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2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4800" b="1" u="sng" dirty="0" smtClean="0">
                <a:solidFill>
                  <a:srgbClr val="C00000"/>
                </a:solidFill>
              </a:rPr>
              <a:t>Wash Sale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smtClean="0"/>
              <a:t>- </a:t>
            </a:r>
            <a:r>
              <a:rPr lang="en-US" altLang="en-US" sz="4800" b="1" dirty="0" smtClean="0">
                <a:solidFill>
                  <a:schemeClr val="tx1"/>
                </a:solidFill>
              </a:rPr>
              <a:t>Ms. Rich </a:t>
            </a:r>
            <a:r>
              <a:rPr lang="en-US" altLang="en-US" sz="4800" b="1" dirty="0"/>
              <a:t>bought on </a:t>
            </a:r>
            <a:r>
              <a:rPr lang="en-US" altLang="en-US" sz="4800" b="1" dirty="0" smtClean="0"/>
              <a:t>(1/2/03) </a:t>
            </a:r>
            <a:r>
              <a:rPr lang="en-US" altLang="en-US" sz="4800" b="1" dirty="0"/>
              <a:t>4,000 </a:t>
            </a:r>
            <a:r>
              <a:rPr lang="en-US" altLang="en-US" sz="4800" b="1" dirty="0" smtClean="0">
                <a:solidFill>
                  <a:schemeClr val="tx1"/>
                </a:solidFill>
              </a:rPr>
              <a:t>shares of GM for a total cost of $20,000 </a:t>
            </a:r>
            <a:r>
              <a:rPr lang="en-US" altLang="en-US" sz="4800" b="1" u="sng" dirty="0" smtClean="0">
                <a:solidFill>
                  <a:schemeClr val="tx1"/>
                </a:solidFill>
              </a:rPr>
              <a:t>($5/share).</a:t>
            </a:r>
          </a:p>
          <a:p>
            <a:pPr marL="0" indent="0" eaLnBrk="1" hangingPunct="1">
              <a:buNone/>
            </a:pPr>
            <a:r>
              <a:rPr lang="en-US" altLang="en-US" sz="4800" b="1" dirty="0" smtClean="0"/>
              <a:t>She sold those shares on 12/3</a:t>
            </a:r>
            <a:r>
              <a:rPr lang="en-US" altLang="en-US" sz="4800" b="1" dirty="0"/>
              <a:t>1/14 for $12,000</a:t>
            </a:r>
            <a:r>
              <a:rPr lang="en-US" altLang="en-US" sz="4800" b="1" dirty="0" smtClean="0"/>
              <a:t>. </a:t>
            </a:r>
            <a:r>
              <a:rPr lang="en-US" altLang="en-US" sz="4800" b="1" u="sng" dirty="0" smtClean="0"/>
              <a:t>($3/share).</a:t>
            </a:r>
          </a:p>
          <a:p>
            <a:pPr marL="0" indent="0" eaLnBrk="1" hangingPunct="1">
              <a:buNone/>
            </a:pPr>
            <a:r>
              <a:rPr lang="en-US" altLang="en-US" sz="4800" b="1" dirty="0" smtClean="0"/>
              <a:t>She </a:t>
            </a:r>
            <a:r>
              <a:rPr lang="en-US" altLang="en-US" sz="4800" b="1" dirty="0"/>
              <a:t>bought </a:t>
            </a:r>
            <a:r>
              <a:rPr lang="en-US" altLang="en-US" sz="4800" b="1" dirty="0" smtClean="0"/>
              <a:t>3,000 GM shares on 1/2/15 </a:t>
            </a:r>
            <a:r>
              <a:rPr lang="en-US" altLang="en-US" sz="4800" b="1" dirty="0"/>
              <a:t>for a total cost of </a:t>
            </a:r>
            <a:r>
              <a:rPr lang="en-US" altLang="en-US" sz="4800" b="1" dirty="0" smtClean="0"/>
              <a:t>$</a:t>
            </a:r>
            <a:r>
              <a:rPr lang="en-US" altLang="en-US" sz="4800" b="1" dirty="0"/>
              <a:t>9</a:t>
            </a:r>
            <a:r>
              <a:rPr lang="en-US" altLang="en-US" sz="4800" b="1" dirty="0" smtClean="0"/>
              <a:t>,000.</a:t>
            </a:r>
            <a:endParaRPr lang="en-US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45873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4000" b="1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830304"/>
              </p:ext>
            </p:extLst>
          </p:nvPr>
        </p:nvGraphicFramePr>
        <p:xfrm>
          <a:off x="457200" y="380999"/>
          <a:ext cx="7772400" cy="6228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0" name="Worksheet" r:id="rId4" imgW="2529741" imgH="2026944" progId="Excel.Sheet.12">
                  <p:embed/>
                </p:oleObj>
              </mc:Choice>
              <mc:Fallback>
                <p:oleObj name="Worksheet" r:id="rId4" imgW="2529741" imgH="20269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80999"/>
                        <a:ext cx="7772400" cy="6228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952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4000" b="1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228687"/>
              </p:ext>
            </p:extLst>
          </p:nvPr>
        </p:nvGraphicFramePr>
        <p:xfrm>
          <a:off x="381000" y="152400"/>
          <a:ext cx="8140700" cy="632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0" name="Worksheet" r:id="rId4" imgW="2529881" imgH="1965867" progId="Excel.Sheet.12">
                  <p:embed/>
                </p:oleObj>
              </mc:Choice>
              <mc:Fallback>
                <p:oleObj name="Worksheet" r:id="rId4" imgW="2529881" imgH="19658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52400"/>
                        <a:ext cx="8140700" cy="632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164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527342"/>
              </p:ext>
            </p:extLst>
          </p:nvPr>
        </p:nvGraphicFramePr>
        <p:xfrm>
          <a:off x="221105" y="152399"/>
          <a:ext cx="8770495" cy="6604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42" name="Worksheet" r:id="rId3" imgW="3086200" imgH="2324182" progId="Excel.Sheet.12">
                  <p:embed/>
                </p:oleObj>
              </mc:Choice>
              <mc:Fallback>
                <p:oleObj name="Worksheet" r:id="rId3" imgW="3086200" imgH="23241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105" y="152399"/>
                        <a:ext cx="8770495" cy="6604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561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434758"/>
              </p:ext>
            </p:extLst>
          </p:nvPr>
        </p:nvGraphicFramePr>
        <p:xfrm>
          <a:off x="228600" y="1066800"/>
          <a:ext cx="8469313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5" name="Worksheet" r:id="rId4" imgW="3086200" imgH="1653612" progId="Excel.Sheet.12">
                  <p:embed/>
                </p:oleObj>
              </mc:Choice>
              <mc:Fallback>
                <p:oleObj name="Worksheet" r:id="rId4" imgW="3086200" imgH="16536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066800"/>
                        <a:ext cx="8469313" cy="492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863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4000" b="1" dirty="0"/>
              <a:t>Ben’s Flow-Through Income – Slide-1</a:t>
            </a:r>
            <a:br>
              <a:rPr lang="en-US" altLang="en-US" sz="4000" b="1" dirty="0"/>
            </a:br>
            <a:r>
              <a:rPr lang="en-US" altLang="en-US" sz="4000" b="1" dirty="0" smtClean="0"/>
              <a:t>These activities were in 2015</a:t>
            </a:r>
          </a:p>
          <a:p>
            <a:pPr marL="0" indent="0" eaLnBrk="1" hangingPunct="1">
              <a:buNone/>
            </a:pPr>
            <a:r>
              <a:rPr lang="en-US" altLang="en-US" sz="4000" b="1" dirty="0" smtClean="0"/>
              <a:t>Ben </a:t>
            </a:r>
            <a:r>
              <a:rPr lang="en-US" altLang="en-US" sz="4000" b="1" dirty="0"/>
              <a:t>paid $</a:t>
            </a:r>
            <a:r>
              <a:rPr lang="en-US" altLang="en-US" sz="4000" b="1" dirty="0" smtClean="0"/>
              <a:t>60,000 for </a:t>
            </a:r>
            <a:r>
              <a:rPr lang="en-US" altLang="en-US" sz="4000" b="1" dirty="0">
                <a:solidFill>
                  <a:srgbClr val="C00000"/>
                </a:solidFill>
              </a:rPr>
              <a:t>5% of the stock of </a:t>
            </a:r>
            <a:r>
              <a:rPr lang="en-US" altLang="en-US" sz="4000" b="1" u="sng" dirty="0">
                <a:solidFill>
                  <a:srgbClr val="C00000"/>
                </a:solidFill>
              </a:rPr>
              <a:t>Big </a:t>
            </a:r>
            <a:r>
              <a:rPr lang="en-US" altLang="en-US" sz="4000" b="1" u="sng" dirty="0" smtClean="0">
                <a:solidFill>
                  <a:srgbClr val="C00000"/>
                </a:solidFill>
              </a:rPr>
              <a:t>Corp., which </a:t>
            </a:r>
            <a:r>
              <a:rPr lang="en-US" altLang="en-US" sz="4000" b="1" u="sng" dirty="0">
                <a:solidFill>
                  <a:srgbClr val="C00000"/>
                </a:solidFill>
              </a:rPr>
              <a:t>is a C </a:t>
            </a:r>
            <a:r>
              <a:rPr lang="en-US" altLang="en-US" sz="4000" b="1" u="sng" dirty="0" smtClean="0">
                <a:solidFill>
                  <a:srgbClr val="C00000"/>
                </a:solidFill>
              </a:rPr>
              <a:t>corp.</a:t>
            </a:r>
            <a:r>
              <a:rPr lang="en-US" altLang="en-US" sz="4000" b="1" u="sng" dirty="0">
                <a:solidFill>
                  <a:srgbClr val="C00000"/>
                </a:solidFill>
              </a:rPr>
              <a:t/>
            </a:r>
            <a:br>
              <a:rPr lang="en-US" altLang="en-US" sz="4000" b="1" u="sng" dirty="0">
                <a:solidFill>
                  <a:srgbClr val="C00000"/>
                </a:solidFill>
              </a:rPr>
            </a:br>
            <a:r>
              <a:rPr lang="en-US" altLang="en-US" sz="4000" b="1" dirty="0"/>
              <a:t>Ben earned a </a:t>
            </a:r>
            <a:r>
              <a:rPr lang="en-US" altLang="en-US" sz="4000" b="1" u="sng" dirty="0"/>
              <a:t>salary </a:t>
            </a:r>
            <a:r>
              <a:rPr lang="en-US" altLang="en-US" sz="4000" b="1" u="sng" dirty="0" smtClean="0"/>
              <a:t>of </a:t>
            </a:r>
            <a:r>
              <a:rPr lang="en-US" altLang="en-US" sz="4000" b="1" u="sng" dirty="0"/>
              <a:t>$200,000</a:t>
            </a:r>
            <a:r>
              <a:rPr lang="en-US" altLang="en-US" sz="4000" b="1" dirty="0"/>
              <a:t> from Big Corp. </a:t>
            </a:r>
            <a:r>
              <a:rPr lang="en-US" altLang="en-US" sz="4000" b="1" dirty="0">
                <a:solidFill>
                  <a:srgbClr val="C00000"/>
                </a:solidFill>
              </a:rPr>
              <a:t/>
            </a:r>
            <a:br>
              <a:rPr lang="en-US" altLang="en-US" sz="4000" b="1" dirty="0">
                <a:solidFill>
                  <a:srgbClr val="C00000"/>
                </a:solidFill>
              </a:rPr>
            </a:br>
            <a:r>
              <a:rPr lang="en-US" altLang="en-US" sz="4000" b="1" dirty="0">
                <a:solidFill>
                  <a:srgbClr val="C00000"/>
                </a:solidFill>
              </a:rPr>
              <a:t>Big Corp. </a:t>
            </a:r>
            <a:r>
              <a:rPr lang="en-US" altLang="en-US" sz="4000" b="1" dirty="0"/>
              <a:t>had </a:t>
            </a:r>
            <a:r>
              <a:rPr lang="en-US" altLang="en-US" sz="4000" b="1" u="sng" dirty="0"/>
              <a:t>net income </a:t>
            </a:r>
            <a:r>
              <a:rPr lang="en-US" altLang="en-US" sz="4000" b="1" u="sng" dirty="0" smtClean="0"/>
              <a:t>of </a:t>
            </a:r>
            <a:r>
              <a:rPr lang="en-US" altLang="en-US" sz="4000" b="1" u="sng" dirty="0"/>
              <a:t>$</a:t>
            </a:r>
            <a:r>
              <a:rPr lang="en-US" altLang="en-US" sz="4000" b="1" u="sng" dirty="0" smtClean="0"/>
              <a:t>100,000</a:t>
            </a:r>
            <a:r>
              <a:rPr lang="en-US" altLang="en-US" sz="4000" b="1" dirty="0" smtClean="0"/>
              <a:t>. </a:t>
            </a:r>
            <a:r>
              <a:rPr lang="en-US" altLang="en-US" sz="4000" b="1" dirty="0"/>
              <a:t/>
            </a:r>
            <a:br>
              <a:rPr lang="en-US" altLang="en-US" sz="4000" b="1" dirty="0"/>
            </a:br>
            <a:r>
              <a:rPr lang="en-US" altLang="en-US" sz="4000" b="1" u="sng" dirty="0"/>
              <a:t>Ben received dividends </a:t>
            </a:r>
            <a:br>
              <a:rPr lang="en-US" altLang="en-US" sz="4000" b="1" u="sng" dirty="0"/>
            </a:br>
            <a:r>
              <a:rPr lang="en-US" altLang="en-US" sz="4000" b="1" u="sng" dirty="0"/>
              <a:t>of $1,000 from Big. Corp.</a:t>
            </a:r>
            <a:endParaRPr lang="en-US" altLang="en-US" sz="4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66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3600" b="1" dirty="0"/>
              <a:t>Ben’s Flow-Through Income – </a:t>
            </a:r>
            <a:r>
              <a:rPr lang="en-US" altLang="en-US" sz="3600" b="1" dirty="0" smtClean="0"/>
              <a:t>Slide-2</a:t>
            </a:r>
            <a:r>
              <a:rPr lang="en-US" altLang="en-US" sz="3600" b="1" dirty="0"/>
              <a:t/>
            </a:r>
            <a:br>
              <a:rPr lang="en-US" altLang="en-US" sz="3600" b="1" dirty="0"/>
            </a:br>
            <a:r>
              <a:rPr lang="en-US" altLang="en-US" sz="3600" b="1" dirty="0" smtClean="0">
                <a:solidFill>
                  <a:srgbClr val="C00000"/>
                </a:solidFill>
              </a:rPr>
              <a:t>Ben </a:t>
            </a:r>
            <a:r>
              <a:rPr lang="en-US" altLang="en-US" sz="3600" b="1" dirty="0">
                <a:solidFill>
                  <a:srgbClr val="C00000"/>
                </a:solidFill>
              </a:rPr>
              <a:t>paid </a:t>
            </a:r>
            <a:r>
              <a:rPr lang="en-US" altLang="en-US" sz="3600" b="1" u="sng" dirty="0">
                <a:solidFill>
                  <a:srgbClr val="C00000"/>
                </a:solidFill>
              </a:rPr>
              <a:t>$</a:t>
            </a:r>
            <a:r>
              <a:rPr lang="en-US" altLang="en-US" sz="3600" b="1" u="sng" dirty="0" smtClean="0">
                <a:solidFill>
                  <a:srgbClr val="C00000"/>
                </a:solidFill>
              </a:rPr>
              <a:t>30,000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for </a:t>
            </a:r>
            <a:r>
              <a:rPr lang="en-US" altLang="en-US" sz="3600" b="1" dirty="0">
                <a:solidFill>
                  <a:srgbClr val="C00000"/>
                </a:solidFill>
              </a:rPr>
              <a:t>a </a:t>
            </a:r>
            <a:r>
              <a:rPr lang="en-US" altLang="en-US" sz="3600" b="1" u="sng" dirty="0">
                <a:solidFill>
                  <a:srgbClr val="C00000"/>
                </a:solidFill>
              </a:rPr>
              <a:t>25% interest</a:t>
            </a:r>
            <a:r>
              <a:rPr lang="en-US" altLang="en-US" sz="3600" b="1" dirty="0">
                <a:solidFill>
                  <a:srgbClr val="C00000"/>
                </a:solidFill>
              </a:rPr>
              <a:t> in </a:t>
            </a:r>
            <a:r>
              <a:rPr lang="en-US" altLang="en-US" sz="3600" b="1" dirty="0"/>
              <a:t>BCD partnership, which owns rental property. </a:t>
            </a:r>
            <a:br>
              <a:rPr lang="en-US" altLang="en-US" sz="3600" b="1" dirty="0"/>
            </a:br>
            <a:r>
              <a:rPr lang="en-US" altLang="en-US" sz="3600" b="1" dirty="0"/>
              <a:t>BCD’s </a:t>
            </a:r>
            <a:r>
              <a:rPr lang="en-US" altLang="en-US" sz="3600" b="1" u="sng" dirty="0"/>
              <a:t>revenue </a:t>
            </a:r>
            <a:r>
              <a:rPr lang="en-US" altLang="en-US" sz="3600" b="1" u="sng" dirty="0" smtClean="0"/>
              <a:t>was </a:t>
            </a:r>
            <a:r>
              <a:rPr lang="en-US" altLang="en-US" sz="3600" b="1" u="sng" dirty="0"/>
              <a:t>$</a:t>
            </a:r>
            <a:r>
              <a:rPr lang="en-US" altLang="en-US" sz="3600" b="1" u="sng" dirty="0" smtClean="0"/>
              <a:t>90,000.</a:t>
            </a:r>
            <a:r>
              <a:rPr lang="en-US" altLang="en-US" sz="3600" b="1" dirty="0" smtClean="0"/>
              <a:t> </a:t>
            </a:r>
          </a:p>
          <a:p>
            <a:pPr marL="0" indent="0" eaLnBrk="1" hangingPunct="1">
              <a:buNone/>
            </a:pPr>
            <a:r>
              <a:rPr lang="en-US" altLang="en-US" sz="3600" b="1" dirty="0"/>
              <a:t>BCD’s </a:t>
            </a:r>
            <a:r>
              <a:rPr lang="en-US" altLang="en-US" sz="3600" b="1" u="sng" dirty="0" smtClean="0"/>
              <a:t>expenses </a:t>
            </a:r>
            <a:r>
              <a:rPr lang="en-US" altLang="en-US" sz="3600" b="1" u="sng" dirty="0"/>
              <a:t>was $50,000.</a:t>
            </a:r>
            <a:r>
              <a:rPr lang="en-US" altLang="en-US" sz="3600" b="1" dirty="0"/>
              <a:t> </a:t>
            </a: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r>
              <a:rPr lang="en-US" altLang="en-US" sz="3600" b="1" dirty="0" smtClean="0"/>
              <a:t>No </a:t>
            </a:r>
            <a:r>
              <a:rPr lang="en-US" altLang="en-US" sz="3600" b="1" dirty="0"/>
              <a:t>salary or guaranteed payment was made to any partner. </a:t>
            </a:r>
            <a:br>
              <a:rPr lang="en-US" altLang="en-US" sz="3600" b="1" dirty="0"/>
            </a:br>
            <a:r>
              <a:rPr lang="en-US" altLang="en-US" sz="3600" b="1" dirty="0"/>
              <a:t>Ben </a:t>
            </a:r>
            <a:r>
              <a:rPr lang="en-US" altLang="en-US" sz="3600" b="1" u="sng" dirty="0"/>
              <a:t>withdrew $4,000</a:t>
            </a:r>
            <a:r>
              <a:rPr lang="en-US" altLang="en-US" sz="3600" b="1" dirty="0"/>
              <a:t> from BCD. </a:t>
            </a:r>
            <a:br>
              <a:rPr lang="en-US" altLang="en-US" sz="3600" b="1" dirty="0"/>
            </a:br>
            <a:r>
              <a:rPr lang="en-US" altLang="en-US" sz="3600" b="1" dirty="0"/>
              <a:t>He has no deduction “for AGI?” What is Ben’s AGI </a:t>
            </a:r>
            <a:br>
              <a:rPr lang="en-US" altLang="en-US" sz="3600" b="1" dirty="0"/>
            </a:br>
            <a:r>
              <a:rPr lang="fr-FR" altLang="en-US" sz="3600" b="1" dirty="0"/>
              <a:t>a. $204,000  b.  $211,000   d. </a:t>
            </a:r>
            <a:r>
              <a:rPr lang="fr-FR" altLang="en-US" sz="3600" b="1" dirty="0" err="1"/>
              <a:t>Other</a:t>
            </a:r>
            <a:endParaRPr lang="en-US" altLang="en-US" sz="3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11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400800"/>
          </a:xfrm>
        </p:spPr>
        <p:txBody>
          <a:bodyPr/>
          <a:lstStyle/>
          <a:p>
            <a:pPr algn="l"/>
            <a:r>
              <a:rPr lang="en-US" altLang="en-US" sz="3600" b="1" smtClean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326803"/>
              </p:ext>
            </p:extLst>
          </p:nvPr>
        </p:nvGraphicFramePr>
        <p:xfrm>
          <a:off x="685800" y="207963"/>
          <a:ext cx="78486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93" name="Worksheet" r:id="rId5" imgW="4274800" imgH="3528144" progId="Excel.Sheet.12">
                  <p:embed/>
                </p:oleObj>
              </mc:Choice>
              <mc:Fallback>
                <p:oleObj name="Worksheet" r:id="rId5" imgW="4274800" imgH="35281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207963"/>
                        <a:ext cx="7848600" cy="647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7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400800"/>
          </a:xfrm>
        </p:spPr>
        <p:txBody>
          <a:bodyPr/>
          <a:lstStyle/>
          <a:p>
            <a:pPr algn="l"/>
            <a:r>
              <a:rPr lang="en-US" altLang="en-US" sz="3600" b="1" smtClean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131579"/>
              </p:ext>
            </p:extLst>
          </p:nvPr>
        </p:nvGraphicFramePr>
        <p:xfrm>
          <a:off x="685800" y="208715"/>
          <a:ext cx="7848600" cy="6505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5" name="Worksheet" r:id="rId5" imgW="4274828" imgH="3543362" progId="Excel.Sheet.12">
                  <p:embed/>
                </p:oleObj>
              </mc:Choice>
              <mc:Fallback>
                <p:oleObj name="Worksheet" r:id="rId5" imgW="4274828" imgH="35433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208715"/>
                        <a:ext cx="7848600" cy="6505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04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400800"/>
          </a:xfrm>
        </p:spPr>
        <p:txBody>
          <a:bodyPr/>
          <a:lstStyle/>
          <a:p>
            <a:pPr algn="l"/>
            <a:r>
              <a:rPr lang="en-US" altLang="en-US" sz="3600" b="1" smtClean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626711"/>
              </p:ext>
            </p:extLst>
          </p:nvPr>
        </p:nvGraphicFramePr>
        <p:xfrm>
          <a:off x="685800" y="208715"/>
          <a:ext cx="7848600" cy="6505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89" name="Worksheet" r:id="rId5" imgW="4274800" imgH="3543264" progId="Excel.Sheet.12">
                  <p:embed/>
                </p:oleObj>
              </mc:Choice>
              <mc:Fallback>
                <p:oleObj name="Worksheet" r:id="rId5" imgW="4274800" imgH="35432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208715"/>
                        <a:ext cx="7848600" cy="6505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4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Grp="1" noChangeAspect="1"/>
          </p:cNvGraphicFramePr>
          <p:nvPr>
            <p:ph/>
          </p:nvPr>
        </p:nvGraphicFramePr>
        <p:xfrm>
          <a:off x="228600" y="309563"/>
          <a:ext cx="8763000" cy="622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8" name="Worksheet" r:id="rId4" imgW="2103120" imgH="1493653" progId="Excel.Sheet.8">
                  <p:embed/>
                </p:oleObj>
              </mc:Choice>
              <mc:Fallback>
                <p:oleObj name="Worksheet" r:id="rId4" imgW="2103120" imgH="149365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9563"/>
                        <a:ext cx="8763000" cy="6223000"/>
                      </a:xfrm>
                      <a:prstGeom prst="rect">
                        <a:avLst/>
                      </a:prstGeom>
                      <a:noFill/>
                      <a:ln w="1270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047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chemeClr val="tx1"/>
                </a:solidFill>
              </a:rPr>
              <a:t> </a:t>
            </a:r>
            <a:endParaRPr lang="en-US" altLang="en-US" sz="4400" b="1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613856"/>
              </p:ext>
            </p:extLst>
          </p:nvPr>
        </p:nvGraphicFramePr>
        <p:xfrm>
          <a:off x="248133" y="304800"/>
          <a:ext cx="8591067" cy="6205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2" name="Worksheet" r:id="rId4" imgW="3733886" imgH="2697408" progId="Excel.Sheet.12">
                  <p:embed/>
                </p:oleObj>
              </mc:Choice>
              <mc:Fallback>
                <p:oleObj name="Worksheet" r:id="rId4" imgW="3733886" imgH="26974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133" y="304800"/>
                        <a:ext cx="8591067" cy="6205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1426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458200" cy="6172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u="sng" dirty="0" smtClean="0">
                <a:solidFill>
                  <a:srgbClr val="C00000"/>
                </a:solidFill>
              </a:rPr>
              <a:t>Divorce-Related Payments-1. 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/>
              <a:t>A </a:t>
            </a:r>
            <a:r>
              <a:rPr lang="en-US" altLang="en-US" b="1" u="sng" dirty="0" smtClean="0">
                <a:solidFill>
                  <a:schemeClr val="tx2"/>
                </a:solidFill>
              </a:rPr>
              <a:t>property settlement</a:t>
            </a:r>
            <a:r>
              <a:rPr lang="en-US" altLang="en-US" b="1" dirty="0" smtClean="0"/>
              <a:t> is simply a division of assets (no income, no deduction)</a:t>
            </a:r>
          </a:p>
          <a:p>
            <a:pPr>
              <a:lnSpc>
                <a:spcPct val="90000"/>
              </a:lnSpc>
            </a:pPr>
            <a:r>
              <a:rPr lang="en-US" altLang="en-US" b="1" u="sng" dirty="0" smtClean="0">
                <a:solidFill>
                  <a:schemeClr val="tx2"/>
                </a:solidFill>
              </a:rPr>
              <a:t>Alimony</a:t>
            </a:r>
            <a:r>
              <a:rPr lang="en-US" altLang="en-US" b="1" dirty="0" smtClean="0"/>
              <a:t> is a legal shifting of income so it is taxable income to the person receiving it and deductible by the person who pays it.</a:t>
            </a:r>
          </a:p>
          <a:p>
            <a:r>
              <a:rPr lang="en-US" altLang="en-US" b="1" u="sng" dirty="0" smtClean="0">
                <a:solidFill>
                  <a:schemeClr val="tx2"/>
                </a:solidFill>
              </a:rPr>
              <a:t>Child support</a:t>
            </a:r>
            <a:r>
              <a:rPr lang="en-US" altLang="en-US" b="1" dirty="0" smtClean="0"/>
              <a:t> fulfills a legal obligation to support a child </a:t>
            </a:r>
            <a:br>
              <a:rPr lang="en-US" altLang="en-US" b="1" dirty="0" smtClean="0"/>
            </a:br>
            <a:r>
              <a:rPr lang="en-US" altLang="en-US" b="1" dirty="0" smtClean="0"/>
              <a:t>(no income to parent receiving, </a:t>
            </a:r>
            <a:br>
              <a:rPr lang="en-US" altLang="en-US" b="1" dirty="0" smtClean="0"/>
            </a:br>
            <a:r>
              <a:rPr lang="en-US" altLang="en-US" b="1" dirty="0" smtClean="0"/>
              <a:t>no deduction for parent paying it)</a:t>
            </a:r>
          </a:p>
          <a:p>
            <a:r>
              <a:rPr lang="en-US" altLang="en-US" b="1" dirty="0" smtClean="0"/>
              <a:t>Both parties may benefit by negotiating an increase in payment if it qualifies as alimony.</a:t>
            </a:r>
          </a:p>
        </p:txBody>
      </p:sp>
    </p:spTree>
    <p:extLst>
      <p:ext uri="{BB962C8B-B14F-4D97-AF65-F5344CB8AC3E}">
        <p14:creationId xmlns:p14="http://schemas.microsoft.com/office/powerpoint/2010/main" val="2757792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6934200" cy="4114800"/>
          </a:xfrm>
        </p:spPr>
        <p:txBody>
          <a:bodyPr/>
          <a:lstStyle/>
          <a:p>
            <a:pPr>
              <a:buFontTx/>
              <a:buNone/>
            </a:pPr>
            <a:endParaRPr lang="en-US" altLang="en-US" sz="3600" smtClean="0"/>
          </a:p>
          <a:p>
            <a:pPr>
              <a:buFontTx/>
              <a:buNone/>
            </a:pPr>
            <a:endParaRPr lang="en-US" altLang="en-US" smtClean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8839200" cy="626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US" altLang="en-US" b="1" u="sng" dirty="0">
                <a:solidFill>
                  <a:srgbClr val="C00000"/>
                </a:solidFill>
                <a:latin typeface="Arial" charset="0"/>
              </a:rPr>
              <a:t>Tax Consequences of Divorce.</a:t>
            </a:r>
            <a:r>
              <a:rPr lang="en-US" altLang="en-US" b="1" dirty="0">
                <a:solidFill>
                  <a:srgbClr val="C00000"/>
                </a:solidFill>
                <a:latin typeface="Arial" charset="0"/>
              </a:rPr>
              <a:t> </a:t>
            </a:r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>Stu &amp; </a:t>
            </a:r>
            <a:r>
              <a:rPr lang="en-US" altLang="en-US" b="1" dirty="0" smtClean="0">
                <a:latin typeface="Arial" charset="0"/>
              </a:rPr>
              <a:t>Beth </a:t>
            </a:r>
            <a:r>
              <a:rPr lang="en-US" altLang="en-US" b="1" dirty="0">
                <a:latin typeface="Arial" charset="0"/>
              </a:rPr>
              <a:t>divorce after 8 years of marriage. </a:t>
            </a:r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US" altLang="en-US" b="1" dirty="0" smtClean="0">
                <a:latin typeface="Arial" charset="0"/>
              </a:rPr>
              <a:t>Beth </a:t>
            </a:r>
            <a:r>
              <a:rPr lang="en-US" altLang="en-US" b="1" dirty="0">
                <a:latin typeface="Arial" charset="0"/>
              </a:rPr>
              <a:t>receives a </a:t>
            </a:r>
            <a:r>
              <a:rPr lang="en-US" altLang="en-US" b="1" u="sng" dirty="0">
                <a:latin typeface="Arial" charset="0"/>
              </a:rPr>
              <a:t>vacation home </a:t>
            </a:r>
            <a:r>
              <a:rPr lang="en-US" altLang="en-US" b="1" dirty="0">
                <a:latin typeface="Arial" charset="0"/>
              </a:rPr>
              <a:t>that had been held jointly with Stu. </a:t>
            </a:r>
            <a:br>
              <a:rPr lang="en-US" altLang="en-US" b="1" dirty="0">
                <a:latin typeface="Arial" charset="0"/>
              </a:rPr>
            </a:br>
            <a:r>
              <a:rPr lang="en-US" altLang="en-US" b="1" dirty="0">
                <a:latin typeface="Arial" charset="0"/>
              </a:rPr>
              <a:t>It was acquired 7 years ago at a cost of $90,000 but is worth $170,000 today. </a:t>
            </a:r>
            <a:br>
              <a:rPr lang="en-US" altLang="en-US" b="1" dirty="0">
                <a:latin typeface="Arial" charset="0"/>
              </a:rPr>
            </a:br>
            <a:r>
              <a:rPr lang="en-US" altLang="en-US" b="1" u="sng" dirty="0">
                <a:latin typeface="Arial" charset="0"/>
              </a:rPr>
              <a:t>Stu must pay </a:t>
            </a:r>
            <a:r>
              <a:rPr lang="en-US" altLang="en-US" b="1" u="sng" dirty="0" smtClean="0">
                <a:latin typeface="Arial" charset="0"/>
              </a:rPr>
              <a:t>Beth </a:t>
            </a:r>
            <a:r>
              <a:rPr lang="en-US" altLang="en-US" b="1" u="sng" dirty="0">
                <a:latin typeface="Arial" charset="0"/>
              </a:rPr>
              <a:t>$2,000 per month;</a:t>
            </a:r>
            <a:r>
              <a:rPr lang="en-US" altLang="en-US" b="1" dirty="0">
                <a:latin typeface="Arial" charset="0"/>
              </a:rPr>
              <a:t> </a:t>
            </a:r>
            <a:br>
              <a:rPr lang="en-US" altLang="en-US" b="1" dirty="0">
                <a:latin typeface="Arial" charset="0"/>
              </a:rPr>
            </a:br>
            <a:r>
              <a:rPr lang="en-US" altLang="en-US" b="1" dirty="0">
                <a:latin typeface="Arial" charset="0"/>
              </a:rPr>
              <a:t>$1,300 is for alimony and </a:t>
            </a:r>
            <a:br>
              <a:rPr lang="en-US" altLang="en-US" b="1" dirty="0">
                <a:latin typeface="Arial" charset="0"/>
              </a:rPr>
            </a:br>
            <a:r>
              <a:rPr lang="en-US" altLang="en-US" b="1" dirty="0">
                <a:latin typeface="Arial" charset="0"/>
              </a:rPr>
              <a:t>$700 is for child support for their 6-year-old son who lives with </a:t>
            </a:r>
            <a:r>
              <a:rPr lang="en-US" altLang="en-US" b="1" dirty="0" smtClean="0">
                <a:latin typeface="Arial" charset="0"/>
              </a:rPr>
              <a:t>Beth. </a:t>
            </a:r>
            <a:endParaRPr lang="en-US" altLang="en-US" b="1" dirty="0"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US" altLang="en-US" b="1" dirty="0" smtClean="0">
                <a:solidFill>
                  <a:srgbClr val="C00000"/>
                </a:solidFill>
                <a:latin typeface="Arial" charset="0"/>
              </a:rPr>
              <a:t>a. </a:t>
            </a:r>
            <a:r>
              <a:rPr lang="en-US" altLang="en-US" b="1" dirty="0" smtClean="0">
                <a:latin typeface="Arial" charset="0"/>
              </a:rPr>
              <a:t>What </a:t>
            </a:r>
            <a:r>
              <a:rPr lang="en-US" altLang="en-US" b="1" dirty="0">
                <a:latin typeface="Arial" charset="0"/>
              </a:rPr>
              <a:t>is </a:t>
            </a:r>
            <a:r>
              <a:rPr lang="en-US" altLang="en-US" b="1" dirty="0" smtClean="0">
                <a:latin typeface="Arial" charset="0"/>
              </a:rPr>
              <a:t>Beth’s </a:t>
            </a:r>
            <a:r>
              <a:rPr lang="en-US" altLang="en-US" b="1" dirty="0">
                <a:latin typeface="Arial" charset="0"/>
              </a:rPr>
              <a:t>gross income? </a:t>
            </a:r>
            <a:br>
              <a:rPr lang="en-US" altLang="en-US" b="1" dirty="0">
                <a:latin typeface="Arial" charset="0"/>
              </a:rPr>
            </a:br>
            <a:r>
              <a:rPr lang="en-US" altLang="en-US" b="1" dirty="0">
                <a:solidFill>
                  <a:srgbClr val="C00000"/>
                </a:solidFill>
                <a:latin typeface="Arial" charset="0"/>
              </a:rPr>
              <a:t>b. </a:t>
            </a:r>
            <a:r>
              <a:rPr lang="en-US" altLang="en-US" b="1" dirty="0">
                <a:latin typeface="Arial" charset="0"/>
              </a:rPr>
              <a:t>Will Stu get a tax deduction</a:t>
            </a:r>
            <a:r>
              <a:rPr lang="en-US" altLang="en-US" b="1" dirty="0" smtClean="0">
                <a:latin typeface="Arial" charset="0"/>
              </a:rPr>
              <a:t>?</a:t>
            </a:r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US" altLang="en-US" b="1" dirty="0" smtClean="0">
                <a:solidFill>
                  <a:srgbClr val="C00000"/>
                </a:solidFill>
                <a:latin typeface="Arial" charset="0"/>
              </a:rPr>
              <a:t>c.  </a:t>
            </a:r>
            <a:r>
              <a:rPr lang="en-US" altLang="en-US" b="1" dirty="0" smtClean="0">
                <a:latin typeface="Arial" charset="0"/>
              </a:rPr>
              <a:t>Beth’s basis in the vacation home?</a:t>
            </a:r>
            <a:endParaRPr lang="en-US" alt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74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5344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10000"/>
              </a:spcBef>
              <a:buFontTx/>
              <a:buNone/>
            </a:pPr>
            <a:r>
              <a:rPr lang="en-US" altLang="en-US" b="1" u="sng" dirty="0">
                <a:solidFill>
                  <a:srgbClr val="FF3300"/>
                </a:solidFill>
                <a:latin typeface="Arial" charset="0"/>
              </a:rPr>
              <a:t>Tax Consequences of Divorce.</a:t>
            </a:r>
            <a:r>
              <a:rPr lang="en-US" altLang="en-US" b="1" dirty="0">
                <a:latin typeface="Arial" charset="0"/>
              </a:rPr>
              <a:t> 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>a. </a:t>
            </a:r>
            <a:r>
              <a:rPr lang="en-US" altLang="en-US" b="1" u="sng" dirty="0" smtClean="0">
                <a:latin typeface="Arial" charset="0"/>
              </a:rPr>
              <a:t>Beth </a:t>
            </a:r>
            <a:r>
              <a:rPr lang="en-US" altLang="en-US" b="1" u="sng" dirty="0">
                <a:latin typeface="Arial" charset="0"/>
              </a:rPr>
              <a:t>must recognize the $1,300</a:t>
            </a:r>
            <a:r>
              <a:rPr lang="en-US" altLang="en-US" b="1" dirty="0">
                <a:latin typeface="Arial" charset="0"/>
              </a:rPr>
              <a:t> monthly alimony payment as income. </a:t>
            </a:r>
            <a:br>
              <a:rPr lang="en-US" altLang="en-US" b="1" dirty="0">
                <a:latin typeface="Arial" charset="0"/>
              </a:rPr>
            </a:br>
            <a:r>
              <a:rPr lang="en-US" altLang="en-US" b="1" dirty="0">
                <a:latin typeface="Arial" charset="0"/>
              </a:rPr>
              <a:t>She has no income on the transfer of the home as part of the divorce settlement or for the child support payments. </a:t>
            </a:r>
          </a:p>
          <a:p>
            <a:pPr>
              <a:spcBef>
                <a:spcPct val="10000"/>
              </a:spcBef>
              <a:buFontTx/>
              <a:buNone/>
            </a:pPr>
            <a:endParaRPr lang="en-US" altLang="en-US" b="1" dirty="0">
              <a:latin typeface="Arial" charset="0"/>
            </a:endParaRPr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>b. </a:t>
            </a:r>
            <a:r>
              <a:rPr lang="en-US" altLang="en-US" b="1" u="sng" dirty="0">
                <a:latin typeface="Arial" charset="0"/>
              </a:rPr>
              <a:t>Stu is permitted to deduct the monthly alimony payments of $1,300</a:t>
            </a:r>
            <a:r>
              <a:rPr lang="en-US" altLang="en-US" b="1" dirty="0">
                <a:latin typeface="Arial" charset="0"/>
              </a:rPr>
              <a:t> in determining his adjusted gross income.</a:t>
            </a:r>
            <a:r>
              <a:rPr lang="en-US" altLang="en-US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884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3058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 u="sng" smtClean="0">
                <a:solidFill>
                  <a:srgbClr val="FF3300"/>
                </a:solidFill>
              </a:rPr>
              <a:t>Prizes and Awards.</a:t>
            </a:r>
            <a:r>
              <a:rPr lang="en-US" altLang="en-US" b="1" smtClean="0"/>
              <a:t> </a:t>
            </a:r>
          </a:p>
          <a:p>
            <a:r>
              <a:rPr lang="en-US" altLang="en-US" sz="3600" b="1" smtClean="0"/>
              <a:t>Prizes, awards, gambling winnings, and treasure finds are taxable.</a:t>
            </a:r>
          </a:p>
          <a:p>
            <a:r>
              <a:rPr lang="en-US" altLang="en-US" sz="3600" b="1" smtClean="0"/>
              <a:t>The fair market value of goods or services received is included in gross income.</a:t>
            </a:r>
          </a:p>
          <a:p>
            <a:endParaRPr lang="en-US" altLang="en-US" sz="3600" b="1" smtClean="0"/>
          </a:p>
        </p:txBody>
      </p:sp>
      <p:pic>
        <p:nvPicPr>
          <p:cNvPr id="1235972" name="Picture 4" descr="MCj019925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48200"/>
            <a:ext cx="1027113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645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915400" cy="6477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4000" b="1" u="sng" smtClean="0">
                <a:solidFill>
                  <a:srgbClr val="FF3300"/>
                </a:solidFill>
              </a:rPr>
              <a:t>Income from Lottery Winnings</a:t>
            </a:r>
            <a:r>
              <a:rPr lang="en-US" altLang="en-US" sz="3600" b="1" smtClean="0"/>
              <a:t>	</a:t>
            </a:r>
          </a:p>
          <a:p>
            <a:pPr marL="0" indent="0">
              <a:buFontTx/>
              <a:buNone/>
            </a:pPr>
            <a:r>
              <a:rPr lang="en-US" altLang="en-US" sz="4000" b="1" smtClean="0"/>
              <a:t>Julie wins a $15 million lottery payable over 30 years. In years 1 through 4, she receives annual installments of $500,000. </a:t>
            </a:r>
          </a:p>
          <a:p>
            <a:pPr marL="0" indent="0">
              <a:buFontTx/>
              <a:buNone/>
            </a:pPr>
            <a:r>
              <a:rPr lang="en-US" altLang="en-US" sz="4000" b="1" smtClean="0"/>
              <a:t>At the beginning of year 5, Julie sells her right to receive the remaining 26 payments to a third-party for a lump-sum payment of $8,900,000. </a:t>
            </a:r>
          </a:p>
          <a:p>
            <a:pPr marL="0" indent="0">
              <a:buFontTx/>
              <a:buNone/>
            </a:pPr>
            <a:r>
              <a:rPr lang="en-US" altLang="en-US" sz="4000" b="1" smtClean="0"/>
              <a:t>How much does Julie include in income each year?</a:t>
            </a:r>
          </a:p>
        </p:txBody>
      </p:sp>
    </p:spTree>
    <p:extLst>
      <p:ext uri="{BB962C8B-B14F-4D97-AF65-F5344CB8AC3E}">
        <p14:creationId xmlns:p14="http://schemas.microsoft.com/office/powerpoint/2010/main" val="905381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477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4400" b="1" u="sng" smtClean="0">
                <a:solidFill>
                  <a:srgbClr val="FF3300"/>
                </a:solidFill>
              </a:rPr>
              <a:t>Income from Lottery Winnings</a:t>
            </a:r>
            <a:r>
              <a:rPr lang="en-US" altLang="en-US" sz="4400" b="1" smtClean="0"/>
              <a:t>	</a:t>
            </a:r>
          </a:p>
          <a:p>
            <a:pPr marL="0" indent="0">
              <a:buFontTx/>
              <a:buNone/>
            </a:pPr>
            <a:r>
              <a:rPr lang="en-US" altLang="en-US" sz="4400" b="1" smtClean="0"/>
              <a:t>Solution: Julie must include all $500,000 of each payment received in years 1 through 4 in income when received. </a:t>
            </a:r>
          </a:p>
          <a:p>
            <a:pPr marL="0" indent="0">
              <a:buFontTx/>
              <a:buNone/>
            </a:pPr>
            <a:r>
              <a:rPr lang="en-US" altLang="en-US" sz="4400" b="1" smtClean="0"/>
              <a:t>When she sells her rights to the remaining 26 payments for $8,900,000, the $8,900,000 must be included in income when received.</a:t>
            </a:r>
            <a:endParaRPr lang="en-US" altLang="en-US" sz="4800" b="1" smtClean="0"/>
          </a:p>
        </p:txBody>
      </p:sp>
    </p:spTree>
    <p:extLst>
      <p:ext uri="{BB962C8B-B14F-4D97-AF65-F5344CB8AC3E}">
        <p14:creationId xmlns:p14="http://schemas.microsoft.com/office/powerpoint/2010/main" val="1601241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477000"/>
          </a:xfrm>
          <a:ln w="1397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spcBef>
                <a:spcPts val="600"/>
              </a:spcBef>
              <a:buFont typeface="Arial" charset="0"/>
              <a:buNone/>
            </a:pPr>
            <a:endParaRPr lang="en-US" altLang="en-US" sz="8000" b="1" dirty="0" smtClean="0"/>
          </a:p>
          <a:p>
            <a:pPr marL="0" indent="0" algn="ctr">
              <a:spcBef>
                <a:spcPts val="600"/>
              </a:spcBef>
              <a:buFont typeface="Arial" charset="0"/>
              <a:buNone/>
            </a:pPr>
            <a:endParaRPr lang="en-US" altLang="en-US" sz="8000" b="1" dirty="0" smtClean="0"/>
          </a:p>
          <a:p>
            <a:pPr marL="0" indent="0" algn="ctr">
              <a:spcBef>
                <a:spcPts val="600"/>
              </a:spcBef>
              <a:buFont typeface="Arial" charset="0"/>
              <a:buNone/>
            </a:pPr>
            <a:r>
              <a:rPr lang="en-US" altLang="en-US" sz="8000" b="1" dirty="0" smtClean="0"/>
              <a:t>Social Security Benefits.</a:t>
            </a:r>
          </a:p>
        </p:txBody>
      </p:sp>
    </p:spTree>
    <p:extLst>
      <p:ext uri="{BB962C8B-B14F-4D97-AF65-F5344CB8AC3E}">
        <p14:creationId xmlns:p14="http://schemas.microsoft.com/office/powerpoint/2010/main" val="2843336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458200" cy="6019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b="1" u="sng" smtClean="0">
                <a:solidFill>
                  <a:srgbClr val="FF3300"/>
                </a:solidFill>
              </a:rPr>
              <a:t>Social Security Benefits. </a:t>
            </a:r>
          </a:p>
          <a:p>
            <a:pPr>
              <a:lnSpc>
                <a:spcPct val="90000"/>
              </a:lnSpc>
            </a:pPr>
            <a:r>
              <a:rPr lang="en-US" altLang="en-US" sz="3600" b="1" smtClean="0"/>
              <a:t>Government devised a </a:t>
            </a:r>
            <a:r>
              <a:rPr lang="en-US" altLang="en-US" sz="3600" b="1" u="sng" smtClean="0"/>
              <a:t>complex formula</a:t>
            </a:r>
            <a:r>
              <a:rPr lang="en-US" altLang="en-US" sz="3600" b="1" smtClean="0"/>
              <a:t> that can result in the taxation of up to 85% of social security benefits for taxpayers who have significant other income while leaving benefits completely tax free for those who have little other income</a:t>
            </a:r>
          </a:p>
          <a:p>
            <a:pPr>
              <a:lnSpc>
                <a:spcPct val="90000"/>
              </a:lnSpc>
            </a:pPr>
            <a:r>
              <a:rPr lang="en-US" altLang="en-US" sz="3600" b="1" u="sng" smtClean="0"/>
              <a:t>MAGI </a:t>
            </a:r>
            <a:r>
              <a:rPr lang="en-US" altLang="en-US" sz="3600" b="1" smtClean="0"/>
              <a:t>= AGI before any social security benefits + exempt interest income + ½ of social security benefits</a:t>
            </a:r>
          </a:p>
        </p:txBody>
      </p:sp>
    </p:spTree>
    <p:extLst>
      <p:ext uri="{BB962C8B-B14F-4D97-AF65-F5344CB8AC3E}">
        <p14:creationId xmlns:p14="http://schemas.microsoft.com/office/powerpoint/2010/main" val="1373111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534400" cy="6172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1" u="sng" dirty="0" smtClean="0">
                <a:solidFill>
                  <a:srgbClr val="C00000"/>
                </a:solidFill>
              </a:rPr>
              <a:t>Social Security Benefits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600" b="1" u="sng" dirty="0" smtClean="0">
                <a:solidFill>
                  <a:srgbClr val="C00000"/>
                </a:solidFill>
              </a:rPr>
              <a:t>If MAGI is less than $25,000 for single individuals or $32,000 for married couples, then none of the social security benefits received are taxable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600" b="1" dirty="0" smtClean="0"/>
              <a:t>Single taxpayers with MAGI above </a:t>
            </a:r>
            <a:r>
              <a:rPr lang="en-US" altLang="en-US" sz="3600" b="1" u="sng" dirty="0" smtClean="0"/>
              <a:t>$34,000</a:t>
            </a:r>
            <a:r>
              <a:rPr lang="en-US" altLang="en-US" sz="3600" b="1" dirty="0" smtClean="0"/>
              <a:t> and married taxpayers with income above </a:t>
            </a:r>
            <a:r>
              <a:rPr lang="en-US" altLang="en-US" sz="3600" b="1" u="sng" dirty="0" smtClean="0"/>
              <a:t>$44,000</a:t>
            </a:r>
            <a:r>
              <a:rPr lang="en-US" altLang="en-US" sz="3600" b="1" dirty="0" smtClean="0"/>
              <a:t> can be taxed on </a:t>
            </a:r>
            <a:r>
              <a:rPr lang="en-US" altLang="en-US" sz="3600" b="1" u="sng" dirty="0" smtClean="0"/>
              <a:t>up to 85% of their benefits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600" b="1" dirty="0" smtClean="0"/>
              <a:t>Taxpayers between the above thresholds can be taxed on up to 50% of their social security benefits</a:t>
            </a:r>
          </a:p>
        </p:txBody>
      </p:sp>
    </p:spTree>
    <p:extLst>
      <p:ext uri="{BB962C8B-B14F-4D97-AF65-F5344CB8AC3E}">
        <p14:creationId xmlns:p14="http://schemas.microsoft.com/office/powerpoint/2010/main" val="2574580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228600"/>
            <a:ext cx="8763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 next seven slides contain some basic code sections that form the overall structure of the tax syste</a:t>
            </a:r>
            <a:r>
              <a:rPr lang="en-US" b="1" dirty="0" smtClean="0"/>
              <a:t>m.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 code sections illustrate parts of the formula shown on the preceding slide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Included are two examples of items in the overall formula.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b="1" dirty="0" smtClean="0"/>
              <a:t>Sale of a residence may generate a gain that is excluded from Gross Income.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The emp</a:t>
            </a:r>
            <a:r>
              <a:rPr lang="en-US" b="1" dirty="0" smtClean="0"/>
              <a:t>loyee claims a credit on the tax return for amounts of federal income tax withheld from salary.</a:t>
            </a:r>
            <a:endParaRPr lang="en-US" b="1" dirty="0">
              <a:solidFill>
                <a:schemeClr val="tx1"/>
              </a:solidFill>
            </a:endParaRPr>
          </a:p>
          <a:p>
            <a:pPr marL="457200" indent="-457200" eaLnBrk="1" hangingPunct="1">
              <a:spcBef>
                <a:spcPts val="0"/>
              </a:spcBef>
            </a:pPr>
            <a:endParaRPr lang="en-US" altLang="en-US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2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6934200" cy="4114800"/>
          </a:xfrm>
        </p:spPr>
        <p:txBody>
          <a:bodyPr/>
          <a:lstStyle/>
          <a:p>
            <a:pPr>
              <a:buFontTx/>
              <a:buNone/>
            </a:pPr>
            <a:endParaRPr lang="en-US" altLang="en-US" sz="3600" smtClean="0"/>
          </a:p>
          <a:p>
            <a:pPr>
              <a:buFontTx/>
              <a:buNone/>
            </a:pPr>
            <a:endParaRPr lang="en-US" altLang="en-US" smtClean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7630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u="sng" dirty="0">
                <a:solidFill>
                  <a:srgbClr val="FF3300"/>
                </a:solidFill>
                <a:latin typeface="Arial" charset="0"/>
              </a:rPr>
              <a:t>Social Security Benefits.</a:t>
            </a:r>
            <a:r>
              <a:rPr lang="en-US" altLang="en-US" sz="4800" b="1" dirty="0">
                <a:latin typeface="Arial" charset="0"/>
              </a:rPr>
              <a:t> 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sz="4800" b="1">
                <a:latin typeface="Arial" charset="0"/>
              </a:rPr>
              <a:t>Although the tax-exempt bond interest must be included in determining modified AGI, </a:t>
            </a:r>
            <a:br>
              <a:rPr lang="en-US" altLang="en-US" sz="4800" b="1">
                <a:latin typeface="Arial" charset="0"/>
              </a:rPr>
            </a:br>
            <a:r>
              <a:rPr lang="en-US" altLang="en-US" sz="4800" b="1">
                <a:latin typeface="Arial" charset="0"/>
              </a:rPr>
              <a:t>it is not included in determining gross income for tax purposes</a:t>
            </a:r>
            <a:r>
              <a:rPr lang="en-US" altLang="en-US" sz="4800" b="1">
                <a:latin typeface="Times New Roman" pitchFamily="18" charset="0"/>
              </a:rPr>
              <a:t>.</a:t>
            </a:r>
            <a:r>
              <a:rPr lang="en-US" altLang="en-US" sz="4800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2182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382000" cy="6400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 u="sng" dirty="0" smtClean="0">
                <a:solidFill>
                  <a:srgbClr val="C00000"/>
                </a:solidFill>
              </a:rPr>
              <a:t>Below-Market-Rate Loans.</a:t>
            </a:r>
            <a:r>
              <a:rPr lang="en-US" altLang="en-US" sz="4400" b="1" u="sng" dirty="0" smtClean="0">
                <a:solidFill>
                  <a:srgbClr val="C00000"/>
                </a:solidFill>
                <a:cs typeface="Arial" charset="0"/>
              </a:rPr>
              <a:t> </a:t>
            </a:r>
          </a:p>
          <a:p>
            <a:r>
              <a:rPr lang="en-US" altLang="en-US" sz="3600" b="1" dirty="0" smtClean="0">
                <a:cs typeface="Arial" charset="0"/>
              </a:rPr>
              <a:t>Certain loans between related parties (family members, corporation and stockholder, etc.) may be made at low interest rates (or even interest-free)</a:t>
            </a:r>
            <a:br>
              <a:rPr lang="en-US" altLang="en-US" sz="3600" b="1" dirty="0" smtClean="0">
                <a:cs typeface="Arial" charset="0"/>
              </a:rPr>
            </a:br>
            <a:endParaRPr lang="en-US" altLang="en-US" sz="2000" b="1" dirty="0" smtClean="0">
              <a:latin typeface="MS Serif" charset="0"/>
              <a:cs typeface="Times New Roman" pitchFamily="18" charset="0"/>
            </a:endParaRPr>
          </a:p>
          <a:p>
            <a:r>
              <a:rPr lang="en-US" altLang="en-US" sz="3600" b="1" dirty="0" smtClean="0">
                <a:cs typeface="Arial" charset="0"/>
              </a:rPr>
              <a:t>Interest income that is not actually received or accrued may be </a:t>
            </a:r>
            <a:r>
              <a:rPr lang="en-US" altLang="en-US" sz="3600" b="1" u="sng" dirty="0" smtClean="0">
                <a:solidFill>
                  <a:schemeClr val="tx2"/>
                </a:solidFill>
                <a:cs typeface="Arial" charset="0"/>
              </a:rPr>
              <a:t>imputed</a:t>
            </a:r>
            <a:r>
              <a:rPr lang="en-US" altLang="en-US" sz="3600" b="1" dirty="0" smtClean="0">
                <a:cs typeface="Arial" charset="0"/>
              </a:rPr>
              <a:t> (treated as received or accrued and taxed) at the applicable federal rate of interest</a:t>
            </a:r>
          </a:p>
        </p:txBody>
      </p:sp>
    </p:spTree>
    <p:extLst>
      <p:ext uri="{BB962C8B-B14F-4D97-AF65-F5344CB8AC3E}">
        <p14:creationId xmlns:p14="http://schemas.microsoft.com/office/powerpoint/2010/main" val="591454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6172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 u="sng" smtClean="0">
                <a:solidFill>
                  <a:srgbClr val="FF3300"/>
                </a:solidFill>
              </a:rPr>
              <a:t>Gift Loan Exceptions. </a:t>
            </a:r>
            <a:r>
              <a:rPr lang="en-US" altLang="en-US" sz="4000" b="1" smtClean="0"/>
              <a:t> </a:t>
            </a:r>
          </a:p>
          <a:p>
            <a:r>
              <a:rPr lang="en-US" altLang="en-US" sz="4000" b="1" smtClean="0"/>
              <a:t>Any gift loan of $10,000 or less is exempt from the imputed interest rules</a:t>
            </a:r>
          </a:p>
          <a:p>
            <a:r>
              <a:rPr lang="en-US" altLang="en-US" sz="4000" b="1" smtClean="0"/>
              <a:t>For gift loans of $100,000 or less</a:t>
            </a:r>
          </a:p>
          <a:p>
            <a:pPr lvl="1"/>
            <a:r>
              <a:rPr lang="en-US" altLang="en-US" sz="3200" b="1" smtClean="0"/>
              <a:t>Imputed interest cannot exceed the borrower’s net investment income for the year</a:t>
            </a:r>
          </a:p>
          <a:p>
            <a:pPr lvl="1"/>
            <a:r>
              <a:rPr lang="en-US" altLang="en-US" sz="3200" b="1" smtClean="0"/>
              <a:t>If borrower’s net investment income is no more than $1,000, imputed interest is zero</a:t>
            </a:r>
          </a:p>
        </p:txBody>
      </p:sp>
    </p:spTree>
    <p:extLst>
      <p:ext uri="{BB962C8B-B14F-4D97-AF65-F5344CB8AC3E}">
        <p14:creationId xmlns:p14="http://schemas.microsoft.com/office/powerpoint/2010/main" val="1937205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458200" cy="6324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3600" b="1" u="sng" smtClean="0">
                <a:solidFill>
                  <a:schemeClr val="tx2"/>
                </a:solidFill>
              </a:rPr>
              <a:t>Loan to employee</a:t>
            </a:r>
            <a:endParaRPr lang="en-US" altLang="en-US" sz="3600" b="1" smtClean="0"/>
          </a:p>
          <a:p>
            <a:r>
              <a:rPr lang="en-US" altLang="en-US" sz="3600" b="1" smtClean="0"/>
              <a:t>Imputed exchange of cash is treated as taxable compensation (income to employee and salary deduction for employer) </a:t>
            </a:r>
            <a:br>
              <a:rPr lang="en-US" altLang="en-US" sz="3600" b="1" smtClean="0"/>
            </a:br>
            <a:r>
              <a:rPr lang="en-US" altLang="en-US" sz="3600" b="1" smtClean="0"/>
              <a:t>Employee also has imputed interest expense, which may not be deductible.</a:t>
            </a:r>
          </a:p>
          <a:p>
            <a:pPr>
              <a:buFont typeface="Arial" charset="0"/>
              <a:buNone/>
            </a:pPr>
            <a:r>
              <a:rPr lang="en-US" altLang="en-US" sz="3600" b="1" u="sng" smtClean="0">
                <a:solidFill>
                  <a:schemeClr val="tx2"/>
                </a:solidFill>
              </a:rPr>
              <a:t>Loan to shareholder</a:t>
            </a:r>
            <a:r>
              <a:rPr lang="en-US" altLang="en-US" sz="3600" b="1" smtClean="0"/>
              <a:t> </a:t>
            </a:r>
          </a:p>
          <a:p>
            <a:r>
              <a:rPr lang="en-US" altLang="en-US" sz="3600" b="1" smtClean="0"/>
              <a:t>Imputed exchange of cash is treated as a dividend (taxable income to shareholder, no deduction for corporation)</a:t>
            </a:r>
          </a:p>
        </p:txBody>
      </p:sp>
    </p:spTree>
    <p:extLst>
      <p:ext uri="{BB962C8B-B14F-4D97-AF65-F5344CB8AC3E}">
        <p14:creationId xmlns:p14="http://schemas.microsoft.com/office/powerpoint/2010/main" val="513796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6934200" cy="4114800"/>
          </a:xfrm>
        </p:spPr>
        <p:txBody>
          <a:bodyPr/>
          <a:lstStyle/>
          <a:p>
            <a:pPr>
              <a:buFontTx/>
              <a:buNone/>
            </a:pPr>
            <a:endParaRPr lang="en-US" altLang="en-US" sz="3600" smtClean="0"/>
          </a:p>
          <a:p>
            <a:pPr>
              <a:buFontTx/>
              <a:buNone/>
            </a:pPr>
            <a:endParaRPr lang="en-US" altLang="en-US" smtClean="0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5344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10000"/>
              </a:spcBef>
              <a:buFontTx/>
              <a:buNone/>
            </a:pPr>
            <a:r>
              <a:rPr lang="en-US" altLang="en-US" b="1" u="sng">
                <a:solidFill>
                  <a:srgbClr val="FF3300"/>
                </a:solidFill>
                <a:latin typeface="Arial" charset="0"/>
              </a:rPr>
              <a:t>Employee/Shareholder Loans</a:t>
            </a:r>
            <a:r>
              <a:rPr lang="en-US" altLang="en-US" b="1" u="sng">
                <a:latin typeface="Arial" charset="0"/>
              </a:rPr>
              <a:t>.</a:t>
            </a:r>
            <a:r>
              <a:rPr lang="en-US" altLang="en-US" b="1">
                <a:latin typeface="Arial" charset="0"/>
              </a:rPr>
              <a:t>  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b="1">
                <a:latin typeface="Arial" charset="0"/>
              </a:rPr>
              <a:t>Sheldon Corporation loans $80,000 interest-free for one year to Lynn, an </a:t>
            </a:r>
            <a:r>
              <a:rPr lang="en-US" altLang="en-US" b="1" u="sng">
                <a:latin typeface="Arial" charset="0"/>
              </a:rPr>
              <a:t>employee</a:t>
            </a:r>
            <a:r>
              <a:rPr lang="en-US" altLang="en-US" b="1">
                <a:latin typeface="Arial" charset="0"/>
              </a:rPr>
              <a:t>. </a:t>
            </a:r>
            <a:br>
              <a:rPr lang="en-US" altLang="en-US" b="1">
                <a:latin typeface="Arial" charset="0"/>
              </a:rPr>
            </a:br>
            <a:r>
              <a:rPr lang="en-US" altLang="en-US" b="1">
                <a:latin typeface="Arial" charset="0"/>
              </a:rPr>
              <a:t>Assume that the applicable federal rate of interest is 5 percent. 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b="1">
                <a:latin typeface="Arial" charset="0"/>
              </a:rPr>
              <a:t>Lynn uses the loan to pay for personal debts. What are the tax consequences of this loan to Sheldon and to Lynn? 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b="1">
                <a:latin typeface="Arial" charset="0"/>
              </a:rPr>
              <a:t>How would your answer change if Lynn was a </a:t>
            </a:r>
            <a:r>
              <a:rPr lang="en-US" altLang="en-US" b="1" u="sng">
                <a:latin typeface="Arial" charset="0"/>
              </a:rPr>
              <a:t>shareholder</a:t>
            </a:r>
            <a:r>
              <a:rPr lang="en-US" altLang="en-US" b="1">
                <a:latin typeface="Arial" charset="0"/>
              </a:rPr>
              <a:t> of Sheldon Corp?</a:t>
            </a:r>
            <a:r>
              <a:rPr lang="en-US" altLang="en-US" sz="2800">
                <a:latin typeface="Arial" charset="0"/>
              </a:rPr>
              <a:t> </a:t>
            </a:r>
            <a:endParaRPr lang="en-US" altLang="en-US" sz="28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32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6934200" cy="4114800"/>
          </a:xfrm>
        </p:spPr>
        <p:txBody>
          <a:bodyPr/>
          <a:lstStyle/>
          <a:p>
            <a:pPr>
              <a:buFontTx/>
              <a:buNone/>
            </a:pPr>
            <a:endParaRPr lang="en-US" altLang="en-US" sz="3600" smtClean="0"/>
          </a:p>
          <a:p>
            <a:pPr>
              <a:buFontTx/>
              <a:buNone/>
            </a:pPr>
            <a:endParaRPr lang="en-US" altLang="en-US" smtClean="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8839200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US" altLang="en-US" b="1" u="sng">
                <a:solidFill>
                  <a:srgbClr val="FF3300"/>
                </a:solidFill>
                <a:latin typeface="Arial" charset="0"/>
              </a:rPr>
              <a:t>Employee/Shareholder Loans.</a:t>
            </a:r>
            <a:r>
              <a:rPr lang="en-US" altLang="en-US" b="1">
                <a:latin typeface="Arial" charset="0"/>
              </a:rPr>
              <a:t>  </a:t>
            </a:r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US" altLang="en-US" b="1">
                <a:latin typeface="Arial" charset="0"/>
              </a:rPr>
              <a:t>Solution: </a:t>
            </a:r>
            <a:br>
              <a:rPr lang="en-US" altLang="en-US" b="1">
                <a:latin typeface="Arial" charset="0"/>
              </a:rPr>
            </a:br>
            <a:r>
              <a:rPr lang="en-US" altLang="en-US" b="1">
                <a:latin typeface="Arial" charset="0"/>
              </a:rPr>
              <a:t>Lynn is assumed to pay Sheldon Corp. $4,000 in interest (5% x $80,000) on the loan. </a:t>
            </a:r>
            <a:br>
              <a:rPr lang="en-US" altLang="en-US" b="1">
                <a:latin typeface="Arial" charset="0"/>
              </a:rPr>
            </a:br>
            <a:r>
              <a:rPr lang="en-US" altLang="en-US" b="1">
                <a:latin typeface="Arial" charset="0"/>
              </a:rPr>
              <a:t>Sheldon has $4,000 in interest income. </a:t>
            </a:r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US" altLang="en-US" b="1" u="sng">
                <a:latin typeface="Arial" charset="0"/>
              </a:rPr>
              <a:t>If Lynn is an employee</a:t>
            </a:r>
            <a:r>
              <a:rPr lang="en-US" altLang="en-US" b="1">
                <a:latin typeface="Arial" charset="0"/>
              </a:rPr>
              <a:t>, Sheldon is assumed to then return the $4,000 to Lynn as taxable compensation, deductible by the corporation. </a:t>
            </a:r>
          </a:p>
          <a:p>
            <a:pPr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US" altLang="en-US" b="1" u="sng">
                <a:latin typeface="Arial" charset="0"/>
              </a:rPr>
              <a:t>If Lynn is a shareholder</a:t>
            </a:r>
            <a:r>
              <a:rPr lang="en-US" altLang="en-US" b="1">
                <a:latin typeface="Arial" charset="0"/>
              </a:rPr>
              <a:t>, the return of the $4,000 is assumed to be taxable dividend income to Lynn that is not deductible by the corporation.</a:t>
            </a:r>
            <a:r>
              <a:rPr lang="en-US" altLang="en-US" sz="280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0431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MCj023824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29200"/>
            <a:ext cx="19812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382000" cy="5973763"/>
          </a:xfrm>
        </p:spPr>
        <p:txBody>
          <a:bodyPr/>
          <a:lstStyle/>
          <a:p>
            <a:pPr marL="285750" indent="-285750" algn="ctr">
              <a:buFont typeface="Arial" charset="0"/>
              <a:buNone/>
            </a:pPr>
            <a:r>
              <a:rPr lang="en-US" altLang="en-US" sz="5400" b="1" u="sng" dirty="0" smtClean="0">
                <a:solidFill>
                  <a:srgbClr val="C00000"/>
                </a:solidFill>
              </a:rPr>
              <a:t>Sale of Principal Residence</a:t>
            </a:r>
          </a:p>
          <a:p>
            <a:pPr marL="285750" indent="-285750"/>
            <a:r>
              <a:rPr lang="en-US" altLang="en-US" sz="3600" b="1" dirty="0" smtClean="0"/>
              <a:t>An individual who has owned and occupied a home as a principal residence for at least 2 of the 5 years before the sale can exclude up to $250,000 of gain ($500,000 for qualified married taxpayers filing a joint return)</a:t>
            </a:r>
          </a:p>
          <a:p>
            <a:pPr marL="285750" indent="-285750"/>
            <a:r>
              <a:rPr lang="en-US" altLang="en-US" sz="3600" b="1" dirty="0" smtClean="0"/>
              <a:t>The full exclusion can only be used once every 2 years</a:t>
            </a:r>
          </a:p>
        </p:txBody>
      </p:sp>
    </p:spTree>
    <p:extLst>
      <p:ext uri="{BB962C8B-B14F-4D97-AF65-F5344CB8AC3E}">
        <p14:creationId xmlns:p14="http://schemas.microsoft.com/office/powerpoint/2010/main" val="258114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63000" cy="6477000"/>
          </a:xfrm>
        </p:spPr>
        <p:txBody>
          <a:bodyPr/>
          <a:lstStyle/>
          <a:p>
            <a:pPr marL="457200" indent="-457200" algn="ctr">
              <a:buFontTx/>
              <a:buNone/>
            </a:pPr>
            <a:r>
              <a:rPr lang="en-US" altLang="en-US" sz="3600" b="1" u="sng" dirty="0" smtClean="0">
                <a:solidFill>
                  <a:srgbClr val="FF3300"/>
                </a:solidFill>
              </a:rPr>
              <a:t>Sale of Principal Residence</a:t>
            </a:r>
            <a:endParaRPr lang="en-US" altLang="en-US" sz="3600" b="1" dirty="0" smtClean="0"/>
          </a:p>
          <a:p>
            <a:pPr marL="457200" indent="-457200">
              <a:spcBef>
                <a:spcPct val="0"/>
              </a:spcBef>
            </a:pPr>
            <a:r>
              <a:rPr lang="en-US" altLang="en-US" b="1" dirty="0" smtClean="0"/>
              <a:t>Married taxpayers filing jointly can exclude up to $500,000 of gain if</a:t>
            </a:r>
          </a:p>
          <a:p>
            <a:pPr marL="798513" lvl="1" indent="-341313">
              <a:spcBef>
                <a:spcPct val="0"/>
              </a:spcBef>
            </a:pPr>
            <a:r>
              <a:rPr lang="en-US" altLang="en-US" sz="3200" b="1" dirty="0" smtClean="0"/>
              <a:t>Either spouse owned the home for at least 2 of previous 5 years, and</a:t>
            </a:r>
          </a:p>
          <a:p>
            <a:pPr marL="798513" lvl="1" indent="-341313">
              <a:spcBef>
                <a:spcPct val="0"/>
              </a:spcBef>
            </a:pPr>
            <a:r>
              <a:rPr lang="en-US" altLang="en-US" sz="3200" b="1" dirty="0" smtClean="0"/>
              <a:t>Both spouses used the home as a principal residence for at least 2 of previous 5 years, and</a:t>
            </a:r>
          </a:p>
          <a:p>
            <a:pPr marL="798513" lvl="1" indent="-341313">
              <a:spcBef>
                <a:spcPct val="0"/>
              </a:spcBef>
            </a:pPr>
            <a:r>
              <a:rPr lang="en-US" altLang="en-US" sz="3200" b="1" dirty="0" smtClean="0"/>
              <a:t>Neither spouse is ineligible for the exclusion because of the once-every-2-year limit</a:t>
            </a:r>
          </a:p>
          <a:p>
            <a:pPr marL="798513" lvl="1" indent="-341313">
              <a:spcBef>
                <a:spcPct val="0"/>
              </a:spcBef>
            </a:pPr>
            <a:r>
              <a:rPr lang="en-US" altLang="en-US" sz="3200" b="1" dirty="0" smtClean="0"/>
              <a:t>Amount realized on sale is reduced by selling expenses such as advertising, broker’s commissions, and legal fees</a:t>
            </a:r>
          </a:p>
          <a:p>
            <a:pPr marL="1027113" lvl="1" indent="-455613"/>
            <a:endParaRPr lang="en-US" alt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3825606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763000" cy="6248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en-US" sz="4000" b="1" u="sng" dirty="0" smtClean="0">
                <a:solidFill>
                  <a:srgbClr val="FF3300"/>
                </a:solidFill>
              </a:rPr>
              <a:t>Sale of Principal Residence</a:t>
            </a:r>
          </a:p>
          <a:p>
            <a:pPr marL="0" indent="0">
              <a:buNone/>
            </a:pPr>
            <a:r>
              <a:rPr lang="en-US" altLang="en-US" sz="4000" b="1" dirty="0" smtClean="0"/>
              <a:t>Partial exclusion available if failure to meet two-year time period requirement is due to</a:t>
            </a:r>
          </a:p>
          <a:p>
            <a:pPr lvl="1"/>
            <a:r>
              <a:rPr lang="en-US" altLang="en-US" sz="3600" b="1" dirty="0" smtClean="0"/>
              <a:t>A change in place of employment</a:t>
            </a:r>
          </a:p>
          <a:p>
            <a:pPr lvl="1"/>
            <a:r>
              <a:rPr lang="en-US" altLang="en-US" sz="3600" b="1" dirty="0" smtClean="0"/>
              <a:t>Health (moving into nursing home)</a:t>
            </a:r>
          </a:p>
          <a:p>
            <a:pPr lvl="1"/>
            <a:r>
              <a:rPr lang="en-US" altLang="en-US" sz="3600" b="1" dirty="0" smtClean="0"/>
              <a:t>Other unforeseen circumstances including divorce, death of spouse or co-owner, unemployment,  disasters, and involuntary conversion of residence</a:t>
            </a:r>
          </a:p>
        </p:txBody>
      </p:sp>
    </p:spTree>
    <p:extLst>
      <p:ext uri="{BB962C8B-B14F-4D97-AF65-F5344CB8AC3E}">
        <p14:creationId xmlns:p14="http://schemas.microsoft.com/office/powerpoint/2010/main" val="3619653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763000" cy="6324600"/>
          </a:xfrm>
        </p:spPr>
        <p:txBody>
          <a:bodyPr/>
          <a:lstStyle/>
          <a:p>
            <a:pPr marL="457200" indent="-457200" algn="ctr">
              <a:buFont typeface="Arial" charset="0"/>
              <a:buNone/>
            </a:pPr>
            <a:r>
              <a:rPr lang="en-US" altLang="en-US" sz="3600" b="1" u="sng" dirty="0" smtClean="0">
                <a:solidFill>
                  <a:srgbClr val="FF3300"/>
                </a:solidFill>
              </a:rPr>
              <a:t>Sale of Principal Residence</a:t>
            </a:r>
          </a:p>
          <a:p>
            <a:pPr marL="0" indent="0">
              <a:buNone/>
            </a:pPr>
            <a:r>
              <a:rPr lang="en-US" altLang="en-US" sz="3600" b="1" dirty="0" smtClean="0"/>
              <a:t>Partial exclusion is calculated by taking dividing the number of qualifying months by 24 and then multiplying this fraction by $250,000 ($500,000 if qualifying jointly)</a:t>
            </a:r>
          </a:p>
          <a:p>
            <a:pPr marL="0" indent="0">
              <a:buNone/>
            </a:pPr>
            <a:r>
              <a:rPr lang="en-US" altLang="en-US" sz="3600" b="1" dirty="0" smtClean="0"/>
              <a:t>The number of qualifying months is the shorter of</a:t>
            </a:r>
          </a:p>
          <a:p>
            <a:pPr marL="1027113" lvl="1" indent="-455613"/>
            <a:r>
              <a:rPr lang="en-US" altLang="en-US" sz="3200" b="1" dirty="0" smtClean="0"/>
              <a:t>The use and ownership during the 5 preceding years or</a:t>
            </a:r>
          </a:p>
          <a:p>
            <a:pPr marL="1027113" lvl="1" indent="-455613"/>
            <a:r>
              <a:rPr lang="en-US" altLang="en-US" sz="3200" b="1" dirty="0" smtClean="0"/>
              <a:t>The period of time that has passed since the taxpayer last claimed the exclusion </a:t>
            </a:r>
          </a:p>
        </p:txBody>
      </p:sp>
    </p:spTree>
    <p:extLst>
      <p:ext uri="{BB962C8B-B14F-4D97-AF65-F5344CB8AC3E}">
        <p14:creationId xmlns:p14="http://schemas.microsoft.com/office/powerpoint/2010/main" val="1876831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2638</Words>
  <Application>Microsoft Office PowerPoint</Application>
  <PresentationFormat>On-screen Show (4:3)</PresentationFormat>
  <Paragraphs>290</Paragraphs>
  <Slides>109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109</vt:i4>
      </vt:variant>
    </vt:vector>
  </HeadingPairs>
  <TitlesOfParts>
    <vt:vector size="112" baseType="lpstr">
      <vt:lpstr>Office Theme</vt:lpstr>
      <vt:lpstr>Worksheet</vt:lpstr>
      <vt:lpstr>Microsoft Excel Worksheet</vt:lpstr>
      <vt:lpstr> Chapter 5  Gross Income  and Exclusions    Howard Godfrey, Ph.D., CPA Professor of Accounting  ©Howard Godfrey-2015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Continue preceding case. Ms. Jones had itemized deductions of $12,000.  If she had not deducted the state income taxes of $5,000, her itemized deductions would have been $7,000, and she would have deducted the $9,250 standard deduction. She did not benefit from all of the $5,000 in deduction for the state income tax. Her tax benefit was $2,750. She received a refund of $3,000. She will include $2,750 in income.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Gains and Losses Allan sold a lot that was encumbered by a $13,000 liability that the buyer assumed.  Allan received $5,000 cash and  an auto worth $15,000 in exchange.  a. What is the amount realized on this sale?   b. If Allan had a basis of $34,000 in the land, what is his gain or loss on the sale?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Capital Gains  Rates for Individuals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1-  Instructor PowerPoint Slides. Summer, 2008. Edited May 30, 2008. Copyright © 2008, Dr. Howard Godfrey</dc:title>
  <dc:creator>Howard</dc:creator>
  <cp:lastModifiedBy>Godfrey, Howard</cp:lastModifiedBy>
  <cp:revision>267</cp:revision>
  <cp:lastPrinted>2015-10-04T17:44:48Z</cp:lastPrinted>
  <dcterms:created xsi:type="dcterms:W3CDTF">2008-05-30T15:41:50Z</dcterms:created>
  <dcterms:modified xsi:type="dcterms:W3CDTF">2015-10-05T18:50:30Z</dcterms:modified>
</cp:coreProperties>
</file>