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715" r:id="rId2"/>
    <p:sldId id="819" r:id="rId3"/>
    <p:sldId id="874" r:id="rId4"/>
    <p:sldId id="875" r:id="rId5"/>
    <p:sldId id="876" r:id="rId6"/>
    <p:sldId id="856" r:id="rId7"/>
    <p:sldId id="860" r:id="rId8"/>
    <p:sldId id="861" r:id="rId9"/>
    <p:sldId id="862" r:id="rId10"/>
    <p:sldId id="859" r:id="rId11"/>
    <p:sldId id="863" r:id="rId12"/>
    <p:sldId id="881" r:id="rId13"/>
    <p:sldId id="877" r:id="rId14"/>
    <p:sldId id="868" r:id="rId15"/>
    <p:sldId id="869" r:id="rId16"/>
    <p:sldId id="870" r:id="rId17"/>
    <p:sldId id="871" r:id="rId18"/>
    <p:sldId id="872" r:id="rId19"/>
    <p:sldId id="878" r:id="rId20"/>
    <p:sldId id="880" r:id="rId21"/>
    <p:sldId id="718" r:id="rId22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5" autoAdjust="0"/>
    <p:restoredTop sz="94607" autoAdjust="0"/>
  </p:normalViewPr>
  <p:slideViewPr>
    <p:cSldViewPr>
      <p:cViewPr>
        <p:scale>
          <a:sx n="74" d="100"/>
          <a:sy n="74" d="100"/>
        </p:scale>
        <p:origin x="-1459" y="-3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2976" y="-91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50863" y="234950"/>
            <a:ext cx="3825875" cy="268288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Chap-06-1-Fed-Tax-Self Employment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638675" y="234950"/>
            <a:ext cx="2201863" cy="311150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Accounting </a:t>
            </a:r>
            <a:r>
              <a:rPr lang="en-US" dirty="0" smtClean="0"/>
              <a:t> 4220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14325" y="8739188"/>
            <a:ext cx="2752725" cy="388937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Copyright </a:t>
            </a:r>
            <a:r>
              <a:rPr lang="en-US" dirty="0" smtClean="0"/>
              <a:t>2015-Dr</a:t>
            </a:r>
            <a:r>
              <a:rPr lang="en-US" dirty="0"/>
              <a:t>. Howard Godfrey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739188"/>
            <a:ext cx="2754312" cy="466725"/>
          </a:xfrm>
          <a:prstGeom prst="rect">
            <a:avLst/>
          </a:prstGeom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en-US" dirty="0"/>
              <a:t> Chapter </a:t>
            </a:r>
            <a:r>
              <a:rPr lang="en-US" altLang="en-US" dirty="0" smtClean="0"/>
              <a:t>6. </a:t>
            </a:r>
            <a:r>
              <a:rPr lang="en-US" altLang="en-US" dirty="0"/>
              <a:t>Page </a:t>
            </a:r>
            <a:fld id="{D7BBD773-3818-4450-8D8E-35D6A6B98BF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5723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FA2167E-A7D2-4081-ABDE-C75093D72E5D}" type="datetimeFigureOut">
              <a:rPr lang="en-US"/>
              <a:pPr>
                <a:defRPr/>
              </a:pPr>
              <a:t>10/13/2015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3263"/>
            <a:ext cx="4679950" cy="3509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1" tIns="46090" rIns="92181" bIns="4609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46588"/>
            <a:ext cx="5661025" cy="4213225"/>
          </a:xfrm>
          <a:prstGeom prst="rect">
            <a:avLst/>
          </a:prstGeom>
        </p:spPr>
        <p:txBody>
          <a:bodyPr vert="horz" lIns="92181" tIns="46090" rIns="92181" bIns="4609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09ED458-4908-4622-B293-D0561E836E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6191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20725" indent="-2762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09663" indent="-2206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54163" indent="-2206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1998663" indent="-2206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558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130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702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274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336B96C6-E9B2-443E-A8FF-06C6C1EC898A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997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45F9AAC-75CC-48AC-9923-A1CC8CCEF21B}" type="slidenum">
              <a:rPr lang="en-US" altLang="en-US" smtClean="0">
                <a:latin typeface="Calibri" pitchFamily="34" charset="0"/>
              </a:rPr>
              <a:pPr/>
              <a:t>2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5539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AB2A3-E85B-4A2A-A34A-6F6687359EBE}" type="datetime1">
              <a:rPr lang="en-US"/>
              <a:pPr>
                <a:defRPr/>
              </a:pPr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9E4C2-F2EC-4766-B22E-AE8429C1DC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4129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ABBB8-E783-406D-93CB-DF2DD0687B4E}" type="datetime1">
              <a:rPr lang="en-US"/>
              <a:pPr>
                <a:defRPr/>
              </a:pPr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E92DC-D977-4841-AE07-4C57A5CE7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023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CDF0C-8DC8-4883-B976-B5642AEB88C5}" type="datetime1">
              <a:rPr lang="en-US"/>
              <a:pPr>
                <a:defRPr/>
              </a:pPr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EB68B-B3D8-4162-BAD3-4A622FF17B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9423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3A011-C11D-4191-AC5E-B50249C20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218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C2EE1-34E2-4248-A03E-C42EDF7B0B08}" type="datetime1">
              <a:rPr lang="en-US"/>
              <a:pPr>
                <a:defRPr/>
              </a:pPr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A3268-B481-4627-90DE-09FF95F98E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3210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71EFE-401F-4754-8803-9D64DDFDAE4B}" type="datetime1">
              <a:rPr lang="en-US"/>
              <a:pPr>
                <a:defRPr/>
              </a:pPr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7C1C4-AF91-4FB3-9151-1CF03FE23D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4661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E30E2-D470-4528-A0C6-3C4D60733BA3}" type="datetime1">
              <a:rPr lang="en-US"/>
              <a:pPr>
                <a:defRPr/>
              </a:pPr>
              <a:t>10/13/2015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E6AFB-C3DA-4621-A945-9E9EB47A30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5155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DFF45-E5D0-4DAB-BC51-D2B1C826CD12}" type="datetime1">
              <a:rPr lang="en-US"/>
              <a:pPr>
                <a:defRPr/>
              </a:pPr>
              <a:t>10/13/2015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0C5CA-FE2A-4354-B720-51CBE6D7F4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6998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7C1CD-DDF3-48D7-877D-B1C789DEC5B8}" type="datetime1">
              <a:rPr lang="en-US"/>
              <a:pPr>
                <a:defRPr/>
              </a:pPr>
              <a:t>10/13/2015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FE804-7CEC-4FF5-B9A8-15B949DA8F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2186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49673-E428-4737-B829-0FCBAE439DE9}" type="datetime1">
              <a:rPr lang="en-US"/>
              <a:pPr>
                <a:defRPr/>
              </a:pPr>
              <a:t>10/13/2015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D2B81-95AD-48F3-90A0-77E82AB8CF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94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5B9AF-19B0-413D-B10E-2B0B57AD91FA}" type="datetime1">
              <a:rPr lang="en-US"/>
              <a:pPr>
                <a:defRPr/>
              </a:pPr>
              <a:t>10/13/2015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DBDF4-DEBE-44AA-B5D8-D0EFC4D0E9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414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28688-36DE-4E62-8D61-EBA8F4C94A9C}" type="datetime1">
              <a:rPr lang="en-US"/>
              <a:pPr>
                <a:defRPr/>
              </a:pPr>
              <a:t>10/13/2015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F9AF-0AE8-463B-BF60-A2774014FF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083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BA3E8C-B832-47E2-8F47-A9A1AA16D3E6}" type="datetime1">
              <a:rPr lang="en-US"/>
              <a:pPr>
                <a:defRPr/>
              </a:pPr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E01AB7FC-3A02-4AD7-8957-8FAF1460E3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4" r:id="rId1"/>
    <p:sldLayoutId id="2147484625" r:id="rId2"/>
    <p:sldLayoutId id="2147484626" r:id="rId3"/>
    <p:sldLayoutId id="2147484627" r:id="rId4"/>
    <p:sldLayoutId id="2147484628" r:id="rId5"/>
    <p:sldLayoutId id="2147484629" r:id="rId6"/>
    <p:sldLayoutId id="2147484630" r:id="rId7"/>
    <p:sldLayoutId id="2147484631" r:id="rId8"/>
    <p:sldLayoutId id="2147484632" r:id="rId9"/>
    <p:sldLayoutId id="2147484633" r:id="rId10"/>
    <p:sldLayoutId id="2147484634" r:id="rId11"/>
    <p:sldLayoutId id="214748463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2.xls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3.xlsx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1.xls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Excel_97-2003_Worksheet2.xls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Excel_97-2003_Worksheet3.xls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Excel_97-2003_Worksheet4.xls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86800" cy="6477000"/>
          </a:xfrm>
          <a:extLst/>
        </p:spPr>
        <p:txBody>
          <a:bodyPr anchor="t">
            <a:normAutofit fontScale="90000"/>
          </a:bodyPr>
          <a:lstStyle/>
          <a:p>
            <a:pPr eaLnBrk="1" hangingPunct="1">
              <a:defRPr/>
            </a:pPr>
            <a:r>
              <a:rPr lang="en-US" altLang="en-US" sz="7300" b="1" dirty="0" smtClean="0">
                <a:solidFill>
                  <a:srgbClr val="FF3300"/>
                </a:solidFill>
              </a:rPr>
              <a:t/>
            </a:r>
            <a:br>
              <a:rPr lang="en-US" altLang="en-US" sz="7300" b="1" dirty="0" smtClean="0">
                <a:solidFill>
                  <a:srgbClr val="FF3300"/>
                </a:solidFill>
              </a:rPr>
            </a:br>
            <a:r>
              <a:rPr lang="en-US" altLang="en-US" sz="8000" b="1" dirty="0" smtClean="0"/>
              <a:t>Chapter 6D</a:t>
            </a:r>
            <a:br>
              <a:rPr lang="en-US" altLang="en-US" sz="8000" b="1" dirty="0" smtClean="0"/>
            </a:br>
            <a:r>
              <a:rPr lang="en-US" altLang="en-US" sz="8000" b="1" dirty="0" smtClean="0"/>
              <a:t>Self-Employment Taxes, Deductions</a:t>
            </a:r>
            <a:r>
              <a:rPr lang="en-US" altLang="en-US" sz="5300" b="1" dirty="0" smtClean="0"/>
              <a:t/>
            </a:r>
            <a:br>
              <a:rPr lang="en-US" altLang="en-US" sz="5300" b="1" dirty="0" smtClean="0"/>
            </a:br>
            <a:r>
              <a:rPr lang="en-US" altLang="en-US" sz="3600" u="sng" dirty="0" smtClean="0"/>
              <a:t/>
            </a:r>
            <a:br>
              <a:rPr lang="en-US" altLang="en-US" sz="3600" u="sng" dirty="0" smtClean="0"/>
            </a:br>
            <a:r>
              <a:rPr lang="en-US" altLang="en-US" sz="3600" dirty="0" smtClean="0"/>
              <a:t> Howard Godfrey, Ph.D., CPA</a:t>
            </a:r>
            <a:br>
              <a:rPr lang="en-US" altLang="en-US" sz="3600" dirty="0" smtClean="0"/>
            </a:br>
            <a:r>
              <a:rPr lang="en-US" altLang="en-US" sz="2800" dirty="0" smtClean="0"/>
              <a:t>Professor of Accounting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2800" dirty="0" smtClean="0"/>
              <a:t>©Howard Godfrey-2015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389" y="228600"/>
            <a:ext cx="8763000" cy="6172200"/>
          </a:xfrm>
          <a:noFill/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sz="3600" b="1" u="sng" dirty="0">
                <a:solidFill>
                  <a:srgbClr val="FF0000"/>
                </a:solidFill>
              </a:rPr>
              <a:t>John Taxpayer, Ann Taxpayer – Slide # </a:t>
            </a:r>
            <a:r>
              <a:rPr lang="en-US" sz="3600" b="1" u="sng" dirty="0" smtClean="0">
                <a:solidFill>
                  <a:srgbClr val="FF0000"/>
                </a:solidFill>
              </a:rPr>
              <a:t>5</a:t>
            </a:r>
            <a:endParaRPr lang="en-US" sz="36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600" b="1" dirty="0" smtClean="0"/>
              <a:t>If a person earns income (other than salary or commissions, etc. from an employer) the person’s income may be classified as self-employment income.</a:t>
            </a:r>
          </a:p>
          <a:p>
            <a:pPr marL="0" indent="0">
              <a:buNone/>
            </a:pPr>
            <a:r>
              <a:rPr lang="en-US" sz="3600" b="1" dirty="0" smtClean="0"/>
              <a:t>Self-employment includes amounts earned in a proprietorship, as well as director fees, a share of partnership income, etc.</a:t>
            </a:r>
          </a:p>
          <a:p>
            <a:pPr marL="0" indent="0">
              <a:buNone/>
            </a:pPr>
            <a:r>
              <a:rPr lang="en-US" sz="3600" b="1" dirty="0" smtClean="0"/>
              <a:t>It does not include dividend income, interest income, and most capital gains.</a:t>
            </a:r>
            <a:endParaRPr lang="en-US" sz="3600" b="1" dirty="0"/>
          </a:p>
          <a:p>
            <a:pPr marL="0" indent="0" algn="ctr">
              <a:buNone/>
            </a:pPr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762064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389" y="228600"/>
            <a:ext cx="8763000" cy="6172200"/>
          </a:xfrm>
          <a:noFill/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sz="3600" b="1" u="sng" dirty="0">
                <a:solidFill>
                  <a:srgbClr val="FF0000"/>
                </a:solidFill>
              </a:rPr>
              <a:t>John Taxpayer, Ann Taxpayer – Slide # </a:t>
            </a:r>
            <a:r>
              <a:rPr lang="en-US" sz="3600" b="1" u="sng" dirty="0" smtClean="0">
                <a:solidFill>
                  <a:srgbClr val="FF0000"/>
                </a:solidFill>
              </a:rPr>
              <a:t>6</a:t>
            </a:r>
            <a:endParaRPr lang="en-US" sz="36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600" b="1" dirty="0" smtClean="0"/>
          </a:p>
          <a:p>
            <a:pPr marL="0" indent="0" algn="ctr">
              <a:buNone/>
            </a:pPr>
            <a:endParaRPr lang="en-US" altLang="en-US" sz="2000" b="1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531953"/>
              </p:ext>
            </p:extLst>
          </p:nvPr>
        </p:nvGraphicFramePr>
        <p:xfrm>
          <a:off x="609600" y="1009650"/>
          <a:ext cx="8364538" cy="564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17" name="Worksheet" r:id="rId4" imgW="6332132" imgH="4861512" progId="Excel.Sheet.12">
                  <p:embed/>
                </p:oleObj>
              </mc:Choice>
              <mc:Fallback>
                <p:oleObj name="Worksheet" r:id="rId4" imgW="6332132" imgH="486151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9600" y="1009650"/>
                        <a:ext cx="8364538" cy="564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905345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389" y="228600"/>
            <a:ext cx="8763000" cy="6400800"/>
          </a:xfrm>
          <a:noFill/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sz="3600" b="1" u="sng" dirty="0">
                <a:solidFill>
                  <a:srgbClr val="FF0000"/>
                </a:solidFill>
              </a:rPr>
              <a:t>John Taxpayer, Ann Taxpayer – Slide # </a:t>
            </a:r>
            <a:r>
              <a:rPr lang="en-US" sz="3600" b="1" u="sng" dirty="0" smtClean="0">
                <a:solidFill>
                  <a:srgbClr val="FF0000"/>
                </a:solidFill>
              </a:rPr>
              <a:t>7</a:t>
            </a:r>
            <a:endParaRPr lang="en-US" sz="3600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600" b="1" u="sng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altLang="en-US" sz="2000" b="1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427181"/>
              </p:ext>
            </p:extLst>
          </p:nvPr>
        </p:nvGraphicFramePr>
        <p:xfrm>
          <a:off x="914400" y="914400"/>
          <a:ext cx="7150100" cy="572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3" name="Worksheet" r:id="rId4" imgW="4457626" imgH="3429000" progId="Excel.Sheet.12">
                  <p:embed/>
                </p:oleObj>
              </mc:Choice>
              <mc:Fallback>
                <p:oleObj name="Worksheet" r:id="rId4" imgW="4457626" imgH="34290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914400"/>
                        <a:ext cx="7150100" cy="5729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474866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610600" cy="6096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4400" b="1" u="sng" dirty="0" smtClean="0">
                <a:solidFill>
                  <a:srgbClr val="C00000"/>
                </a:solidFill>
              </a:rPr>
              <a:t>Self-Employment Tax [Carrie]</a:t>
            </a:r>
          </a:p>
          <a:p>
            <a:pPr marL="0" indent="0">
              <a:buFontTx/>
              <a:buNone/>
            </a:pPr>
            <a:r>
              <a:rPr lang="en-US" altLang="en-US" b="1" dirty="0" smtClean="0"/>
              <a:t>Carrie owns a business that she operates as a sole proprietorship. </a:t>
            </a:r>
            <a:br>
              <a:rPr lang="en-US" altLang="en-US" b="1" dirty="0" smtClean="0"/>
            </a:br>
            <a:r>
              <a:rPr lang="en-US" altLang="en-US" b="1" dirty="0" smtClean="0"/>
              <a:t>The business had a net profit of $25,000. </a:t>
            </a:r>
            <a:br>
              <a:rPr lang="en-US" altLang="en-US" b="1" dirty="0" smtClean="0"/>
            </a:br>
            <a:r>
              <a:rPr lang="en-US" altLang="en-US" b="1" dirty="0" smtClean="0"/>
              <a:t>This is Carrie’s only earned income.</a:t>
            </a:r>
          </a:p>
          <a:p>
            <a:pPr marL="0" indent="0">
              <a:buFontTx/>
              <a:buNone/>
            </a:pPr>
            <a:r>
              <a:rPr lang="en-US" altLang="en-US" b="1" u="sng" dirty="0" smtClean="0">
                <a:solidFill>
                  <a:srgbClr val="C00000"/>
                </a:solidFill>
              </a:rPr>
              <a:t>a.</a:t>
            </a:r>
            <a:r>
              <a:rPr lang="en-US" altLang="en-US" b="1" dirty="0" smtClean="0">
                <a:solidFill>
                  <a:srgbClr val="C00000"/>
                </a:solidFill>
              </a:rPr>
              <a:t> </a:t>
            </a:r>
            <a:r>
              <a:rPr lang="en-US" altLang="en-US" b="1" dirty="0" smtClean="0"/>
              <a:t>How much self-employment tax does she pay?</a:t>
            </a:r>
          </a:p>
          <a:p>
            <a:pPr marL="0" indent="0">
              <a:buFontTx/>
              <a:buNone/>
            </a:pPr>
            <a:r>
              <a:rPr lang="en-US" altLang="en-US" b="1" u="sng" dirty="0" smtClean="0">
                <a:solidFill>
                  <a:srgbClr val="C00000"/>
                </a:solidFill>
              </a:rPr>
              <a:t>b.</a:t>
            </a:r>
            <a:r>
              <a:rPr lang="en-US" altLang="en-US" b="1" dirty="0" smtClean="0">
                <a:solidFill>
                  <a:srgbClr val="C00000"/>
                </a:solidFill>
              </a:rPr>
              <a:t> </a:t>
            </a:r>
            <a:r>
              <a:rPr lang="en-US" altLang="en-US" b="1" dirty="0" smtClean="0"/>
              <a:t>How much can she deduct on her tax return, for her self-employment tax?</a:t>
            </a:r>
          </a:p>
          <a:p>
            <a:pPr marL="0" indent="0">
              <a:buFontTx/>
              <a:buNone/>
            </a:pPr>
            <a:r>
              <a:rPr lang="en-US" altLang="en-US" b="1" u="sng" dirty="0" smtClean="0">
                <a:solidFill>
                  <a:srgbClr val="C00000"/>
                </a:solidFill>
              </a:rPr>
              <a:t>c.</a:t>
            </a:r>
            <a:r>
              <a:rPr lang="en-US" altLang="en-US" b="1" dirty="0" smtClean="0">
                <a:solidFill>
                  <a:srgbClr val="C00000"/>
                </a:solidFill>
              </a:rPr>
              <a:t> </a:t>
            </a:r>
            <a:r>
              <a:rPr lang="en-US" altLang="en-US" b="1" dirty="0" smtClean="0"/>
              <a:t>If the business had a net loss of $10,000 (instead of a $25,000 profit), how much in self-employment taxes must Carrie pay?</a:t>
            </a:r>
            <a:endParaRPr lang="fr-FR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97516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4402" name="Object 2"/>
          <p:cNvGraphicFramePr>
            <a:graphicFrameLocks noGrp="1" noChangeAspect="1"/>
          </p:cNvGraphicFramePr>
          <p:nvPr>
            <p:ph/>
          </p:nvPr>
        </p:nvGraphicFramePr>
        <p:xfrm>
          <a:off x="228600" y="692150"/>
          <a:ext cx="8369300" cy="529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34" name="Worksheet" r:id="rId4" imgW="2194622" imgH="1386768" progId="Excel.Sheet.8">
                  <p:embed/>
                </p:oleObj>
              </mc:Choice>
              <mc:Fallback>
                <p:oleObj name="Worksheet" r:id="rId4" imgW="2194622" imgH="138676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692150"/>
                        <a:ext cx="8369300" cy="529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8048909"/>
      </p:ext>
    </p:extLst>
  </p:cSld>
  <p:clrMapOvr>
    <a:masterClrMapping/>
  </p:clrMapOvr>
  <p:transition/>
  <p:timing>
    <p:tnLst>
      <p:par>
        <p:cTn id="1" dur="indefinite" restart="never" nodeType="tmRoot"/>
      </p:par>
    </p:tnLst>
    <p:bldLst>
      <p:bldP spid="1254402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8194" name="Object 2"/>
          <p:cNvGraphicFramePr>
            <a:graphicFrameLocks noGrp="1" noChangeAspect="1"/>
          </p:cNvGraphicFramePr>
          <p:nvPr>
            <p:ph/>
          </p:nvPr>
        </p:nvGraphicFramePr>
        <p:xfrm>
          <a:off x="231775" y="396875"/>
          <a:ext cx="8369300" cy="592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58" name="Worksheet" r:id="rId4" imgW="2194622" imgH="1554573" progId="Excel.Sheet.8">
                  <p:embed/>
                </p:oleObj>
              </mc:Choice>
              <mc:Fallback>
                <p:oleObj name="Worksheet" r:id="rId4" imgW="2194622" imgH="1554573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396875"/>
                        <a:ext cx="8369300" cy="592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318321"/>
      </p:ext>
    </p:extLst>
  </p:cSld>
  <p:clrMapOvr>
    <a:masterClrMapping/>
  </p:clrMapOvr>
  <p:transition/>
  <p:timing>
    <p:tnLst>
      <p:par>
        <p:cTn id="1" dur="indefinite" restart="never" nodeType="tmRoot"/>
      </p:par>
    </p:tnLst>
    <p:bldLst>
      <p:bldP spid="1288194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457200"/>
            <a:ext cx="8763000" cy="5715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4400" b="1" u="sng" dirty="0" smtClean="0">
                <a:solidFill>
                  <a:srgbClr val="C00000"/>
                </a:solidFill>
              </a:rPr>
              <a:t>Self-Employment Tax [George]</a:t>
            </a:r>
          </a:p>
          <a:p>
            <a:pPr marL="0" indent="0">
              <a:buFontTx/>
              <a:buNone/>
            </a:pPr>
            <a:r>
              <a:rPr lang="en-US" altLang="en-US" sz="4800" b="1" dirty="0" smtClean="0"/>
              <a:t>George has net income from self-employment of $50,000 in 2015.</a:t>
            </a:r>
          </a:p>
          <a:p>
            <a:pPr marL="0" indent="0">
              <a:buFontTx/>
              <a:buNone/>
            </a:pPr>
            <a:r>
              <a:rPr lang="en-US" altLang="en-US" sz="4800" b="1" dirty="0" smtClean="0"/>
              <a:t>He has a salary of $100,000.</a:t>
            </a:r>
          </a:p>
          <a:p>
            <a:pPr marL="0" indent="0">
              <a:buFontTx/>
              <a:buNone/>
            </a:pPr>
            <a:r>
              <a:rPr lang="en-US" altLang="en-US" sz="4800" b="1" dirty="0" smtClean="0"/>
              <a:t>What is his self-employment tax?</a:t>
            </a:r>
          </a:p>
          <a:p>
            <a:pPr marL="0" indent="0">
              <a:buFontTx/>
              <a:buNone/>
            </a:pPr>
            <a:r>
              <a:rPr lang="en-US" altLang="en-US" sz="4800" b="1" dirty="0" smtClean="0"/>
              <a:t>What amount may he deduct?</a:t>
            </a:r>
          </a:p>
          <a:p>
            <a:pPr marL="0" indent="0">
              <a:buFontTx/>
              <a:buNone/>
            </a:pP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5599982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242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852894296"/>
              </p:ext>
            </p:extLst>
          </p:nvPr>
        </p:nvGraphicFramePr>
        <p:xfrm>
          <a:off x="292100" y="382588"/>
          <a:ext cx="8572500" cy="594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82" name="Worksheet" r:id="rId4" imgW="3600382" imgH="2495464" progId="Excel.Sheet.8">
                  <p:embed/>
                </p:oleObj>
              </mc:Choice>
              <mc:Fallback>
                <p:oleObj name="Worksheet" r:id="rId4" imgW="3600382" imgH="249546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382588"/>
                        <a:ext cx="8572500" cy="5942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4294844"/>
      </p:ext>
    </p:extLst>
  </p:cSld>
  <p:clrMapOvr>
    <a:masterClrMapping/>
  </p:clrMapOvr>
  <p:transition/>
  <p:timing>
    <p:tnLst>
      <p:par>
        <p:cTn id="1" dur="indefinite" restart="never" nodeType="tmRoot"/>
      </p:par>
    </p:tnLst>
    <p:bldLst>
      <p:bldP spid="1290242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242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403265387"/>
              </p:ext>
            </p:extLst>
          </p:nvPr>
        </p:nvGraphicFramePr>
        <p:xfrm>
          <a:off x="252413" y="92075"/>
          <a:ext cx="8729662" cy="623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06" name="Worksheet" r:id="rId4" imgW="3495612" imgH="2495464" progId="Excel.Sheet.8">
                  <p:embed/>
                </p:oleObj>
              </mc:Choice>
              <mc:Fallback>
                <p:oleObj name="Worksheet" r:id="rId4" imgW="3495612" imgH="249546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3" y="92075"/>
                        <a:ext cx="8729662" cy="623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825256"/>
      </p:ext>
    </p:extLst>
  </p:cSld>
  <p:clrMapOvr>
    <a:masterClrMapping/>
  </p:clrMapOvr>
  <p:transition/>
  <p:timing>
    <p:tnLst>
      <p:par>
        <p:cTn id="1" dur="indefinite" restart="never" nodeType="tmRoot"/>
      </p:par>
    </p:tnLst>
    <p:bldLst>
      <p:bldP spid="1290242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52400" y="274638"/>
            <a:ext cx="8839200" cy="6202362"/>
          </a:xfrm>
        </p:spPr>
        <p:txBody>
          <a:bodyPr/>
          <a:lstStyle/>
          <a:p>
            <a:pPr marL="0" indent="0">
              <a:spcBef>
                <a:spcPts val="200"/>
              </a:spcBef>
              <a:buNone/>
            </a:pPr>
            <a:r>
              <a:rPr lang="en-US" b="1" dirty="0" smtClean="0"/>
              <a:t>There is a $118,500 limit on earnings subject to the 6.2% retirement tax. This limit applies to: </a:t>
            </a:r>
            <a:br>
              <a:rPr lang="en-US" b="1" dirty="0" smtClean="0"/>
            </a:br>
            <a:r>
              <a:rPr lang="en-US" b="1" dirty="0" smtClean="0"/>
              <a:t>(1) total of earnings from wages, etc.,  and </a:t>
            </a:r>
            <a:br>
              <a:rPr lang="en-US" b="1" dirty="0" smtClean="0"/>
            </a:br>
            <a:r>
              <a:rPr lang="en-US" b="1" dirty="0" smtClean="0"/>
              <a:t>(2) earnings from a self-employment activity.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b="1" dirty="0"/>
              <a:t>A</a:t>
            </a:r>
            <a:r>
              <a:rPr lang="en-US" b="1" dirty="0" smtClean="0"/>
              <a:t> person with a salary of </a:t>
            </a:r>
            <a:r>
              <a:rPr lang="en-US" b="1" u="sng" dirty="0" smtClean="0"/>
              <a:t>$118,000 </a:t>
            </a:r>
            <a:r>
              <a:rPr lang="en-US" b="1" dirty="0" smtClean="0"/>
              <a:t>will have 15.3% of that salary paid to the IRS (7.65% withholding and 7.65% match by the employer).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b="1" dirty="0" smtClean="0"/>
              <a:t>That means that no more than </a:t>
            </a:r>
            <a:r>
              <a:rPr lang="en-US" b="1" u="sng" dirty="0" smtClean="0">
                <a:solidFill>
                  <a:srgbClr val="FF0000"/>
                </a:solidFill>
              </a:rPr>
              <a:t>$500 </a:t>
            </a:r>
            <a:r>
              <a:rPr lang="en-US" b="1" dirty="0" smtClean="0"/>
              <a:t>of income from self-employment will be subject to the 6.2% part of the 7.65% rate.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b="1" dirty="0" smtClean="0"/>
              <a:t>All salary &amp; self-employment income is subject to the 1.45% employee part and 1.45% match.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43189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64770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en-US" sz="4000" b="1" smtClean="0"/>
              <a:t> </a:t>
            </a:r>
          </a:p>
        </p:txBody>
      </p:sp>
      <p:graphicFrame>
        <p:nvGraphicFramePr>
          <p:cNvPr id="1024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997020"/>
              </p:ext>
            </p:extLst>
          </p:nvPr>
        </p:nvGraphicFramePr>
        <p:xfrm>
          <a:off x="152400" y="457200"/>
          <a:ext cx="8305800" cy="5947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02" name="Worksheet" r:id="rId5" imgW="1638302" imgH="1173528" progId="Excel.Sheet.12">
                  <p:embed/>
                </p:oleObj>
              </mc:Choice>
              <mc:Fallback>
                <p:oleObj name="Worksheet" r:id="rId5" imgW="1638302" imgH="1173528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57200"/>
                        <a:ext cx="8305800" cy="5947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839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52400" y="274638"/>
            <a:ext cx="8839200" cy="5851525"/>
          </a:xfrm>
        </p:spPr>
        <p:txBody>
          <a:bodyPr/>
          <a:lstStyle/>
          <a:p>
            <a:pPr marL="0" indent="0">
              <a:spcBef>
                <a:spcPts val="200"/>
              </a:spcBef>
              <a:buNone/>
            </a:pPr>
            <a:r>
              <a:rPr lang="en-US" b="1" dirty="0" smtClean="0"/>
              <a:t> </a:t>
            </a:r>
            <a:endParaRPr lang="en-US" b="1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435844"/>
              </p:ext>
            </p:extLst>
          </p:nvPr>
        </p:nvGraphicFramePr>
        <p:xfrm>
          <a:off x="228600" y="98425"/>
          <a:ext cx="8820150" cy="658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43" name="Worksheet" r:id="rId3" imgW="5052134" imgH="3772008" progId="Excel.Sheet.12">
                  <p:embed/>
                </p:oleObj>
              </mc:Choice>
              <mc:Fallback>
                <p:oleObj name="Worksheet" r:id="rId3" imgW="5052134" imgH="377200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98425"/>
                        <a:ext cx="8820150" cy="6588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85230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2150" y="2209800"/>
            <a:ext cx="7773988" cy="1371600"/>
          </a:xfrm>
        </p:spPr>
        <p:txBody>
          <a:bodyPr/>
          <a:lstStyle/>
          <a:p>
            <a:pPr eaLnBrk="1" hangingPunct="1"/>
            <a:r>
              <a:rPr lang="en-US" altLang="en-US" sz="8800" b="1" dirty="0" smtClean="0">
                <a:solidFill>
                  <a:srgbClr val="FF0000"/>
                </a:solidFill>
              </a:rPr>
              <a:t>End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382000" cy="5973763"/>
          </a:xfrm>
        </p:spPr>
        <p:txBody>
          <a:bodyPr lIns="92075" tIns="46038" rIns="92075" bIns="46038"/>
          <a:lstStyle/>
          <a:p>
            <a:pPr algn="ctr">
              <a:buFont typeface="Arial" charset="0"/>
              <a:buNone/>
              <a:defRPr/>
            </a:pPr>
            <a:r>
              <a:rPr lang="en-US" sz="3600" b="1" u="sng" dirty="0" smtClean="0">
                <a:solidFill>
                  <a:srgbClr val="C00000"/>
                </a:solidFill>
              </a:rPr>
              <a:t>Deductions for Self-Employed Taxpayers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z="3600" b="1" u="sng" dirty="0" smtClean="0"/>
              <a:t>BIG PICTURE: To provide self-employed taxpayers equity with the tax treatment of employees, they are allowed to deduct:</a:t>
            </a:r>
          </a:p>
          <a:p>
            <a:pPr>
              <a:buFont typeface="Arial" charset="0"/>
              <a:buChar char="•"/>
              <a:defRPr/>
            </a:pPr>
            <a:r>
              <a:rPr lang="en-US" sz="4400" b="1" dirty="0" smtClean="0"/>
              <a:t>The </a:t>
            </a:r>
            <a:r>
              <a:rPr lang="en-US" sz="4400" b="1" dirty="0" smtClean="0">
                <a:solidFill>
                  <a:schemeClr val="tx2"/>
                </a:solidFill>
              </a:rPr>
              <a:t>cost of health insurance premiums</a:t>
            </a:r>
            <a:r>
              <a:rPr lang="en-US" sz="4400" b="1" dirty="0" smtClean="0"/>
              <a:t> paid for themselves</a:t>
            </a:r>
          </a:p>
          <a:p>
            <a:pPr>
              <a:buFont typeface="Arial" charset="0"/>
              <a:buChar char="•"/>
              <a:defRPr/>
            </a:pPr>
            <a:r>
              <a:rPr lang="en-US" sz="4400" b="1" dirty="0" smtClean="0"/>
              <a:t>50% of the amount of </a:t>
            </a:r>
            <a:r>
              <a:rPr lang="en-US" sz="4400" b="1" dirty="0" smtClean="0">
                <a:solidFill>
                  <a:schemeClr val="tx2"/>
                </a:solidFill>
              </a:rPr>
              <a:t>self-employment tax </a:t>
            </a:r>
            <a:r>
              <a:rPr lang="en-US" sz="4400" b="1" dirty="0" smtClean="0"/>
              <a:t>paid </a:t>
            </a:r>
          </a:p>
        </p:txBody>
      </p:sp>
    </p:spTree>
    <p:extLst>
      <p:ext uri="{BB962C8B-B14F-4D97-AF65-F5344CB8AC3E}">
        <p14:creationId xmlns:p14="http://schemas.microsoft.com/office/powerpoint/2010/main" val="285442267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915400" cy="63246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sz="3600" b="1" u="sng" dirty="0" smtClean="0">
                <a:solidFill>
                  <a:srgbClr val="C00000"/>
                </a:solidFill>
              </a:rPr>
              <a:t>Self-Employment Taxes</a:t>
            </a:r>
            <a:endParaRPr lang="en-US" sz="3600" b="1" dirty="0" smtClean="0">
              <a:solidFill>
                <a:srgbClr val="C0000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n-US" sz="3600" b="1" dirty="0" smtClean="0"/>
              <a:t>Self-employed </a:t>
            </a:r>
            <a:r>
              <a:rPr lang="en-US" sz="3600" b="1" dirty="0"/>
              <a:t>individuals must pay both the employer’s </a:t>
            </a:r>
            <a:r>
              <a:rPr lang="en-US" sz="3600" b="1" dirty="0">
                <a:solidFill>
                  <a:schemeClr val="tx2"/>
                </a:solidFill>
              </a:rPr>
              <a:t>and</a:t>
            </a:r>
            <a:r>
              <a:rPr lang="en-US" sz="3600" b="1" dirty="0"/>
              <a:t> the employee’s share of FICA taxes for a combined rate of 15.3%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3200" b="1" dirty="0"/>
              <a:t>12.4 % (6.2% x 2) for Social Security on income up to </a:t>
            </a:r>
            <a:r>
              <a:rPr lang="en-US" sz="3200" b="1" smtClean="0"/>
              <a:t>$118,500 </a:t>
            </a:r>
            <a:r>
              <a:rPr lang="en-US" sz="3200" b="1"/>
              <a:t>in </a:t>
            </a:r>
            <a:r>
              <a:rPr lang="en-US" sz="3200" b="1" smtClean="0"/>
              <a:t>2015</a:t>
            </a:r>
            <a:endParaRPr lang="en-US" sz="3200" b="1" dirty="0"/>
          </a:p>
          <a:p>
            <a:pPr lvl="1">
              <a:buFont typeface="Arial" charset="0"/>
              <a:buChar char="–"/>
              <a:defRPr/>
            </a:pPr>
            <a:r>
              <a:rPr lang="en-US" sz="3200" b="1" dirty="0"/>
              <a:t>2.9% (1.45% x 2) for Medicare – </a:t>
            </a:r>
            <a:r>
              <a:rPr lang="en-US" b="1" dirty="0"/>
              <a:t>no income </a:t>
            </a:r>
            <a:r>
              <a:rPr lang="en-US" b="1" dirty="0" smtClean="0"/>
              <a:t>limit</a:t>
            </a:r>
          </a:p>
          <a:p>
            <a:pPr marL="342900" lvl="1" indent="-342900">
              <a:buFont typeface="Arial" charset="0"/>
              <a:buChar char="•"/>
              <a:defRPr/>
            </a:pPr>
            <a:r>
              <a:rPr lang="en-US" sz="3600" b="1" dirty="0" smtClean="0"/>
              <a:t>Deduction for employer portion </a:t>
            </a:r>
            <a:r>
              <a:rPr lang="en-US" sz="3600" b="1" dirty="0" err="1" smtClean="0"/>
              <a:t>iis</a:t>
            </a:r>
            <a:r>
              <a:rPr lang="en-US" sz="3600" b="1" dirty="0" smtClean="0"/>
              <a:t> simulated by multiplying net income from by 92.35% (100% - 7.65%) before calculating SE tax</a:t>
            </a:r>
          </a:p>
          <a:p>
            <a:pPr lvl="1">
              <a:buFont typeface="Arial" charset="0"/>
              <a:buChar char="–"/>
              <a:defRPr/>
            </a:pPr>
            <a:endParaRPr lang="en-US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381164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534400" cy="6096000"/>
          </a:xfrm>
        </p:spPr>
        <p:txBody>
          <a:bodyPr/>
          <a:lstStyle/>
          <a:p>
            <a:pPr algn="ctr">
              <a:spcBef>
                <a:spcPct val="10000"/>
              </a:spcBef>
              <a:buFont typeface="Arial" panose="020B0604020202020204" pitchFamily="34" charset="0"/>
              <a:buNone/>
            </a:pPr>
            <a:r>
              <a:rPr lang="en-US" altLang="en-US" b="1" u="sng" smtClean="0">
                <a:solidFill>
                  <a:srgbClr val="C00000"/>
                </a:solidFill>
              </a:rPr>
              <a:t>Self-Employment Taxes</a:t>
            </a:r>
          </a:p>
          <a:p>
            <a:pPr>
              <a:spcBef>
                <a:spcPct val="10000"/>
              </a:spcBef>
            </a:pPr>
            <a:r>
              <a:rPr lang="en-US" altLang="en-US" sz="3600" b="1" smtClean="0"/>
              <a:t>Tax computed on Schedule SE</a:t>
            </a:r>
          </a:p>
          <a:p>
            <a:pPr>
              <a:spcBef>
                <a:spcPct val="10000"/>
              </a:spcBef>
            </a:pPr>
            <a:r>
              <a:rPr lang="en-US" altLang="en-US" sz="3600" b="1" smtClean="0"/>
              <a:t>Self-employed individuals are also allowed a deduction </a:t>
            </a:r>
            <a:r>
              <a:rPr lang="en-US" altLang="en-US" sz="3600" b="1" smtClean="0">
                <a:solidFill>
                  <a:schemeClr val="tx2"/>
                </a:solidFill>
              </a:rPr>
              <a:t>for </a:t>
            </a:r>
            <a:r>
              <a:rPr lang="en-US" altLang="en-US" sz="3600" b="1" smtClean="0"/>
              <a:t>AGI for the employer’s </a:t>
            </a:r>
            <a:r>
              <a:rPr lang="en-US" altLang="en-US" sz="3600" b="1" smtClean="0">
                <a:solidFill>
                  <a:schemeClr val="tx2"/>
                </a:solidFill>
              </a:rPr>
              <a:t>half </a:t>
            </a:r>
            <a:r>
              <a:rPr lang="en-US" altLang="en-US" sz="3600" b="1" smtClean="0"/>
              <a:t>of self-employment taxes</a:t>
            </a:r>
          </a:p>
          <a:p>
            <a:pPr lvl="1">
              <a:spcBef>
                <a:spcPct val="10000"/>
              </a:spcBef>
              <a:spcAft>
                <a:spcPts val="600"/>
              </a:spcAft>
            </a:pPr>
            <a:r>
              <a:rPr lang="en-US" altLang="en-US" sz="3200" b="1" smtClean="0"/>
              <a:t>Calculated by multiplying net income from self-employment by </a:t>
            </a:r>
            <a:r>
              <a:rPr lang="en-US" altLang="en-US" sz="3200" b="1" smtClean="0">
                <a:solidFill>
                  <a:schemeClr val="tx2"/>
                </a:solidFill>
              </a:rPr>
              <a:t>92.35%</a:t>
            </a:r>
            <a:r>
              <a:rPr lang="en-US" altLang="en-US" sz="3200" b="1" smtClean="0"/>
              <a:t> (100% - 7.65%) before calculating SE tax</a:t>
            </a:r>
          </a:p>
          <a:p>
            <a:pPr>
              <a:spcBef>
                <a:spcPct val="10000"/>
              </a:spcBef>
            </a:pPr>
            <a:r>
              <a:rPr lang="en-US" altLang="en-US" sz="3600" b="1" smtClean="0"/>
              <a:t>There is no deduction for the employee’s half of the taxes</a:t>
            </a:r>
          </a:p>
        </p:txBody>
      </p:sp>
    </p:spTree>
    <p:extLst>
      <p:ext uri="{BB962C8B-B14F-4D97-AF65-F5344CB8AC3E}">
        <p14:creationId xmlns:p14="http://schemas.microsoft.com/office/powerpoint/2010/main" val="389095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1" y="228600"/>
            <a:ext cx="8763000" cy="6172200"/>
          </a:xfrm>
          <a:noFill/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sz="4000" b="1" u="sng" dirty="0" smtClean="0">
                <a:solidFill>
                  <a:srgbClr val="FF0000"/>
                </a:solidFill>
              </a:rPr>
              <a:t>John Taxpayer, Ann Taxpayer – Slide # 1</a:t>
            </a:r>
          </a:p>
          <a:p>
            <a:pPr marL="0" indent="0">
              <a:buNone/>
            </a:pPr>
            <a:r>
              <a:rPr lang="en-US" sz="3600" b="1" dirty="0" smtClean="0"/>
              <a:t>John </a:t>
            </a:r>
            <a:r>
              <a:rPr lang="en-US" sz="3600" b="1" dirty="0"/>
              <a:t>Taxpayer </a:t>
            </a:r>
            <a:r>
              <a:rPr lang="en-US" sz="3600" b="1" u="sng" dirty="0">
                <a:solidFill>
                  <a:srgbClr val="FF0000"/>
                </a:solidFill>
              </a:rPr>
              <a:t>earns $100,000 </a:t>
            </a:r>
            <a:r>
              <a:rPr lang="en-US" sz="3600" b="1" dirty="0"/>
              <a:t>working as an EMPLOYEE for Bank of America.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Take-home pay is </a:t>
            </a:r>
            <a:r>
              <a:rPr lang="en-US" sz="3600" b="1" u="sng" dirty="0">
                <a:solidFill>
                  <a:srgbClr val="FF0000"/>
                </a:solidFill>
              </a:rPr>
              <a:t>$92,350</a:t>
            </a:r>
            <a:r>
              <a:rPr lang="en-US" sz="3600" b="1" u="sng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/>
              <a:t>after FICA </a:t>
            </a:r>
            <a:r>
              <a:rPr lang="en-US" sz="3600" b="1" dirty="0"/>
              <a:t>withholding </a:t>
            </a:r>
            <a:r>
              <a:rPr lang="en-US" sz="3600" b="1" dirty="0" smtClean="0"/>
              <a:t>of $7,650 (but </a:t>
            </a:r>
            <a:r>
              <a:rPr lang="en-US" sz="3600" b="1" dirty="0"/>
              <a:t>before income tax withholding</a:t>
            </a:r>
            <a:r>
              <a:rPr lang="en-US" sz="3600" b="1" dirty="0" smtClean="0"/>
              <a:t>).  [FICA W/H rate is 7.65%.]</a:t>
            </a:r>
            <a:br>
              <a:rPr lang="en-US" sz="3600" b="1" dirty="0" smtClean="0"/>
            </a:br>
            <a:r>
              <a:rPr lang="en-US" sz="3600" b="1" dirty="0" smtClean="0"/>
              <a:t>Bank </a:t>
            </a:r>
            <a:r>
              <a:rPr lang="en-US" sz="3600" b="1" dirty="0"/>
              <a:t>of America withholds FICA of $7,650, and </a:t>
            </a:r>
            <a:r>
              <a:rPr lang="en-US" sz="3600" b="1" u="sng" dirty="0">
                <a:solidFill>
                  <a:srgbClr val="FF0000"/>
                </a:solidFill>
              </a:rPr>
              <a:t>sends $15,300 to the IRS</a:t>
            </a:r>
            <a:r>
              <a:rPr lang="en-US" sz="3600" b="1" dirty="0"/>
              <a:t>. John does not include the employer share ($7,650) in his income. </a:t>
            </a:r>
            <a:r>
              <a:rPr lang="en-US" sz="3600" b="1" dirty="0" smtClean="0"/>
              <a:t>John </a:t>
            </a:r>
            <a:r>
              <a:rPr lang="en-US" sz="3600" b="1" dirty="0"/>
              <a:t>may not even know about the extra amount sent to the IRS.</a:t>
            </a:r>
            <a:endParaRPr lang="en-US" sz="3600" dirty="0"/>
          </a:p>
          <a:p>
            <a:pPr marL="0" indent="0">
              <a:buNone/>
            </a:pPr>
            <a:endParaRPr lang="en-US" sz="3600" b="1" u="sng" dirty="0"/>
          </a:p>
          <a:p>
            <a:pPr marL="0" indent="0" algn="ctr">
              <a:buNone/>
            </a:pPr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96396641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1" y="228600"/>
            <a:ext cx="8763000" cy="6172200"/>
          </a:xfrm>
          <a:noFill/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sz="3600" b="1" u="sng" dirty="0">
                <a:solidFill>
                  <a:srgbClr val="FF0000"/>
                </a:solidFill>
              </a:rPr>
              <a:t>John Taxpayer, Ann Taxpayer – Slide # </a:t>
            </a:r>
            <a:r>
              <a:rPr lang="en-US" sz="3600" b="1" u="sng" dirty="0" smtClean="0">
                <a:solidFill>
                  <a:srgbClr val="FF0000"/>
                </a:solidFill>
              </a:rPr>
              <a:t>2</a:t>
            </a:r>
            <a:endParaRPr lang="en-US" sz="36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The following explanation (for Ann Taxpayer) refers to what would happen </a:t>
            </a:r>
            <a:r>
              <a:rPr lang="en-US" b="1" u="sng" dirty="0" smtClean="0">
                <a:solidFill>
                  <a:srgbClr val="FF0000"/>
                </a:solidFill>
              </a:rPr>
              <a:t>if</a:t>
            </a:r>
            <a:r>
              <a:rPr lang="en-US" b="1" dirty="0" smtClean="0"/>
              <a:t> Congress had not provided </a:t>
            </a:r>
            <a:r>
              <a:rPr lang="en-US" b="1" u="sng" dirty="0" smtClean="0">
                <a:solidFill>
                  <a:srgbClr val="FF0000"/>
                </a:solidFill>
              </a:rPr>
              <a:t>“relief”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for self-employed individuals. </a:t>
            </a:r>
            <a:br>
              <a:rPr lang="en-US" b="1" dirty="0" smtClean="0"/>
            </a:br>
            <a:r>
              <a:rPr lang="en-US" b="1" dirty="0" smtClean="0"/>
              <a:t>Ann earns $100,000 working for Wells Fargo as an INDEPENDENT CONTRACTOR.</a:t>
            </a:r>
            <a:r>
              <a:rPr lang="en-US" dirty="0" smtClean="0"/>
              <a:t> </a:t>
            </a:r>
            <a:r>
              <a:rPr lang="en-US" b="1" dirty="0" smtClean="0"/>
              <a:t>Ann has the equivalent take-home pay of </a:t>
            </a:r>
            <a:r>
              <a:rPr lang="en-US" b="1" u="sng" dirty="0" smtClean="0"/>
              <a:t>$84,700</a:t>
            </a:r>
            <a:r>
              <a:rPr lang="en-US" b="1" dirty="0" smtClean="0"/>
              <a:t>, after Self-Employment tax (SE tax) (before considering her income tax). She would have to pay </a:t>
            </a:r>
            <a:r>
              <a:rPr lang="en-US" b="1" u="sng" dirty="0" smtClean="0">
                <a:solidFill>
                  <a:srgbClr val="FF0000"/>
                </a:solidFill>
              </a:rPr>
              <a:t>the entire $15,300</a:t>
            </a:r>
            <a:r>
              <a:rPr lang="en-US" b="1" dirty="0" smtClean="0"/>
              <a:t> for FICA (Actually called SE tax). She would not have an employer to make the payment of the “employer share” ($7,650).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u="sng" dirty="0"/>
          </a:p>
          <a:p>
            <a:pPr marL="0" indent="0" algn="ctr">
              <a:buNone/>
            </a:pPr>
            <a:endParaRPr lang="en-US" alt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10450962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1" y="152400"/>
            <a:ext cx="8839200" cy="6248400"/>
          </a:xfrm>
          <a:noFill/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sz="3600" b="1" u="sng" dirty="0">
                <a:solidFill>
                  <a:srgbClr val="FF0000"/>
                </a:solidFill>
              </a:rPr>
              <a:t>John Taxpayer, Ann Taxpayer – Slide # </a:t>
            </a:r>
            <a:r>
              <a:rPr lang="en-US" sz="3600" b="1" u="sng" dirty="0" smtClean="0">
                <a:solidFill>
                  <a:srgbClr val="FF0000"/>
                </a:solidFill>
              </a:rPr>
              <a:t>3</a:t>
            </a:r>
            <a:endParaRPr lang="en-US" sz="36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Ann would need to earn amount “about” equal to </a:t>
            </a:r>
            <a:r>
              <a:rPr lang="en-US" b="1" u="sng" dirty="0" smtClean="0">
                <a:solidFill>
                  <a:srgbClr val="FF0000"/>
                </a:solidFill>
              </a:rPr>
              <a:t>$100,000, plus about $7,650</a:t>
            </a:r>
            <a:r>
              <a:rPr lang="en-US" b="1" dirty="0" smtClean="0"/>
              <a:t>, in order to be in a situation equivalent to John who makes $100,000.</a:t>
            </a:r>
          </a:p>
          <a:p>
            <a:pPr marL="0" indent="0">
              <a:buNone/>
            </a:pPr>
            <a:r>
              <a:rPr lang="en-US" b="1" dirty="0" smtClean="0"/>
              <a:t>But if Ann earns $107,650, does she pay self-employment tax on the </a:t>
            </a:r>
            <a:r>
              <a:rPr lang="en-US" b="1" u="sng" dirty="0" smtClean="0">
                <a:solidFill>
                  <a:srgbClr val="FF0000"/>
                </a:solidFill>
              </a:rPr>
              <a:t>base of $107,650</a:t>
            </a:r>
            <a:r>
              <a:rPr lang="en-US" b="1" dirty="0" smtClean="0"/>
              <a:t>? </a:t>
            </a:r>
            <a:br>
              <a:rPr lang="en-US" b="1" dirty="0" smtClean="0"/>
            </a:br>
            <a:r>
              <a:rPr lang="en-US" b="1" dirty="0" smtClean="0"/>
              <a:t>Does she include this amount in income, to compute income tax on her tax return?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Congress provided “relief.” </a:t>
            </a:r>
            <a:r>
              <a:rPr lang="en-US" b="1" dirty="0"/>
              <a:t>The </a:t>
            </a:r>
            <a:r>
              <a:rPr lang="en-US" b="1" u="sng" dirty="0">
                <a:solidFill>
                  <a:srgbClr val="FF0000"/>
                </a:solidFill>
              </a:rPr>
              <a:t>SE base is equal to net </a:t>
            </a:r>
            <a:r>
              <a:rPr lang="en-US" b="1" u="sng" dirty="0" smtClean="0">
                <a:solidFill>
                  <a:srgbClr val="FF0000"/>
                </a:solidFill>
              </a:rPr>
              <a:t>income from self-employment work, </a:t>
            </a:r>
            <a:r>
              <a:rPr lang="en-US" b="1" u="sng" dirty="0">
                <a:solidFill>
                  <a:srgbClr val="FF0000"/>
                </a:solidFill>
              </a:rPr>
              <a:t>multiplied by 92.35%</a:t>
            </a:r>
            <a:r>
              <a:rPr lang="en-US" b="1" dirty="0"/>
              <a:t>. Essentially, Ann can earn ABOUT $107,650 and be treated fairly, compared to John.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u="sng" dirty="0"/>
          </a:p>
          <a:p>
            <a:pPr marL="0" indent="0" algn="ctr">
              <a:buNone/>
            </a:pPr>
            <a:endParaRPr lang="en-US" alt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4659925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1" y="152400"/>
            <a:ext cx="8839200" cy="6248400"/>
          </a:xfrm>
          <a:noFill/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sz="3600" b="1" u="sng" dirty="0">
                <a:solidFill>
                  <a:srgbClr val="FF0000"/>
                </a:solidFill>
              </a:rPr>
              <a:t>John Taxpayer, Ann Taxpayer – Slide </a:t>
            </a:r>
            <a:r>
              <a:rPr lang="en-US" sz="3600" b="1" u="sng" dirty="0" smtClean="0">
                <a:solidFill>
                  <a:srgbClr val="FF0000"/>
                </a:solidFill>
              </a:rPr>
              <a:t>#4</a:t>
            </a:r>
            <a:endParaRPr lang="en-US" sz="36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Assume </a:t>
            </a:r>
            <a:r>
              <a:rPr lang="en-US" b="1" dirty="0"/>
              <a:t>Ann </a:t>
            </a:r>
            <a:r>
              <a:rPr lang="en-US" b="1" dirty="0" smtClean="0"/>
              <a:t>earns $107,650, </a:t>
            </a:r>
            <a:r>
              <a:rPr lang="en-US" b="1" dirty="0"/>
              <a:t>the "deduction of employer share" </a:t>
            </a:r>
            <a:r>
              <a:rPr lang="en-US" b="1" dirty="0" smtClean="0"/>
              <a:t>[92.35%] will </a:t>
            </a:r>
            <a:r>
              <a:rPr lang="en-US" b="1" dirty="0"/>
              <a:t>give a </a:t>
            </a:r>
            <a:r>
              <a:rPr lang="en-US" b="1" u="sng" dirty="0"/>
              <a:t>base for SE tax of $99,414.78</a:t>
            </a:r>
            <a:r>
              <a:rPr lang="en-US" b="1" dirty="0"/>
              <a:t>, </a:t>
            </a:r>
            <a:r>
              <a:rPr lang="en-US" b="1" u="sng" dirty="0"/>
              <a:t>which is close to $100,000. 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[</a:t>
            </a:r>
            <a:r>
              <a:rPr lang="en-US" b="1" dirty="0" smtClean="0"/>
              <a:t>The </a:t>
            </a:r>
            <a:r>
              <a:rPr lang="en-US" b="1" dirty="0"/>
              <a:t>computation is a little tricky</a:t>
            </a:r>
            <a:r>
              <a:rPr lang="en-US" b="1" dirty="0" smtClean="0"/>
              <a:t>.]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If Ann earns $107,650, she will multiply that amount by 92.35%, to get her SE base of $99,414.78. She will pay 15.3% of the base, which </a:t>
            </a:r>
            <a:r>
              <a:rPr lang="en-US" b="1" dirty="0" smtClean="0"/>
              <a:t>is </a:t>
            </a:r>
            <a:r>
              <a:rPr lang="en-US" b="1" dirty="0"/>
              <a:t>$15,210.46. Total earnings of $107,650, less the SE </a:t>
            </a:r>
            <a:r>
              <a:rPr lang="en-US" b="1" dirty="0" smtClean="0"/>
              <a:t>tax, gives </a:t>
            </a:r>
            <a:r>
              <a:rPr lang="en-US" b="1" dirty="0"/>
              <a:t>take-home pay of </a:t>
            </a:r>
            <a:r>
              <a:rPr lang="en-US" b="1" dirty="0" smtClean="0"/>
              <a:t>$92,439.55</a:t>
            </a:r>
            <a:r>
              <a:rPr lang="en-US" b="1" dirty="0"/>
              <a:t>, after SE tax (before income tax</a:t>
            </a:r>
            <a:r>
              <a:rPr lang="en-US" b="1" dirty="0" smtClean="0"/>
              <a:t>). </a:t>
            </a:r>
            <a:r>
              <a:rPr lang="en-US" b="1" dirty="0"/>
              <a:t>Ann will </a:t>
            </a:r>
            <a:r>
              <a:rPr lang="en-US" b="1" dirty="0" smtClean="0"/>
              <a:t>have “about” </a:t>
            </a:r>
            <a:r>
              <a:rPr lang="en-US" b="1" dirty="0"/>
              <a:t>the </a:t>
            </a:r>
            <a:r>
              <a:rPr lang="en-US" b="1" dirty="0" smtClean="0"/>
              <a:t>same take-home as </a:t>
            </a:r>
            <a:r>
              <a:rPr lang="en-US" b="1" u="sng" dirty="0" smtClean="0">
                <a:solidFill>
                  <a:srgbClr val="FF0000"/>
                </a:solidFill>
              </a:rPr>
              <a:t>John (</a:t>
            </a:r>
            <a:r>
              <a:rPr lang="en-US" b="1" u="sng" dirty="0">
                <a:solidFill>
                  <a:srgbClr val="FF0000"/>
                </a:solidFill>
              </a:rPr>
              <a:t>$</a:t>
            </a:r>
            <a:r>
              <a:rPr lang="en-US" b="1" u="sng" dirty="0" smtClean="0">
                <a:solidFill>
                  <a:srgbClr val="FF0000"/>
                </a:solidFill>
              </a:rPr>
              <a:t>92,350 above).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u="sng" dirty="0"/>
          </a:p>
          <a:p>
            <a:pPr marL="0" indent="0" algn="ctr">
              <a:buNone/>
            </a:pPr>
            <a:endParaRPr lang="en-US" alt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87846571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1977</TotalTime>
  <Words>511</Words>
  <Application>Microsoft Office PowerPoint</Application>
  <PresentationFormat>On-screen Show (4:3)</PresentationFormat>
  <Paragraphs>60</Paragraphs>
  <Slides>21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Office Theme</vt:lpstr>
      <vt:lpstr>Worksheet</vt:lpstr>
      <vt:lpstr>Microsoft Excel Worksheet</vt:lpstr>
      <vt:lpstr> Chapter 6D Self-Employment Taxes, Deductions   Howard Godfrey, Ph.D., CPA Professor of Accounting  ©Howard Godfrey-2015  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1-  Instructor PowerPoint Slides. Summer, 2008. Edited May 30, 2008. Copyright © 2008, Dr. Howard Godfrey</dc:title>
  <dc:creator>Howard</dc:creator>
  <cp:lastModifiedBy>HowardGodfrey</cp:lastModifiedBy>
  <cp:revision>377</cp:revision>
  <cp:lastPrinted>2015-10-13T20:15:03Z</cp:lastPrinted>
  <dcterms:created xsi:type="dcterms:W3CDTF">2008-05-30T15:41:50Z</dcterms:created>
  <dcterms:modified xsi:type="dcterms:W3CDTF">2015-10-13T20:57:01Z</dcterms:modified>
</cp:coreProperties>
</file>