
<file path=[Content_Types].xml><?xml version="1.0" encoding="utf-8"?>
<Types xmlns="http://schemas.openxmlformats.org/package/2006/content-types">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3"/>
  </p:notesMasterIdLst>
  <p:handoutMasterIdLst>
    <p:handoutMasterId r:id="rId94"/>
  </p:handoutMasterIdLst>
  <p:sldIdLst>
    <p:sldId id="715" r:id="rId2"/>
    <p:sldId id="719" r:id="rId3"/>
    <p:sldId id="814" r:id="rId4"/>
    <p:sldId id="819" r:id="rId5"/>
    <p:sldId id="842" r:id="rId6"/>
    <p:sldId id="820" r:id="rId7"/>
    <p:sldId id="821" r:id="rId8"/>
    <p:sldId id="822" r:id="rId9"/>
    <p:sldId id="898" r:id="rId10"/>
    <p:sldId id="901" r:id="rId11"/>
    <p:sldId id="900" r:id="rId12"/>
    <p:sldId id="899" r:id="rId13"/>
    <p:sldId id="902" r:id="rId14"/>
    <p:sldId id="903" r:id="rId15"/>
    <p:sldId id="823" r:id="rId16"/>
    <p:sldId id="824" r:id="rId17"/>
    <p:sldId id="825" r:id="rId18"/>
    <p:sldId id="826" r:id="rId19"/>
    <p:sldId id="827" r:id="rId20"/>
    <p:sldId id="843" r:id="rId21"/>
    <p:sldId id="828" r:id="rId22"/>
    <p:sldId id="829" r:id="rId23"/>
    <p:sldId id="830" r:id="rId24"/>
    <p:sldId id="831" r:id="rId25"/>
    <p:sldId id="844" r:id="rId26"/>
    <p:sldId id="808" r:id="rId27"/>
    <p:sldId id="861" r:id="rId28"/>
    <p:sldId id="838" r:id="rId29"/>
    <p:sldId id="839" r:id="rId30"/>
    <p:sldId id="840" r:id="rId31"/>
    <p:sldId id="864" r:id="rId32"/>
    <p:sldId id="859" r:id="rId33"/>
    <p:sldId id="860" r:id="rId34"/>
    <p:sldId id="862" r:id="rId35"/>
    <p:sldId id="863" r:id="rId36"/>
    <p:sldId id="812" r:id="rId37"/>
    <p:sldId id="846" r:id="rId38"/>
    <p:sldId id="847" r:id="rId39"/>
    <p:sldId id="848" r:id="rId40"/>
    <p:sldId id="849" r:id="rId41"/>
    <p:sldId id="850" r:id="rId42"/>
    <p:sldId id="851" r:id="rId43"/>
    <p:sldId id="852" r:id="rId44"/>
    <p:sldId id="853" r:id="rId45"/>
    <p:sldId id="854" r:id="rId46"/>
    <p:sldId id="855" r:id="rId47"/>
    <p:sldId id="856" r:id="rId48"/>
    <p:sldId id="857" r:id="rId49"/>
    <p:sldId id="866" r:id="rId50"/>
    <p:sldId id="887" r:id="rId51"/>
    <p:sldId id="904" r:id="rId52"/>
    <p:sldId id="888" r:id="rId53"/>
    <p:sldId id="811" r:id="rId54"/>
    <p:sldId id="884" r:id="rId55"/>
    <p:sldId id="886" r:id="rId56"/>
    <p:sldId id="885" r:id="rId57"/>
    <p:sldId id="867" r:id="rId58"/>
    <p:sldId id="868" r:id="rId59"/>
    <p:sldId id="872" r:id="rId60"/>
    <p:sldId id="881" r:id="rId61"/>
    <p:sldId id="877" r:id="rId62"/>
    <p:sldId id="879" r:id="rId63"/>
    <p:sldId id="880" r:id="rId64"/>
    <p:sldId id="876" r:id="rId65"/>
    <p:sldId id="883" r:id="rId66"/>
    <p:sldId id="865" r:id="rId67"/>
    <p:sldId id="882" r:id="rId68"/>
    <p:sldId id="890" r:id="rId69"/>
    <p:sldId id="889" r:id="rId70"/>
    <p:sldId id="810" r:id="rId71"/>
    <p:sldId id="813" r:id="rId72"/>
    <p:sldId id="720" r:id="rId73"/>
    <p:sldId id="721" r:id="rId74"/>
    <p:sldId id="722" r:id="rId75"/>
    <p:sldId id="723" r:id="rId76"/>
    <p:sldId id="724" r:id="rId77"/>
    <p:sldId id="733" r:id="rId78"/>
    <p:sldId id="734" r:id="rId79"/>
    <p:sldId id="735" r:id="rId80"/>
    <p:sldId id="736" r:id="rId81"/>
    <p:sldId id="893" r:id="rId82"/>
    <p:sldId id="894" r:id="rId83"/>
    <p:sldId id="895" r:id="rId84"/>
    <p:sldId id="896" r:id="rId85"/>
    <p:sldId id="737" r:id="rId86"/>
    <p:sldId id="773" r:id="rId87"/>
    <p:sldId id="774" r:id="rId88"/>
    <p:sldId id="891" r:id="rId89"/>
    <p:sldId id="776" r:id="rId90"/>
    <p:sldId id="892" r:id="rId91"/>
    <p:sldId id="718" r:id="rId92"/>
  </p:sldIdLst>
  <p:sldSz cx="9144000" cy="6858000" type="screen4x3"/>
  <p:notesSz cx="7077075" cy="9363075"/>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49">
          <p15:clr>
            <a:srgbClr val="A4A3A4"/>
          </p15:clr>
        </p15:guide>
        <p15:guide id="2" pos="222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96" autoAdjust="0"/>
    <p:restoredTop sz="94607" autoAdjust="0"/>
  </p:normalViewPr>
  <p:slideViewPr>
    <p:cSldViewPr>
      <p:cViewPr>
        <p:scale>
          <a:sx n="75" d="100"/>
          <a:sy n="75" d="100"/>
        </p:scale>
        <p:origin x="-1517" y="-192"/>
      </p:cViewPr>
      <p:guideLst>
        <p:guide orient="horz" pos="2160"/>
        <p:guide pos="2880"/>
      </p:guideLst>
    </p:cSldViewPr>
  </p:slideViewPr>
  <p:notesTextViewPr>
    <p:cViewPr>
      <p:scale>
        <a:sx n="100" d="100"/>
        <a:sy n="100" d="100"/>
      </p:scale>
      <p:origin x="0" y="0"/>
    </p:cViewPr>
  </p:notesTextViewPr>
  <p:notesViewPr>
    <p:cSldViewPr>
      <p:cViewPr varScale="1">
        <p:scale>
          <a:sx n="63" d="100"/>
          <a:sy n="63" d="100"/>
        </p:scale>
        <p:origin x="-3120" y="-62"/>
      </p:cViewPr>
      <p:guideLst>
        <p:guide orient="horz" pos="2949"/>
        <p:guide pos="2229"/>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notesMaster" Target="notesMasters/notesMaster1.xml"/><Relationship Id="rId98"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23.e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24.e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25.e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26.e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27.e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28.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29.e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30.e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31.e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32.emf"/></Relationships>
</file>

<file path=ppt/drawings/_rels/vmlDrawing34.vml.rels><?xml version="1.0" encoding="UTF-8" standalone="yes"?>
<Relationships xmlns="http://schemas.openxmlformats.org/package/2006/relationships"><Relationship Id="rId1" Type="http://schemas.openxmlformats.org/officeDocument/2006/relationships/image" Target="../media/image33.emf"/></Relationships>
</file>

<file path=ppt/drawings/_rels/vmlDrawing35.vml.rels><?xml version="1.0" encoding="UTF-8" standalone="yes"?>
<Relationships xmlns="http://schemas.openxmlformats.org/package/2006/relationships"><Relationship Id="rId1" Type="http://schemas.openxmlformats.org/officeDocument/2006/relationships/image" Target="../media/image34.emf"/></Relationships>
</file>

<file path=ppt/drawings/_rels/vmlDrawing36.vml.rels><?xml version="1.0" encoding="UTF-8" standalone="yes"?>
<Relationships xmlns="http://schemas.openxmlformats.org/package/2006/relationships"><Relationship Id="rId1" Type="http://schemas.openxmlformats.org/officeDocument/2006/relationships/image" Target="../media/image3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50863" y="234950"/>
            <a:ext cx="3825875" cy="268288"/>
          </a:xfrm>
          <a:prstGeom prst="rect">
            <a:avLst/>
          </a:prstGeom>
        </p:spPr>
        <p:txBody>
          <a:bodyPr vert="horz" lIns="92181" tIns="46090" rIns="92181" bIns="46090" rtlCol="0"/>
          <a:lstStyle>
            <a:lvl1pPr algn="l" eaLnBrk="1" fontAlgn="auto" hangingPunct="1">
              <a:spcBef>
                <a:spcPts val="0"/>
              </a:spcBef>
              <a:spcAft>
                <a:spcPts val="0"/>
              </a:spcAft>
              <a:defRPr sz="1200">
                <a:latin typeface="+mn-lt"/>
              </a:defRPr>
            </a:lvl1pPr>
          </a:lstStyle>
          <a:p>
            <a:pPr>
              <a:defRPr/>
            </a:pPr>
            <a:r>
              <a:rPr lang="en-US" dirty="0" smtClean="0"/>
              <a:t>T15F</a:t>
            </a:r>
            <a:r>
              <a:rPr lang="en-US" dirty="0" smtClean="0"/>
              <a:t>-Chp-07-1-Fed-Tax</a:t>
            </a:r>
            <a:endParaRPr lang="en-US" dirty="0"/>
          </a:p>
        </p:txBody>
      </p:sp>
      <p:sp>
        <p:nvSpPr>
          <p:cNvPr id="3" name="Date Placeholder 2"/>
          <p:cNvSpPr>
            <a:spLocks noGrp="1"/>
          </p:cNvSpPr>
          <p:nvPr>
            <p:ph type="dt" sz="quarter" idx="1"/>
          </p:nvPr>
        </p:nvSpPr>
        <p:spPr>
          <a:xfrm>
            <a:off x="4638675" y="234950"/>
            <a:ext cx="2201863" cy="311150"/>
          </a:xfrm>
          <a:prstGeom prst="rect">
            <a:avLst/>
          </a:prstGeom>
        </p:spPr>
        <p:txBody>
          <a:bodyPr vert="horz" lIns="92181" tIns="46090" rIns="92181" bIns="46090" rtlCol="0"/>
          <a:lstStyle>
            <a:lvl1pPr algn="r" eaLnBrk="1" fontAlgn="auto" hangingPunct="1">
              <a:spcBef>
                <a:spcPts val="0"/>
              </a:spcBef>
              <a:spcAft>
                <a:spcPts val="0"/>
              </a:spcAft>
              <a:defRPr sz="1200">
                <a:latin typeface="+mn-lt"/>
              </a:defRPr>
            </a:lvl1pPr>
          </a:lstStyle>
          <a:p>
            <a:pPr>
              <a:defRPr/>
            </a:pPr>
            <a:r>
              <a:rPr lang="en-US" dirty="0"/>
              <a:t>Accounting </a:t>
            </a:r>
            <a:r>
              <a:rPr lang="en-US" dirty="0" smtClean="0"/>
              <a:t> </a:t>
            </a:r>
            <a:r>
              <a:rPr lang="en-US" dirty="0" smtClean="0"/>
              <a:t>422</a:t>
            </a:r>
            <a:r>
              <a:rPr lang="en-US" dirty="0" smtClean="0"/>
              <a:t>0</a:t>
            </a:r>
            <a:endParaRPr lang="en-US" dirty="0"/>
          </a:p>
        </p:txBody>
      </p:sp>
      <p:sp>
        <p:nvSpPr>
          <p:cNvPr id="4" name="Footer Placeholder 3"/>
          <p:cNvSpPr>
            <a:spLocks noGrp="1"/>
          </p:cNvSpPr>
          <p:nvPr>
            <p:ph type="ftr" sz="quarter" idx="2"/>
          </p:nvPr>
        </p:nvSpPr>
        <p:spPr>
          <a:xfrm>
            <a:off x="314325" y="8739188"/>
            <a:ext cx="2752725" cy="388937"/>
          </a:xfrm>
          <a:prstGeom prst="rect">
            <a:avLst/>
          </a:prstGeom>
        </p:spPr>
        <p:txBody>
          <a:bodyPr vert="horz" lIns="92181" tIns="46090" rIns="92181" bIns="46090" rtlCol="0" anchor="b"/>
          <a:lstStyle>
            <a:lvl1pPr algn="l" eaLnBrk="1" fontAlgn="auto" hangingPunct="1">
              <a:spcBef>
                <a:spcPts val="0"/>
              </a:spcBef>
              <a:spcAft>
                <a:spcPts val="0"/>
              </a:spcAft>
              <a:defRPr sz="1200">
                <a:latin typeface="+mn-lt"/>
              </a:defRPr>
            </a:lvl1pPr>
          </a:lstStyle>
          <a:p>
            <a:pPr>
              <a:defRPr/>
            </a:pPr>
            <a:r>
              <a:rPr lang="en-US" dirty="0"/>
              <a:t>Copyright </a:t>
            </a:r>
            <a:r>
              <a:rPr lang="en-US" dirty="0" smtClean="0"/>
              <a:t>2015-Dr</a:t>
            </a:r>
            <a:r>
              <a:rPr lang="en-US" dirty="0"/>
              <a:t>. Howard Godfrey</a:t>
            </a:r>
          </a:p>
        </p:txBody>
      </p:sp>
      <p:sp>
        <p:nvSpPr>
          <p:cNvPr id="5" name="Slide Number Placeholder 4"/>
          <p:cNvSpPr>
            <a:spLocks noGrp="1"/>
          </p:cNvSpPr>
          <p:nvPr>
            <p:ph type="sldNum" sz="quarter" idx="3"/>
          </p:nvPr>
        </p:nvSpPr>
        <p:spPr>
          <a:xfrm>
            <a:off x="4008438" y="8739188"/>
            <a:ext cx="2754312" cy="466725"/>
          </a:xfrm>
          <a:prstGeom prst="rect">
            <a:avLst/>
          </a:prstGeom>
        </p:spPr>
        <p:txBody>
          <a:bodyPr vert="horz" wrap="square" lIns="92181" tIns="46090" rIns="92181" bIns="46090" numCol="1" anchor="b" anchorCtr="0" compatLnSpc="1">
            <a:prstTxWarp prst="textNoShape">
              <a:avLst/>
            </a:prstTxWarp>
          </a:bodyPr>
          <a:lstStyle>
            <a:lvl1pPr algn="r" eaLnBrk="1" hangingPunct="1">
              <a:defRPr sz="1200">
                <a:latin typeface="Times New Roman" panose="02020603050405020304" pitchFamily="18" charset="0"/>
              </a:defRPr>
            </a:lvl1pPr>
          </a:lstStyle>
          <a:p>
            <a:pPr>
              <a:defRPr/>
            </a:pPr>
            <a:r>
              <a:rPr lang="en-US" altLang="en-US" dirty="0"/>
              <a:t> Chapter </a:t>
            </a:r>
            <a:r>
              <a:rPr lang="en-US" altLang="en-US" dirty="0" smtClean="0"/>
              <a:t>7. </a:t>
            </a:r>
            <a:r>
              <a:rPr lang="en-US" altLang="en-US" dirty="0"/>
              <a:t>Page </a:t>
            </a:r>
            <a:fld id="{87EBB361-B047-4707-92C9-F303E0D7D0AC}" type="slidenum">
              <a:rPr lang="en-US" altLang="en-US"/>
              <a:pPr>
                <a:defRPr/>
              </a:pPr>
              <a:t>‹#›</a:t>
            </a:fld>
            <a:endParaRPr lang="en-US" altLang="en-US" dirty="0"/>
          </a:p>
        </p:txBody>
      </p:sp>
    </p:spTree>
    <p:extLst>
      <p:ext uri="{BB962C8B-B14F-4D97-AF65-F5344CB8AC3E}">
        <p14:creationId xmlns:p14="http://schemas.microsoft.com/office/powerpoint/2010/main" val="42393983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8313"/>
          </a:xfrm>
          <a:prstGeom prst="rect">
            <a:avLst/>
          </a:prstGeom>
        </p:spPr>
        <p:txBody>
          <a:bodyPr vert="horz" lIns="92181" tIns="46090" rIns="92181" bIns="4609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4008438" y="0"/>
            <a:ext cx="3067050" cy="468313"/>
          </a:xfrm>
          <a:prstGeom prst="rect">
            <a:avLst/>
          </a:prstGeom>
        </p:spPr>
        <p:txBody>
          <a:bodyPr vert="horz" lIns="92181" tIns="46090" rIns="92181" bIns="46090" rtlCol="0"/>
          <a:lstStyle>
            <a:lvl1pPr algn="r" eaLnBrk="1" fontAlgn="auto" hangingPunct="1">
              <a:spcBef>
                <a:spcPts val="0"/>
              </a:spcBef>
              <a:spcAft>
                <a:spcPts val="0"/>
              </a:spcAft>
              <a:defRPr sz="1200">
                <a:latin typeface="+mn-lt"/>
              </a:defRPr>
            </a:lvl1pPr>
          </a:lstStyle>
          <a:p>
            <a:pPr>
              <a:defRPr/>
            </a:pPr>
            <a:fld id="{2E42B52F-71CC-452D-B37F-2F5A0EC2B953}" type="datetimeFigureOut">
              <a:rPr lang="en-US"/>
              <a:pPr>
                <a:defRPr/>
              </a:pPr>
              <a:t>10/18/2015</a:t>
            </a:fld>
            <a:endParaRPr lang="en-US"/>
          </a:p>
        </p:txBody>
      </p:sp>
      <p:sp>
        <p:nvSpPr>
          <p:cNvPr id="4" name="Slide Image Placeholder 3"/>
          <p:cNvSpPr>
            <a:spLocks noGrp="1" noRot="1" noChangeAspect="1"/>
          </p:cNvSpPr>
          <p:nvPr>
            <p:ph type="sldImg" idx="2"/>
          </p:nvPr>
        </p:nvSpPr>
        <p:spPr>
          <a:xfrm>
            <a:off x="1198563" y="703263"/>
            <a:ext cx="4679950" cy="3509962"/>
          </a:xfrm>
          <a:prstGeom prst="rect">
            <a:avLst/>
          </a:prstGeom>
          <a:noFill/>
          <a:ln w="12700">
            <a:solidFill>
              <a:prstClr val="black"/>
            </a:solidFill>
          </a:ln>
        </p:spPr>
        <p:txBody>
          <a:bodyPr vert="horz" lIns="92181" tIns="46090" rIns="92181" bIns="46090" rtlCol="0" anchor="ctr"/>
          <a:lstStyle/>
          <a:p>
            <a:pPr lvl="0"/>
            <a:endParaRPr lang="en-US" noProof="0"/>
          </a:p>
        </p:txBody>
      </p:sp>
      <p:sp>
        <p:nvSpPr>
          <p:cNvPr id="5" name="Notes Placeholder 4"/>
          <p:cNvSpPr>
            <a:spLocks noGrp="1"/>
          </p:cNvSpPr>
          <p:nvPr>
            <p:ph type="body" sz="quarter" idx="3"/>
          </p:nvPr>
        </p:nvSpPr>
        <p:spPr>
          <a:xfrm>
            <a:off x="708025" y="4446588"/>
            <a:ext cx="5661025" cy="4213225"/>
          </a:xfrm>
          <a:prstGeom prst="rect">
            <a:avLst/>
          </a:prstGeom>
        </p:spPr>
        <p:txBody>
          <a:bodyPr vert="horz" lIns="92181" tIns="46090" rIns="92181" bIns="4609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93175"/>
            <a:ext cx="3067050" cy="468313"/>
          </a:xfrm>
          <a:prstGeom prst="rect">
            <a:avLst/>
          </a:prstGeom>
        </p:spPr>
        <p:txBody>
          <a:bodyPr vert="horz" lIns="92181" tIns="46090" rIns="92181" bIns="4609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4008438" y="8893175"/>
            <a:ext cx="3067050" cy="468313"/>
          </a:xfrm>
          <a:prstGeom prst="rect">
            <a:avLst/>
          </a:prstGeom>
        </p:spPr>
        <p:txBody>
          <a:bodyPr vert="horz" wrap="square" lIns="92181" tIns="46090" rIns="92181" bIns="4609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B23C6A62-1D5D-4BDE-A445-0EAA19CF4F97}" type="slidenum">
              <a:rPr lang="en-US" altLang="en-US"/>
              <a:pPr>
                <a:defRPr/>
              </a:pPr>
              <a:t>‹#›</a:t>
            </a:fld>
            <a:endParaRPr lang="en-US" altLang="en-US"/>
          </a:p>
        </p:txBody>
      </p:sp>
    </p:spTree>
    <p:extLst>
      <p:ext uri="{BB962C8B-B14F-4D97-AF65-F5344CB8AC3E}">
        <p14:creationId xmlns:p14="http://schemas.microsoft.com/office/powerpoint/2010/main" val="22029147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20725" indent="-276225">
              <a:spcBef>
                <a:spcPct val="30000"/>
              </a:spcBef>
              <a:defRPr sz="1200">
                <a:solidFill>
                  <a:schemeClr val="tx1"/>
                </a:solidFill>
                <a:latin typeface="Calibri" panose="020F0502020204030204" pitchFamily="34" charset="0"/>
              </a:defRPr>
            </a:lvl2pPr>
            <a:lvl3pPr marL="1109663" indent="-220663">
              <a:spcBef>
                <a:spcPct val="30000"/>
              </a:spcBef>
              <a:defRPr sz="1200">
                <a:solidFill>
                  <a:schemeClr val="tx1"/>
                </a:solidFill>
                <a:latin typeface="Calibri" panose="020F0502020204030204" pitchFamily="34" charset="0"/>
              </a:defRPr>
            </a:lvl3pPr>
            <a:lvl4pPr marL="1554163" indent="-220663">
              <a:spcBef>
                <a:spcPct val="30000"/>
              </a:spcBef>
              <a:defRPr sz="1200">
                <a:solidFill>
                  <a:schemeClr val="tx1"/>
                </a:solidFill>
                <a:latin typeface="Calibri" panose="020F0502020204030204" pitchFamily="34" charset="0"/>
              </a:defRPr>
            </a:lvl4pPr>
            <a:lvl5pPr marL="1998663" indent="-220663">
              <a:spcBef>
                <a:spcPct val="30000"/>
              </a:spcBef>
              <a:defRPr sz="1200">
                <a:solidFill>
                  <a:schemeClr val="tx1"/>
                </a:solidFill>
                <a:latin typeface="Calibri" panose="020F0502020204030204" pitchFamily="34" charset="0"/>
              </a:defRPr>
            </a:lvl5pPr>
            <a:lvl6pPr marL="2455863" indent="-220663" eaLnBrk="0" fontAlgn="base" hangingPunct="0">
              <a:spcBef>
                <a:spcPct val="30000"/>
              </a:spcBef>
              <a:spcAft>
                <a:spcPct val="0"/>
              </a:spcAft>
              <a:defRPr sz="1200">
                <a:solidFill>
                  <a:schemeClr val="tx1"/>
                </a:solidFill>
                <a:latin typeface="Calibri" panose="020F0502020204030204" pitchFamily="34" charset="0"/>
              </a:defRPr>
            </a:lvl6pPr>
            <a:lvl7pPr marL="2913063" indent="-220663" eaLnBrk="0" fontAlgn="base" hangingPunct="0">
              <a:spcBef>
                <a:spcPct val="30000"/>
              </a:spcBef>
              <a:spcAft>
                <a:spcPct val="0"/>
              </a:spcAft>
              <a:defRPr sz="1200">
                <a:solidFill>
                  <a:schemeClr val="tx1"/>
                </a:solidFill>
                <a:latin typeface="Calibri" panose="020F0502020204030204" pitchFamily="34" charset="0"/>
              </a:defRPr>
            </a:lvl7pPr>
            <a:lvl8pPr marL="3370263" indent="-220663" eaLnBrk="0" fontAlgn="base" hangingPunct="0">
              <a:spcBef>
                <a:spcPct val="30000"/>
              </a:spcBef>
              <a:spcAft>
                <a:spcPct val="0"/>
              </a:spcAft>
              <a:defRPr sz="1200">
                <a:solidFill>
                  <a:schemeClr val="tx1"/>
                </a:solidFill>
                <a:latin typeface="Calibri" panose="020F0502020204030204" pitchFamily="34" charset="0"/>
              </a:defRPr>
            </a:lvl8pPr>
            <a:lvl9pPr marL="3827463" indent="-22066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FB44458-4BD0-4D89-A6B0-630B226BDB62}" type="slidenum">
              <a:rPr lang="en-US" altLang="en-US" smtClean="0"/>
              <a:pPr>
                <a:spcBef>
                  <a:spcPct val="0"/>
                </a:spcBef>
              </a:pPr>
              <a:t>1</a:t>
            </a:fld>
            <a:endParaRPr lang="en-US" altLang="en-US" smtClean="0"/>
          </a:p>
        </p:txBody>
      </p:sp>
      <p:sp>
        <p:nvSpPr>
          <p:cNvPr id="614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10548576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C06D5C6-3E36-4B52-BD8B-CC43AFF9FADC}" type="slidenum">
              <a:rPr lang="en-US" altLang="en-US" smtClean="0">
                <a:latin typeface="Calibri" panose="020F0502020204030204" pitchFamily="34" charset="0"/>
              </a:rPr>
              <a:pPr/>
              <a:t>33</a:t>
            </a:fld>
            <a:endParaRPr lang="en-US" altLang="en-US" smtClean="0">
              <a:latin typeface="Calibri" panose="020F0502020204030204" pitchFamily="34" charset="0"/>
            </a:endParaRPr>
          </a:p>
        </p:txBody>
      </p:sp>
      <p:sp>
        <p:nvSpPr>
          <p:cNvPr id="41987" name="Rectangle 2"/>
          <p:cNvSpPr>
            <a:spLocks noGrp="1" noChangeArrowheads="1"/>
          </p:cNvSpPr>
          <p:nvPr>
            <p:ph type="body" idx="1"/>
          </p:nvPr>
        </p:nvSpPr>
        <p:spPr bwMode="auto">
          <a:xfrm>
            <a:off x="944563" y="4448175"/>
            <a:ext cx="5187950" cy="4213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49" tIns="45660" rIns="92949" bIns="45660" numCol="1" anchor="t" anchorCtr="0" compatLnSpc="1">
            <a:prstTxWarp prst="textNoShape">
              <a:avLst/>
            </a:prstTxWarp>
          </a:bodyPr>
          <a:lstStyle/>
          <a:p>
            <a:endParaRPr lang="en-US" altLang="en-US" smtClean="0"/>
          </a:p>
        </p:txBody>
      </p:sp>
      <p:sp>
        <p:nvSpPr>
          <p:cNvPr id="41988" name="Rectangle 3"/>
          <p:cNvSpPr>
            <a:spLocks noGrp="1" noRot="1" noChangeAspect="1" noChangeArrowheads="1" noTextEdit="1"/>
          </p:cNvSpPr>
          <p:nvPr>
            <p:ph type="sldImg"/>
          </p:nvPr>
        </p:nvSpPr>
        <p:spPr bwMode="auto">
          <a:xfrm>
            <a:off x="1206500" y="708025"/>
            <a:ext cx="4665663" cy="34988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9825320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365E286-656C-4826-917E-A0FE3A8888B9}" type="slidenum">
              <a:rPr lang="en-US" altLang="en-US" smtClean="0">
                <a:latin typeface="Calibri" panose="020F0502020204030204" pitchFamily="34" charset="0"/>
              </a:rPr>
              <a:pPr/>
              <a:t>45</a:t>
            </a:fld>
            <a:endParaRPr lang="en-US" altLang="en-US" smtClean="0">
              <a:latin typeface="Calibri" panose="020F0502020204030204" pitchFamily="34" charset="0"/>
            </a:endParaRPr>
          </a:p>
        </p:txBody>
      </p:sp>
      <p:sp>
        <p:nvSpPr>
          <p:cNvPr id="55299" name="Rectangle 2"/>
          <p:cNvSpPr>
            <a:spLocks noGrp="1" noChangeArrowheads="1"/>
          </p:cNvSpPr>
          <p:nvPr>
            <p:ph type="body" idx="1"/>
          </p:nvPr>
        </p:nvSpPr>
        <p:spPr bwMode="auto">
          <a:xfrm>
            <a:off x="944563" y="4448175"/>
            <a:ext cx="5187950" cy="4213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49" tIns="45660" rIns="92949" bIns="45660" numCol="1" anchor="t" anchorCtr="0" compatLnSpc="1">
            <a:prstTxWarp prst="textNoShape">
              <a:avLst/>
            </a:prstTxWarp>
          </a:bodyPr>
          <a:lstStyle/>
          <a:p>
            <a:endParaRPr lang="en-US" altLang="en-US" smtClean="0"/>
          </a:p>
        </p:txBody>
      </p:sp>
      <p:sp>
        <p:nvSpPr>
          <p:cNvPr id="55300" name="Rectangle 3"/>
          <p:cNvSpPr>
            <a:spLocks noGrp="1" noRot="1" noChangeAspect="1" noChangeArrowheads="1" noTextEdit="1"/>
          </p:cNvSpPr>
          <p:nvPr>
            <p:ph type="sldImg"/>
          </p:nvPr>
        </p:nvSpPr>
        <p:spPr bwMode="auto">
          <a:xfrm>
            <a:off x="1206500" y="708025"/>
            <a:ext cx="4665663" cy="34988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6253224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BF56DDB-934F-47E1-973F-20382E4D32D8}" type="slidenum">
              <a:rPr lang="en-US" altLang="en-US" smtClean="0">
                <a:latin typeface="Calibri" panose="020F0502020204030204" pitchFamily="34" charset="0"/>
              </a:rPr>
              <a:pPr/>
              <a:t>46</a:t>
            </a:fld>
            <a:endParaRPr lang="en-US" altLang="en-US" smtClean="0">
              <a:latin typeface="Calibri" panose="020F0502020204030204" pitchFamily="34" charset="0"/>
            </a:endParaRPr>
          </a:p>
        </p:txBody>
      </p:sp>
      <p:sp>
        <p:nvSpPr>
          <p:cNvPr id="57347" name="Rectangle 2"/>
          <p:cNvSpPr>
            <a:spLocks noGrp="1" noChangeArrowheads="1"/>
          </p:cNvSpPr>
          <p:nvPr>
            <p:ph type="body" idx="1"/>
          </p:nvPr>
        </p:nvSpPr>
        <p:spPr bwMode="auto">
          <a:xfrm>
            <a:off x="944563" y="4448175"/>
            <a:ext cx="5187950" cy="4213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49" tIns="45660" rIns="92949" bIns="45660" numCol="1" anchor="t" anchorCtr="0" compatLnSpc="1">
            <a:prstTxWarp prst="textNoShape">
              <a:avLst/>
            </a:prstTxWarp>
          </a:bodyPr>
          <a:lstStyle/>
          <a:p>
            <a:endParaRPr lang="en-US" altLang="en-US" smtClean="0"/>
          </a:p>
        </p:txBody>
      </p:sp>
      <p:sp>
        <p:nvSpPr>
          <p:cNvPr id="57348" name="Rectangle 3"/>
          <p:cNvSpPr>
            <a:spLocks noGrp="1" noRot="1" noChangeAspect="1" noChangeArrowheads="1" noTextEdit="1"/>
          </p:cNvSpPr>
          <p:nvPr>
            <p:ph type="sldImg"/>
          </p:nvPr>
        </p:nvSpPr>
        <p:spPr bwMode="auto">
          <a:xfrm>
            <a:off x="1206500" y="708025"/>
            <a:ext cx="4665663" cy="34988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2284414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2A69680-2117-4119-BEC7-EE20F8067E53}" type="slidenum">
              <a:rPr lang="en-US" altLang="en-US" smtClean="0">
                <a:latin typeface="Calibri" panose="020F0502020204030204" pitchFamily="34" charset="0"/>
              </a:rPr>
              <a:pPr/>
              <a:t>47</a:t>
            </a:fld>
            <a:endParaRPr lang="en-US" altLang="en-US" smtClean="0">
              <a:latin typeface="Calibri" panose="020F0502020204030204" pitchFamily="34" charset="0"/>
            </a:endParaRPr>
          </a:p>
        </p:txBody>
      </p:sp>
      <p:sp>
        <p:nvSpPr>
          <p:cNvPr id="59395" name="Rectangle 2"/>
          <p:cNvSpPr>
            <a:spLocks noGrp="1" noChangeArrowheads="1"/>
          </p:cNvSpPr>
          <p:nvPr>
            <p:ph type="body" idx="1"/>
          </p:nvPr>
        </p:nvSpPr>
        <p:spPr bwMode="auto">
          <a:xfrm>
            <a:off x="944563" y="4448175"/>
            <a:ext cx="5187950" cy="4213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49" tIns="45660" rIns="92949" bIns="45660" numCol="1" anchor="t" anchorCtr="0" compatLnSpc="1">
            <a:prstTxWarp prst="textNoShape">
              <a:avLst/>
            </a:prstTxWarp>
          </a:bodyPr>
          <a:lstStyle/>
          <a:p>
            <a:endParaRPr lang="en-US" altLang="en-US" smtClean="0"/>
          </a:p>
        </p:txBody>
      </p:sp>
      <p:sp>
        <p:nvSpPr>
          <p:cNvPr id="59396" name="Rectangle 3"/>
          <p:cNvSpPr>
            <a:spLocks noGrp="1" noRot="1" noChangeAspect="1" noChangeArrowheads="1" noTextEdit="1"/>
          </p:cNvSpPr>
          <p:nvPr>
            <p:ph type="sldImg"/>
          </p:nvPr>
        </p:nvSpPr>
        <p:spPr bwMode="auto">
          <a:xfrm>
            <a:off x="1206500" y="708025"/>
            <a:ext cx="4665663" cy="34988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5687372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7146ECC-6053-4201-8866-71FC6E4FB512}" type="slidenum">
              <a:rPr lang="en-US" altLang="en-US" smtClean="0">
                <a:latin typeface="Calibri" panose="020F0502020204030204" pitchFamily="34" charset="0"/>
              </a:rPr>
              <a:pPr/>
              <a:t>48</a:t>
            </a:fld>
            <a:endParaRPr lang="en-US" altLang="en-US" smtClean="0">
              <a:latin typeface="Calibri" panose="020F0502020204030204" pitchFamily="34" charset="0"/>
            </a:endParaRPr>
          </a:p>
        </p:txBody>
      </p:sp>
      <p:sp>
        <p:nvSpPr>
          <p:cNvPr id="61443" name="Rectangle 2"/>
          <p:cNvSpPr>
            <a:spLocks noGrp="1" noChangeArrowheads="1"/>
          </p:cNvSpPr>
          <p:nvPr>
            <p:ph type="body" idx="1"/>
          </p:nvPr>
        </p:nvSpPr>
        <p:spPr bwMode="auto">
          <a:xfrm>
            <a:off x="944563" y="4448175"/>
            <a:ext cx="5187950" cy="4213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49" tIns="45660" rIns="92949" bIns="45660" numCol="1" anchor="t" anchorCtr="0" compatLnSpc="1">
            <a:prstTxWarp prst="textNoShape">
              <a:avLst/>
            </a:prstTxWarp>
          </a:bodyPr>
          <a:lstStyle/>
          <a:p>
            <a:endParaRPr lang="en-US" altLang="en-US" smtClean="0"/>
          </a:p>
        </p:txBody>
      </p:sp>
      <p:sp>
        <p:nvSpPr>
          <p:cNvPr id="61444" name="Rectangle 3"/>
          <p:cNvSpPr>
            <a:spLocks noGrp="1" noRot="1" noChangeAspect="1" noChangeArrowheads="1" noTextEdit="1"/>
          </p:cNvSpPr>
          <p:nvPr>
            <p:ph type="sldImg"/>
          </p:nvPr>
        </p:nvSpPr>
        <p:spPr bwMode="auto">
          <a:xfrm>
            <a:off x="1206500" y="708025"/>
            <a:ext cx="4665663" cy="34988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8875503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44D21A-5013-4B42-8DF4-9308E633D8AB}" type="slidenum">
              <a:rPr lang="en-US" altLang="en-US" smtClean="0">
                <a:latin typeface="Calibri" panose="020F0502020204030204" pitchFamily="34" charset="0"/>
              </a:rPr>
              <a:pPr/>
              <a:t>73</a:t>
            </a:fld>
            <a:endParaRPr lang="en-US" altLang="en-US" smtClean="0">
              <a:latin typeface="Calibri" panose="020F0502020204030204" pitchFamily="34" charset="0"/>
            </a:endParaRPr>
          </a:p>
        </p:txBody>
      </p:sp>
      <p:sp>
        <p:nvSpPr>
          <p:cNvPr id="70659" name="Rectangle 2"/>
          <p:cNvSpPr>
            <a:spLocks noGrp="1" noChangeArrowheads="1"/>
          </p:cNvSpPr>
          <p:nvPr>
            <p:ph type="body" idx="1"/>
          </p:nvPr>
        </p:nvSpPr>
        <p:spPr bwMode="auto">
          <a:xfrm>
            <a:off x="944563" y="4448175"/>
            <a:ext cx="5187950" cy="4213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49" tIns="45660" rIns="92949" bIns="45660" numCol="1" anchor="t" anchorCtr="0" compatLnSpc="1">
            <a:prstTxWarp prst="textNoShape">
              <a:avLst/>
            </a:prstTxWarp>
          </a:bodyPr>
          <a:lstStyle/>
          <a:p>
            <a:endParaRPr lang="en-US" altLang="en-US" smtClean="0"/>
          </a:p>
        </p:txBody>
      </p:sp>
      <p:sp>
        <p:nvSpPr>
          <p:cNvPr id="70660" name="Rectangle 3"/>
          <p:cNvSpPr>
            <a:spLocks noGrp="1" noRot="1" noChangeAspect="1" noChangeArrowheads="1" noTextEdit="1"/>
          </p:cNvSpPr>
          <p:nvPr>
            <p:ph type="sldImg"/>
          </p:nvPr>
        </p:nvSpPr>
        <p:spPr bwMode="auto">
          <a:xfrm>
            <a:off x="1206500" y="708025"/>
            <a:ext cx="4665663" cy="34988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9120888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081BF84-1AF5-4730-9B55-EB2A4B851F15}" type="slidenum">
              <a:rPr lang="en-US" altLang="en-US" smtClean="0">
                <a:latin typeface="Calibri" panose="020F0502020204030204" pitchFamily="34" charset="0"/>
              </a:rPr>
              <a:pPr/>
              <a:t>74</a:t>
            </a:fld>
            <a:endParaRPr lang="en-US" altLang="en-US" smtClean="0">
              <a:latin typeface="Calibri" panose="020F0502020204030204" pitchFamily="34" charset="0"/>
            </a:endParaRPr>
          </a:p>
        </p:txBody>
      </p:sp>
      <p:sp>
        <p:nvSpPr>
          <p:cNvPr id="72707" name="Rectangle 2"/>
          <p:cNvSpPr>
            <a:spLocks noGrp="1" noChangeArrowheads="1"/>
          </p:cNvSpPr>
          <p:nvPr>
            <p:ph type="body" idx="1"/>
          </p:nvPr>
        </p:nvSpPr>
        <p:spPr bwMode="auto">
          <a:xfrm>
            <a:off x="944563" y="4448175"/>
            <a:ext cx="5187950" cy="4213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49" tIns="45660" rIns="92949" bIns="45660" numCol="1" anchor="t" anchorCtr="0" compatLnSpc="1">
            <a:prstTxWarp prst="textNoShape">
              <a:avLst/>
            </a:prstTxWarp>
          </a:bodyPr>
          <a:lstStyle/>
          <a:p>
            <a:endParaRPr lang="en-US" altLang="en-US" smtClean="0"/>
          </a:p>
        </p:txBody>
      </p:sp>
      <p:sp>
        <p:nvSpPr>
          <p:cNvPr id="72708" name="Rectangle 3"/>
          <p:cNvSpPr>
            <a:spLocks noGrp="1" noRot="1" noChangeAspect="1" noChangeArrowheads="1" noTextEdit="1"/>
          </p:cNvSpPr>
          <p:nvPr>
            <p:ph type="sldImg"/>
          </p:nvPr>
        </p:nvSpPr>
        <p:spPr bwMode="auto">
          <a:xfrm>
            <a:off x="1206500" y="708025"/>
            <a:ext cx="4665663" cy="34988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48157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DEE8730-EE60-426E-8176-B4E30C0FE7DE}" type="slidenum">
              <a:rPr lang="en-US" altLang="en-US" smtClean="0">
                <a:latin typeface="Calibri" panose="020F0502020204030204" pitchFamily="34" charset="0"/>
              </a:rPr>
              <a:pPr/>
              <a:t>75</a:t>
            </a:fld>
            <a:endParaRPr lang="en-US" altLang="en-US" smtClean="0">
              <a:latin typeface="Calibri" panose="020F0502020204030204" pitchFamily="34" charset="0"/>
            </a:endParaRPr>
          </a:p>
        </p:txBody>
      </p:sp>
      <p:sp>
        <p:nvSpPr>
          <p:cNvPr id="74755" name="Rectangle 2"/>
          <p:cNvSpPr>
            <a:spLocks noGrp="1" noChangeArrowheads="1"/>
          </p:cNvSpPr>
          <p:nvPr>
            <p:ph type="body" idx="1"/>
          </p:nvPr>
        </p:nvSpPr>
        <p:spPr bwMode="auto">
          <a:xfrm>
            <a:off x="944563" y="4448175"/>
            <a:ext cx="5187950" cy="4213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49" tIns="45660" rIns="92949" bIns="45660" numCol="1" anchor="t" anchorCtr="0" compatLnSpc="1">
            <a:prstTxWarp prst="textNoShape">
              <a:avLst/>
            </a:prstTxWarp>
          </a:bodyPr>
          <a:lstStyle/>
          <a:p>
            <a:endParaRPr lang="en-US" altLang="en-US" smtClean="0"/>
          </a:p>
        </p:txBody>
      </p:sp>
      <p:sp>
        <p:nvSpPr>
          <p:cNvPr id="74756" name="Rectangle 3"/>
          <p:cNvSpPr>
            <a:spLocks noGrp="1" noRot="1" noChangeAspect="1" noChangeArrowheads="1" noTextEdit="1"/>
          </p:cNvSpPr>
          <p:nvPr>
            <p:ph type="sldImg"/>
          </p:nvPr>
        </p:nvSpPr>
        <p:spPr bwMode="auto">
          <a:xfrm>
            <a:off x="1206500" y="708025"/>
            <a:ext cx="4665663" cy="34988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8231802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2DCB93A-20AF-4141-BDF7-D8735FB7DB72}" type="slidenum">
              <a:rPr lang="en-US" altLang="en-US" smtClean="0">
                <a:latin typeface="Calibri" panose="020F0502020204030204" pitchFamily="34" charset="0"/>
              </a:rPr>
              <a:pPr/>
              <a:t>76</a:t>
            </a:fld>
            <a:endParaRPr lang="en-US" altLang="en-US" smtClean="0">
              <a:latin typeface="Calibri" panose="020F0502020204030204" pitchFamily="34" charset="0"/>
            </a:endParaRPr>
          </a:p>
        </p:txBody>
      </p:sp>
      <p:sp>
        <p:nvSpPr>
          <p:cNvPr id="76803" name="Rectangle 2"/>
          <p:cNvSpPr>
            <a:spLocks noGrp="1" noChangeArrowheads="1"/>
          </p:cNvSpPr>
          <p:nvPr>
            <p:ph type="body" idx="1"/>
          </p:nvPr>
        </p:nvSpPr>
        <p:spPr bwMode="auto">
          <a:xfrm>
            <a:off x="944563" y="4448175"/>
            <a:ext cx="5187950" cy="4213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49" tIns="45660" rIns="92949" bIns="45660" numCol="1" anchor="t" anchorCtr="0" compatLnSpc="1">
            <a:prstTxWarp prst="textNoShape">
              <a:avLst/>
            </a:prstTxWarp>
          </a:bodyPr>
          <a:lstStyle/>
          <a:p>
            <a:endParaRPr lang="en-US" altLang="en-US" smtClean="0"/>
          </a:p>
        </p:txBody>
      </p:sp>
      <p:sp>
        <p:nvSpPr>
          <p:cNvPr id="76804" name="Rectangle 3"/>
          <p:cNvSpPr>
            <a:spLocks noGrp="1" noRot="1" noChangeAspect="1" noChangeArrowheads="1" noTextEdit="1"/>
          </p:cNvSpPr>
          <p:nvPr>
            <p:ph type="sldImg"/>
          </p:nvPr>
        </p:nvSpPr>
        <p:spPr bwMode="auto">
          <a:xfrm>
            <a:off x="1206500" y="708025"/>
            <a:ext cx="4665663" cy="34988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8190774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509C561-0742-4D1E-98AD-1C51F6BF74BE}" type="slidenum">
              <a:rPr lang="en-US" altLang="en-US" smtClean="0">
                <a:latin typeface="Calibri" panose="020F0502020204030204" pitchFamily="34" charset="0"/>
              </a:rPr>
              <a:pPr/>
              <a:t>78</a:t>
            </a:fld>
            <a:endParaRPr lang="en-US" altLang="en-US" smtClean="0">
              <a:latin typeface="Calibri" panose="020F0502020204030204" pitchFamily="34" charset="0"/>
            </a:endParaRPr>
          </a:p>
        </p:txBody>
      </p:sp>
      <p:sp>
        <p:nvSpPr>
          <p:cNvPr id="79875" name="Rectangle 2"/>
          <p:cNvSpPr>
            <a:spLocks noGrp="1" noChangeArrowheads="1"/>
          </p:cNvSpPr>
          <p:nvPr>
            <p:ph type="body" idx="1"/>
          </p:nvPr>
        </p:nvSpPr>
        <p:spPr bwMode="auto">
          <a:xfrm>
            <a:off x="944563" y="4448175"/>
            <a:ext cx="5187950" cy="4213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49" tIns="45660" rIns="92949" bIns="45660" numCol="1" anchor="t" anchorCtr="0" compatLnSpc="1">
            <a:prstTxWarp prst="textNoShape">
              <a:avLst/>
            </a:prstTxWarp>
          </a:bodyPr>
          <a:lstStyle/>
          <a:p>
            <a:endParaRPr lang="en-US" altLang="en-US" smtClean="0"/>
          </a:p>
        </p:txBody>
      </p:sp>
      <p:sp>
        <p:nvSpPr>
          <p:cNvPr id="79876" name="Rectangle 3"/>
          <p:cNvSpPr>
            <a:spLocks noGrp="1" noRot="1" noChangeAspect="1" noChangeArrowheads="1" noTextEdit="1"/>
          </p:cNvSpPr>
          <p:nvPr>
            <p:ph type="sldImg"/>
          </p:nvPr>
        </p:nvSpPr>
        <p:spPr bwMode="auto">
          <a:xfrm>
            <a:off x="1206500" y="708025"/>
            <a:ext cx="4665663" cy="34988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936464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376BD6A-1313-4D88-96A3-917D251330C4}" type="slidenum">
              <a:rPr lang="en-US" altLang="en-US" smtClean="0">
                <a:latin typeface="Calibri" panose="020F0502020204030204" pitchFamily="34" charset="0"/>
              </a:rPr>
              <a:pPr/>
              <a:t>15</a:t>
            </a:fld>
            <a:endParaRPr lang="en-US" altLang="en-US" smtClean="0">
              <a:latin typeface="Calibri" panose="020F0502020204030204" pitchFamily="34" charset="0"/>
            </a:endParaRPr>
          </a:p>
        </p:txBody>
      </p:sp>
      <p:sp>
        <p:nvSpPr>
          <p:cNvPr id="15363" name="Rectangle 2"/>
          <p:cNvSpPr>
            <a:spLocks noGrp="1" noChangeArrowheads="1"/>
          </p:cNvSpPr>
          <p:nvPr>
            <p:ph type="body" idx="1"/>
          </p:nvPr>
        </p:nvSpPr>
        <p:spPr bwMode="auto">
          <a:xfrm>
            <a:off x="944563" y="4448175"/>
            <a:ext cx="5187950" cy="4213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49" tIns="45660" rIns="92949" bIns="45660" numCol="1" anchor="t" anchorCtr="0" compatLnSpc="1">
            <a:prstTxWarp prst="textNoShape">
              <a:avLst/>
            </a:prstTxWarp>
          </a:bodyPr>
          <a:lstStyle/>
          <a:p>
            <a:endParaRPr lang="en-US" altLang="en-US" smtClean="0"/>
          </a:p>
        </p:txBody>
      </p:sp>
      <p:sp>
        <p:nvSpPr>
          <p:cNvPr id="15364" name="Rectangle 3"/>
          <p:cNvSpPr>
            <a:spLocks noGrp="1" noRot="1" noChangeAspect="1" noChangeArrowheads="1" noTextEdit="1"/>
          </p:cNvSpPr>
          <p:nvPr>
            <p:ph type="sldImg"/>
          </p:nvPr>
        </p:nvSpPr>
        <p:spPr bwMode="auto">
          <a:xfrm>
            <a:off x="1206500" y="708025"/>
            <a:ext cx="4665663" cy="34988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6264047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B406A18-C050-4184-B282-CF9CEEDB1E4F}" type="slidenum">
              <a:rPr lang="en-US" altLang="en-US" smtClean="0">
                <a:latin typeface="Calibri" panose="020F0502020204030204" pitchFamily="34" charset="0"/>
              </a:rPr>
              <a:pPr/>
              <a:t>79</a:t>
            </a:fld>
            <a:endParaRPr lang="en-US" altLang="en-US" smtClean="0">
              <a:latin typeface="Calibri" panose="020F0502020204030204" pitchFamily="34" charset="0"/>
            </a:endParaRPr>
          </a:p>
        </p:txBody>
      </p:sp>
      <p:sp>
        <p:nvSpPr>
          <p:cNvPr id="81923" name="Rectangle 2"/>
          <p:cNvSpPr>
            <a:spLocks noGrp="1" noChangeArrowheads="1"/>
          </p:cNvSpPr>
          <p:nvPr>
            <p:ph type="body" idx="1"/>
          </p:nvPr>
        </p:nvSpPr>
        <p:spPr bwMode="auto">
          <a:xfrm>
            <a:off x="944563" y="4448175"/>
            <a:ext cx="5187950" cy="4213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49" tIns="45660" rIns="92949" bIns="45660" numCol="1" anchor="t" anchorCtr="0" compatLnSpc="1">
            <a:prstTxWarp prst="textNoShape">
              <a:avLst/>
            </a:prstTxWarp>
          </a:bodyPr>
          <a:lstStyle/>
          <a:p>
            <a:endParaRPr lang="en-US" altLang="en-US" smtClean="0"/>
          </a:p>
        </p:txBody>
      </p:sp>
      <p:sp>
        <p:nvSpPr>
          <p:cNvPr id="81924" name="Rectangle 3"/>
          <p:cNvSpPr>
            <a:spLocks noGrp="1" noRot="1" noChangeAspect="1" noChangeArrowheads="1" noTextEdit="1"/>
          </p:cNvSpPr>
          <p:nvPr>
            <p:ph type="sldImg"/>
          </p:nvPr>
        </p:nvSpPr>
        <p:spPr bwMode="auto">
          <a:xfrm>
            <a:off x="1206500" y="708025"/>
            <a:ext cx="4665663" cy="34988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9996783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D0F7223-B110-4582-A3B5-12E0B855BCF8}" type="slidenum">
              <a:rPr lang="en-US" altLang="en-US" smtClean="0">
                <a:latin typeface="Calibri" panose="020F0502020204030204" pitchFamily="34" charset="0"/>
              </a:rPr>
              <a:pPr/>
              <a:t>80</a:t>
            </a:fld>
            <a:endParaRPr lang="en-US" altLang="en-US" smtClean="0">
              <a:latin typeface="Calibri" panose="020F0502020204030204" pitchFamily="34" charset="0"/>
            </a:endParaRPr>
          </a:p>
        </p:txBody>
      </p:sp>
      <p:sp>
        <p:nvSpPr>
          <p:cNvPr id="83971" name="Rectangle 2"/>
          <p:cNvSpPr>
            <a:spLocks noGrp="1" noChangeArrowheads="1"/>
          </p:cNvSpPr>
          <p:nvPr>
            <p:ph type="body" idx="1"/>
          </p:nvPr>
        </p:nvSpPr>
        <p:spPr bwMode="auto">
          <a:xfrm>
            <a:off x="944563" y="4448175"/>
            <a:ext cx="5187950" cy="4213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49" tIns="45660" rIns="92949" bIns="45660" numCol="1" anchor="t" anchorCtr="0" compatLnSpc="1">
            <a:prstTxWarp prst="textNoShape">
              <a:avLst/>
            </a:prstTxWarp>
          </a:bodyPr>
          <a:lstStyle/>
          <a:p>
            <a:endParaRPr lang="en-US" altLang="en-US" smtClean="0"/>
          </a:p>
        </p:txBody>
      </p:sp>
      <p:sp>
        <p:nvSpPr>
          <p:cNvPr id="83972" name="Rectangle 3"/>
          <p:cNvSpPr>
            <a:spLocks noGrp="1" noRot="1" noChangeAspect="1" noChangeArrowheads="1" noTextEdit="1"/>
          </p:cNvSpPr>
          <p:nvPr>
            <p:ph type="sldImg"/>
          </p:nvPr>
        </p:nvSpPr>
        <p:spPr bwMode="auto">
          <a:xfrm>
            <a:off x="1206500" y="708025"/>
            <a:ext cx="4665663" cy="34988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2738908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F5C20D9-74E0-406A-A4E8-764CCADF954A}" type="slidenum">
              <a:rPr lang="en-US" altLang="en-US" smtClean="0">
                <a:latin typeface="Calibri" panose="020F0502020204030204" pitchFamily="34" charset="0"/>
              </a:rPr>
              <a:pPr/>
              <a:t>82</a:t>
            </a:fld>
            <a:endParaRPr lang="en-US" altLang="en-US" smtClean="0">
              <a:latin typeface="Calibri" panose="020F0502020204030204" pitchFamily="34" charset="0"/>
            </a:endParaRPr>
          </a:p>
        </p:txBody>
      </p:sp>
      <p:sp>
        <p:nvSpPr>
          <p:cNvPr id="92163" name="Rectangle 2"/>
          <p:cNvSpPr>
            <a:spLocks noGrp="1" noChangeArrowheads="1"/>
          </p:cNvSpPr>
          <p:nvPr>
            <p:ph type="body" idx="1"/>
          </p:nvPr>
        </p:nvSpPr>
        <p:spPr bwMode="auto">
          <a:xfrm>
            <a:off x="944563" y="4448175"/>
            <a:ext cx="5187950" cy="4213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49" tIns="45660" rIns="92949" bIns="45660" numCol="1" anchor="t" anchorCtr="0" compatLnSpc="1">
            <a:prstTxWarp prst="textNoShape">
              <a:avLst/>
            </a:prstTxWarp>
          </a:bodyPr>
          <a:lstStyle/>
          <a:p>
            <a:endParaRPr lang="en-US" altLang="en-US" smtClean="0"/>
          </a:p>
        </p:txBody>
      </p:sp>
      <p:sp>
        <p:nvSpPr>
          <p:cNvPr id="92164" name="Rectangle 3"/>
          <p:cNvSpPr>
            <a:spLocks noGrp="1" noRot="1" noChangeAspect="1" noChangeArrowheads="1" noTextEdit="1"/>
          </p:cNvSpPr>
          <p:nvPr>
            <p:ph type="sldImg"/>
          </p:nvPr>
        </p:nvSpPr>
        <p:spPr bwMode="auto">
          <a:xfrm>
            <a:off x="1206500" y="708025"/>
            <a:ext cx="4665663" cy="34988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7295213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D4F7D0A-B7CE-42C9-97AC-B27A183ABA71}" type="slidenum">
              <a:rPr lang="en-US" altLang="en-US" smtClean="0">
                <a:latin typeface="Calibri" panose="020F0502020204030204" pitchFamily="34" charset="0"/>
              </a:rPr>
              <a:pPr/>
              <a:t>83</a:t>
            </a:fld>
            <a:endParaRPr lang="en-US" altLang="en-US" smtClean="0">
              <a:latin typeface="Calibri" panose="020F0502020204030204" pitchFamily="34" charset="0"/>
            </a:endParaRPr>
          </a:p>
        </p:txBody>
      </p:sp>
      <p:sp>
        <p:nvSpPr>
          <p:cNvPr id="94211" name="Rectangle 2"/>
          <p:cNvSpPr>
            <a:spLocks noGrp="1" noChangeArrowheads="1"/>
          </p:cNvSpPr>
          <p:nvPr>
            <p:ph type="body" idx="1"/>
          </p:nvPr>
        </p:nvSpPr>
        <p:spPr bwMode="auto">
          <a:xfrm>
            <a:off x="944563" y="4448175"/>
            <a:ext cx="5187950" cy="4213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49" tIns="45660" rIns="92949" bIns="45660" numCol="1" anchor="t" anchorCtr="0" compatLnSpc="1">
            <a:prstTxWarp prst="textNoShape">
              <a:avLst/>
            </a:prstTxWarp>
          </a:bodyPr>
          <a:lstStyle/>
          <a:p>
            <a:endParaRPr lang="en-US" altLang="en-US" smtClean="0"/>
          </a:p>
        </p:txBody>
      </p:sp>
      <p:sp>
        <p:nvSpPr>
          <p:cNvPr id="94212" name="Rectangle 3"/>
          <p:cNvSpPr>
            <a:spLocks noGrp="1" noRot="1" noChangeAspect="1" noChangeArrowheads="1" noTextEdit="1"/>
          </p:cNvSpPr>
          <p:nvPr>
            <p:ph type="sldImg"/>
          </p:nvPr>
        </p:nvSpPr>
        <p:spPr bwMode="auto">
          <a:xfrm>
            <a:off x="1206500" y="708025"/>
            <a:ext cx="4665663" cy="34988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9116247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A2CEFDA-31EA-4696-A283-A5F7B312EB2F}" type="slidenum">
              <a:rPr lang="en-US" altLang="en-US" smtClean="0">
                <a:latin typeface="Calibri" panose="020F0502020204030204" pitchFamily="34" charset="0"/>
              </a:rPr>
              <a:pPr/>
              <a:t>84</a:t>
            </a:fld>
            <a:endParaRPr lang="en-US" altLang="en-US" smtClean="0">
              <a:latin typeface="Calibri" panose="020F0502020204030204" pitchFamily="34" charset="0"/>
            </a:endParaRPr>
          </a:p>
        </p:txBody>
      </p:sp>
      <p:sp>
        <p:nvSpPr>
          <p:cNvPr id="96259" name="Rectangle 2"/>
          <p:cNvSpPr>
            <a:spLocks noGrp="1" noChangeArrowheads="1"/>
          </p:cNvSpPr>
          <p:nvPr>
            <p:ph type="body" idx="1"/>
          </p:nvPr>
        </p:nvSpPr>
        <p:spPr bwMode="auto">
          <a:xfrm>
            <a:off x="944563" y="4448175"/>
            <a:ext cx="5187950" cy="4213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49" tIns="45660" rIns="92949" bIns="45660" numCol="1" anchor="t" anchorCtr="0" compatLnSpc="1">
            <a:prstTxWarp prst="textNoShape">
              <a:avLst/>
            </a:prstTxWarp>
          </a:bodyPr>
          <a:lstStyle/>
          <a:p>
            <a:endParaRPr lang="en-US" altLang="en-US" smtClean="0"/>
          </a:p>
        </p:txBody>
      </p:sp>
      <p:sp>
        <p:nvSpPr>
          <p:cNvPr id="96260" name="Rectangle 3"/>
          <p:cNvSpPr>
            <a:spLocks noGrp="1" noRot="1" noChangeAspect="1" noChangeArrowheads="1" noTextEdit="1"/>
          </p:cNvSpPr>
          <p:nvPr>
            <p:ph type="sldImg"/>
          </p:nvPr>
        </p:nvSpPr>
        <p:spPr bwMode="auto">
          <a:xfrm>
            <a:off x="1206500" y="708025"/>
            <a:ext cx="4665663" cy="34988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3283834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BCCD595-AB98-4E30-A169-F88F39B89CFD}" type="slidenum">
              <a:rPr lang="en-US" altLang="en-US" smtClean="0">
                <a:latin typeface="Calibri" panose="020F0502020204030204" pitchFamily="34" charset="0"/>
              </a:rPr>
              <a:pPr/>
              <a:t>16</a:t>
            </a:fld>
            <a:endParaRPr lang="en-US" altLang="en-US" smtClean="0">
              <a:latin typeface="Calibri" panose="020F0502020204030204" pitchFamily="34" charset="0"/>
            </a:endParaRPr>
          </a:p>
        </p:txBody>
      </p:sp>
      <p:sp>
        <p:nvSpPr>
          <p:cNvPr id="17411" name="Rectangle 2"/>
          <p:cNvSpPr>
            <a:spLocks noGrp="1" noChangeArrowheads="1"/>
          </p:cNvSpPr>
          <p:nvPr>
            <p:ph type="body" idx="1"/>
          </p:nvPr>
        </p:nvSpPr>
        <p:spPr bwMode="auto">
          <a:xfrm>
            <a:off x="944563" y="4448175"/>
            <a:ext cx="5187950" cy="4213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49" tIns="45660" rIns="92949" bIns="45660" numCol="1" anchor="t" anchorCtr="0" compatLnSpc="1">
            <a:prstTxWarp prst="textNoShape">
              <a:avLst/>
            </a:prstTxWarp>
          </a:bodyPr>
          <a:lstStyle/>
          <a:p>
            <a:endParaRPr lang="en-US" altLang="en-US" smtClean="0"/>
          </a:p>
        </p:txBody>
      </p:sp>
      <p:sp>
        <p:nvSpPr>
          <p:cNvPr id="17412" name="Rectangle 3"/>
          <p:cNvSpPr>
            <a:spLocks noGrp="1" noRot="1" noChangeAspect="1" noChangeArrowheads="1" noTextEdit="1"/>
          </p:cNvSpPr>
          <p:nvPr>
            <p:ph type="sldImg"/>
          </p:nvPr>
        </p:nvSpPr>
        <p:spPr bwMode="auto">
          <a:xfrm>
            <a:off x="1206500" y="708025"/>
            <a:ext cx="4665663" cy="34988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3373519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7357CE7-C120-45F1-AAE7-C0E950D9E2A9}" type="slidenum">
              <a:rPr lang="en-US" altLang="en-US" smtClean="0">
                <a:latin typeface="Calibri" panose="020F0502020204030204" pitchFamily="34" charset="0"/>
              </a:rPr>
              <a:pPr/>
              <a:t>17</a:t>
            </a:fld>
            <a:endParaRPr lang="en-US" altLang="en-US" smtClean="0">
              <a:latin typeface="Calibri" panose="020F0502020204030204" pitchFamily="34" charset="0"/>
            </a:endParaRPr>
          </a:p>
        </p:txBody>
      </p:sp>
      <p:sp>
        <p:nvSpPr>
          <p:cNvPr id="19459" name="Rectangle 2"/>
          <p:cNvSpPr>
            <a:spLocks noGrp="1" noChangeArrowheads="1"/>
          </p:cNvSpPr>
          <p:nvPr>
            <p:ph type="body" idx="1"/>
          </p:nvPr>
        </p:nvSpPr>
        <p:spPr bwMode="auto">
          <a:xfrm>
            <a:off x="944563" y="4448175"/>
            <a:ext cx="5187950" cy="4213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49" tIns="45660" rIns="92949" bIns="45660" numCol="1" anchor="t" anchorCtr="0" compatLnSpc="1">
            <a:prstTxWarp prst="textNoShape">
              <a:avLst/>
            </a:prstTxWarp>
          </a:bodyPr>
          <a:lstStyle/>
          <a:p>
            <a:endParaRPr lang="en-US" altLang="en-US" smtClean="0"/>
          </a:p>
        </p:txBody>
      </p:sp>
      <p:sp>
        <p:nvSpPr>
          <p:cNvPr id="19460" name="Rectangle 3"/>
          <p:cNvSpPr>
            <a:spLocks noGrp="1" noRot="1" noChangeAspect="1" noChangeArrowheads="1" noTextEdit="1"/>
          </p:cNvSpPr>
          <p:nvPr>
            <p:ph type="sldImg"/>
          </p:nvPr>
        </p:nvSpPr>
        <p:spPr bwMode="auto">
          <a:xfrm>
            <a:off x="1206500" y="708025"/>
            <a:ext cx="4665663" cy="34988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4198750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727B48C-C35C-4805-8C6A-ECD98F4444AB}" type="slidenum">
              <a:rPr lang="en-US" altLang="en-US" smtClean="0">
                <a:latin typeface="Calibri" panose="020F0502020204030204" pitchFamily="34" charset="0"/>
              </a:rPr>
              <a:pPr/>
              <a:t>22</a:t>
            </a:fld>
            <a:endParaRPr lang="en-US" altLang="en-US" smtClean="0">
              <a:latin typeface="Calibri" panose="020F0502020204030204" pitchFamily="34" charset="0"/>
            </a:endParaRPr>
          </a:p>
        </p:txBody>
      </p:sp>
      <p:sp>
        <p:nvSpPr>
          <p:cNvPr id="25603" name="Rectangle 2"/>
          <p:cNvSpPr>
            <a:spLocks noGrp="1" noChangeArrowheads="1"/>
          </p:cNvSpPr>
          <p:nvPr>
            <p:ph type="body" idx="1"/>
          </p:nvPr>
        </p:nvSpPr>
        <p:spPr bwMode="auto">
          <a:xfrm>
            <a:off x="944563" y="4448175"/>
            <a:ext cx="5187950" cy="4213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49" tIns="45660" rIns="92949" bIns="45660" numCol="1" anchor="t" anchorCtr="0" compatLnSpc="1">
            <a:prstTxWarp prst="textNoShape">
              <a:avLst/>
            </a:prstTxWarp>
          </a:bodyPr>
          <a:lstStyle/>
          <a:p>
            <a:endParaRPr lang="en-US" altLang="en-US" smtClean="0"/>
          </a:p>
        </p:txBody>
      </p:sp>
      <p:sp>
        <p:nvSpPr>
          <p:cNvPr id="25604" name="Rectangle 3"/>
          <p:cNvSpPr>
            <a:spLocks noGrp="1" noRot="1" noChangeAspect="1" noChangeArrowheads="1" noTextEdit="1"/>
          </p:cNvSpPr>
          <p:nvPr>
            <p:ph type="sldImg"/>
          </p:nvPr>
        </p:nvSpPr>
        <p:spPr bwMode="auto">
          <a:xfrm>
            <a:off x="1206500" y="708025"/>
            <a:ext cx="4665663" cy="34988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9252823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0108C0A-7272-42B7-B038-FB726FD955A4}" type="slidenum">
              <a:rPr lang="en-US" altLang="en-US" smtClean="0">
                <a:latin typeface="Calibri" panose="020F0502020204030204" pitchFamily="34" charset="0"/>
              </a:rPr>
              <a:pPr/>
              <a:t>23</a:t>
            </a:fld>
            <a:endParaRPr lang="en-US" altLang="en-US" smtClean="0">
              <a:latin typeface="Calibri" panose="020F0502020204030204" pitchFamily="34" charset="0"/>
            </a:endParaRPr>
          </a:p>
        </p:txBody>
      </p:sp>
      <p:sp>
        <p:nvSpPr>
          <p:cNvPr id="27651" name="Rectangle 2"/>
          <p:cNvSpPr>
            <a:spLocks noGrp="1" noChangeArrowheads="1"/>
          </p:cNvSpPr>
          <p:nvPr>
            <p:ph type="body" idx="1"/>
          </p:nvPr>
        </p:nvSpPr>
        <p:spPr bwMode="auto">
          <a:xfrm>
            <a:off x="944563" y="4448175"/>
            <a:ext cx="5187950" cy="4213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49" tIns="45660" rIns="92949" bIns="45660" numCol="1" anchor="t" anchorCtr="0" compatLnSpc="1">
            <a:prstTxWarp prst="textNoShape">
              <a:avLst/>
            </a:prstTxWarp>
          </a:bodyPr>
          <a:lstStyle/>
          <a:p>
            <a:endParaRPr lang="en-US" altLang="en-US" smtClean="0"/>
          </a:p>
        </p:txBody>
      </p:sp>
      <p:sp>
        <p:nvSpPr>
          <p:cNvPr id="27652" name="Rectangle 3"/>
          <p:cNvSpPr>
            <a:spLocks noGrp="1" noRot="1" noChangeAspect="1" noChangeArrowheads="1" noTextEdit="1"/>
          </p:cNvSpPr>
          <p:nvPr>
            <p:ph type="sldImg"/>
          </p:nvPr>
        </p:nvSpPr>
        <p:spPr bwMode="auto">
          <a:xfrm>
            <a:off x="1206500" y="708025"/>
            <a:ext cx="4665663" cy="34988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6834372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D406C07-51FE-4D67-8333-98903F069DF6}" type="slidenum">
              <a:rPr lang="en-US" altLang="en-US" smtClean="0">
                <a:latin typeface="Calibri" panose="020F0502020204030204" pitchFamily="34" charset="0"/>
              </a:rPr>
              <a:pPr/>
              <a:t>24</a:t>
            </a:fld>
            <a:endParaRPr lang="en-US" altLang="en-US" smtClean="0">
              <a:latin typeface="Calibri" panose="020F0502020204030204" pitchFamily="34" charset="0"/>
            </a:endParaRPr>
          </a:p>
        </p:txBody>
      </p:sp>
      <p:sp>
        <p:nvSpPr>
          <p:cNvPr id="29699" name="Rectangle 2"/>
          <p:cNvSpPr>
            <a:spLocks noGrp="1" noChangeArrowheads="1"/>
          </p:cNvSpPr>
          <p:nvPr>
            <p:ph type="body" idx="1"/>
          </p:nvPr>
        </p:nvSpPr>
        <p:spPr bwMode="auto">
          <a:xfrm>
            <a:off x="944563" y="4448175"/>
            <a:ext cx="5187950" cy="4213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49" tIns="45660" rIns="92949" bIns="45660" numCol="1" anchor="t" anchorCtr="0" compatLnSpc="1">
            <a:prstTxWarp prst="textNoShape">
              <a:avLst/>
            </a:prstTxWarp>
          </a:bodyPr>
          <a:lstStyle/>
          <a:p>
            <a:endParaRPr lang="en-US" altLang="en-US" smtClean="0"/>
          </a:p>
        </p:txBody>
      </p:sp>
      <p:sp>
        <p:nvSpPr>
          <p:cNvPr id="29700" name="Rectangle 3"/>
          <p:cNvSpPr>
            <a:spLocks noGrp="1" noRot="1" noChangeAspect="1" noChangeArrowheads="1" noTextEdit="1"/>
          </p:cNvSpPr>
          <p:nvPr>
            <p:ph type="sldImg"/>
          </p:nvPr>
        </p:nvSpPr>
        <p:spPr bwMode="auto">
          <a:xfrm>
            <a:off x="1206500" y="708025"/>
            <a:ext cx="4665663" cy="34988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9574061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EA76B12-508A-41F0-9F8F-34877F3E3165}" type="slidenum">
              <a:rPr lang="en-US" altLang="en-US" smtClean="0">
                <a:latin typeface="Calibri" panose="020F0502020204030204" pitchFamily="34" charset="0"/>
              </a:rPr>
              <a:pPr/>
              <a:t>31</a:t>
            </a:fld>
            <a:endParaRPr lang="en-US" altLang="en-US" smtClean="0">
              <a:latin typeface="Calibri" panose="020F0502020204030204" pitchFamily="34" charset="0"/>
            </a:endParaRPr>
          </a:p>
        </p:txBody>
      </p:sp>
      <p:sp>
        <p:nvSpPr>
          <p:cNvPr id="37891" name="Rectangle 2"/>
          <p:cNvSpPr>
            <a:spLocks noGrp="1" noChangeArrowheads="1"/>
          </p:cNvSpPr>
          <p:nvPr>
            <p:ph type="body" idx="1"/>
          </p:nvPr>
        </p:nvSpPr>
        <p:spPr bwMode="auto">
          <a:xfrm>
            <a:off x="944563" y="4448175"/>
            <a:ext cx="5187950" cy="4213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49" tIns="45660" rIns="92949" bIns="45660" numCol="1" anchor="t" anchorCtr="0" compatLnSpc="1">
            <a:prstTxWarp prst="textNoShape">
              <a:avLst/>
            </a:prstTxWarp>
          </a:bodyPr>
          <a:lstStyle/>
          <a:p>
            <a:endParaRPr lang="en-US" altLang="en-US" smtClean="0"/>
          </a:p>
        </p:txBody>
      </p:sp>
      <p:sp>
        <p:nvSpPr>
          <p:cNvPr id="37892" name="Rectangle 3"/>
          <p:cNvSpPr>
            <a:spLocks noGrp="1" noRot="1" noChangeAspect="1" noChangeArrowheads="1" noTextEdit="1"/>
          </p:cNvSpPr>
          <p:nvPr>
            <p:ph type="sldImg"/>
          </p:nvPr>
        </p:nvSpPr>
        <p:spPr bwMode="auto">
          <a:xfrm>
            <a:off x="1206500" y="708025"/>
            <a:ext cx="4665663" cy="34988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2016923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BD9C64B-7331-481E-8DF7-A19FDF6ADB20}" type="slidenum">
              <a:rPr lang="en-US" altLang="en-US" smtClean="0">
                <a:latin typeface="Calibri" panose="020F0502020204030204" pitchFamily="34" charset="0"/>
              </a:rPr>
              <a:pPr/>
              <a:t>32</a:t>
            </a:fld>
            <a:endParaRPr lang="en-US" altLang="en-US" smtClean="0">
              <a:latin typeface="Calibri" panose="020F0502020204030204" pitchFamily="34" charset="0"/>
            </a:endParaRPr>
          </a:p>
        </p:txBody>
      </p:sp>
      <p:sp>
        <p:nvSpPr>
          <p:cNvPr id="39939" name="Rectangle 2"/>
          <p:cNvSpPr>
            <a:spLocks noGrp="1" noChangeArrowheads="1"/>
          </p:cNvSpPr>
          <p:nvPr>
            <p:ph type="body" idx="1"/>
          </p:nvPr>
        </p:nvSpPr>
        <p:spPr bwMode="auto">
          <a:xfrm>
            <a:off x="944563" y="4448175"/>
            <a:ext cx="5187950" cy="4213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49" tIns="45660" rIns="92949" bIns="45660" numCol="1" anchor="t" anchorCtr="0" compatLnSpc="1">
            <a:prstTxWarp prst="textNoShape">
              <a:avLst/>
            </a:prstTxWarp>
          </a:bodyPr>
          <a:lstStyle/>
          <a:p>
            <a:endParaRPr lang="en-US" altLang="en-US" smtClean="0"/>
          </a:p>
        </p:txBody>
      </p:sp>
      <p:sp>
        <p:nvSpPr>
          <p:cNvPr id="39940" name="Rectangle 3"/>
          <p:cNvSpPr>
            <a:spLocks noGrp="1" noRot="1" noChangeAspect="1" noChangeArrowheads="1" noTextEdit="1"/>
          </p:cNvSpPr>
          <p:nvPr>
            <p:ph type="sldImg"/>
          </p:nvPr>
        </p:nvSpPr>
        <p:spPr bwMode="auto">
          <a:xfrm>
            <a:off x="1206500" y="708025"/>
            <a:ext cx="4665663" cy="34988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6747558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32E52997-627F-46E1-94A3-10C1C9D199D5}" type="datetime1">
              <a:rPr lang="en-US"/>
              <a:pPr>
                <a:defRPr/>
              </a:pPr>
              <a:t>10/18/2015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6" name="Slide Number Placeholder 5"/>
          <p:cNvSpPr>
            <a:spLocks noGrp="1"/>
          </p:cNvSpPr>
          <p:nvPr>
            <p:ph type="sldNum" sz="quarter" idx="12"/>
          </p:nvPr>
        </p:nvSpPr>
        <p:spPr/>
        <p:txBody>
          <a:bodyPr/>
          <a:lstStyle>
            <a:lvl1pPr>
              <a:defRPr/>
            </a:lvl1pPr>
          </a:lstStyle>
          <a:p>
            <a:pPr>
              <a:defRPr/>
            </a:pPr>
            <a:fld id="{BDE01EE5-D123-43C9-AB69-D0B23BED7F15}" type="slidenum">
              <a:rPr lang="en-US" altLang="en-US"/>
              <a:pPr>
                <a:defRPr/>
              </a:pPr>
              <a:t>‹#›</a:t>
            </a:fld>
            <a:endParaRPr lang="en-US" altLang="en-US"/>
          </a:p>
        </p:txBody>
      </p:sp>
    </p:spTree>
    <p:extLst>
      <p:ext uri="{BB962C8B-B14F-4D97-AF65-F5344CB8AC3E}">
        <p14:creationId xmlns:p14="http://schemas.microsoft.com/office/powerpoint/2010/main" val="802835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8F24AC7-F40E-4670-AEB5-9FBF38BF735A}" type="datetime1">
              <a:rPr lang="en-US"/>
              <a:pPr>
                <a:defRPr/>
              </a:pPr>
              <a:t>10/18/2015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6" name="Slide Number Placeholder 5"/>
          <p:cNvSpPr>
            <a:spLocks noGrp="1"/>
          </p:cNvSpPr>
          <p:nvPr>
            <p:ph type="sldNum" sz="quarter" idx="12"/>
          </p:nvPr>
        </p:nvSpPr>
        <p:spPr/>
        <p:txBody>
          <a:bodyPr/>
          <a:lstStyle>
            <a:lvl1pPr>
              <a:defRPr/>
            </a:lvl1pPr>
          </a:lstStyle>
          <a:p>
            <a:pPr>
              <a:defRPr/>
            </a:pPr>
            <a:fld id="{7E3D5260-3A2F-472D-9879-E5A90013B8AA}" type="slidenum">
              <a:rPr lang="en-US" altLang="en-US"/>
              <a:pPr>
                <a:defRPr/>
              </a:pPr>
              <a:t>‹#›</a:t>
            </a:fld>
            <a:endParaRPr lang="en-US" altLang="en-US"/>
          </a:p>
        </p:txBody>
      </p:sp>
    </p:spTree>
    <p:extLst>
      <p:ext uri="{BB962C8B-B14F-4D97-AF65-F5344CB8AC3E}">
        <p14:creationId xmlns:p14="http://schemas.microsoft.com/office/powerpoint/2010/main" val="2924650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C2DF96E-90A2-4061-9F6B-A37A020FA4CA}" type="datetime1">
              <a:rPr lang="en-US"/>
              <a:pPr>
                <a:defRPr/>
              </a:pPr>
              <a:t>10/18/2015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6" name="Slide Number Placeholder 5"/>
          <p:cNvSpPr>
            <a:spLocks noGrp="1"/>
          </p:cNvSpPr>
          <p:nvPr>
            <p:ph type="sldNum" sz="quarter" idx="12"/>
          </p:nvPr>
        </p:nvSpPr>
        <p:spPr/>
        <p:txBody>
          <a:bodyPr/>
          <a:lstStyle>
            <a:lvl1pPr>
              <a:defRPr/>
            </a:lvl1pPr>
          </a:lstStyle>
          <a:p>
            <a:pPr>
              <a:defRPr/>
            </a:pPr>
            <a:fld id="{215C3274-307F-4D72-9FD1-B5B97EC4203F}" type="slidenum">
              <a:rPr lang="en-US" altLang="en-US"/>
              <a:pPr>
                <a:defRPr/>
              </a:pPr>
              <a:t>‹#›</a:t>
            </a:fld>
            <a:endParaRPr lang="en-US" altLang="en-US"/>
          </a:p>
        </p:txBody>
      </p:sp>
    </p:spTree>
    <p:extLst>
      <p:ext uri="{BB962C8B-B14F-4D97-AF65-F5344CB8AC3E}">
        <p14:creationId xmlns:p14="http://schemas.microsoft.com/office/powerpoint/2010/main" val="665975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defRPr/>
            </a:lvl1pPr>
          </a:lstStyle>
          <a:p>
            <a:pPr>
              <a:defRPr/>
            </a:pPr>
            <a:fld id="{E78786B3-D1EC-43A0-8989-ADAE0D6C5D0D}" type="slidenum">
              <a:rPr lang="en-US" altLang="en-US"/>
              <a:pPr>
                <a:defRPr/>
              </a:pPr>
              <a:t>‹#›</a:t>
            </a:fld>
            <a:endParaRPr lang="en-US" altLang="en-US"/>
          </a:p>
        </p:txBody>
      </p:sp>
    </p:spTree>
    <p:extLst>
      <p:ext uri="{BB962C8B-B14F-4D97-AF65-F5344CB8AC3E}">
        <p14:creationId xmlns:p14="http://schemas.microsoft.com/office/powerpoint/2010/main" val="859558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46A9B07-754E-498E-A6FF-3EB8406E70DE}" type="datetime1">
              <a:rPr lang="en-US"/>
              <a:pPr>
                <a:defRPr/>
              </a:pPr>
              <a:t>10/18/2015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6" name="Slide Number Placeholder 5"/>
          <p:cNvSpPr>
            <a:spLocks noGrp="1"/>
          </p:cNvSpPr>
          <p:nvPr>
            <p:ph type="sldNum" sz="quarter" idx="12"/>
          </p:nvPr>
        </p:nvSpPr>
        <p:spPr/>
        <p:txBody>
          <a:bodyPr/>
          <a:lstStyle>
            <a:lvl1pPr>
              <a:defRPr/>
            </a:lvl1pPr>
          </a:lstStyle>
          <a:p>
            <a:pPr>
              <a:defRPr/>
            </a:pPr>
            <a:fld id="{9C1E3505-FDE6-4BAF-887B-08C6516714A7}" type="slidenum">
              <a:rPr lang="en-US" altLang="en-US"/>
              <a:pPr>
                <a:defRPr/>
              </a:pPr>
              <a:t>‹#›</a:t>
            </a:fld>
            <a:endParaRPr lang="en-US" altLang="en-US"/>
          </a:p>
        </p:txBody>
      </p:sp>
    </p:spTree>
    <p:extLst>
      <p:ext uri="{BB962C8B-B14F-4D97-AF65-F5344CB8AC3E}">
        <p14:creationId xmlns:p14="http://schemas.microsoft.com/office/powerpoint/2010/main" val="3023894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2F371E9-AFC7-4CB5-BB61-33787DF4A231}" type="datetime1">
              <a:rPr lang="en-US"/>
              <a:pPr>
                <a:defRPr/>
              </a:pPr>
              <a:t>10/18/2015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6" name="Slide Number Placeholder 5"/>
          <p:cNvSpPr>
            <a:spLocks noGrp="1"/>
          </p:cNvSpPr>
          <p:nvPr>
            <p:ph type="sldNum" sz="quarter" idx="12"/>
          </p:nvPr>
        </p:nvSpPr>
        <p:spPr/>
        <p:txBody>
          <a:bodyPr/>
          <a:lstStyle>
            <a:lvl1pPr>
              <a:defRPr/>
            </a:lvl1pPr>
          </a:lstStyle>
          <a:p>
            <a:pPr>
              <a:defRPr/>
            </a:pPr>
            <a:fld id="{EA1A5077-8BC8-439C-80F4-F80A47A86F4C}" type="slidenum">
              <a:rPr lang="en-US" altLang="en-US"/>
              <a:pPr>
                <a:defRPr/>
              </a:pPr>
              <a:t>‹#›</a:t>
            </a:fld>
            <a:endParaRPr lang="en-US" altLang="en-US"/>
          </a:p>
        </p:txBody>
      </p:sp>
    </p:spTree>
    <p:extLst>
      <p:ext uri="{BB962C8B-B14F-4D97-AF65-F5344CB8AC3E}">
        <p14:creationId xmlns:p14="http://schemas.microsoft.com/office/powerpoint/2010/main" val="3808874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2619FC4-EA72-4EC1-A28A-C858C2A0D392}" type="datetime1">
              <a:rPr lang="en-US"/>
              <a:pPr>
                <a:defRPr/>
              </a:pPr>
              <a:t>10/18/2015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7" name="Slide Number Placeholder 5"/>
          <p:cNvSpPr>
            <a:spLocks noGrp="1"/>
          </p:cNvSpPr>
          <p:nvPr>
            <p:ph type="sldNum" sz="quarter" idx="12"/>
          </p:nvPr>
        </p:nvSpPr>
        <p:spPr/>
        <p:txBody>
          <a:bodyPr/>
          <a:lstStyle>
            <a:lvl1pPr>
              <a:defRPr/>
            </a:lvl1pPr>
          </a:lstStyle>
          <a:p>
            <a:pPr>
              <a:defRPr/>
            </a:pPr>
            <a:fld id="{E5B67B30-D2FA-4DF2-AC83-8877D207B629}" type="slidenum">
              <a:rPr lang="en-US" altLang="en-US"/>
              <a:pPr>
                <a:defRPr/>
              </a:pPr>
              <a:t>‹#›</a:t>
            </a:fld>
            <a:endParaRPr lang="en-US" altLang="en-US"/>
          </a:p>
        </p:txBody>
      </p:sp>
    </p:spTree>
    <p:extLst>
      <p:ext uri="{BB962C8B-B14F-4D97-AF65-F5344CB8AC3E}">
        <p14:creationId xmlns:p14="http://schemas.microsoft.com/office/powerpoint/2010/main" val="2104362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0554BB6-D0C5-4521-9ADA-A373ACD38DA4}" type="datetime1">
              <a:rPr lang="en-US"/>
              <a:pPr>
                <a:defRPr/>
              </a:pPr>
              <a:t>10/18/2015</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9" name="Slide Number Placeholder 5"/>
          <p:cNvSpPr>
            <a:spLocks noGrp="1"/>
          </p:cNvSpPr>
          <p:nvPr>
            <p:ph type="sldNum" sz="quarter" idx="12"/>
          </p:nvPr>
        </p:nvSpPr>
        <p:spPr/>
        <p:txBody>
          <a:bodyPr/>
          <a:lstStyle>
            <a:lvl1pPr>
              <a:defRPr/>
            </a:lvl1pPr>
          </a:lstStyle>
          <a:p>
            <a:pPr>
              <a:defRPr/>
            </a:pPr>
            <a:fld id="{A1FD8415-55D8-45F1-9AD8-B8DD5697448C}" type="slidenum">
              <a:rPr lang="en-US" altLang="en-US"/>
              <a:pPr>
                <a:defRPr/>
              </a:pPr>
              <a:t>‹#›</a:t>
            </a:fld>
            <a:endParaRPr lang="en-US" altLang="en-US"/>
          </a:p>
        </p:txBody>
      </p:sp>
    </p:spTree>
    <p:extLst>
      <p:ext uri="{BB962C8B-B14F-4D97-AF65-F5344CB8AC3E}">
        <p14:creationId xmlns:p14="http://schemas.microsoft.com/office/powerpoint/2010/main" val="3255194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A72D468-4196-47F4-A66D-F9538C539ACC}" type="datetime1">
              <a:rPr lang="en-US"/>
              <a:pPr>
                <a:defRPr/>
              </a:pPr>
              <a:t>10/18/2015</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5" name="Slide Number Placeholder 5"/>
          <p:cNvSpPr>
            <a:spLocks noGrp="1"/>
          </p:cNvSpPr>
          <p:nvPr>
            <p:ph type="sldNum" sz="quarter" idx="12"/>
          </p:nvPr>
        </p:nvSpPr>
        <p:spPr/>
        <p:txBody>
          <a:bodyPr/>
          <a:lstStyle>
            <a:lvl1pPr>
              <a:defRPr/>
            </a:lvl1pPr>
          </a:lstStyle>
          <a:p>
            <a:pPr>
              <a:defRPr/>
            </a:pPr>
            <a:fld id="{AACFD5E4-DF4B-487B-942F-73B7EE38ECE3}" type="slidenum">
              <a:rPr lang="en-US" altLang="en-US"/>
              <a:pPr>
                <a:defRPr/>
              </a:pPr>
              <a:t>‹#›</a:t>
            </a:fld>
            <a:endParaRPr lang="en-US" altLang="en-US"/>
          </a:p>
        </p:txBody>
      </p:sp>
    </p:spTree>
    <p:extLst>
      <p:ext uri="{BB962C8B-B14F-4D97-AF65-F5344CB8AC3E}">
        <p14:creationId xmlns:p14="http://schemas.microsoft.com/office/powerpoint/2010/main" val="746099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F1E12C2-7A18-4FF1-A4FC-909053A89B3C}" type="datetime1">
              <a:rPr lang="en-US"/>
              <a:pPr>
                <a:defRPr/>
              </a:pPr>
              <a:t>10/18/2015</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4" name="Slide Number Placeholder 5"/>
          <p:cNvSpPr>
            <a:spLocks noGrp="1"/>
          </p:cNvSpPr>
          <p:nvPr>
            <p:ph type="sldNum" sz="quarter" idx="12"/>
          </p:nvPr>
        </p:nvSpPr>
        <p:spPr/>
        <p:txBody>
          <a:bodyPr/>
          <a:lstStyle>
            <a:lvl1pPr>
              <a:defRPr/>
            </a:lvl1pPr>
          </a:lstStyle>
          <a:p>
            <a:pPr>
              <a:defRPr/>
            </a:pPr>
            <a:fld id="{4739E6DE-C675-4014-AF4C-C1E9910D947E}" type="slidenum">
              <a:rPr lang="en-US" altLang="en-US"/>
              <a:pPr>
                <a:defRPr/>
              </a:pPr>
              <a:t>‹#›</a:t>
            </a:fld>
            <a:endParaRPr lang="en-US" altLang="en-US"/>
          </a:p>
        </p:txBody>
      </p:sp>
    </p:spTree>
    <p:extLst>
      <p:ext uri="{BB962C8B-B14F-4D97-AF65-F5344CB8AC3E}">
        <p14:creationId xmlns:p14="http://schemas.microsoft.com/office/powerpoint/2010/main" val="4281722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8337311-53DA-4977-8E93-ACB3C1C2CB18}" type="datetime1">
              <a:rPr lang="en-US"/>
              <a:pPr>
                <a:defRPr/>
              </a:pPr>
              <a:t>10/18/2015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7" name="Slide Number Placeholder 5"/>
          <p:cNvSpPr>
            <a:spLocks noGrp="1"/>
          </p:cNvSpPr>
          <p:nvPr>
            <p:ph type="sldNum" sz="quarter" idx="12"/>
          </p:nvPr>
        </p:nvSpPr>
        <p:spPr/>
        <p:txBody>
          <a:bodyPr/>
          <a:lstStyle>
            <a:lvl1pPr>
              <a:defRPr/>
            </a:lvl1pPr>
          </a:lstStyle>
          <a:p>
            <a:pPr>
              <a:defRPr/>
            </a:pPr>
            <a:fld id="{3F3B348D-2491-48FB-9521-C0BE1D3D7447}" type="slidenum">
              <a:rPr lang="en-US" altLang="en-US"/>
              <a:pPr>
                <a:defRPr/>
              </a:pPr>
              <a:t>‹#›</a:t>
            </a:fld>
            <a:endParaRPr lang="en-US" altLang="en-US"/>
          </a:p>
        </p:txBody>
      </p:sp>
    </p:spTree>
    <p:extLst>
      <p:ext uri="{BB962C8B-B14F-4D97-AF65-F5344CB8AC3E}">
        <p14:creationId xmlns:p14="http://schemas.microsoft.com/office/powerpoint/2010/main" val="655204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0E77874-69F9-4BE9-B3B4-AC6FD6DB0392}" type="datetime1">
              <a:rPr lang="en-US"/>
              <a:pPr>
                <a:defRPr/>
              </a:pPr>
              <a:t>10/18/2015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7" name="Slide Number Placeholder 5"/>
          <p:cNvSpPr>
            <a:spLocks noGrp="1"/>
          </p:cNvSpPr>
          <p:nvPr>
            <p:ph type="sldNum" sz="quarter" idx="12"/>
          </p:nvPr>
        </p:nvSpPr>
        <p:spPr/>
        <p:txBody>
          <a:bodyPr/>
          <a:lstStyle>
            <a:lvl1pPr>
              <a:defRPr/>
            </a:lvl1pPr>
          </a:lstStyle>
          <a:p>
            <a:pPr>
              <a:defRPr/>
            </a:pPr>
            <a:fld id="{5CA264C5-EB4E-4FE6-983C-1D4311C1EB1E}" type="slidenum">
              <a:rPr lang="en-US" altLang="en-US"/>
              <a:pPr>
                <a:defRPr/>
              </a:pPr>
              <a:t>‹#›</a:t>
            </a:fld>
            <a:endParaRPr lang="en-US" altLang="en-US"/>
          </a:p>
        </p:txBody>
      </p:sp>
    </p:spTree>
    <p:extLst>
      <p:ext uri="{BB962C8B-B14F-4D97-AF65-F5344CB8AC3E}">
        <p14:creationId xmlns:p14="http://schemas.microsoft.com/office/powerpoint/2010/main" val="2511966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2DB995FD-C117-4A65-8FC4-817C854367B8}" type="datetime1">
              <a:rPr lang="en-US"/>
              <a:pPr>
                <a:defRPr/>
              </a:pPr>
              <a:t>10/18/2015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r>
              <a:rPr lang="en-US"/>
              <a:t>Copyright 2008. Dr. Howard Godfrey</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342CC4C9-07E8-4C28-A73D-539D543B4FF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www.law.cornell.edu/uscode/text/26/usc_sec_26_00007702---B000-#b" TargetMode="External"/><Relationship Id="rId2" Type="http://schemas.openxmlformats.org/officeDocument/2006/relationships/hyperlink" Target="https://www.law.cornell.edu/uscode/text/26/7702B"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vmlDrawing" Target="../drawings/vmlDrawing4.vml"/><Relationship Id="rId5" Type="http://schemas.openxmlformats.org/officeDocument/2006/relationships/image" Target="../media/image4.emf"/><Relationship Id="rId4" Type="http://schemas.openxmlformats.org/officeDocument/2006/relationships/oleObject" Target="../embeddings/Microsoft_Excel_97-2003_Worksheet1.xls"/></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vmlDrawing" Target="../drawings/vmlDrawing5.vml"/><Relationship Id="rId5" Type="http://schemas.openxmlformats.org/officeDocument/2006/relationships/image" Target="../media/image5.emf"/><Relationship Id="rId4" Type="http://schemas.openxmlformats.org/officeDocument/2006/relationships/oleObject" Target="../embeddings/Microsoft_Excel_97-2003_Worksheet2.xls"/></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Microsoft_Excel_97-2003_Worksheet3.xls"/><Relationship Id="rId2" Type="http://schemas.openxmlformats.org/officeDocument/2006/relationships/slideLayout" Target="../slideLayouts/slideLayout12.xml"/><Relationship Id="rId1" Type="http://schemas.openxmlformats.org/officeDocument/2006/relationships/vmlDrawing" Target="../drawings/vmlDrawing6.vml"/><Relationship Id="rId4" Type="http://schemas.openxmlformats.org/officeDocument/2006/relationships/image" Target="../media/image6.emf"/></Relationships>
</file>

<file path=ppt/slides/_rels/slide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0.xml.rels><?xml version="1.0" encoding="UTF-8" standalone="yes"?>
<Relationships xmlns="http://schemas.openxmlformats.org/package/2006/relationships"><Relationship Id="rId3" Type="http://schemas.openxmlformats.org/officeDocument/2006/relationships/oleObject" Target="../embeddings/Microsoft_Excel_97-2003_Worksheet4.xls"/><Relationship Id="rId2" Type="http://schemas.openxmlformats.org/officeDocument/2006/relationships/slideLayout" Target="../slideLayouts/slideLayout12.xml"/><Relationship Id="rId1" Type="http://schemas.openxmlformats.org/officeDocument/2006/relationships/vmlDrawing" Target="../drawings/vmlDrawing7.vml"/><Relationship Id="rId4" Type="http://schemas.openxmlformats.org/officeDocument/2006/relationships/image" Target="../media/image7.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3.emf"/></Relationships>
</file>

<file path=ppt/slides/_rels/slide2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8.e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vmlDrawing" Target="../drawings/vmlDrawing10.vml"/><Relationship Id="rId5" Type="http://schemas.openxmlformats.org/officeDocument/2006/relationships/image" Target="../media/image9.emf"/><Relationship Id="rId4" Type="http://schemas.openxmlformats.org/officeDocument/2006/relationships/oleObject" Target="../embeddings/Microsoft_Excel_97-2003_Worksheet5.xls"/></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vmlDrawing" Target="../drawings/vmlDrawing11.vml"/><Relationship Id="rId5" Type="http://schemas.openxmlformats.org/officeDocument/2006/relationships/image" Target="../media/image10.emf"/><Relationship Id="rId4" Type="http://schemas.openxmlformats.org/officeDocument/2006/relationships/oleObject" Target="../embeddings/Microsoft_Excel_97-2003_Worksheet6.xls"/></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image" Target="../media/image11.emf"/></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vmlDrawing" Target="../drawings/vmlDrawing13.vml"/><Relationship Id="rId5" Type="http://schemas.openxmlformats.org/officeDocument/2006/relationships/image" Target="../media/image12.emf"/><Relationship Id="rId4" Type="http://schemas.openxmlformats.org/officeDocument/2006/relationships/oleObject" Target="../embeddings/Microsoft_Excel_97-2003_Worksheet7.xls"/></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vmlDrawing" Target="../drawings/vmlDrawing14.vml"/><Relationship Id="rId5" Type="http://schemas.openxmlformats.org/officeDocument/2006/relationships/image" Target="../media/image13.emf"/><Relationship Id="rId4" Type="http://schemas.openxmlformats.org/officeDocument/2006/relationships/oleObject" Target="../embeddings/Microsoft_Excel_97-2003_Worksheet8.xls"/></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openxmlformats.org/officeDocument/2006/relationships/slideLayout" Target="../slideLayouts/slideLayout2.xml"/><Relationship Id="rId1" Type="http://schemas.openxmlformats.org/officeDocument/2006/relationships/vmlDrawing" Target="../drawings/vmlDrawing15.vml"/><Relationship Id="rId4" Type="http://schemas.openxmlformats.org/officeDocument/2006/relationships/image" Target="../media/image14.emf"/></Relationships>
</file>

<file path=ppt/slides/_rels/slide51.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openxmlformats.org/officeDocument/2006/relationships/slideLayout" Target="../slideLayouts/slideLayout2.xml"/><Relationship Id="rId1" Type="http://schemas.openxmlformats.org/officeDocument/2006/relationships/vmlDrawing" Target="../drawings/vmlDrawing16.vml"/><Relationship Id="rId4" Type="http://schemas.openxmlformats.org/officeDocument/2006/relationships/image" Target="../media/image15.emf"/></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openxmlformats.org/officeDocument/2006/relationships/slideLayout" Target="../slideLayouts/slideLayout2.xml"/><Relationship Id="rId1" Type="http://schemas.openxmlformats.org/officeDocument/2006/relationships/vmlDrawing" Target="../drawings/vmlDrawing17.vml"/><Relationship Id="rId4" Type="http://schemas.openxmlformats.org/officeDocument/2006/relationships/image" Target="../media/image16.emf"/></Relationships>
</file>

<file path=ppt/slides/_rels/slide54.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openxmlformats.org/officeDocument/2006/relationships/slideLayout" Target="../slideLayouts/slideLayout2.xml"/><Relationship Id="rId1" Type="http://schemas.openxmlformats.org/officeDocument/2006/relationships/vmlDrawing" Target="../drawings/vmlDrawing18.vml"/><Relationship Id="rId4" Type="http://schemas.openxmlformats.org/officeDocument/2006/relationships/image" Target="../media/image17.emf"/></Relationships>
</file>

<file path=ppt/slides/_rels/slide55.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openxmlformats.org/officeDocument/2006/relationships/slideLayout" Target="../slideLayouts/slideLayout2.xml"/><Relationship Id="rId1" Type="http://schemas.openxmlformats.org/officeDocument/2006/relationships/vmlDrawing" Target="../drawings/vmlDrawing19.vml"/><Relationship Id="rId4" Type="http://schemas.openxmlformats.org/officeDocument/2006/relationships/image" Target="../media/image18.emf"/></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openxmlformats.org/officeDocument/2006/relationships/slideLayout" Target="../slideLayouts/slideLayout2.xml"/><Relationship Id="rId1" Type="http://schemas.openxmlformats.org/officeDocument/2006/relationships/vmlDrawing" Target="../drawings/vmlDrawing20.vml"/><Relationship Id="rId4" Type="http://schemas.openxmlformats.org/officeDocument/2006/relationships/image" Target="../media/image19.emf"/></Relationships>
</file>

<file path=ppt/slides/_rels/slide63.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openxmlformats.org/officeDocument/2006/relationships/slideLayout" Target="../slideLayouts/slideLayout2.xml"/><Relationship Id="rId1" Type="http://schemas.openxmlformats.org/officeDocument/2006/relationships/vmlDrawing" Target="../drawings/vmlDrawing21.vml"/><Relationship Id="rId4" Type="http://schemas.openxmlformats.org/officeDocument/2006/relationships/image" Target="../media/image20.emf"/></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openxmlformats.org/officeDocument/2006/relationships/slideLayout" Target="../slideLayouts/slideLayout2.xml"/><Relationship Id="rId1" Type="http://schemas.openxmlformats.org/officeDocument/2006/relationships/vmlDrawing" Target="../drawings/vmlDrawing22.vml"/><Relationship Id="rId4" Type="http://schemas.openxmlformats.org/officeDocument/2006/relationships/image" Target="../media/image21.emf"/></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openxmlformats.org/officeDocument/2006/relationships/slideLayout" Target="../slideLayouts/slideLayout2.xml"/><Relationship Id="rId1" Type="http://schemas.openxmlformats.org/officeDocument/2006/relationships/vmlDrawing" Target="../drawings/vmlDrawing23.vml"/><Relationship Id="rId4" Type="http://schemas.openxmlformats.org/officeDocument/2006/relationships/image" Target="../media/image22.emf"/></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openxmlformats.org/officeDocument/2006/relationships/slideLayout" Target="../slideLayouts/slideLayout2.xml"/><Relationship Id="rId1" Type="http://schemas.openxmlformats.org/officeDocument/2006/relationships/vmlDrawing" Target="../drawings/vmlDrawing24.vml"/><Relationship Id="rId4" Type="http://schemas.openxmlformats.org/officeDocument/2006/relationships/image" Target="../media/image23.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openxmlformats.org/officeDocument/2006/relationships/slideLayout" Target="../slideLayouts/slideLayout2.xml"/><Relationship Id="rId1" Type="http://schemas.openxmlformats.org/officeDocument/2006/relationships/vmlDrawing" Target="../drawings/vmlDrawing25.vml"/><Relationship Id="rId4" Type="http://schemas.openxmlformats.org/officeDocument/2006/relationships/image" Target="../media/image24.emf"/></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vmlDrawing" Target="../drawings/vmlDrawing26.vml"/><Relationship Id="rId5" Type="http://schemas.openxmlformats.org/officeDocument/2006/relationships/image" Target="../media/image25.emf"/><Relationship Id="rId4" Type="http://schemas.openxmlformats.org/officeDocument/2006/relationships/package" Target="../embeddings/Microsoft_Excel_Worksheet18.xlsx"/></Relationships>
</file>

<file path=ppt/slides/_rels/slide75.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vmlDrawing" Target="../drawings/vmlDrawing27.vml"/><Relationship Id="rId5" Type="http://schemas.openxmlformats.org/officeDocument/2006/relationships/image" Target="../media/image26.emf"/><Relationship Id="rId4" Type="http://schemas.openxmlformats.org/officeDocument/2006/relationships/package" Target="../embeddings/Microsoft_Excel_Worksheet19.xlsx"/></Relationships>
</file>

<file path=ppt/slides/_rels/slide76.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xml"/><Relationship Id="rId1" Type="http://schemas.openxmlformats.org/officeDocument/2006/relationships/vmlDrawing" Target="../drawings/vmlDrawing28.vml"/><Relationship Id="rId5" Type="http://schemas.openxmlformats.org/officeDocument/2006/relationships/image" Target="../media/image27.emf"/><Relationship Id="rId4" Type="http://schemas.openxmlformats.org/officeDocument/2006/relationships/package" Target="../embeddings/Microsoft_Excel_Worksheet20.xlsx"/></Relationships>
</file>

<file path=ppt/slides/_rels/slide77.xml.rels><?xml version="1.0" encoding="UTF-8" standalone="yes"?>
<Relationships xmlns="http://schemas.openxmlformats.org/package/2006/relationships"><Relationship Id="rId3" Type="http://schemas.openxmlformats.org/officeDocument/2006/relationships/oleObject" Target="../embeddings/Microsoft_Excel_97-2003_Worksheet9.xls"/><Relationship Id="rId2" Type="http://schemas.openxmlformats.org/officeDocument/2006/relationships/slideLayout" Target="../slideLayouts/slideLayout12.xml"/><Relationship Id="rId1" Type="http://schemas.openxmlformats.org/officeDocument/2006/relationships/vmlDrawing" Target="../drawings/vmlDrawing29.vml"/><Relationship Id="rId4" Type="http://schemas.openxmlformats.org/officeDocument/2006/relationships/image" Target="../media/image28.emf"/></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xml"/><Relationship Id="rId1" Type="http://schemas.openxmlformats.org/officeDocument/2006/relationships/vmlDrawing" Target="../drawings/vmlDrawing30.vml"/><Relationship Id="rId5" Type="http://schemas.openxmlformats.org/officeDocument/2006/relationships/image" Target="../media/image29.emf"/><Relationship Id="rId4" Type="http://schemas.openxmlformats.org/officeDocument/2006/relationships/oleObject" Target="../embeddings/Microsoft_Excel_97-2003_Worksheet10.xls"/></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xml"/><Relationship Id="rId1" Type="http://schemas.openxmlformats.org/officeDocument/2006/relationships/vmlDrawing" Target="../drawings/vmlDrawing31.vml"/><Relationship Id="rId5" Type="http://schemas.openxmlformats.org/officeDocument/2006/relationships/image" Target="../media/image30.emf"/><Relationship Id="rId4" Type="http://schemas.openxmlformats.org/officeDocument/2006/relationships/oleObject" Target="../embeddings/Microsoft_Excel_97-2003_Worksheet11.xls"/></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xml"/><Relationship Id="rId1" Type="http://schemas.openxmlformats.org/officeDocument/2006/relationships/vmlDrawing" Target="../drawings/vmlDrawing32.vml"/><Relationship Id="rId5" Type="http://schemas.openxmlformats.org/officeDocument/2006/relationships/image" Target="../media/image31.emf"/><Relationship Id="rId4" Type="http://schemas.openxmlformats.org/officeDocument/2006/relationships/oleObject" Target="../embeddings/Microsoft_Excel_97-2003_Worksheet12.xls"/></Relationships>
</file>

<file path=ppt/slides/_rels/slide8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xml"/><Relationship Id="rId1" Type="http://schemas.openxmlformats.org/officeDocument/2006/relationships/vmlDrawing" Target="../drawings/vmlDrawing33.vml"/><Relationship Id="rId5" Type="http://schemas.openxmlformats.org/officeDocument/2006/relationships/image" Target="../media/image32.emf"/><Relationship Id="rId4" Type="http://schemas.openxmlformats.org/officeDocument/2006/relationships/oleObject" Target="../embeddings/Microsoft_Excel_97-2003_Worksheet13.xls"/></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package" Target="../embeddings/Microsoft_Excel_Worksheet21.xlsx"/><Relationship Id="rId2" Type="http://schemas.openxmlformats.org/officeDocument/2006/relationships/slideLayout" Target="../slideLayouts/slideLayout2.xml"/><Relationship Id="rId1" Type="http://schemas.openxmlformats.org/officeDocument/2006/relationships/vmlDrawing" Target="../drawings/vmlDrawing34.vml"/><Relationship Id="rId4" Type="http://schemas.openxmlformats.org/officeDocument/2006/relationships/image" Target="../media/image33.emf"/></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3" Type="http://schemas.openxmlformats.org/officeDocument/2006/relationships/package" Target="../embeddings/Microsoft_Excel_Worksheet22.xlsx"/><Relationship Id="rId2" Type="http://schemas.openxmlformats.org/officeDocument/2006/relationships/slideLayout" Target="../slideLayouts/slideLayout12.xml"/><Relationship Id="rId1" Type="http://schemas.openxmlformats.org/officeDocument/2006/relationships/vmlDrawing" Target="../drawings/vmlDrawing35.vml"/><Relationship Id="rId4" Type="http://schemas.openxmlformats.org/officeDocument/2006/relationships/image" Target="../media/image34.emf"/></Relationships>
</file>

<file path=ppt/slides/_rels/slide9.xml.rels><?xml version="1.0" encoding="UTF-8" standalone="yes"?>
<Relationships xmlns="http://schemas.openxmlformats.org/package/2006/relationships"><Relationship Id="rId2" Type="http://schemas.openxmlformats.org/officeDocument/2006/relationships/hyperlink" Target="https://www.law.cornell.edu/uscode/text/26/152"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package" Target="../embeddings/Microsoft_Excel_Worksheet23.xlsx"/><Relationship Id="rId2" Type="http://schemas.openxmlformats.org/officeDocument/2006/relationships/slideLayout" Target="../slideLayouts/slideLayout12.xml"/><Relationship Id="rId1" Type="http://schemas.openxmlformats.org/officeDocument/2006/relationships/vmlDrawing" Target="../drawings/vmlDrawing36.vml"/><Relationship Id="rId4" Type="http://schemas.openxmlformats.org/officeDocument/2006/relationships/image" Target="../media/image35.emf"/></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52400" y="152400"/>
            <a:ext cx="8686800" cy="6477000"/>
          </a:xfrm>
          <a:extLst/>
        </p:spPr>
        <p:txBody>
          <a:bodyPr anchor="t">
            <a:normAutofit fontScale="90000"/>
          </a:bodyPr>
          <a:lstStyle/>
          <a:p>
            <a:pPr eaLnBrk="1" hangingPunct="1">
              <a:defRPr/>
            </a:pPr>
            <a:r>
              <a:rPr lang="en-US" altLang="en-US" sz="3600" dirty="0" smtClean="0">
                <a:solidFill>
                  <a:srgbClr val="FF3300"/>
                </a:solidFill>
              </a:rPr>
              <a:t/>
            </a:r>
            <a:br>
              <a:rPr lang="en-US" altLang="en-US" sz="3600" dirty="0" smtClean="0">
                <a:solidFill>
                  <a:srgbClr val="FF3300"/>
                </a:solidFill>
              </a:rPr>
            </a:br>
            <a:r>
              <a:rPr lang="en-US" altLang="en-US" sz="1100" b="1" dirty="0" smtClean="0">
                <a:solidFill>
                  <a:srgbClr val="FF3300"/>
                </a:solidFill>
              </a:rPr>
              <a:t/>
            </a:r>
            <a:br>
              <a:rPr lang="en-US" altLang="en-US" sz="1100" b="1" dirty="0" smtClean="0">
                <a:solidFill>
                  <a:srgbClr val="FF3300"/>
                </a:solidFill>
              </a:rPr>
            </a:br>
            <a:r>
              <a:rPr lang="en-US" altLang="en-US" sz="8000" b="1" dirty="0" smtClean="0">
                <a:solidFill>
                  <a:srgbClr val="C00000"/>
                </a:solidFill>
              </a:rPr>
              <a:t>Chapter </a:t>
            </a:r>
            <a:r>
              <a:rPr lang="en-US" altLang="en-US" sz="8000" b="1" dirty="0" smtClean="0">
                <a:solidFill>
                  <a:srgbClr val="C00000"/>
                </a:solidFill>
              </a:rPr>
              <a:t>7.</a:t>
            </a:r>
            <a:r>
              <a:rPr lang="en-US" altLang="en-US" sz="8000" b="1" dirty="0" smtClean="0">
                <a:solidFill>
                  <a:srgbClr val="C00000"/>
                </a:solidFill>
              </a:rPr>
              <a:t/>
            </a:r>
            <a:br>
              <a:rPr lang="en-US" altLang="en-US" sz="8000" b="1" dirty="0" smtClean="0">
                <a:solidFill>
                  <a:srgbClr val="C00000"/>
                </a:solidFill>
              </a:rPr>
            </a:br>
            <a:r>
              <a:rPr lang="en-US" altLang="en-US" sz="8000" b="1" dirty="0" smtClean="0">
                <a:solidFill>
                  <a:srgbClr val="C00000"/>
                </a:solidFill>
              </a:rPr>
              <a:t>Deductions </a:t>
            </a:r>
            <a:r>
              <a:rPr lang="en-US" altLang="en-US" sz="8000" b="1" dirty="0" smtClean="0">
                <a:solidFill>
                  <a:srgbClr val="C00000"/>
                </a:solidFill>
              </a:rPr>
              <a:t/>
            </a:r>
            <a:br>
              <a:rPr lang="en-US" altLang="en-US" sz="8000" b="1" dirty="0" smtClean="0">
                <a:solidFill>
                  <a:srgbClr val="C00000"/>
                </a:solidFill>
              </a:rPr>
            </a:br>
            <a:r>
              <a:rPr lang="en-US" altLang="en-US" sz="8000" b="1" dirty="0" smtClean="0">
                <a:solidFill>
                  <a:srgbClr val="C00000"/>
                </a:solidFill>
              </a:rPr>
              <a:t>FROM </a:t>
            </a:r>
            <a:r>
              <a:rPr lang="en-US" altLang="en-US" sz="8000" b="1" dirty="0" smtClean="0">
                <a:solidFill>
                  <a:srgbClr val="C00000"/>
                </a:solidFill>
              </a:rPr>
              <a:t>AGI</a:t>
            </a:r>
            <a:r>
              <a:rPr lang="en-US" altLang="en-US" sz="5300" b="1" dirty="0" smtClean="0"/>
              <a:t/>
            </a:r>
            <a:br>
              <a:rPr lang="en-US" altLang="en-US" sz="5300" b="1" dirty="0" smtClean="0"/>
            </a:br>
            <a:r>
              <a:rPr lang="en-US" altLang="en-US" sz="3600" u="sng" dirty="0" smtClean="0"/>
              <a:t/>
            </a:r>
            <a:br>
              <a:rPr lang="en-US" altLang="en-US" sz="3600" u="sng" dirty="0" smtClean="0"/>
            </a:br>
            <a:r>
              <a:rPr lang="en-US" altLang="en-US" sz="3600" b="1" dirty="0" smtClean="0"/>
              <a:t> Howard Godfrey, Ph.D., CPA</a:t>
            </a:r>
            <a:br>
              <a:rPr lang="en-US" altLang="en-US" sz="3600" b="1" dirty="0" smtClean="0"/>
            </a:br>
            <a:r>
              <a:rPr lang="en-US" altLang="en-US" sz="2800" b="1" dirty="0" smtClean="0"/>
              <a:t>Professor of Accounting </a:t>
            </a:r>
            <a:r>
              <a:rPr lang="en-US" altLang="en-US" sz="3600" b="1" dirty="0" smtClean="0"/>
              <a:t/>
            </a:r>
            <a:br>
              <a:rPr lang="en-US" altLang="en-US" sz="3600" b="1" dirty="0" smtClean="0"/>
            </a:br>
            <a:r>
              <a:rPr lang="en-US" altLang="en-US" sz="2800" b="1" dirty="0" smtClean="0"/>
              <a:t>©Howard Godfrey-2015 </a:t>
            </a:r>
            <a:r>
              <a:rPr lang="en-US" altLang="en-US" sz="3600" dirty="0" smtClean="0"/>
              <a:t/>
            </a:r>
            <a:br>
              <a:rPr lang="en-US" altLang="en-US" sz="3600" dirty="0" smtClean="0"/>
            </a:br>
            <a:endParaRPr lang="en-US" altLang="en-US" sz="36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152400" y="76200"/>
            <a:ext cx="8763000" cy="6553200"/>
          </a:xfrm>
        </p:spPr>
        <p:txBody>
          <a:bodyPr/>
          <a:lstStyle/>
          <a:p>
            <a:pPr marL="0" indent="0">
              <a:buNone/>
            </a:pPr>
            <a:r>
              <a:rPr lang="en-US" b="1" u="sng" dirty="0">
                <a:solidFill>
                  <a:srgbClr val="C00000"/>
                </a:solidFill>
              </a:rPr>
              <a:t>(d) </a:t>
            </a:r>
            <a:r>
              <a:rPr lang="en-US" b="1" u="sng" dirty="0" smtClean="0">
                <a:solidFill>
                  <a:srgbClr val="C00000"/>
                </a:solidFill>
              </a:rPr>
              <a:t>Definitions.  For </a:t>
            </a:r>
            <a:r>
              <a:rPr lang="en-US" b="1" u="sng" dirty="0">
                <a:solidFill>
                  <a:srgbClr val="C00000"/>
                </a:solidFill>
              </a:rPr>
              <a:t>purposes of this </a:t>
            </a:r>
            <a:r>
              <a:rPr lang="en-US" b="1" u="sng" dirty="0" smtClean="0">
                <a:solidFill>
                  <a:srgbClr val="C00000"/>
                </a:solidFill>
              </a:rPr>
              <a:t>section-</a:t>
            </a:r>
          </a:p>
          <a:p>
            <a:pPr marL="0" indent="0">
              <a:buNone/>
            </a:pPr>
            <a:r>
              <a:rPr lang="en-US" b="1" dirty="0" smtClean="0"/>
              <a:t>(1</a:t>
            </a:r>
            <a:r>
              <a:rPr lang="en-US" b="1" dirty="0"/>
              <a:t>) The term </a:t>
            </a:r>
            <a:r>
              <a:rPr lang="en-US" b="1" u="sng" dirty="0"/>
              <a:t>“medical care” </a:t>
            </a:r>
            <a:r>
              <a:rPr lang="en-US" b="1" dirty="0"/>
              <a:t>means amounts </a:t>
            </a:r>
            <a:r>
              <a:rPr lang="en-US" b="1" dirty="0" smtClean="0"/>
              <a:t>paid-</a:t>
            </a:r>
            <a:endParaRPr lang="en-US" b="1" dirty="0"/>
          </a:p>
          <a:p>
            <a:pPr marL="0" indent="0">
              <a:buNone/>
            </a:pPr>
            <a:r>
              <a:rPr lang="en-US" b="1" u="sng" dirty="0"/>
              <a:t>(A) for the diagnosis, cure, mitigation, treatment, or prevention of disease, or for the purpose of affecting any structure or function of the body,</a:t>
            </a:r>
          </a:p>
          <a:p>
            <a:pPr marL="0" indent="0">
              <a:buNone/>
            </a:pPr>
            <a:r>
              <a:rPr lang="en-US" b="1" dirty="0"/>
              <a:t>(B) for transportation primarily for and essential to medical care referred to in subparagraph (A),</a:t>
            </a:r>
          </a:p>
          <a:p>
            <a:pPr marL="0" indent="0">
              <a:buNone/>
            </a:pPr>
            <a:r>
              <a:rPr lang="en-US" b="1" dirty="0"/>
              <a:t>(C) for qualified long-term care services </a:t>
            </a:r>
            <a:r>
              <a:rPr lang="en-US" b="1" dirty="0" smtClean="0"/>
              <a:t>…, </a:t>
            </a:r>
            <a:r>
              <a:rPr lang="en-US" b="1" dirty="0"/>
              <a:t>or</a:t>
            </a:r>
          </a:p>
          <a:p>
            <a:pPr marL="0" indent="0">
              <a:buNone/>
            </a:pPr>
            <a:r>
              <a:rPr lang="en-US" b="1" dirty="0"/>
              <a:t>(D) for insurance </a:t>
            </a:r>
            <a:r>
              <a:rPr lang="en-US" b="1" dirty="0" smtClean="0"/>
              <a:t>…covering </a:t>
            </a:r>
            <a:r>
              <a:rPr lang="en-US" b="1" dirty="0"/>
              <a:t>medical care referred to in subparagraphs (A) and (B) or for any qualified long-term care insurance contract (as defined in section </a:t>
            </a:r>
            <a:r>
              <a:rPr lang="en-US" b="1" u="sng" dirty="0">
                <a:hlinkClick r:id="rId2"/>
              </a:rPr>
              <a:t>7702B</a:t>
            </a:r>
            <a:r>
              <a:rPr lang="en-US" b="1" dirty="0"/>
              <a:t> </a:t>
            </a:r>
            <a:r>
              <a:rPr lang="en-US" b="1" u="sng" dirty="0">
                <a:hlinkClick r:id="rId3" tooltip="(b)"/>
              </a:rPr>
              <a:t>(b)</a:t>
            </a:r>
            <a:r>
              <a:rPr lang="en-US" b="1" dirty="0"/>
              <a:t>).</a:t>
            </a:r>
          </a:p>
          <a:p>
            <a:pPr marL="0" indent="0" eaLnBrk="1" hangingPunct="1">
              <a:buNone/>
            </a:pPr>
            <a:endParaRPr lang="en-US" altLang="en-US" sz="2400" b="1" dirty="0" smtClean="0">
              <a:cs typeface="Times New Roman" panose="02020603050405020304" pitchFamily="18" charset="0"/>
            </a:endParaRPr>
          </a:p>
        </p:txBody>
      </p:sp>
    </p:spTree>
    <p:extLst>
      <p:ext uri="{BB962C8B-B14F-4D97-AF65-F5344CB8AC3E}">
        <p14:creationId xmlns:p14="http://schemas.microsoft.com/office/powerpoint/2010/main" val="1481617878"/>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304800" y="381000"/>
            <a:ext cx="8382000" cy="6248400"/>
          </a:xfrm>
        </p:spPr>
        <p:txBody>
          <a:bodyPr/>
          <a:lstStyle/>
          <a:p>
            <a:pPr marL="0" indent="0" eaLnBrk="1" hangingPunct="1">
              <a:buNone/>
            </a:pPr>
            <a:r>
              <a:rPr lang="en-US" sz="4400" b="1" dirty="0"/>
              <a:t>While cosmetic surgery is generally not deductible, discretionary medical costs may be </a:t>
            </a:r>
            <a:br>
              <a:rPr lang="en-US" sz="4400" b="1" dirty="0"/>
            </a:br>
            <a:r>
              <a:rPr lang="en-US" sz="4400" b="1" dirty="0"/>
              <a:t>deducted where the procedure affects the structure or function of the body. Take, for </a:t>
            </a:r>
            <a:r>
              <a:rPr lang="en-US" sz="4400" b="1" dirty="0" smtClean="0"/>
              <a:t>example</a:t>
            </a:r>
            <a:r>
              <a:rPr lang="en-US" sz="4400" b="1" dirty="0"/>
              <a:t>, procedures that facilitate pregnancy by overcoming infertility.</a:t>
            </a:r>
            <a:endParaRPr lang="en-US" altLang="en-US" sz="4400" b="1" dirty="0" smtClean="0">
              <a:cs typeface="Times New Roman" panose="02020603050405020304" pitchFamily="18" charset="0"/>
            </a:endParaRPr>
          </a:p>
        </p:txBody>
      </p:sp>
    </p:spTree>
    <p:extLst>
      <p:ext uri="{BB962C8B-B14F-4D97-AF65-F5344CB8AC3E}">
        <p14:creationId xmlns:p14="http://schemas.microsoft.com/office/powerpoint/2010/main" val="3411385346"/>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304800" y="381000"/>
            <a:ext cx="8610600" cy="5943600"/>
          </a:xfrm>
        </p:spPr>
        <p:txBody>
          <a:bodyPr/>
          <a:lstStyle/>
          <a:p>
            <a:pPr marL="0" indent="0" eaLnBrk="1" hangingPunct="1">
              <a:buNone/>
            </a:pPr>
            <a:r>
              <a:rPr lang="en-US" sz="4800" b="1" dirty="0"/>
              <a:t>In IRS Letter Ruling </a:t>
            </a:r>
            <a:r>
              <a:rPr lang="en-US" sz="4800" b="1" dirty="0" smtClean="0"/>
              <a:t>200318017</a:t>
            </a:r>
            <a:r>
              <a:rPr lang="en-US" sz="4800" b="1" dirty="0"/>
              <a:t>, the IRS </a:t>
            </a:r>
            <a:r>
              <a:rPr lang="en-US" sz="4800" b="1" dirty="0" smtClean="0"/>
              <a:t>considered whether </a:t>
            </a:r>
            <a:r>
              <a:rPr lang="en-US" sz="4800" b="1" dirty="0"/>
              <a:t>egg donor fees and expenses related to obtaining a willing donor, paid by a taxpayer who could not conceive using her own eggs, qualified as deductible medical </a:t>
            </a:r>
            <a:r>
              <a:rPr lang="en-US" sz="4800" b="1" dirty="0" smtClean="0"/>
              <a:t>expenses. </a:t>
            </a:r>
            <a:endParaRPr lang="en-US" altLang="en-US" sz="4800" b="1" dirty="0" smtClean="0">
              <a:cs typeface="Times New Roman" panose="02020603050405020304" pitchFamily="18" charset="0"/>
            </a:endParaRPr>
          </a:p>
        </p:txBody>
      </p:sp>
    </p:spTree>
    <p:extLst>
      <p:ext uri="{BB962C8B-B14F-4D97-AF65-F5344CB8AC3E}">
        <p14:creationId xmlns:p14="http://schemas.microsoft.com/office/powerpoint/2010/main" val="24830386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228600" y="76200"/>
            <a:ext cx="8839200" cy="6629400"/>
          </a:xfrm>
        </p:spPr>
        <p:txBody>
          <a:bodyPr/>
          <a:lstStyle/>
          <a:p>
            <a:pPr marL="0" indent="0" eaLnBrk="1" hangingPunct="1">
              <a:buNone/>
            </a:pPr>
            <a:r>
              <a:rPr lang="en-US" sz="4400" b="1" dirty="0" smtClean="0"/>
              <a:t>They were deductible.</a:t>
            </a:r>
          </a:p>
          <a:p>
            <a:pPr marL="0" indent="0" eaLnBrk="1" hangingPunct="1">
              <a:spcBef>
                <a:spcPts val="0"/>
              </a:spcBef>
              <a:buNone/>
            </a:pPr>
            <a:r>
              <a:rPr lang="en-US" b="1" dirty="0" smtClean="0"/>
              <a:t>They qualified </a:t>
            </a:r>
            <a:r>
              <a:rPr lang="en-US" b="1" dirty="0"/>
              <a:t>as deductible medical expenses because they were incurred in preparation of the taxpayer's medical procedure (the implantation of a donated egg). </a:t>
            </a:r>
            <a:r>
              <a:rPr lang="en-US" b="1" dirty="0" smtClean="0"/>
              <a:t>Deductible </a:t>
            </a:r>
            <a:r>
              <a:rPr lang="en-US" b="1" dirty="0"/>
              <a:t>expenses </a:t>
            </a:r>
            <a:r>
              <a:rPr lang="en-US" b="1" dirty="0" smtClean="0"/>
              <a:t>included </a:t>
            </a:r>
            <a:r>
              <a:rPr lang="en-US" b="1" u="sng" dirty="0"/>
              <a:t>donor's fee for her time </a:t>
            </a:r>
            <a:r>
              <a:rPr lang="en-US" b="1" dirty="0"/>
              <a:t>and expense in following the procedures to ensure successful egg retrieval, the </a:t>
            </a:r>
            <a:r>
              <a:rPr lang="en-US" b="1" u="sng" dirty="0"/>
              <a:t>agency's fee for procuring the donor</a:t>
            </a:r>
            <a:r>
              <a:rPr lang="en-US" b="1" dirty="0"/>
              <a:t> and coordinating the transaction, </a:t>
            </a:r>
            <a:r>
              <a:rPr lang="en-US" b="1" u="sng" dirty="0"/>
              <a:t>expenses for medical and psychological testing</a:t>
            </a:r>
            <a:r>
              <a:rPr lang="en-US" b="1" dirty="0"/>
              <a:t> and assistance of the donor before and after the procedure, and </a:t>
            </a:r>
            <a:r>
              <a:rPr lang="en-US" b="1" u="sng" dirty="0"/>
              <a:t>legal fees for preparing a contract</a:t>
            </a:r>
            <a:r>
              <a:rPr lang="en-US" b="1" dirty="0"/>
              <a:t> between the taxpayer and the donor. </a:t>
            </a:r>
          </a:p>
          <a:p>
            <a:pPr marL="0" indent="0" eaLnBrk="1" hangingPunct="1">
              <a:buFont typeface="Arial" panose="020B0604020202020204" pitchFamily="34" charset="0"/>
              <a:buNone/>
            </a:pPr>
            <a:endParaRPr lang="en-US" altLang="en-US" b="1" dirty="0" smtClean="0">
              <a:cs typeface="Times New Roman" panose="02020603050405020304" pitchFamily="18" charset="0"/>
            </a:endParaRPr>
          </a:p>
        </p:txBody>
      </p:sp>
    </p:spTree>
    <p:extLst>
      <p:ext uri="{BB962C8B-B14F-4D97-AF65-F5344CB8AC3E}">
        <p14:creationId xmlns:p14="http://schemas.microsoft.com/office/powerpoint/2010/main" val="2983253351"/>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152400" y="76200"/>
            <a:ext cx="8839200" cy="6477000"/>
          </a:xfrm>
        </p:spPr>
        <p:txBody>
          <a:bodyPr/>
          <a:lstStyle/>
          <a:p>
            <a:pPr marL="0" indent="0">
              <a:spcBef>
                <a:spcPts val="0"/>
              </a:spcBef>
              <a:buNone/>
            </a:pPr>
            <a:r>
              <a:rPr lang="en-US" sz="4000" b="1" dirty="0"/>
              <a:t>What about the same type of </a:t>
            </a:r>
            <a:r>
              <a:rPr lang="en-US" sz="4000" b="1" u="sng" dirty="0">
                <a:solidFill>
                  <a:srgbClr val="C00000"/>
                </a:solidFill>
              </a:rPr>
              <a:t>expenses paid by a single male to father a child through a </a:t>
            </a:r>
            <a:r>
              <a:rPr lang="en-US" sz="4000" b="1" u="sng" dirty="0" smtClean="0">
                <a:solidFill>
                  <a:srgbClr val="C00000"/>
                </a:solidFill>
              </a:rPr>
              <a:t>surrogate?</a:t>
            </a:r>
            <a:br>
              <a:rPr lang="en-US" sz="4000" b="1" u="sng" dirty="0" smtClean="0">
                <a:solidFill>
                  <a:srgbClr val="C00000"/>
                </a:solidFill>
              </a:rPr>
            </a:br>
            <a:r>
              <a:rPr lang="en-US" sz="4000" b="1" dirty="0" smtClean="0"/>
              <a:t>Are </a:t>
            </a:r>
            <a:r>
              <a:rPr lang="en-US" sz="4000" b="1" dirty="0"/>
              <a:t>those expenses deductible? </a:t>
            </a:r>
          </a:p>
          <a:p>
            <a:pPr marL="0" indent="0">
              <a:spcBef>
                <a:spcPts val="0"/>
              </a:spcBef>
              <a:buNone/>
            </a:pPr>
            <a:r>
              <a:rPr lang="en-US" sz="4000" b="1" u="sng" dirty="0"/>
              <a:t>No,</a:t>
            </a:r>
            <a:r>
              <a:rPr lang="en-US" sz="4000" b="1" dirty="0"/>
              <a:t> </a:t>
            </a:r>
            <a:r>
              <a:rPr lang="en-US" sz="4000" b="1" dirty="0" smtClean="0"/>
              <a:t>because </a:t>
            </a:r>
            <a:r>
              <a:rPr lang="en-US" sz="4000" b="1" dirty="0"/>
              <a:t>the expenses are </a:t>
            </a:r>
            <a:r>
              <a:rPr lang="en-US" sz="4000" b="1" u="sng" dirty="0"/>
              <a:t>not related to an underlying medical condition or defect of the taxpayer </a:t>
            </a:r>
            <a:r>
              <a:rPr lang="en-US" sz="4000" b="1" dirty="0"/>
              <a:t>nor are they affecting any structure or</a:t>
            </a:r>
            <a:r>
              <a:rPr lang="en-US" sz="4000" dirty="0"/>
              <a:t> </a:t>
            </a:r>
            <a:r>
              <a:rPr lang="en-US" sz="4000" b="1" dirty="0"/>
              <a:t>function of his body. See </a:t>
            </a:r>
            <a:r>
              <a:rPr lang="en-US" sz="4000" b="1" i="1" dirty="0"/>
              <a:t>William </a:t>
            </a:r>
            <a:r>
              <a:rPr lang="en-US" sz="4000" b="1" i="1" dirty="0" err="1"/>
              <a:t>Magdalin</a:t>
            </a:r>
            <a:r>
              <a:rPr lang="en-US" sz="4000" b="1" i="1" dirty="0"/>
              <a:t>, </a:t>
            </a:r>
            <a:r>
              <a:rPr lang="en-US" sz="4000" b="1" dirty="0"/>
              <a:t>TC Memo 2008-293. </a:t>
            </a:r>
          </a:p>
          <a:p>
            <a:pPr marL="0" indent="0" eaLnBrk="1" hangingPunct="1">
              <a:buNone/>
            </a:pPr>
            <a:endParaRPr lang="en-US" altLang="en-US" sz="3600" b="1" dirty="0" smtClean="0">
              <a:cs typeface="Times New Roman" panose="02020603050405020304" pitchFamily="18" charset="0"/>
            </a:endParaRPr>
          </a:p>
        </p:txBody>
      </p:sp>
    </p:spTree>
    <p:extLst>
      <p:ext uri="{BB962C8B-B14F-4D97-AF65-F5344CB8AC3E}">
        <p14:creationId xmlns:p14="http://schemas.microsoft.com/office/powerpoint/2010/main" val="1585790979"/>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228600" y="23813"/>
            <a:ext cx="8686800" cy="5999162"/>
          </a:xfrm>
          <a:noFill/>
        </p:spPr>
        <p:txBody>
          <a:bodyPr lIns="90488" tIns="44450" rIns="90488" bIns="44450">
            <a:spAutoFit/>
          </a:bodyPr>
          <a:lstStyle/>
          <a:p>
            <a:pPr algn="l" eaLnBrk="1" hangingPunct="1"/>
            <a:r>
              <a:rPr lang="en-US" altLang="en-US" sz="4800" b="1" u="sng" dirty="0" smtClean="0">
                <a:solidFill>
                  <a:srgbClr val="FF0000"/>
                </a:solidFill>
                <a:cs typeface="Times New Roman" panose="02020603050405020304" pitchFamily="18" charset="0"/>
              </a:rPr>
              <a:t>Medical Expense Deduction</a:t>
            </a:r>
            <a:r>
              <a:rPr lang="en-US" altLang="en-US" b="1" u="sng" dirty="0" smtClean="0">
                <a:cs typeface="Times New Roman" panose="02020603050405020304" pitchFamily="18" charset="0"/>
              </a:rPr>
              <a:t/>
            </a:r>
            <a:br>
              <a:rPr lang="en-US" altLang="en-US" b="1" u="sng" dirty="0" smtClean="0">
                <a:cs typeface="Times New Roman" panose="02020603050405020304" pitchFamily="18" charset="0"/>
              </a:rPr>
            </a:br>
            <a:r>
              <a:rPr lang="en-US" altLang="en-US" sz="4800" b="1" dirty="0" smtClean="0">
                <a:cs typeface="Times New Roman" panose="02020603050405020304" pitchFamily="18" charset="0"/>
              </a:rPr>
              <a:t>Daniel's AGI is $90,000. </a:t>
            </a:r>
            <a:br>
              <a:rPr lang="en-US" altLang="en-US" sz="4800" b="1" dirty="0" smtClean="0">
                <a:cs typeface="Times New Roman" panose="02020603050405020304" pitchFamily="18" charset="0"/>
              </a:rPr>
            </a:br>
            <a:r>
              <a:rPr lang="en-US" altLang="en-US" sz="4800" b="1" dirty="0" smtClean="0">
                <a:cs typeface="Times New Roman" panose="02020603050405020304" pitchFamily="18" charset="0"/>
              </a:rPr>
              <a:t>He incurred $14,000 of medical expenses and was reimbursed for $3,000 of these expenses. </a:t>
            </a:r>
            <a:br>
              <a:rPr lang="en-US" altLang="en-US" sz="4800" b="1" dirty="0" smtClean="0">
                <a:cs typeface="Times New Roman" panose="02020603050405020304" pitchFamily="18" charset="0"/>
              </a:rPr>
            </a:br>
            <a:r>
              <a:rPr lang="en-US" altLang="en-US" sz="4800" b="1" dirty="0" smtClean="0">
                <a:cs typeface="Times New Roman" panose="02020603050405020304" pitchFamily="18" charset="0"/>
              </a:rPr>
              <a:t>What is his allowable </a:t>
            </a:r>
            <a:r>
              <a:rPr lang="en-US" altLang="en-US" sz="4800" b="1" dirty="0" smtClean="0">
                <a:cs typeface="Times New Roman" panose="02020603050405020304" pitchFamily="18" charset="0"/>
              </a:rPr>
              <a:t/>
            </a:r>
            <a:br>
              <a:rPr lang="en-US" altLang="en-US" sz="4800" b="1" dirty="0" smtClean="0">
                <a:cs typeface="Times New Roman" panose="02020603050405020304" pitchFamily="18" charset="0"/>
              </a:rPr>
            </a:br>
            <a:r>
              <a:rPr lang="en-US" altLang="en-US" sz="4800" b="1" dirty="0" smtClean="0">
                <a:cs typeface="Times New Roman" panose="02020603050405020304" pitchFamily="18" charset="0"/>
              </a:rPr>
              <a:t>medical </a:t>
            </a:r>
            <a:r>
              <a:rPr lang="en-US" altLang="en-US" sz="4800" b="1" dirty="0" smtClean="0">
                <a:cs typeface="Times New Roman" panose="02020603050405020304" pitchFamily="18" charset="0"/>
              </a:rPr>
              <a:t>expense </a:t>
            </a:r>
            <a:r>
              <a:rPr lang="en-US" altLang="en-US" sz="4800" b="1" dirty="0" smtClean="0">
                <a:cs typeface="Times New Roman" panose="02020603050405020304" pitchFamily="18" charset="0"/>
              </a:rPr>
              <a:t/>
            </a:r>
            <a:br>
              <a:rPr lang="en-US" altLang="en-US" sz="4800" b="1" dirty="0" smtClean="0">
                <a:cs typeface="Times New Roman" panose="02020603050405020304" pitchFamily="18" charset="0"/>
              </a:rPr>
            </a:br>
            <a:r>
              <a:rPr lang="en-US" altLang="en-US" sz="4800" b="1" dirty="0" smtClean="0">
                <a:cs typeface="Times New Roman" panose="02020603050405020304" pitchFamily="18" charset="0"/>
              </a:rPr>
              <a:t>deduction </a:t>
            </a:r>
            <a:r>
              <a:rPr lang="en-US" altLang="en-US" sz="4800" b="1" dirty="0" smtClean="0">
                <a:cs typeface="Times New Roman" panose="02020603050405020304" pitchFamily="18" charset="0"/>
              </a:rPr>
              <a:t>if he itemizes?</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386" name="Object 2"/>
          <p:cNvGraphicFramePr>
            <a:graphicFrameLocks noGrp="1" noChangeAspect="1"/>
          </p:cNvGraphicFramePr>
          <p:nvPr>
            <p:ph type="ctrTitle"/>
          </p:nvPr>
        </p:nvGraphicFramePr>
        <p:xfrm>
          <a:off x="203200" y="295275"/>
          <a:ext cx="8286750" cy="5956300"/>
        </p:xfrm>
        <a:graphic>
          <a:graphicData uri="http://schemas.openxmlformats.org/presentationml/2006/ole">
            <mc:AlternateContent xmlns:mc="http://schemas.openxmlformats.org/markup-compatibility/2006">
              <mc:Choice xmlns:v="urn:schemas-microsoft-com:vml" Requires="v">
                <p:oleObj spid="_x0000_s16413" name="Worksheet" r:id="rId4" imgW="2438490" imgH="1752570" progId="Excel.Sheet.8">
                  <p:embed/>
                </p:oleObj>
              </mc:Choice>
              <mc:Fallback>
                <p:oleObj name="Worksheet" r:id="rId4" imgW="2438490" imgH="1752570"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3200" y="295275"/>
                        <a:ext cx="8286750" cy="5956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434" name="Object 2"/>
          <p:cNvGraphicFramePr>
            <a:graphicFrameLocks noGrp="1" noChangeAspect="1"/>
          </p:cNvGraphicFramePr>
          <p:nvPr>
            <p:ph type="ctrTitle"/>
          </p:nvPr>
        </p:nvGraphicFramePr>
        <p:xfrm>
          <a:off x="268288" y="560388"/>
          <a:ext cx="8718550" cy="5688012"/>
        </p:xfrm>
        <a:graphic>
          <a:graphicData uri="http://schemas.openxmlformats.org/presentationml/2006/ole">
            <mc:AlternateContent xmlns:mc="http://schemas.openxmlformats.org/markup-compatibility/2006">
              <mc:Choice xmlns:v="urn:schemas-microsoft-com:vml" Requires="v">
                <p:oleObj spid="_x0000_s18461" name="Worksheet" r:id="rId4" imgW="2685932" imgH="1752570" progId="Excel.Sheet.8">
                  <p:embed/>
                </p:oleObj>
              </mc:Choice>
              <mc:Fallback>
                <p:oleObj name="Worksheet" r:id="rId4" imgW="2685932" imgH="1752570"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8288" y="560388"/>
                        <a:ext cx="8718550" cy="568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body" idx="1"/>
          </p:nvPr>
        </p:nvSpPr>
        <p:spPr>
          <a:xfrm>
            <a:off x="304800" y="228600"/>
            <a:ext cx="8534400" cy="6324600"/>
          </a:xfrm>
        </p:spPr>
        <p:txBody>
          <a:bodyPr/>
          <a:lstStyle/>
          <a:p>
            <a:pPr marL="169863" indent="-169863" eaLnBrk="1" hangingPunct="1">
              <a:buFont typeface="Arial" panose="020B0604020202020204" pitchFamily="34" charset="0"/>
              <a:buNone/>
            </a:pPr>
            <a:r>
              <a:rPr lang="en-US" altLang="en-US" sz="4000" b="1" u="sng" dirty="0" smtClean="0">
                <a:solidFill>
                  <a:srgbClr val="FF0000"/>
                </a:solidFill>
              </a:rPr>
              <a:t>Taxes – Sec . 164</a:t>
            </a:r>
          </a:p>
          <a:p>
            <a:pPr marL="0" indent="0" eaLnBrk="1" hangingPunct="1">
              <a:buNone/>
            </a:pPr>
            <a:r>
              <a:rPr lang="en-US" altLang="en-US" sz="3600" b="1" dirty="0" smtClean="0"/>
              <a:t>Deductible taxes include</a:t>
            </a:r>
          </a:p>
          <a:p>
            <a:pPr marL="574675" lvl="1" indent="-234950" eaLnBrk="1" hangingPunct="1"/>
            <a:r>
              <a:rPr lang="en-US" altLang="en-US" sz="3200" b="1" dirty="0" smtClean="0"/>
              <a:t>State, local, &amp; foreign real property taxes</a:t>
            </a:r>
          </a:p>
          <a:p>
            <a:pPr marL="574675" lvl="1" indent="-234950" eaLnBrk="1" hangingPunct="1"/>
            <a:r>
              <a:rPr lang="en-US" altLang="en-US" sz="3200" b="1" dirty="0" smtClean="0"/>
              <a:t>State &amp; local personal property taxes</a:t>
            </a:r>
          </a:p>
          <a:p>
            <a:pPr marL="574675" lvl="1" indent="-234950" eaLnBrk="1" hangingPunct="1"/>
            <a:r>
              <a:rPr lang="en-US" altLang="en-US" sz="3200" b="1" dirty="0" smtClean="0"/>
              <a:t>State, local, &amp; foreign income taxes</a:t>
            </a:r>
          </a:p>
          <a:p>
            <a:pPr marL="574675" lvl="1" indent="-234950" eaLnBrk="1" hangingPunct="1"/>
            <a:r>
              <a:rPr lang="en-US" altLang="en-US" sz="3200" b="1" dirty="0" smtClean="0"/>
              <a:t>Other federal, state, local, and foreign taxes </a:t>
            </a:r>
            <a:r>
              <a:rPr lang="en-US" altLang="en-US" sz="3200" b="1" u="sng" dirty="0" smtClean="0"/>
              <a:t>incurred in a business or other income-producing activity</a:t>
            </a:r>
          </a:p>
          <a:p>
            <a:pPr marL="574675" lvl="1" indent="-234950" eaLnBrk="1" hangingPunct="1"/>
            <a:r>
              <a:rPr lang="en-US" altLang="en-US" sz="3200" b="1" dirty="0" smtClean="0"/>
              <a:t>Can elect to deduct state &amp; local general sales taxes </a:t>
            </a:r>
            <a:r>
              <a:rPr lang="en-US" altLang="en-US" sz="3200" b="1" u="sng" dirty="0" smtClean="0"/>
              <a:t>instead</a:t>
            </a:r>
            <a:r>
              <a:rPr lang="en-US" altLang="en-US" sz="3200" b="1" dirty="0" smtClean="0"/>
              <a:t> of state &amp; local income taxes</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506" name="Object 3"/>
          <p:cNvGraphicFramePr>
            <a:graphicFrameLocks noGrp="1" noChangeAspect="1"/>
          </p:cNvGraphicFramePr>
          <p:nvPr>
            <p:ph/>
          </p:nvPr>
        </p:nvGraphicFramePr>
        <p:xfrm>
          <a:off x="152400" y="609600"/>
          <a:ext cx="8788400" cy="5675313"/>
        </p:xfrm>
        <a:graphic>
          <a:graphicData uri="http://schemas.openxmlformats.org/presentationml/2006/ole">
            <mc:AlternateContent xmlns:mc="http://schemas.openxmlformats.org/markup-compatibility/2006">
              <mc:Choice xmlns:v="urn:schemas-microsoft-com:vml" Requires="v">
                <p:oleObj spid="_x0000_s21533" name="Worksheet" r:id="rId3" imgW="2743310" imgH="1771485" progId="Excel.Sheet.8">
                  <p:embed/>
                </p:oleObj>
              </mc:Choice>
              <mc:Fallback>
                <p:oleObj name="Worksheet" r:id="rId3" imgW="2743310" imgH="1771485" progId="Excel.Sheet.8">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609600"/>
                        <a:ext cx="8788400" cy="5675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32899" name="Rectangle 3"/>
          <p:cNvSpPr>
            <a:spLocks noGrp="1" noChangeArrowheads="1"/>
          </p:cNvSpPr>
          <p:nvPr>
            <p:ph type="body" idx="1"/>
          </p:nvPr>
        </p:nvSpPr>
        <p:spPr>
          <a:xfrm>
            <a:off x="152400" y="228600"/>
            <a:ext cx="8839200" cy="6248400"/>
          </a:xfrm>
        </p:spPr>
        <p:txBody>
          <a:bodyPr/>
          <a:lstStyle/>
          <a:p>
            <a:pPr algn="ctr" eaLnBrk="1" hangingPunct="1">
              <a:lnSpc>
                <a:spcPct val="90000"/>
              </a:lnSpc>
              <a:buFont typeface="Arial" panose="020B0604020202020204" pitchFamily="34" charset="0"/>
              <a:buNone/>
            </a:pPr>
            <a:r>
              <a:rPr lang="en-US" altLang="en-US" sz="3600" b="1" smtClean="0">
                <a:cs typeface="Times New Roman" panose="02020603050405020304" pitchFamily="18" charset="0"/>
              </a:rPr>
              <a:t> </a:t>
            </a:r>
          </a:p>
        </p:txBody>
      </p:sp>
      <p:graphicFrame>
        <p:nvGraphicFramePr>
          <p:cNvPr id="7171" name="Object 2"/>
          <p:cNvGraphicFramePr>
            <a:graphicFrameLocks noChangeAspect="1"/>
          </p:cNvGraphicFramePr>
          <p:nvPr/>
        </p:nvGraphicFramePr>
        <p:xfrm>
          <a:off x="641350" y="457200"/>
          <a:ext cx="8045450" cy="6083300"/>
        </p:xfrm>
        <a:graphic>
          <a:graphicData uri="http://schemas.openxmlformats.org/presentationml/2006/ole">
            <mc:AlternateContent xmlns:mc="http://schemas.openxmlformats.org/markup-compatibility/2006">
              <mc:Choice xmlns:v="urn:schemas-microsoft-com:vml" Requires="v">
                <p:oleObj spid="_x0000_s7198" name="Worksheet" r:id="rId3" imgW="3253697" imgH="2461320" progId="Excel.Sheet.12">
                  <p:embed/>
                </p:oleObj>
              </mc:Choice>
              <mc:Fallback>
                <p:oleObj name="Worksheet" r:id="rId3" imgW="3253697" imgH="2461320" progId="Excel.Sheet.12">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1350" y="457200"/>
                        <a:ext cx="8045450" cy="608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32899">
                                            <p:txEl>
                                              <p:pRg st="0" end="0"/>
                                            </p:txEl>
                                          </p:spTgt>
                                        </p:tgtEl>
                                        <p:attrNameLst>
                                          <p:attrName>style.visibility</p:attrName>
                                        </p:attrNameLst>
                                      </p:cBhvr>
                                      <p:to>
                                        <p:strVal val="visible"/>
                                      </p:to>
                                    </p:set>
                                    <p:anim calcmode="lin" valueType="num">
                                      <p:cBhvr additive="base">
                                        <p:cTn id="7" dur="500" fill="hold"/>
                                        <p:tgtEl>
                                          <p:spTgt spid="12328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3289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2899"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530" name="Object 3"/>
          <p:cNvGraphicFramePr>
            <a:graphicFrameLocks noGrp="1" noChangeAspect="1"/>
          </p:cNvGraphicFramePr>
          <p:nvPr>
            <p:ph/>
          </p:nvPr>
        </p:nvGraphicFramePr>
        <p:xfrm>
          <a:off x="152400" y="609600"/>
          <a:ext cx="8788400" cy="5675313"/>
        </p:xfrm>
        <a:graphic>
          <a:graphicData uri="http://schemas.openxmlformats.org/presentationml/2006/ole">
            <mc:AlternateContent xmlns:mc="http://schemas.openxmlformats.org/markup-compatibility/2006">
              <mc:Choice xmlns:v="urn:schemas-microsoft-com:vml" Requires="v">
                <p:oleObj spid="_x0000_s22557" name="Worksheet" r:id="rId3" imgW="2743310" imgH="1771485" progId="Excel.Sheet.8">
                  <p:embed/>
                </p:oleObj>
              </mc:Choice>
              <mc:Fallback>
                <p:oleObj name="Worksheet" r:id="rId3" imgW="2743310" imgH="1771485" progId="Excel.Sheet.8">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609600"/>
                        <a:ext cx="8788400" cy="5675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body" idx="1"/>
          </p:nvPr>
        </p:nvSpPr>
        <p:spPr>
          <a:xfrm>
            <a:off x="304800" y="304800"/>
            <a:ext cx="8382000" cy="6248400"/>
          </a:xfrm>
        </p:spPr>
        <p:txBody>
          <a:bodyPr/>
          <a:lstStyle/>
          <a:p>
            <a:pPr eaLnBrk="1" hangingPunct="1">
              <a:lnSpc>
                <a:spcPct val="80000"/>
              </a:lnSpc>
              <a:buFont typeface="Arial" panose="020B0604020202020204" pitchFamily="34" charset="0"/>
              <a:buNone/>
            </a:pPr>
            <a:r>
              <a:rPr lang="en-US" altLang="en-US" sz="4800" b="1" u="sng" smtClean="0">
                <a:solidFill>
                  <a:srgbClr val="FF0000"/>
                </a:solidFill>
                <a:cs typeface="Times New Roman" panose="02020603050405020304" pitchFamily="18" charset="0"/>
              </a:rPr>
              <a:t>Nondeductible Taxes</a:t>
            </a:r>
            <a:r>
              <a:rPr lang="en-US" altLang="en-US" sz="4800" u="sng" smtClean="0">
                <a:solidFill>
                  <a:srgbClr val="FF0000"/>
                </a:solidFill>
                <a:cs typeface="Times New Roman" panose="02020603050405020304" pitchFamily="18" charset="0"/>
              </a:rPr>
              <a:t> </a:t>
            </a:r>
          </a:p>
          <a:p>
            <a:pPr eaLnBrk="1" hangingPunct="1">
              <a:lnSpc>
                <a:spcPct val="80000"/>
              </a:lnSpc>
            </a:pPr>
            <a:r>
              <a:rPr lang="en-US" altLang="en-US" sz="4400" b="1" smtClean="0">
                <a:cs typeface="Times New Roman" panose="02020603050405020304" pitchFamily="18" charset="0"/>
              </a:rPr>
              <a:t>Federal income taxes</a:t>
            </a:r>
          </a:p>
          <a:p>
            <a:pPr eaLnBrk="1" hangingPunct="1">
              <a:lnSpc>
                <a:spcPct val="80000"/>
              </a:lnSpc>
            </a:pPr>
            <a:r>
              <a:rPr lang="en-US" altLang="en-US" sz="4400" b="1" smtClean="0">
                <a:cs typeface="Times New Roman" panose="02020603050405020304" pitchFamily="18" charset="0"/>
              </a:rPr>
              <a:t>Employee's share of payroll taxes </a:t>
            </a:r>
          </a:p>
          <a:p>
            <a:pPr eaLnBrk="1" hangingPunct="1">
              <a:lnSpc>
                <a:spcPct val="80000"/>
              </a:lnSpc>
            </a:pPr>
            <a:r>
              <a:rPr lang="en-US" altLang="en-US" sz="4400" b="1" smtClean="0">
                <a:cs typeface="Times New Roman" panose="02020603050405020304" pitchFamily="18" charset="0"/>
              </a:rPr>
              <a:t>Federal excise taxes not incurred for business</a:t>
            </a:r>
          </a:p>
          <a:p>
            <a:pPr eaLnBrk="1" hangingPunct="1">
              <a:lnSpc>
                <a:spcPct val="80000"/>
              </a:lnSpc>
            </a:pPr>
            <a:r>
              <a:rPr lang="en-US" altLang="en-US" sz="4400" b="1" smtClean="0">
                <a:cs typeface="Times New Roman" panose="02020603050405020304" pitchFamily="18" charset="0"/>
              </a:rPr>
              <a:t>State &amp; local sales taxes on goods for personal use</a:t>
            </a:r>
          </a:p>
          <a:p>
            <a:pPr eaLnBrk="1" hangingPunct="1">
              <a:lnSpc>
                <a:spcPct val="80000"/>
              </a:lnSpc>
            </a:pPr>
            <a:r>
              <a:rPr lang="en-US" altLang="en-US" sz="4400" b="1" smtClean="0">
                <a:cs typeface="Times New Roman" panose="02020603050405020304" pitchFamily="18" charset="0"/>
              </a:rPr>
              <a:t>Assessments on property that increase property value</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a:xfrm>
            <a:off x="228600" y="196850"/>
            <a:ext cx="8686800" cy="6246813"/>
          </a:xfrm>
          <a:noFill/>
        </p:spPr>
        <p:txBody>
          <a:bodyPr lIns="90488" tIns="44450" rIns="90488" bIns="44450">
            <a:spAutoFit/>
          </a:bodyPr>
          <a:lstStyle/>
          <a:p>
            <a:pPr algn="l" eaLnBrk="1" hangingPunct="1">
              <a:spcBef>
                <a:spcPct val="65000"/>
              </a:spcBef>
            </a:pPr>
            <a:r>
              <a:rPr lang="en-US" altLang="en-US" sz="4000" b="1" u="sng" smtClean="0">
                <a:solidFill>
                  <a:srgbClr val="FF0000"/>
                </a:solidFill>
                <a:cs typeface="Times New Roman" panose="02020603050405020304" pitchFamily="18" charset="0"/>
              </a:rPr>
              <a:t>Tax Benefit Rule-1</a:t>
            </a:r>
            <a:r>
              <a:rPr lang="en-US" altLang="en-US" sz="3600" b="1" u="sng" smtClean="0">
                <a:cs typeface="Times New Roman" panose="02020603050405020304" pitchFamily="18" charset="0"/>
              </a:rPr>
              <a:t/>
            </a:r>
            <a:br>
              <a:rPr lang="en-US" altLang="en-US" sz="3600" b="1" u="sng" smtClean="0">
                <a:cs typeface="Times New Roman" panose="02020603050405020304" pitchFamily="18" charset="0"/>
              </a:rPr>
            </a:br>
            <a:r>
              <a:rPr lang="en-US" altLang="en-US" sz="3600" b="1" smtClean="0">
                <a:cs typeface="Times New Roman" panose="02020603050405020304" pitchFamily="18" charset="0"/>
              </a:rPr>
              <a:t>Rebecca and Gregory, a married couple, filed a joint return for 2015 with </a:t>
            </a:r>
            <a:r>
              <a:rPr lang="en-US" altLang="en-US" sz="3600" b="1" u="sng" smtClean="0">
                <a:cs typeface="Times New Roman" panose="02020603050405020304" pitchFamily="18" charset="0"/>
              </a:rPr>
              <a:t>AGI of $70,000</a:t>
            </a:r>
            <a:r>
              <a:rPr lang="en-US" altLang="en-US" sz="3600" b="1" smtClean="0">
                <a:cs typeface="Times New Roman" panose="02020603050405020304" pitchFamily="18" charset="0"/>
              </a:rPr>
              <a:t> and total allowable itemized </a:t>
            </a:r>
            <a:r>
              <a:rPr lang="en-US" altLang="en-US" sz="3600" b="1" u="sng" smtClean="0">
                <a:cs typeface="Times New Roman" panose="02020603050405020304" pitchFamily="18" charset="0"/>
              </a:rPr>
              <a:t>deductions of $12,600</a:t>
            </a:r>
            <a:r>
              <a:rPr lang="en-US" altLang="en-US" sz="3600" b="1" smtClean="0">
                <a:cs typeface="Times New Roman" panose="02020603050405020304" pitchFamily="18" charset="0"/>
              </a:rPr>
              <a:t>, which included state income taxes paid of $3,100. </a:t>
            </a:r>
            <a:br>
              <a:rPr lang="en-US" altLang="en-US" sz="3600" b="1" smtClean="0">
                <a:cs typeface="Times New Roman" panose="02020603050405020304" pitchFamily="18" charset="0"/>
              </a:rPr>
            </a:br>
            <a:r>
              <a:rPr lang="en-US" altLang="en-US" sz="3600" b="1" smtClean="0">
                <a:cs typeface="Times New Roman" panose="02020603050405020304" pitchFamily="18" charset="0"/>
              </a:rPr>
              <a:t>They received a </a:t>
            </a:r>
            <a:r>
              <a:rPr lang="en-US" altLang="en-US" sz="3600" b="1" u="sng" smtClean="0">
                <a:cs typeface="Times New Roman" panose="02020603050405020304" pitchFamily="18" charset="0"/>
              </a:rPr>
              <a:t>$900 refund</a:t>
            </a:r>
            <a:r>
              <a:rPr lang="en-US" altLang="en-US" sz="3600" b="1" smtClean="0">
                <a:cs typeface="Times New Roman" panose="02020603050405020304" pitchFamily="18" charset="0"/>
              </a:rPr>
              <a:t> of state income taxes in April 2016.</a:t>
            </a:r>
            <a:br>
              <a:rPr lang="en-US" altLang="en-US" sz="3600" b="1" smtClean="0">
                <a:cs typeface="Times New Roman" panose="02020603050405020304" pitchFamily="18" charset="0"/>
              </a:rPr>
            </a:br>
            <a:r>
              <a:rPr lang="en-US" altLang="en-US" sz="3600" b="1" smtClean="0">
                <a:cs typeface="Times New Roman" panose="02020603050405020304" pitchFamily="18" charset="0"/>
              </a:rPr>
              <a:t>How much of the state income tax refund must they include in income and in which year do they include it?</a:t>
            </a:r>
            <a:endParaRPr lang="en-US" altLang="en-US" sz="2400" b="1" smtClean="0">
              <a:cs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a:xfrm>
            <a:off x="152400" y="304800"/>
            <a:ext cx="8686800" cy="5999163"/>
          </a:xfrm>
          <a:noFill/>
        </p:spPr>
        <p:txBody>
          <a:bodyPr lIns="90488" tIns="44450" rIns="90488" bIns="44450">
            <a:spAutoFit/>
          </a:bodyPr>
          <a:lstStyle/>
          <a:p>
            <a:pPr algn="l" eaLnBrk="1" hangingPunct="1"/>
            <a:r>
              <a:rPr lang="en-US" altLang="en-US" sz="4800" b="1" u="sng" smtClean="0">
                <a:solidFill>
                  <a:srgbClr val="FF0000"/>
                </a:solidFill>
                <a:cs typeface="Times New Roman" panose="02020603050405020304" pitchFamily="18" charset="0"/>
              </a:rPr>
              <a:t>Tax Benefit Rule-2</a:t>
            </a:r>
            <a:r>
              <a:rPr lang="en-US" altLang="en-US" sz="4800" b="1" u="sng" smtClean="0">
                <a:cs typeface="Times New Roman" panose="02020603050405020304" pitchFamily="18" charset="0"/>
              </a:rPr>
              <a:t/>
            </a:r>
            <a:br>
              <a:rPr lang="en-US" altLang="en-US" sz="4800" b="1" u="sng" smtClean="0">
                <a:cs typeface="Times New Roman" panose="02020603050405020304" pitchFamily="18" charset="0"/>
              </a:rPr>
            </a:br>
            <a:r>
              <a:rPr lang="en-US" altLang="en-US" sz="4800" b="1" smtClean="0"/>
              <a:t>Zero. Their itemized deductions of $12,600 did not exceed their </a:t>
            </a:r>
            <a:r>
              <a:rPr lang="en-US" altLang="en-US" sz="4800" b="1" u="sng" smtClean="0"/>
              <a:t>standard deduction of $12,600. </a:t>
            </a:r>
            <a:r>
              <a:rPr lang="en-US" altLang="en-US" sz="4800" b="1" smtClean="0"/>
              <a:t>Since there was no tax benefit derived from deducting state income taxes, none of the refund is included in income.</a:t>
            </a:r>
            <a:r>
              <a:rPr lang="en-US" altLang="en-US" sz="2800" b="1" smtClean="0"/>
              <a:t> </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ctrTitle"/>
          </p:nvPr>
        </p:nvSpPr>
        <p:spPr>
          <a:xfrm>
            <a:off x="228600" y="-68263"/>
            <a:ext cx="8686800" cy="6367463"/>
          </a:xfrm>
          <a:noFill/>
        </p:spPr>
        <p:txBody>
          <a:bodyPr lIns="90488" tIns="44450" rIns="90488" bIns="44450">
            <a:spAutoFit/>
          </a:bodyPr>
          <a:lstStyle/>
          <a:p>
            <a:pPr algn="l" eaLnBrk="1" hangingPunct="1"/>
            <a:r>
              <a:rPr lang="en-US" altLang="en-US" sz="4800" b="1" u="sng" dirty="0" smtClean="0">
                <a:solidFill>
                  <a:srgbClr val="FF0000"/>
                </a:solidFill>
                <a:cs typeface="Times New Roman" panose="02020603050405020304" pitchFamily="18" charset="0"/>
              </a:rPr>
              <a:t>Tax Benefit Rule-3</a:t>
            </a:r>
            <a:r>
              <a:rPr lang="en-US" altLang="en-US" sz="4000" b="1" u="sng" dirty="0" smtClean="0">
                <a:cs typeface="Times New Roman" panose="02020603050405020304" pitchFamily="18" charset="0"/>
              </a:rPr>
              <a:t/>
            </a:r>
            <a:br>
              <a:rPr lang="en-US" altLang="en-US" sz="4000" b="1" u="sng" dirty="0" smtClean="0">
                <a:cs typeface="Times New Roman" panose="02020603050405020304" pitchFamily="18" charset="0"/>
              </a:rPr>
            </a:br>
            <a:r>
              <a:rPr lang="en-US" altLang="en-US" sz="4000" b="1" dirty="0" smtClean="0"/>
              <a:t>If their total itemized deductions for 2015 had been </a:t>
            </a:r>
            <a:r>
              <a:rPr lang="en-US" altLang="en-US" sz="4000" b="1" u="sng" dirty="0" smtClean="0"/>
              <a:t>$13,000</a:t>
            </a:r>
            <a:r>
              <a:rPr lang="en-US" altLang="en-US" sz="4000" b="1" dirty="0" smtClean="0"/>
              <a:t>, then </a:t>
            </a:r>
            <a:r>
              <a:rPr lang="en-US" altLang="en-US" sz="4000" b="1" u="sng" dirty="0" smtClean="0">
                <a:solidFill>
                  <a:srgbClr val="C00000"/>
                </a:solidFill>
              </a:rPr>
              <a:t>$400 </a:t>
            </a:r>
            <a:r>
              <a:rPr lang="en-US" altLang="en-US" sz="4000" b="1" u="sng" dirty="0" smtClean="0"/>
              <a:t>($13,000 - $12,600 standard deduction)</a:t>
            </a:r>
            <a:r>
              <a:rPr lang="en-US" altLang="en-US" sz="4000" b="1" dirty="0" smtClean="0"/>
              <a:t> of the $900 refund would be included in income in 2016. </a:t>
            </a:r>
            <a:br>
              <a:rPr lang="en-US" altLang="en-US" sz="4000" b="1" dirty="0" smtClean="0"/>
            </a:br>
            <a:r>
              <a:rPr lang="en-US" altLang="en-US" sz="4000" b="1" dirty="0" smtClean="0"/>
              <a:t/>
            </a:r>
            <a:br>
              <a:rPr lang="en-US" altLang="en-US" sz="4000" b="1" dirty="0" smtClean="0"/>
            </a:br>
            <a:r>
              <a:rPr lang="en-US" altLang="en-US" sz="4000" b="1" u="sng" dirty="0" smtClean="0"/>
              <a:t>If</a:t>
            </a:r>
            <a:r>
              <a:rPr lang="en-US" altLang="en-US" sz="4000" b="1" dirty="0" smtClean="0"/>
              <a:t> itemized deductions were </a:t>
            </a:r>
            <a:r>
              <a:rPr lang="en-US" altLang="en-US" sz="4000" b="1" u="sng" dirty="0" smtClean="0"/>
              <a:t>13,500 </a:t>
            </a:r>
            <a:r>
              <a:rPr lang="en-US" altLang="en-US" sz="4000" b="1" dirty="0" smtClean="0"/>
              <a:t>or more, the </a:t>
            </a:r>
            <a:r>
              <a:rPr lang="en-US" altLang="en-US" sz="4000" b="1" u="sng" dirty="0" smtClean="0">
                <a:solidFill>
                  <a:srgbClr val="C00000"/>
                </a:solidFill>
              </a:rPr>
              <a:t>entire $900 refund </a:t>
            </a:r>
            <a:r>
              <a:rPr lang="en-US" altLang="en-US" sz="4000" b="1" dirty="0" smtClean="0"/>
              <a:t>would be included in income in 2016.</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body" idx="1"/>
          </p:nvPr>
        </p:nvSpPr>
        <p:spPr>
          <a:xfrm>
            <a:off x="76200" y="228600"/>
            <a:ext cx="8915400" cy="6477000"/>
          </a:xfrm>
        </p:spPr>
        <p:txBody>
          <a:bodyPr/>
          <a:lstStyle/>
          <a:p>
            <a:pPr eaLnBrk="1" hangingPunct="1">
              <a:buFont typeface="Arial" panose="020B0604020202020204" pitchFamily="34" charset="0"/>
              <a:buNone/>
            </a:pPr>
            <a:r>
              <a:rPr lang="en-US" altLang="en-US" sz="4400" b="1" smtClean="0">
                <a:cs typeface="Times New Roman" panose="02020603050405020304" pitchFamily="18" charset="0"/>
              </a:rPr>
              <a:t> </a:t>
            </a:r>
            <a:br>
              <a:rPr lang="en-US" altLang="en-US" sz="4400" b="1" smtClean="0">
                <a:cs typeface="Times New Roman" panose="02020603050405020304" pitchFamily="18" charset="0"/>
              </a:rPr>
            </a:br>
            <a:endParaRPr lang="en-US" altLang="en-US" sz="4400" b="1" u="sng" smtClean="0">
              <a:solidFill>
                <a:srgbClr val="FF0000"/>
              </a:solidFill>
              <a:cs typeface="Times New Roman" panose="02020603050405020304" pitchFamily="18" charset="0"/>
            </a:endParaRPr>
          </a:p>
        </p:txBody>
      </p:sp>
      <p:graphicFrame>
        <p:nvGraphicFramePr>
          <p:cNvPr id="30723" name="Object 1"/>
          <p:cNvGraphicFramePr>
            <a:graphicFrameLocks noChangeAspect="1"/>
          </p:cNvGraphicFramePr>
          <p:nvPr/>
        </p:nvGraphicFramePr>
        <p:xfrm>
          <a:off x="76200" y="381000"/>
          <a:ext cx="8915400" cy="6043613"/>
        </p:xfrm>
        <a:graphic>
          <a:graphicData uri="http://schemas.openxmlformats.org/presentationml/2006/ole">
            <mc:AlternateContent xmlns:mc="http://schemas.openxmlformats.org/markup-compatibility/2006">
              <mc:Choice xmlns:v="urn:schemas-microsoft-com:vml" Requires="v">
                <p:oleObj spid="_x0000_s30750" name="Worksheet" r:id="rId3" imgW="3371930" imgH="2286189" progId="Excel.Sheet.12">
                  <p:embed/>
                </p:oleObj>
              </mc:Choice>
              <mc:Fallback>
                <p:oleObj name="Worksheet" r:id="rId3" imgW="3371930" imgH="2286189" progId="Excel.Sheet.12">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381000"/>
                        <a:ext cx="8915400" cy="6043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32899" name="Rectangle 3"/>
          <p:cNvSpPr>
            <a:spLocks noGrp="1" noChangeArrowheads="1"/>
          </p:cNvSpPr>
          <p:nvPr>
            <p:ph type="body" idx="1"/>
          </p:nvPr>
        </p:nvSpPr>
        <p:spPr>
          <a:xfrm>
            <a:off x="152400" y="228600"/>
            <a:ext cx="8839200" cy="6248400"/>
          </a:xfrm>
        </p:spPr>
        <p:txBody>
          <a:bodyPr/>
          <a:lstStyle/>
          <a:p>
            <a:pPr algn="ctr" eaLnBrk="1" hangingPunct="1">
              <a:lnSpc>
                <a:spcPct val="90000"/>
              </a:lnSpc>
              <a:buFont typeface="Arial" panose="020B0604020202020204" pitchFamily="34" charset="0"/>
              <a:buNone/>
            </a:pPr>
            <a:r>
              <a:rPr lang="en-US" altLang="en-US" sz="3600" b="1" smtClean="0">
                <a:cs typeface="Times New Roman" panose="02020603050405020304" pitchFamily="18" charset="0"/>
              </a:rPr>
              <a:t> </a:t>
            </a:r>
          </a:p>
        </p:txBody>
      </p:sp>
      <p:graphicFrame>
        <p:nvGraphicFramePr>
          <p:cNvPr id="31747" name="Object 1"/>
          <p:cNvGraphicFramePr>
            <a:graphicFrameLocks noChangeAspect="1"/>
          </p:cNvGraphicFramePr>
          <p:nvPr/>
        </p:nvGraphicFramePr>
        <p:xfrm>
          <a:off x="212725" y="1676400"/>
          <a:ext cx="8550275" cy="3436938"/>
        </p:xfrm>
        <a:graphic>
          <a:graphicData uri="http://schemas.openxmlformats.org/presentationml/2006/ole">
            <mc:AlternateContent xmlns:mc="http://schemas.openxmlformats.org/markup-compatibility/2006">
              <mc:Choice xmlns:v="urn:schemas-microsoft-com:vml" Requires="v">
                <p:oleObj spid="_x0000_s31774" name="Worksheet" r:id="rId3" imgW="2065112" imgH="830520" progId="Excel.Sheet.12">
                  <p:embed/>
                </p:oleObj>
              </mc:Choice>
              <mc:Fallback>
                <p:oleObj name="Worksheet" r:id="rId3" imgW="2065112" imgH="830520" progId="Excel.Sheet.12">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2725" y="1676400"/>
                        <a:ext cx="8550275" cy="3436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32899">
                                            <p:txEl>
                                              <p:pRg st="0" end="0"/>
                                            </p:txEl>
                                          </p:spTgt>
                                        </p:tgtEl>
                                        <p:attrNameLst>
                                          <p:attrName>style.visibility</p:attrName>
                                        </p:attrNameLst>
                                      </p:cBhvr>
                                      <p:to>
                                        <p:strVal val="visible"/>
                                      </p:to>
                                    </p:set>
                                    <p:anim calcmode="lin" valueType="num">
                                      <p:cBhvr additive="base">
                                        <p:cTn id="7" dur="500" fill="hold"/>
                                        <p:tgtEl>
                                          <p:spTgt spid="12328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3289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2899"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type="body" idx="1"/>
          </p:nvPr>
        </p:nvSpPr>
        <p:spPr>
          <a:xfrm>
            <a:off x="304800" y="381000"/>
            <a:ext cx="8534400" cy="6019800"/>
          </a:xfrm>
        </p:spPr>
        <p:txBody>
          <a:bodyPr/>
          <a:lstStyle/>
          <a:p>
            <a:pPr eaLnBrk="1" hangingPunct="1">
              <a:lnSpc>
                <a:spcPct val="90000"/>
              </a:lnSpc>
              <a:buFont typeface="Arial" panose="020B0604020202020204" pitchFamily="34" charset="0"/>
              <a:buNone/>
            </a:pPr>
            <a:r>
              <a:rPr lang="en-US" altLang="en-US" sz="4000" b="1" u="sng" smtClean="0">
                <a:solidFill>
                  <a:srgbClr val="FF0000"/>
                </a:solidFill>
                <a:cs typeface="Times New Roman" panose="02020603050405020304" pitchFamily="18" charset="0"/>
              </a:rPr>
              <a:t>Interest Expense- Sec. 163</a:t>
            </a:r>
          </a:p>
          <a:p>
            <a:pPr eaLnBrk="1" hangingPunct="1">
              <a:lnSpc>
                <a:spcPct val="90000"/>
              </a:lnSpc>
            </a:pPr>
            <a:r>
              <a:rPr lang="en-US" altLang="en-US" sz="4000" b="1" u="sng" smtClean="0">
                <a:solidFill>
                  <a:srgbClr val="FF0000"/>
                </a:solidFill>
                <a:cs typeface="Times New Roman" panose="02020603050405020304" pitchFamily="18" charset="0"/>
              </a:rPr>
              <a:t>Deductible </a:t>
            </a:r>
            <a:r>
              <a:rPr lang="en-US" altLang="en-US" sz="4000" b="1" smtClean="0">
                <a:cs typeface="Times New Roman" panose="02020603050405020304" pitchFamily="18" charset="0"/>
              </a:rPr>
              <a:t>interest includes</a:t>
            </a:r>
          </a:p>
          <a:p>
            <a:pPr lvl="1" eaLnBrk="1" hangingPunct="1">
              <a:lnSpc>
                <a:spcPct val="90000"/>
              </a:lnSpc>
            </a:pPr>
            <a:r>
              <a:rPr lang="en-US" altLang="en-US" sz="3600" b="1" smtClean="0"/>
              <a:t> Home mortgage interest</a:t>
            </a:r>
          </a:p>
          <a:p>
            <a:pPr lvl="1" eaLnBrk="1" hangingPunct="1">
              <a:lnSpc>
                <a:spcPct val="90000"/>
              </a:lnSpc>
            </a:pPr>
            <a:r>
              <a:rPr lang="en-US" altLang="en-US" sz="3600" b="1" smtClean="0"/>
              <a:t> Investment interest</a:t>
            </a:r>
          </a:p>
          <a:p>
            <a:pPr eaLnBrk="1" hangingPunct="1">
              <a:lnSpc>
                <a:spcPct val="90000"/>
              </a:lnSpc>
            </a:pPr>
            <a:r>
              <a:rPr lang="en-US" altLang="en-US" sz="4000" b="1" u="sng" smtClean="0">
                <a:solidFill>
                  <a:srgbClr val="FF0000"/>
                </a:solidFill>
                <a:cs typeface="Times New Roman" panose="02020603050405020304" pitchFamily="18" charset="0"/>
              </a:rPr>
              <a:t>No deduction </a:t>
            </a:r>
            <a:r>
              <a:rPr lang="en-US" altLang="en-US" sz="4000" b="1" smtClean="0">
                <a:cs typeface="Times New Roman" panose="02020603050405020304" pitchFamily="18" charset="0"/>
              </a:rPr>
              <a:t>for most other personal interest such as interest on auto loans, life insurance loans, credit card debt, and delinquent tax payments (except previously mentioned student loan interest)</a:t>
            </a:r>
            <a:endParaRPr lang="en-US" altLang="en-US" sz="4000" b="1" smtClean="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body" idx="1"/>
          </p:nvPr>
        </p:nvSpPr>
        <p:spPr>
          <a:xfrm>
            <a:off x="304800" y="152400"/>
            <a:ext cx="8534400" cy="6553200"/>
          </a:xfrm>
        </p:spPr>
        <p:txBody>
          <a:bodyPr/>
          <a:lstStyle/>
          <a:p>
            <a:pPr eaLnBrk="1" hangingPunct="1">
              <a:lnSpc>
                <a:spcPct val="90000"/>
              </a:lnSpc>
              <a:spcBef>
                <a:spcPct val="0"/>
              </a:spcBef>
              <a:buFont typeface="Arial" panose="020B0604020202020204" pitchFamily="34" charset="0"/>
              <a:buNone/>
            </a:pPr>
            <a:r>
              <a:rPr lang="en-US" altLang="en-US" sz="3600" b="1" u="sng" smtClean="0">
                <a:solidFill>
                  <a:srgbClr val="FF0000"/>
                </a:solidFill>
                <a:cs typeface="Times New Roman" panose="02020603050405020304" pitchFamily="18" charset="0"/>
              </a:rPr>
              <a:t>Qualified Residence Interest- Sec. 163(h)(3)</a:t>
            </a:r>
            <a:r>
              <a:rPr lang="en-US" altLang="en-US" sz="3600" i="1" u="sng" smtClean="0">
                <a:solidFill>
                  <a:srgbClr val="FF0000"/>
                </a:solidFill>
                <a:cs typeface="Times New Roman" panose="02020603050405020304" pitchFamily="18" charset="0"/>
              </a:rPr>
              <a:t> </a:t>
            </a:r>
          </a:p>
          <a:p>
            <a:pPr eaLnBrk="1" hangingPunct="1">
              <a:lnSpc>
                <a:spcPct val="90000"/>
              </a:lnSpc>
              <a:spcBef>
                <a:spcPct val="0"/>
              </a:spcBef>
            </a:pPr>
            <a:r>
              <a:rPr lang="en-US" altLang="en-US" sz="4000" b="1" smtClean="0">
                <a:cs typeface="Times New Roman" panose="02020603050405020304" pitchFamily="18" charset="0"/>
              </a:rPr>
              <a:t>Interest paid for acquisition debt or home equity debt for up to </a:t>
            </a:r>
            <a:br>
              <a:rPr lang="en-US" altLang="en-US" sz="4000" b="1" smtClean="0">
                <a:cs typeface="Times New Roman" panose="02020603050405020304" pitchFamily="18" charset="0"/>
              </a:rPr>
            </a:br>
            <a:r>
              <a:rPr lang="en-US" altLang="en-US" sz="4000" b="1" u="sng" smtClean="0">
                <a:cs typeface="Times New Roman" panose="02020603050405020304" pitchFamily="18" charset="0"/>
              </a:rPr>
              <a:t>2 qualified residences</a:t>
            </a:r>
          </a:p>
          <a:p>
            <a:pPr eaLnBrk="1" hangingPunct="1">
              <a:lnSpc>
                <a:spcPct val="90000"/>
              </a:lnSpc>
              <a:spcBef>
                <a:spcPct val="0"/>
              </a:spcBef>
            </a:pPr>
            <a:r>
              <a:rPr lang="en-US" altLang="en-US" sz="4000" b="1" smtClean="0">
                <a:cs typeface="Times New Roman" panose="02020603050405020304" pitchFamily="18" charset="0"/>
              </a:rPr>
              <a:t>Interest on acquisition </a:t>
            </a:r>
            <a:r>
              <a:rPr lang="en-US" altLang="en-US" sz="4000" b="1" u="sng" smtClean="0">
                <a:cs typeface="Times New Roman" panose="02020603050405020304" pitchFamily="18" charset="0"/>
              </a:rPr>
              <a:t>debt of up to $1 million principal amount </a:t>
            </a:r>
            <a:r>
              <a:rPr lang="en-US" altLang="en-US" sz="4000" b="1" smtClean="0">
                <a:cs typeface="Times New Roman" panose="02020603050405020304" pitchFamily="18" charset="0"/>
              </a:rPr>
              <a:t>(combined limit for 2 homes) </a:t>
            </a:r>
            <a:br>
              <a:rPr lang="en-US" altLang="en-US" sz="4000" b="1" smtClean="0">
                <a:cs typeface="Times New Roman" panose="02020603050405020304" pitchFamily="18" charset="0"/>
              </a:rPr>
            </a:br>
            <a:r>
              <a:rPr lang="en-US" altLang="en-US" sz="4000" b="1" smtClean="0">
                <a:cs typeface="Times New Roman" panose="02020603050405020304" pitchFamily="18" charset="0"/>
              </a:rPr>
              <a:t>is deductible</a:t>
            </a:r>
          </a:p>
          <a:p>
            <a:pPr lvl="1" eaLnBrk="1" hangingPunct="1">
              <a:lnSpc>
                <a:spcPct val="90000"/>
              </a:lnSpc>
              <a:spcBef>
                <a:spcPct val="0"/>
              </a:spcBef>
            </a:pPr>
            <a:r>
              <a:rPr lang="en-US" altLang="en-US" sz="3600" b="1" smtClean="0">
                <a:cs typeface="Times New Roman" panose="02020603050405020304" pitchFamily="18" charset="0"/>
              </a:rPr>
              <a:t>Acquisition debt includes mortgage to buy, construct, or improve the residence.</a:t>
            </a:r>
            <a:endParaRPr lang="en-US" altLang="en-US" sz="3600" b="1" smtClean="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type="body" idx="1"/>
          </p:nvPr>
        </p:nvSpPr>
        <p:spPr>
          <a:xfrm>
            <a:off x="304800" y="304800"/>
            <a:ext cx="8229600" cy="5791200"/>
          </a:xfrm>
        </p:spPr>
        <p:txBody>
          <a:bodyPr/>
          <a:lstStyle/>
          <a:p>
            <a:pPr eaLnBrk="1" hangingPunct="1">
              <a:buFont typeface="Arial" panose="020B0604020202020204" pitchFamily="34" charset="0"/>
              <a:buNone/>
            </a:pPr>
            <a:r>
              <a:rPr lang="en-US" altLang="en-US" sz="5400" b="1" u="sng" smtClean="0">
                <a:solidFill>
                  <a:srgbClr val="FF0000"/>
                </a:solidFill>
                <a:cs typeface="Times New Roman" panose="02020603050405020304" pitchFamily="18" charset="0"/>
              </a:rPr>
              <a:t>Qualified Residence Interest</a:t>
            </a:r>
          </a:p>
          <a:p>
            <a:pPr eaLnBrk="1" hangingPunct="1"/>
            <a:r>
              <a:rPr lang="en-US" altLang="en-US" sz="5400" b="1" smtClean="0">
                <a:cs typeface="Times New Roman" panose="02020603050405020304" pitchFamily="18" charset="0"/>
              </a:rPr>
              <a:t>Interest on up to $100,000 principal amount of home equity loan is deductible</a:t>
            </a:r>
          </a:p>
          <a:p>
            <a:pPr marL="977900" lvl="1" indent="-520700" eaLnBrk="1" hangingPunct="1"/>
            <a:r>
              <a:rPr lang="en-US" altLang="en-US" sz="4800" b="1" smtClean="0">
                <a:cs typeface="Times New Roman" panose="02020603050405020304" pitchFamily="18" charset="0"/>
              </a:rPr>
              <a:t>Loan proceeds can be used for any purpose</a:t>
            </a:r>
            <a:endParaRPr lang="en-US" altLang="en-US" sz="4800" b="1"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32899" name="Rectangle 3"/>
          <p:cNvSpPr>
            <a:spLocks noGrp="1" noChangeArrowheads="1"/>
          </p:cNvSpPr>
          <p:nvPr>
            <p:ph type="body" idx="1"/>
          </p:nvPr>
        </p:nvSpPr>
        <p:spPr>
          <a:xfrm>
            <a:off x="152400" y="228600"/>
            <a:ext cx="8839200" cy="6248400"/>
          </a:xfrm>
        </p:spPr>
        <p:txBody>
          <a:bodyPr/>
          <a:lstStyle/>
          <a:p>
            <a:pPr algn="ctr" eaLnBrk="1" hangingPunct="1">
              <a:lnSpc>
                <a:spcPct val="90000"/>
              </a:lnSpc>
              <a:buFont typeface="Arial" panose="020B0604020202020204" pitchFamily="34" charset="0"/>
              <a:buNone/>
            </a:pPr>
            <a:r>
              <a:rPr lang="en-US" altLang="en-US" sz="3600" b="1" smtClean="0">
                <a:cs typeface="Times New Roman" panose="02020603050405020304" pitchFamily="18" charset="0"/>
              </a:rPr>
              <a:t> </a:t>
            </a:r>
          </a:p>
        </p:txBody>
      </p:sp>
      <p:graphicFrame>
        <p:nvGraphicFramePr>
          <p:cNvPr id="8195" name="Object 1"/>
          <p:cNvGraphicFramePr>
            <a:graphicFrameLocks noChangeAspect="1"/>
          </p:cNvGraphicFramePr>
          <p:nvPr/>
        </p:nvGraphicFramePr>
        <p:xfrm>
          <a:off x="146050" y="838200"/>
          <a:ext cx="8442325" cy="2971800"/>
        </p:xfrm>
        <a:graphic>
          <a:graphicData uri="http://schemas.openxmlformats.org/presentationml/2006/ole">
            <mc:AlternateContent xmlns:mc="http://schemas.openxmlformats.org/markup-compatibility/2006">
              <mc:Choice xmlns:v="urn:schemas-microsoft-com:vml" Requires="v">
                <p:oleObj spid="_x0000_s8222" name="Worksheet" r:id="rId3" imgW="1104952" imgH="388584" progId="Excel.Sheet.12">
                  <p:embed/>
                </p:oleObj>
              </mc:Choice>
              <mc:Fallback>
                <p:oleObj name="Worksheet" r:id="rId3" imgW="1104952" imgH="388584" progId="Excel.Sheet.12">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6050" y="838200"/>
                        <a:ext cx="8442325"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32899">
                                            <p:txEl>
                                              <p:pRg st="0" end="0"/>
                                            </p:txEl>
                                          </p:spTgt>
                                        </p:tgtEl>
                                        <p:attrNameLst>
                                          <p:attrName>style.visibility</p:attrName>
                                        </p:attrNameLst>
                                      </p:cBhvr>
                                      <p:to>
                                        <p:strVal val="visible"/>
                                      </p:to>
                                    </p:set>
                                    <p:anim calcmode="lin" valueType="num">
                                      <p:cBhvr additive="base">
                                        <p:cTn id="7" dur="500" fill="hold"/>
                                        <p:tgtEl>
                                          <p:spTgt spid="12328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3289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2899"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type="body" idx="1"/>
          </p:nvPr>
        </p:nvSpPr>
        <p:spPr>
          <a:xfrm>
            <a:off x="304800" y="457200"/>
            <a:ext cx="8229600" cy="5638800"/>
          </a:xfrm>
        </p:spPr>
        <p:txBody>
          <a:bodyPr/>
          <a:lstStyle/>
          <a:p>
            <a:pPr eaLnBrk="1" hangingPunct="1">
              <a:buFont typeface="Arial" panose="020B0604020202020204" pitchFamily="34" charset="0"/>
              <a:buNone/>
            </a:pPr>
            <a:r>
              <a:rPr lang="en-US" altLang="en-US" sz="4800" b="1" u="sng" dirty="0" smtClean="0">
                <a:solidFill>
                  <a:srgbClr val="FF0000"/>
                </a:solidFill>
                <a:cs typeface="Times New Roman" panose="02020603050405020304" pitchFamily="18" charset="0"/>
              </a:rPr>
              <a:t>Qualified Residence Interest</a:t>
            </a:r>
          </a:p>
          <a:p>
            <a:pPr marL="0" indent="0" eaLnBrk="1" hangingPunct="1">
              <a:buNone/>
            </a:pPr>
            <a:r>
              <a:rPr lang="en-US" altLang="en-US" sz="4800" b="1" dirty="0" smtClean="0">
                <a:cs typeface="Times New Roman" panose="02020603050405020304" pitchFamily="18" charset="0"/>
              </a:rPr>
              <a:t>Points (loan origination fees) paid on initial home mortgages are deductible</a:t>
            </a:r>
          </a:p>
          <a:p>
            <a:pPr marL="850900" lvl="1" indent="-393700" eaLnBrk="1" hangingPunct="1"/>
            <a:r>
              <a:rPr lang="en-US" altLang="en-US" sz="4400" b="1" dirty="0" smtClean="0">
                <a:cs typeface="Times New Roman" panose="02020603050405020304" pitchFamily="18" charset="0"/>
              </a:rPr>
              <a:t>Points paid to refinance an exiting loan must be amortized over life of loan.</a:t>
            </a: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ctrTitle"/>
          </p:nvPr>
        </p:nvSpPr>
        <p:spPr>
          <a:xfrm>
            <a:off x="228600" y="84138"/>
            <a:ext cx="8686800" cy="6491287"/>
          </a:xfrm>
          <a:noFill/>
        </p:spPr>
        <p:txBody>
          <a:bodyPr lIns="90488" tIns="44450" rIns="90488" bIns="44450">
            <a:spAutoFit/>
          </a:bodyPr>
          <a:lstStyle/>
          <a:p>
            <a:pPr algn="l" eaLnBrk="1" hangingPunct="1"/>
            <a:r>
              <a:rPr lang="en-US" altLang="en-US" sz="3200" b="1" u="sng" smtClean="0">
                <a:solidFill>
                  <a:srgbClr val="FF0000"/>
                </a:solidFill>
                <a:cs typeface="Times New Roman" panose="02020603050405020304" pitchFamily="18" charset="0"/>
              </a:rPr>
              <a:t>Pablo &amp; Adriana, </a:t>
            </a:r>
            <a:r>
              <a:rPr lang="en-US" altLang="en-US" sz="3200" b="1" u="sng" smtClean="0">
                <a:solidFill>
                  <a:srgbClr val="FF3300"/>
                </a:solidFill>
                <a:cs typeface="Times New Roman" panose="02020603050405020304" pitchFamily="18" charset="0"/>
              </a:rPr>
              <a:t>Interest Expense</a:t>
            </a:r>
            <a:r>
              <a:rPr lang="en-US" altLang="en-US" sz="3200" b="1" i="1" smtClean="0">
                <a:solidFill>
                  <a:srgbClr val="FF3300"/>
                </a:solidFill>
                <a:cs typeface="Times New Roman" panose="02020603050405020304" pitchFamily="18" charset="0"/>
              </a:rPr>
              <a:t>-1</a:t>
            </a:r>
            <a:br>
              <a:rPr lang="en-US" altLang="en-US" sz="3200" b="1" i="1" smtClean="0">
                <a:solidFill>
                  <a:srgbClr val="FF3300"/>
                </a:solidFill>
                <a:cs typeface="Times New Roman" panose="02020603050405020304" pitchFamily="18" charset="0"/>
              </a:rPr>
            </a:br>
            <a:r>
              <a:rPr lang="en-US" altLang="en-US" sz="3200" b="1" smtClean="0">
                <a:cs typeface="Times New Roman" panose="02020603050405020304" pitchFamily="18" charset="0"/>
              </a:rPr>
              <a:t>Pablo &amp; Adriana, a married couple (joint return), buy a </a:t>
            </a:r>
            <a:r>
              <a:rPr lang="en-US" altLang="en-US" sz="3200" b="1" u="sng" smtClean="0">
                <a:cs typeface="Times New Roman" panose="02020603050405020304" pitchFamily="18" charset="0"/>
              </a:rPr>
              <a:t>$190,000 home</a:t>
            </a:r>
            <a:r>
              <a:rPr lang="en-US" altLang="en-US" sz="3200" b="1" smtClean="0">
                <a:cs typeface="Times New Roman" panose="02020603050405020304" pitchFamily="18" charset="0"/>
              </a:rPr>
              <a:t> by paying $38,000 cash down and giving a mortgage for the balance of the purchase price. The mortgage company charged them </a:t>
            </a:r>
            <a:r>
              <a:rPr lang="en-US" altLang="en-US" sz="3200" b="1" u="sng" smtClean="0">
                <a:cs typeface="Times New Roman" panose="02020603050405020304" pitchFamily="18" charset="0"/>
              </a:rPr>
              <a:t>$3,000 in points</a:t>
            </a:r>
            <a:r>
              <a:rPr lang="en-US" altLang="en-US" sz="3200" b="1" smtClean="0">
                <a:cs typeface="Times New Roman" panose="02020603050405020304" pitchFamily="18" charset="0"/>
              </a:rPr>
              <a:t> for originating the loan that they pay at closing. They paid $7,000 in interest on the mortgage this year. They also </a:t>
            </a:r>
            <a:r>
              <a:rPr lang="en-US" altLang="en-US" sz="3200" b="1" u="sng" smtClean="0">
                <a:cs typeface="Times New Roman" panose="02020603050405020304" pitchFamily="18" charset="0"/>
              </a:rPr>
              <a:t>purchased a new car this year for $28,000</a:t>
            </a:r>
            <a:r>
              <a:rPr lang="en-US" altLang="en-US" sz="3200" b="1" smtClean="0">
                <a:cs typeface="Times New Roman" panose="02020603050405020304" pitchFamily="18" charset="0"/>
              </a:rPr>
              <a:t> by taking out a car loan from their credit union. They paid $975 in interest on the car loan this year. How much can Pablo and Adriana deduct for interest expense this year if they itemize their deductions?</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ctrTitle"/>
          </p:nvPr>
        </p:nvSpPr>
        <p:spPr>
          <a:xfrm>
            <a:off x="228600" y="700088"/>
            <a:ext cx="8686800" cy="819150"/>
          </a:xfrm>
          <a:noFill/>
        </p:spPr>
        <p:txBody>
          <a:bodyPr lIns="90488" tIns="44450" rIns="90488" bIns="44450">
            <a:spAutoFit/>
          </a:bodyPr>
          <a:lstStyle/>
          <a:p>
            <a:pPr algn="l" eaLnBrk="1" hangingPunct="1"/>
            <a:r>
              <a:rPr lang="en-US" altLang="en-US" sz="2400" b="1" smtClean="0">
                <a:cs typeface="Times New Roman" panose="02020603050405020304" pitchFamily="18" charset="0"/>
              </a:rPr>
              <a:t/>
            </a:r>
            <a:br>
              <a:rPr lang="en-US" altLang="en-US" sz="2400" b="1" smtClean="0">
                <a:cs typeface="Times New Roman" panose="02020603050405020304" pitchFamily="18" charset="0"/>
              </a:rPr>
            </a:br>
            <a:endParaRPr lang="en-US" altLang="en-US" sz="2400" b="1" smtClean="0">
              <a:cs typeface="Times New Roman" panose="02020603050405020304" pitchFamily="18" charset="0"/>
            </a:endParaRPr>
          </a:p>
        </p:txBody>
      </p:sp>
      <p:graphicFrame>
        <p:nvGraphicFramePr>
          <p:cNvPr id="38915" name="Object 3"/>
          <p:cNvGraphicFramePr>
            <a:graphicFrameLocks noChangeAspect="1"/>
          </p:cNvGraphicFramePr>
          <p:nvPr/>
        </p:nvGraphicFramePr>
        <p:xfrm>
          <a:off x="228600" y="228600"/>
          <a:ext cx="8539163" cy="6448425"/>
        </p:xfrm>
        <a:graphic>
          <a:graphicData uri="http://schemas.openxmlformats.org/presentationml/2006/ole">
            <mc:AlternateContent xmlns:mc="http://schemas.openxmlformats.org/markup-compatibility/2006">
              <mc:Choice xmlns:v="urn:schemas-microsoft-com:vml" Requires="v">
                <p:oleObj spid="_x0000_s38942" name="Worksheet" r:id="rId4" imgW="3619672" imgH="2571632" progId="Excel.Sheet.8">
                  <p:embed/>
                </p:oleObj>
              </mc:Choice>
              <mc:Fallback>
                <p:oleObj name="Worksheet" r:id="rId4" imgW="3619672" imgH="2571632"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228600"/>
                        <a:ext cx="8539163" cy="64484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ctrTitle"/>
          </p:nvPr>
        </p:nvSpPr>
        <p:spPr>
          <a:xfrm>
            <a:off x="228600" y="700088"/>
            <a:ext cx="8686800" cy="819150"/>
          </a:xfrm>
          <a:noFill/>
        </p:spPr>
        <p:txBody>
          <a:bodyPr lIns="90488" tIns="44450" rIns="90488" bIns="44450">
            <a:spAutoFit/>
          </a:bodyPr>
          <a:lstStyle/>
          <a:p>
            <a:pPr algn="l" eaLnBrk="1" hangingPunct="1"/>
            <a:r>
              <a:rPr lang="en-US" altLang="en-US" sz="2400" b="1" smtClean="0">
                <a:cs typeface="Times New Roman" panose="02020603050405020304" pitchFamily="18" charset="0"/>
              </a:rPr>
              <a:t/>
            </a:r>
            <a:br>
              <a:rPr lang="en-US" altLang="en-US" sz="2400" b="1" smtClean="0">
                <a:cs typeface="Times New Roman" panose="02020603050405020304" pitchFamily="18" charset="0"/>
              </a:rPr>
            </a:br>
            <a:endParaRPr lang="en-US" altLang="en-US" sz="2400" b="1" smtClean="0">
              <a:cs typeface="Times New Roman" panose="02020603050405020304" pitchFamily="18" charset="0"/>
            </a:endParaRPr>
          </a:p>
        </p:txBody>
      </p:sp>
      <p:graphicFrame>
        <p:nvGraphicFramePr>
          <p:cNvPr id="40963" name="Object 3"/>
          <p:cNvGraphicFramePr>
            <a:graphicFrameLocks noChangeAspect="1"/>
          </p:cNvGraphicFramePr>
          <p:nvPr/>
        </p:nvGraphicFramePr>
        <p:xfrm>
          <a:off x="228600" y="280988"/>
          <a:ext cx="8539163" cy="6494462"/>
        </p:xfrm>
        <a:graphic>
          <a:graphicData uri="http://schemas.openxmlformats.org/presentationml/2006/ole">
            <mc:AlternateContent xmlns:mc="http://schemas.openxmlformats.org/markup-compatibility/2006">
              <mc:Choice xmlns:v="urn:schemas-microsoft-com:vml" Requires="v">
                <p:oleObj spid="_x0000_s40990" name="Worksheet" r:id="rId4" imgW="3619672" imgH="2590863" progId="Excel.Sheet.8">
                  <p:embed/>
                </p:oleObj>
              </mc:Choice>
              <mc:Fallback>
                <p:oleObj name="Worksheet" r:id="rId4" imgW="3619672" imgH="2590863"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280988"/>
                        <a:ext cx="8539163" cy="64944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body" idx="1"/>
          </p:nvPr>
        </p:nvSpPr>
        <p:spPr>
          <a:xfrm>
            <a:off x="304800" y="381000"/>
            <a:ext cx="8534400" cy="6096000"/>
          </a:xfrm>
        </p:spPr>
        <p:txBody>
          <a:bodyPr/>
          <a:lstStyle/>
          <a:p>
            <a:pPr eaLnBrk="1" hangingPunct="1">
              <a:lnSpc>
                <a:spcPct val="90000"/>
              </a:lnSpc>
              <a:buFont typeface="Arial" panose="020B0604020202020204" pitchFamily="34" charset="0"/>
              <a:buNone/>
            </a:pPr>
            <a:r>
              <a:rPr lang="en-US" altLang="en-US" sz="5400" b="1" u="sng" dirty="0" smtClean="0">
                <a:solidFill>
                  <a:srgbClr val="FF0000"/>
                </a:solidFill>
                <a:cs typeface="Times New Roman" panose="02020603050405020304" pitchFamily="18" charset="0"/>
              </a:rPr>
              <a:t>Investment Int. Expense-1</a:t>
            </a:r>
            <a:endParaRPr lang="en-US" altLang="en-US" sz="5400" b="1" u="sng" dirty="0" smtClean="0">
              <a:solidFill>
                <a:srgbClr val="FF0000"/>
              </a:solidFill>
            </a:endParaRPr>
          </a:p>
          <a:p>
            <a:pPr marL="0" indent="0" eaLnBrk="1" hangingPunct="1">
              <a:lnSpc>
                <a:spcPct val="90000"/>
              </a:lnSpc>
              <a:buNone/>
            </a:pPr>
            <a:r>
              <a:rPr lang="en-US" altLang="en-US" sz="5400" b="1" dirty="0" smtClean="0">
                <a:cs typeface="Times New Roman" panose="02020603050405020304" pitchFamily="18" charset="0"/>
              </a:rPr>
              <a:t>Investment interest includes interest on loans to acquire </a:t>
            </a:r>
            <a:r>
              <a:rPr lang="en-US" altLang="en-US" sz="5400" b="1" dirty="0" smtClean="0">
                <a:cs typeface="Times New Roman" panose="02020603050405020304" pitchFamily="18" charset="0"/>
              </a:rPr>
              <a:t/>
            </a:r>
            <a:br>
              <a:rPr lang="en-US" altLang="en-US" sz="5400" b="1" dirty="0" smtClean="0">
                <a:cs typeface="Times New Roman" panose="02020603050405020304" pitchFamily="18" charset="0"/>
              </a:rPr>
            </a:br>
            <a:r>
              <a:rPr lang="en-US" altLang="en-US" sz="5400" b="1" dirty="0" smtClean="0">
                <a:cs typeface="Times New Roman" panose="02020603050405020304" pitchFamily="18" charset="0"/>
              </a:rPr>
              <a:t>or </a:t>
            </a:r>
            <a:r>
              <a:rPr lang="en-US" altLang="en-US" sz="5400" b="1" dirty="0" smtClean="0">
                <a:cs typeface="Times New Roman" panose="02020603050405020304" pitchFamily="18" charset="0"/>
              </a:rPr>
              <a:t>hold investment property </a:t>
            </a:r>
            <a:r>
              <a:rPr lang="en-US" altLang="en-US" sz="5400" b="1" dirty="0" smtClean="0">
                <a:cs typeface="Times New Roman" panose="02020603050405020304" pitchFamily="18" charset="0"/>
              </a:rPr>
              <a:t/>
            </a:r>
            <a:br>
              <a:rPr lang="en-US" altLang="en-US" sz="5400" b="1" dirty="0" smtClean="0">
                <a:cs typeface="Times New Roman" panose="02020603050405020304" pitchFamily="18" charset="0"/>
              </a:rPr>
            </a:br>
            <a:r>
              <a:rPr lang="en-US" altLang="en-US" sz="5400" b="1" dirty="0" smtClean="0">
                <a:cs typeface="Times New Roman" panose="02020603050405020304" pitchFamily="18" charset="0"/>
              </a:rPr>
              <a:t>and </a:t>
            </a:r>
            <a:r>
              <a:rPr lang="en-US" altLang="en-US" sz="5400" b="1" dirty="0" smtClean="0">
                <a:cs typeface="Times New Roman" panose="02020603050405020304" pitchFamily="18" charset="0"/>
              </a:rPr>
              <a:t>margin account interest </a:t>
            </a:r>
            <a:r>
              <a:rPr lang="en-US" altLang="en-US" sz="5400" b="1" dirty="0" smtClean="0">
                <a:cs typeface="Times New Roman" panose="02020603050405020304" pitchFamily="18" charset="0"/>
              </a:rPr>
              <a:t/>
            </a:r>
            <a:br>
              <a:rPr lang="en-US" altLang="en-US" sz="5400" b="1" dirty="0" smtClean="0">
                <a:cs typeface="Times New Roman" panose="02020603050405020304" pitchFamily="18" charset="0"/>
              </a:rPr>
            </a:br>
            <a:r>
              <a:rPr lang="en-US" altLang="en-US" sz="5400" b="1" dirty="0" smtClean="0">
                <a:cs typeface="Times New Roman" panose="02020603050405020304" pitchFamily="18" charset="0"/>
              </a:rPr>
              <a:t>paid </a:t>
            </a:r>
            <a:r>
              <a:rPr lang="en-US" altLang="en-US" sz="5400" b="1" dirty="0" smtClean="0">
                <a:cs typeface="Times New Roman" panose="02020603050405020304" pitchFamily="18" charset="0"/>
              </a:rPr>
              <a:t>to a broker.</a:t>
            </a: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type="body" idx="1"/>
          </p:nvPr>
        </p:nvSpPr>
        <p:spPr>
          <a:xfrm>
            <a:off x="304800" y="304800"/>
            <a:ext cx="8534400" cy="6172200"/>
          </a:xfrm>
        </p:spPr>
        <p:txBody>
          <a:bodyPr/>
          <a:lstStyle/>
          <a:p>
            <a:pPr eaLnBrk="1" hangingPunct="1">
              <a:lnSpc>
                <a:spcPct val="90000"/>
              </a:lnSpc>
              <a:buSzPct val="125000"/>
              <a:buFont typeface="Arial" panose="020B0604020202020204" pitchFamily="34" charset="0"/>
              <a:buNone/>
            </a:pPr>
            <a:r>
              <a:rPr lang="en-US" altLang="en-US" sz="4400" b="1" u="sng" dirty="0" smtClean="0">
                <a:solidFill>
                  <a:srgbClr val="FF0000"/>
                </a:solidFill>
                <a:cs typeface="Times New Roman" panose="02020603050405020304" pitchFamily="18" charset="0"/>
              </a:rPr>
              <a:t>Investment Interest Expense-2</a:t>
            </a:r>
            <a:endParaRPr lang="en-US" altLang="en-US" sz="4400" b="1" u="sng" dirty="0" smtClean="0">
              <a:solidFill>
                <a:srgbClr val="FF0000"/>
              </a:solidFill>
            </a:endParaRPr>
          </a:p>
          <a:p>
            <a:pPr eaLnBrk="1" hangingPunct="1">
              <a:lnSpc>
                <a:spcPct val="90000"/>
              </a:lnSpc>
              <a:buSzPct val="125000"/>
            </a:pPr>
            <a:r>
              <a:rPr lang="en-US" altLang="en-US" sz="4000" b="1" dirty="0" smtClean="0">
                <a:cs typeface="Times New Roman" panose="02020603050405020304" pitchFamily="18" charset="0"/>
              </a:rPr>
              <a:t>Investment interest expense is only deductible to the extent of </a:t>
            </a:r>
            <a:r>
              <a:rPr lang="en-US" altLang="en-US" sz="4000" b="1" u="sng" dirty="0" smtClean="0">
                <a:solidFill>
                  <a:srgbClr val="C00000"/>
                </a:solidFill>
                <a:cs typeface="Times New Roman" panose="02020603050405020304" pitchFamily="18" charset="0"/>
              </a:rPr>
              <a:t>net investment income.</a:t>
            </a:r>
          </a:p>
          <a:p>
            <a:pPr lvl="1" eaLnBrk="1" hangingPunct="1">
              <a:lnSpc>
                <a:spcPct val="90000"/>
              </a:lnSpc>
            </a:pPr>
            <a:r>
              <a:rPr lang="en-US" altLang="en-US" sz="3600" b="1" dirty="0" smtClean="0">
                <a:cs typeface="Times New Roman" panose="02020603050405020304" pitchFamily="18" charset="0"/>
              </a:rPr>
              <a:t>Net investment income = excess of investment income over investment expenses.</a:t>
            </a:r>
          </a:p>
          <a:p>
            <a:pPr eaLnBrk="1" hangingPunct="1">
              <a:lnSpc>
                <a:spcPct val="90000"/>
              </a:lnSpc>
            </a:pPr>
            <a:r>
              <a:rPr lang="en-US" altLang="en-US" sz="4000" b="1" dirty="0" smtClean="0">
                <a:cs typeface="Times New Roman" panose="02020603050405020304" pitchFamily="18" charset="0"/>
              </a:rPr>
              <a:t>Excess is carried forward (indefinitely) subject to same limit in future years.</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32899" name="Rectangle 3"/>
          <p:cNvSpPr>
            <a:spLocks noGrp="1" noChangeArrowheads="1"/>
          </p:cNvSpPr>
          <p:nvPr>
            <p:ph type="body" idx="1"/>
          </p:nvPr>
        </p:nvSpPr>
        <p:spPr>
          <a:xfrm>
            <a:off x="152400" y="228600"/>
            <a:ext cx="8839200" cy="6248400"/>
          </a:xfrm>
        </p:spPr>
        <p:txBody>
          <a:bodyPr/>
          <a:lstStyle/>
          <a:p>
            <a:pPr algn="ctr" eaLnBrk="1" hangingPunct="1">
              <a:lnSpc>
                <a:spcPct val="90000"/>
              </a:lnSpc>
              <a:buFont typeface="Arial" panose="020B0604020202020204" pitchFamily="34" charset="0"/>
              <a:buNone/>
            </a:pPr>
            <a:r>
              <a:rPr lang="en-US" altLang="en-US" sz="3600" b="1" smtClean="0">
                <a:cs typeface="Times New Roman" panose="02020603050405020304" pitchFamily="18" charset="0"/>
              </a:rPr>
              <a:t> </a:t>
            </a:r>
          </a:p>
        </p:txBody>
      </p:sp>
      <p:graphicFrame>
        <p:nvGraphicFramePr>
          <p:cNvPr id="45059" name="Object 2"/>
          <p:cNvGraphicFramePr>
            <a:graphicFrameLocks noChangeAspect="1"/>
          </p:cNvGraphicFramePr>
          <p:nvPr>
            <p:extLst>
              <p:ext uri="{D42A27DB-BD31-4B8C-83A1-F6EECF244321}">
                <p14:modId xmlns:p14="http://schemas.microsoft.com/office/powerpoint/2010/main" val="2664110157"/>
              </p:ext>
            </p:extLst>
          </p:nvPr>
        </p:nvGraphicFramePr>
        <p:xfrm>
          <a:off x="431800" y="685800"/>
          <a:ext cx="8255000" cy="5470525"/>
        </p:xfrm>
        <a:graphic>
          <a:graphicData uri="http://schemas.openxmlformats.org/presentationml/2006/ole">
            <mc:AlternateContent xmlns:mc="http://schemas.openxmlformats.org/markup-compatibility/2006">
              <mc:Choice xmlns:v="urn:schemas-microsoft-com:vml" Requires="v">
                <p:oleObj spid="_x0000_s45087" name="Worksheet" r:id="rId3" imgW="1897414" imgH="1257336" progId="Excel.Sheet.12">
                  <p:embed/>
                </p:oleObj>
              </mc:Choice>
              <mc:Fallback>
                <p:oleObj name="Worksheet" r:id="rId3" imgW="1897414" imgH="1257336" progId="Excel.Sheet.12">
                  <p:embed/>
                  <p:pic>
                    <p:nvPicPr>
                      <p:cNvPr id="0" name="Object 2"/>
                      <p:cNvPicPr>
                        <a:picLocks noChangeAspect="1" noChangeArrowheads="1"/>
                      </p:cNvPicPr>
                      <p:nvPr/>
                    </p:nvPicPr>
                    <p:blipFill>
                      <a:blip r:embed="rId4"/>
                      <a:srcRect/>
                      <a:stretch>
                        <a:fillRect/>
                      </a:stretch>
                    </p:blipFill>
                    <p:spPr bwMode="auto">
                      <a:xfrm>
                        <a:off x="431800" y="685800"/>
                        <a:ext cx="8255000" cy="547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32899">
                                            <p:txEl>
                                              <p:pRg st="0" end="0"/>
                                            </p:txEl>
                                          </p:spTgt>
                                        </p:tgtEl>
                                        <p:attrNameLst>
                                          <p:attrName>style.visibility</p:attrName>
                                        </p:attrNameLst>
                                      </p:cBhvr>
                                      <p:to>
                                        <p:strVal val="visible"/>
                                      </p:to>
                                    </p:set>
                                    <p:anim calcmode="lin" valueType="num">
                                      <p:cBhvr additive="base">
                                        <p:cTn id="7" dur="500" fill="hold"/>
                                        <p:tgtEl>
                                          <p:spTgt spid="12328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3289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2899"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noChangeArrowheads="1"/>
          </p:cNvSpPr>
          <p:nvPr>
            <p:ph type="body" idx="1"/>
          </p:nvPr>
        </p:nvSpPr>
        <p:spPr>
          <a:xfrm>
            <a:off x="76200" y="304800"/>
            <a:ext cx="8915400" cy="6019800"/>
          </a:xfrm>
        </p:spPr>
        <p:txBody>
          <a:bodyPr/>
          <a:lstStyle/>
          <a:p>
            <a:pPr eaLnBrk="1" hangingPunct="1">
              <a:buFont typeface="Arial" panose="020B0604020202020204" pitchFamily="34" charset="0"/>
              <a:buNone/>
            </a:pPr>
            <a:r>
              <a:rPr lang="en-US" altLang="en-US" sz="4000" b="1" u="sng" smtClean="0">
                <a:solidFill>
                  <a:srgbClr val="FF0000"/>
                </a:solidFill>
                <a:cs typeface="Times New Roman" panose="02020603050405020304" pitchFamily="18" charset="0"/>
              </a:rPr>
              <a:t>Charitable Contributions – Sec. 170</a:t>
            </a:r>
            <a:endParaRPr lang="en-US" altLang="en-US" sz="4000" b="1" u="sng" smtClean="0">
              <a:solidFill>
                <a:srgbClr val="FF0000"/>
              </a:solidFill>
            </a:endParaRPr>
          </a:p>
          <a:p>
            <a:pPr eaLnBrk="1" hangingPunct="1"/>
            <a:r>
              <a:rPr lang="en-US" altLang="en-US" sz="4000" b="1" smtClean="0">
                <a:cs typeface="Times New Roman" panose="02020603050405020304" pitchFamily="18" charset="0"/>
              </a:rPr>
              <a:t>Congress allows individuals, corporations, estates and trusts to deduct contributions to certain qualified organizations.</a:t>
            </a:r>
          </a:p>
          <a:p>
            <a:pPr eaLnBrk="1" hangingPunct="1"/>
            <a:r>
              <a:rPr lang="en-US" altLang="en-US" sz="4000" b="1" smtClean="0">
                <a:cs typeface="Times New Roman" panose="02020603050405020304" pitchFamily="18" charset="0"/>
              </a:rPr>
              <a:t>Partnerships &amp; S corps pass the contributions through to partners and shareholders who then claim deductions on their own tax returns</a:t>
            </a:r>
            <a:r>
              <a:rPr lang="en-US" altLang="en-US" sz="4000" b="1" smtClean="0"/>
              <a:t>.</a:t>
            </a: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body" idx="1"/>
          </p:nvPr>
        </p:nvSpPr>
        <p:spPr>
          <a:xfrm>
            <a:off x="228600" y="228600"/>
            <a:ext cx="8686800" cy="6248400"/>
          </a:xfrm>
        </p:spPr>
        <p:txBody>
          <a:bodyPr/>
          <a:lstStyle/>
          <a:p>
            <a:pPr eaLnBrk="1" hangingPunct="1">
              <a:buFont typeface="Arial" panose="020B0604020202020204" pitchFamily="34" charset="0"/>
              <a:buNone/>
            </a:pPr>
            <a:r>
              <a:rPr lang="en-US" altLang="en-US" sz="4000" b="1" u="sng" smtClean="0">
                <a:solidFill>
                  <a:srgbClr val="FF0000"/>
                </a:solidFill>
                <a:cs typeface="Times New Roman" panose="02020603050405020304" pitchFamily="18" charset="0"/>
              </a:rPr>
              <a:t>Charitable Contributions</a:t>
            </a:r>
            <a:endParaRPr lang="en-US" altLang="en-US" sz="4000" b="1" u="sng" smtClean="0">
              <a:solidFill>
                <a:srgbClr val="FF0000"/>
              </a:solidFill>
            </a:endParaRPr>
          </a:p>
          <a:p>
            <a:pPr eaLnBrk="1" hangingPunct="1"/>
            <a:r>
              <a:rPr lang="en-US" altLang="en-US" sz="3600" b="1" smtClean="0">
                <a:cs typeface="Times New Roman" panose="02020603050405020304" pitchFamily="18" charset="0"/>
              </a:rPr>
              <a:t>Qualified charitable organizations</a:t>
            </a:r>
          </a:p>
          <a:p>
            <a:pPr lvl="1" eaLnBrk="1" hangingPunct="1"/>
            <a:r>
              <a:rPr lang="en-US" altLang="en-US" sz="3200" b="1" smtClean="0">
                <a:cs typeface="Times New Roman" panose="02020603050405020304" pitchFamily="18" charset="0"/>
              </a:rPr>
              <a:t>Government units (federal, state and local government) and entities formed and operated exclusively for religious, charitable, scientific, literary or educational purposes, including churches, nonprofit hospitals, school and universities, libraries, and social service agencies</a:t>
            </a:r>
          </a:p>
          <a:p>
            <a:pPr eaLnBrk="1" hangingPunct="1"/>
            <a:r>
              <a:rPr lang="en-US" altLang="en-US" sz="3600" b="1" smtClean="0">
                <a:cs typeface="Times New Roman" panose="02020603050405020304" pitchFamily="18" charset="0"/>
              </a:rPr>
              <a:t>Direct contributions to needy individuals are </a:t>
            </a:r>
            <a:r>
              <a:rPr lang="en-US" altLang="en-US" sz="3600" b="1" u="sng" smtClean="0">
                <a:solidFill>
                  <a:srgbClr val="C00000"/>
                </a:solidFill>
                <a:cs typeface="Times New Roman" panose="02020603050405020304" pitchFamily="18" charset="0"/>
              </a:rPr>
              <a:t>not</a:t>
            </a:r>
            <a:r>
              <a:rPr lang="en-US" altLang="en-US" sz="3600" b="1" u="sng" smtClean="0">
                <a:cs typeface="Times New Roman" panose="02020603050405020304" pitchFamily="18" charset="0"/>
              </a:rPr>
              <a:t> deductible</a:t>
            </a:r>
            <a:endParaRPr lang="en-US" altLang="en-US" sz="3600" b="1" u="sng" smtClean="0"/>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body" idx="1"/>
          </p:nvPr>
        </p:nvSpPr>
        <p:spPr>
          <a:xfrm>
            <a:off x="152400" y="228600"/>
            <a:ext cx="8610600" cy="6248400"/>
          </a:xfrm>
        </p:spPr>
        <p:txBody>
          <a:bodyPr/>
          <a:lstStyle/>
          <a:p>
            <a:pPr marL="169863" indent="-169863" eaLnBrk="1" hangingPunct="1">
              <a:buFont typeface="Arial" panose="020B0604020202020204" pitchFamily="34" charset="0"/>
              <a:buNone/>
              <a:tabLst>
                <a:tab pos="169863" algn="l"/>
              </a:tabLst>
            </a:pPr>
            <a:r>
              <a:rPr lang="en-US" altLang="en-US" sz="4000" b="1" u="sng" dirty="0" smtClean="0">
                <a:solidFill>
                  <a:srgbClr val="FF0000"/>
                </a:solidFill>
                <a:cs typeface="Times New Roman" panose="02020603050405020304" pitchFamily="18" charset="0"/>
              </a:rPr>
              <a:t>Charitable Contributions</a:t>
            </a:r>
            <a:endParaRPr lang="en-US" altLang="en-US" sz="4000" b="1" u="sng" dirty="0" smtClean="0">
              <a:solidFill>
                <a:srgbClr val="FF0000"/>
              </a:solidFill>
            </a:endParaRPr>
          </a:p>
          <a:p>
            <a:pPr marL="169863" indent="-169863" eaLnBrk="1" hangingPunct="1">
              <a:tabLst>
                <a:tab pos="169863" algn="l"/>
              </a:tabLst>
            </a:pPr>
            <a:r>
              <a:rPr lang="en-US" altLang="en-US" sz="4000" b="1" dirty="0" smtClean="0">
                <a:cs typeface="Times New Roman" panose="02020603050405020304" pitchFamily="18" charset="0"/>
              </a:rPr>
              <a:t>No deduction allowed to the extent that valuable goods or services are received in return for the contribution</a:t>
            </a:r>
          </a:p>
          <a:p>
            <a:pPr lvl="1" indent="-403225" eaLnBrk="1" hangingPunct="1">
              <a:tabLst>
                <a:tab pos="169863" algn="l"/>
              </a:tabLst>
            </a:pPr>
            <a:r>
              <a:rPr lang="en-US" altLang="en-US" sz="3600" b="1" dirty="0" smtClean="0">
                <a:cs typeface="Times New Roman" panose="02020603050405020304" pitchFamily="18" charset="0"/>
              </a:rPr>
              <a:t>Exception - contributors to universities who receive preferred rights to purchase tickets for university athletic events may deduct 80% of the amount of their contribution</a:t>
            </a:r>
            <a:r>
              <a:rPr lang="en-US" altLang="en-US" sz="3600" b="1" dirty="0" smtClean="0">
                <a:cs typeface="Times New Roman" panose="02020603050405020304" pitchFamily="18" charset="0"/>
              </a:rPr>
              <a:t>.</a:t>
            </a:r>
          </a:p>
          <a:p>
            <a:pPr marL="339725" lvl="1" indent="0" eaLnBrk="1" hangingPunct="1">
              <a:buNone/>
              <a:tabLst>
                <a:tab pos="169863" algn="l"/>
              </a:tabLst>
            </a:pPr>
            <a:r>
              <a:rPr lang="en-US" altLang="en-US" sz="4000" b="1" u="sng" dirty="0" smtClean="0">
                <a:solidFill>
                  <a:srgbClr val="C00000"/>
                </a:solidFill>
                <a:cs typeface="Times New Roman" panose="02020603050405020304" pitchFamily="18" charset="0"/>
              </a:rPr>
              <a:t>This important rule is not in our text.</a:t>
            </a:r>
            <a:endParaRPr lang="en-US" altLang="en-US" sz="3600" b="1" u="sng" dirty="0" smtClean="0">
              <a:solidFill>
                <a:srgbClr val="C00000"/>
              </a:solidFill>
              <a:cs typeface="Times New Roman" panose="02020603050405020304" pitchFamily="18" charset="0"/>
            </a:endParaRPr>
          </a:p>
          <a:p>
            <a:pPr lvl="1" indent="-403225" eaLnBrk="1" hangingPunct="1">
              <a:tabLst>
                <a:tab pos="169863" algn="l"/>
              </a:tabLst>
            </a:pPr>
            <a:endParaRPr lang="en-US" altLang="en-US" sz="3600" b="1" dirty="0" smtClean="0">
              <a:cs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76200" y="228600"/>
            <a:ext cx="8915400" cy="6477000"/>
          </a:xfrm>
        </p:spPr>
        <p:txBody>
          <a:bodyPr/>
          <a:lstStyle/>
          <a:p>
            <a:pPr eaLnBrk="1" hangingPunct="1">
              <a:buFont typeface="Arial" panose="020B0604020202020204" pitchFamily="34" charset="0"/>
              <a:buNone/>
            </a:pPr>
            <a:r>
              <a:rPr lang="en-US" altLang="en-US" sz="4400" b="1" smtClean="0">
                <a:cs typeface="Times New Roman" panose="02020603050405020304" pitchFamily="18" charset="0"/>
              </a:rPr>
              <a:t> </a:t>
            </a:r>
            <a:br>
              <a:rPr lang="en-US" altLang="en-US" sz="4400" b="1" smtClean="0">
                <a:cs typeface="Times New Roman" panose="02020603050405020304" pitchFamily="18" charset="0"/>
              </a:rPr>
            </a:br>
            <a:endParaRPr lang="en-US" altLang="en-US" sz="4400" b="1" u="sng" smtClean="0">
              <a:solidFill>
                <a:srgbClr val="FF0000"/>
              </a:solidFill>
              <a:cs typeface="Times New Roman" panose="02020603050405020304" pitchFamily="18" charset="0"/>
            </a:endParaRPr>
          </a:p>
        </p:txBody>
      </p:sp>
      <p:graphicFrame>
        <p:nvGraphicFramePr>
          <p:cNvPr id="9219" name="Object 1"/>
          <p:cNvGraphicFramePr>
            <a:graphicFrameLocks noChangeAspect="1"/>
          </p:cNvGraphicFramePr>
          <p:nvPr/>
        </p:nvGraphicFramePr>
        <p:xfrm>
          <a:off x="76200" y="381000"/>
          <a:ext cx="8915400" cy="6043613"/>
        </p:xfrm>
        <a:graphic>
          <a:graphicData uri="http://schemas.openxmlformats.org/presentationml/2006/ole">
            <mc:AlternateContent xmlns:mc="http://schemas.openxmlformats.org/markup-compatibility/2006">
              <mc:Choice xmlns:v="urn:schemas-microsoft-com:vml" Requires="v">
                <p:oleObj spid="_x0000_s9246" name="Worksheet" r:id="rId3" imgW="3371930" imgH="2286189" progId="Excel.Sheet.12">
                  <p:embed/>
                </p:oleObj>
              </mc:Choice>
              <mc:Fallback>
                <p:oleObj name="Worksheet" r:id="rId3" imgW="3371930" imgH="2286189" progId="Excel.Sheet.12">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381000"/>
                        <a:ext cx="8915400" cy="6043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body" idx="1"/>
          </p:nvPr>
        </p:nvSpPr>
        <p:spPr>
          <a:xfrm>
            <a:off x="228600" y="381000"/>
            <a:ext cx="8610600" cy="5715000"/>
          </a:xfrm>
        </p:spPr>
        <p:txBody>
          <a:bodyPr/>
          <a:lstStyle/>
          <a:p>
            <a:pPr eaLnBrk="1" hangingPunct="1">
              <a:buFont typeface="Arial" panose="020B0604020202020204" pitchFamily="34" charset="0"/>
              <a:buNone/>
            </a:pPr>
            <a:r>
              <a:rPr lang="en-US" altLang="en-US" sz="6000" b="1" u="sng" smtClean="0">
                <a:solidFill>
                  <a:srgbClr val="FF0000"/>
                </a:solidFill>
                <a:cs typeface="Times New Roman" panose="02020603050405020304" pitchFamily="18" charset="0"/>
              </a:rPr>
              <a:t>Charitable Contributions</a:t>
            </a:r>
            <a:endParaRPr lang="en-US" altLang="en-US" sz="6000" b="1" u="sng" smtClean="0">
              <a:solidFill>
                <a:srgbClr val="FF0000"/>
              </a:solidFill>
            </a:endParaRPr>
          </a:p>
          <a:p>
            <a:pPr eaLnBrk="1" hangingPunct="1"/>
            <a:r>
              <a:rPr lang="en-US" altLang="en-US" sz="6000" b="1" smtClean="0">
                <a:cs typeface="Times New Roman" panose="02020603050405020304" pitchFamily="18" charset="0"/>
              </a:rPr>
              <a:t>Individuals can deduct </a:t>
            </a:r>
            <a:br>
              <a:rPr lang="en-US" altLang="en-US" sz="6000" b="1" smtClean="0">
                <a:cs typeface="Times New Roman" panose="02020603050405020304" pitchFamily="18" charset="0"/>
              </a:rPr>
            </a:br>
            <a:r>
              <a:rPr lang="en-US" altLang="en-US" sz="6000" b="1" smtClean="0">
                <a:cs typeface="Times New Roman" panose="02020603050405020304" pitchFamily="18" charset="0"/>
              </a:rPr>
              <a:t>up to 50% of AGI</a:t>
            </a:r>
          </a:p>
          <a:p>
            <a:pPr marL="914400" lvl="1" indent="-457200" eaLnBrk="1" hangingPunct="1"/>
            <a:r>
              <a:rPr lang="en-US" altLang="en-US" sz="5400" b="1" smtClean="0">
                <a:cs typeface="Times New Roman" panose="02020603050405020304" pitchFamily="18" charset="0"/>
              </a:rPr>
              <a:t>Excess contributions may be carried forward </a:t>
            </a:r>
            <a:br>
              <a:rPr lang="en-US" altLang="en-US" sz="5400" b="1" smtClean="0">
                <a:cs typeface="Times New Roman" panose="02020603050405020304" pitchFamily="18" charset="0"/>
              </a:rPr>
            </a:br>
            <a:r>
              <a:rPr lang="en-US" altLang="en-US" sz="5400" b="1" smtClean="0">
                <a:cs typeface="Times New Roman" panose="02020603050405020304" pitchFamily="18" charset="0"/>
              </a:rPr>
              <a:t>up to 5 years</a:t>
            </a: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body" idx="1"/>
          </p:nvPr>
        </p:nvSpPr>
        <p:spPr>
          <a:xfrm>
            <a:off x="152400" y="152400"/>
            <a:ext cx="8763000" cy="6477000"/>
          </a:xfrm>
        </p:spPr>
        <p:txBody>
          <a:bodyPr/>
          <a:lstStyle/>
          <a:p>
            <a:pPr eaLnBrk="1" hangingPunct="1">
              <a:buFont typeface="Arial" panose="020B0604020202020204" pitchFamily="34" charset="0"/>
              <a:buNone/>
            </a:pPr>
            <a:r>
              <a:rPr lang="en-US" altLang="en-US" sz="4400" b="1" u="sng" smtClean="0">
                <a:solidFill>
                  <a:srgbClr val="FF0000"/>
                </a:solidFill>
                <a:cs typeface="Times New Roman" panose="02020603050405020304" pitchFamily="18" charset="0"/>
              </a:rPr>
              <a:t>Charitable Contributions</a:t>
            </a:r>
          </a:p>
          <a:p>
            <a:pPr eaLnBrk="1" hangingPunct="1"/>
            <a:r>
              <a:rPr lang="en-US" altLang="en-US" sz="4000" b="1" smtClean="0">
                <a:cs typeface="Times New Roman" panose="02020603050405020304" pitchFamily="18" charset="0"/>
              </a:rPr>
              <a:t>No deduction for contributions of the taxpayer</a:t>
            </a:r>
            <a:r>
              <a:rPr lang="en-US" altLang="en-US" sz="4000" b="1" smtClean="0">
                <a:latin typeface="Tahoma" panose="020B0604030504040204" pitchFamily="34" charset="0"/>
                <a:cs typeface="Times New Roman" panose="02020603050405020304" pitchFamily="18" charset="0"/>
              </a:rPr>
              <a:t>’</a:t>
            </a:r>
            <a:r>
              <a:rPr lang="en-US" altLang="en-US" sz="4000" b="1" smtClean="0">
                <a:cs typeface="Times New Roman" panose="02020603050405020304" pitchFamily="18" charset="0"/>
              </a:rPr>
              <a:t>s services and rent-free use of the taxpayer</a:t>
            </a:r>
            <a:r>
              <a:rPr lang="en-US" altLang="en-US" sz="4000" b="1" smtClean="0">
                <a:latin typeface="Tahoma" panose="020B0604030504040204" pitchFamily="34" charset="0"/>
                <a:cs typeface="Times New Roman" panose="02020603050405020304" pitchFamily="18" charset="0"/>
              </a:rPr>
              <a:t>’</a:t>
            </a:r>
            <a:r>
              <a:rPr lang="en-US" altLang="en-US" sz="4000" b="1" smtClean="0">
                <a:cs typeface="Times New Roman" panose="02020603050405020304" pitchFamily="18" charset="0"/>
              </a:rPr>
              <a:t>s property</a:t>
            </a:r>
          </a:p>
          <a:p>
            <a:pPr lvl="1" eaLnBrk="1" hangingPunct="1"/>
            <a:r>
              <a:rPr lang="en-US" altLang="en-US" sz="3600" b="1" smtClean="0">
                <a:cs typeface="Times New Roman" panose="02020603050405020304" pitchFamily="18" charset="0"/>
              </a:rPr>
              <a:t>Out-of-pocket costs incurred for volunteer work for a qualifying charity are deductible</a:t>
            </a:r>
          </a:p>
          <a:p>
            <a:pPr eaLnBrk="1" hangingPunct="1"/>
            <a:r>
              <a:rPr lang="en-US" altLang="en-US" sz="4000" b="1" smtClean="0">
                <a:cs typeface="Times New Roman" panose="02020603050405020304" pitchFamily="18" charset="0"/>
              </a:rPr>
              <a:t>Property </a:t>
            </a:r>
            <a:r>
              <a:rPr lang="en-US" altLang="en-US" sz="4000" b="1" u="sng" smtClean="0">
                <a:cs typeface="Times New Roman" panose="02020603050405020304" pitchFamily="18" charset="0"/>
              </a:rPr>
              <a:t>other than</a:t>
            </a:r>
            <a:r>
              <a:rPr lang="en-US" altLang="en-US" sz="4000" b="1" i="1" smtClean="0">
                <a:cs typeface="Times New Roman" panose="02020603050405020304" pitchFamily="18" charset="0"/>
              </a:rPr>
              <a:t> </a:t>
            </a:r>
            <a:r>
              <a:rPr lang="en-US" altLang="en-US" sz="4000" b="1" smtClean="0">
                <a:cs typeface="Times New Roman" panose="02020603050405020304" pitchFamily="18" charset="0"/>
              </a:rPr>
              <a:t>long-term capital gain property is valued at </a:t>
            </a:r>
            <a:r>
              <a:rPr lang="en-US" altLang="en-US" sz="4000" b="1" u="sng" smtClean="0">
                <a:solidFill>
                  <a:srgbClr val="C00000"/>
                </a:solidFill>
                <a:cs typeface="Times New Roman" panose="02020603050405020304" pitchFamily="18" charset="0"/>
              </a:rPr>
              <a:t>lesser </a:t>
            </a:r>
            <a:r>
              <a:rPr lang="en-US" altLang="en-US" sz="4000" b="1" u="sng" smtClean="0">
                <a:cs typeface="Times New Roman" panose="02020603050405020304" pitchFamily="18" charset="0"/>
              </a:rPr>
              <a:t>of FMV or basis</a:t>
            </a:r>
            <a:endParaRPr lang="en-US" altLang="en-US" sz="4400" u="sng" smtClean="0"/>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body" idx="1"/>
          </p:nvPr>
        </p:nvSpPr>
        <p:spPr>
          <a:xfrm>
            <a:off x="228600" y="457200"/>
            <a:ext cx="8650288" cy="5943600"/>
          </a:xfrm>
        </p:spPr>
        <p:txBody>
          <a:bodyPr/>
          <a:lstStyle/>
          <a:p>
            <a:pPr marL="169863" indent="-169863" eaLnBrk="1" hangingPunct="1">
              <a:spcBef>
                <a:spcPct val="5000"/>
              </a:spcBef>
              <a:buFont typeface="Arial" panose="020B0604020202020204" pitchFamily="34" charset="0"/>
              <a:buNone/>
            </a:pPr>
            <a:r>
              <a:rPr lang="en-US" altLang="en-US" sz="4400" b="1" u="sng" smtClean="0">
                <a:solidFill>
                  <a:srgbClr val="FF0000"/>
                </a:solidFill>
              </a:rPr>
              <a:t>Contributions of LTCG Property</a:t>
            </a:r>
          </a:p>
          <a:p>
            <a:pPr marL="169863" indent="-169863" eaLnBrk="1" hangingPunct="1">
              <a:spcBef>
                <a:spcPct val="5000"/>
              </a:spcBef>
            </a:pPr>
            <a:r>
              <a:rPr lang="en-US" altLang="en-US" sz="4400" b="1" smtClean="0">
                <a:cs typeface="Times New Roman" panose="02020603050405020304" pitchFamily="18" charset="0"/>
              </a:rPr>
              <a:t>LTCG property is valued at FMV (which is often greater than adjusted basis) </a:t>
            </a:r>
          </a:p>
          <a:p>
            <a:pPr lvl="1" indent="-403225" eaLnBrk="1" hangingPunct="1">
              <a:spcBef>
                <a:spcPct val="5000"/>
              </a:spcBef>
            </a:pPr>
            <a:r>
              <a:rPr lang="en-US" altLang="en-US" sz="4000" b="1" smtClean="0">
                <a:cs typeface="Times New Roman" panose="02020603050405020304" pitchFamily="18" charset="0"/>
              </a:rPr>
              <a:t>Tangible personalty given to a charity which does </a:t>
            </a:r>
            <a:r>
              <a:rPr lang="en-US" altLang="en-US" sz="4000" b="1" u="sng" smtClean="0">
                <a:solidFill>
                  <a:srgbClr val="C00000"/>
                </a:solidFill>
                <a:cs typeface="Times New Roman" panose="02020603050405020304" pitchFamily="18" charset="0"/>
              </a:rPr>
              <a:t>not</a:t>
            </a:r>
            <a:r>
              <a:rPr lang="en-US" altLang="en-US" sz="4000" b="1" smtClean="0">
                <a:cs typeface="Times New Roman" panose="02020603050405020304" pitchFamily="18" charset="0"/>
              </a:rPr>
              <a:t> use the property in its tax-exempt activity is valued at the lower adjusted basis</a:t>
            </a: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3"/>
          <p:cNvSpPr>
            <a:spLocks noGrp="1" noChangeArrowheads="1"/>
          </p:cNvSpPr>
          <p:nvPr>
            <p:ph type="body" idx="1"/>
          </p:nvPr>
        </p:nvSpPr>
        <p:spPr>
          <a:xfrm>
            <a:off x="228600" y="152400"/>
            <a:ext cx="8839200" cy="6553200"/>
          </a:xfrm>
        </p:spPr>
        <p:txBody>
          <a:bodyPr/>
          <a:lstStyle/>
          <a:p>
            <a:pPr eaLnBrk="1" hangingPunct="1">
              <a:spcBef>
                <a:spcPts val="0"/>
              </a:spcBef>
              <a:buFont typeface="Arial" panose="020B0604020202020204" pitchFamily="34" charset="0"/>
              <a:buNone/>
            </a:pPr>
            <a:r>
              <a:rPr lang="en-US" altLang="en-US" sz="4400" b="1" u="sng" dirty="0" smtClean="0">
                <a:solidFill>
                  <a:srgbClr val="FF0000"/>
                </a:solidFill>
              </a:rPr>
              <a:t>Contributions of LTCG Property</a:t>
            </a:r>
          </a:p>
          <a:p>
            <a:pPr eaLnBrk="1" hangingPunct="1">
              <a:spcBef>
                <a:spcPts val="0"/>
              </a:spcBef>
            </a:pPr>
            <a:r>
              <a:rPr lang="en-US" altLang="en-US" sz="4400" b="1" dirty="0" smtClean="0">
                <a:cs typeface="Times New Roman" panose="02020603050405020304" pitchFamily="18" charset="0"/>
              </a:rPr>
              <a:t>Deduction for LTCG property valued at FMV is limited to </a:t>
            </a:r>
            <a:r>
              <a:rPr lang="en-US" altLang="en-US" sz="4400" b="1" dirty="0" smtClean="0">
                <a:cs typeface="Times New Roman" panose="02020603050405020304" pitchFamily="18" charset="0"/>
              </a:rPr>
              <a:t>30</a:t>
            </a:r>
            <a:r>
              <a:rPr lang="en-US" altLang="en-US" sz="4400" b="1" dirty="0" smtClean="0">
                <a:cs typeface="Times New Roman" panose="02020603050405020304" pitchFamily="18" charset="0"/>
              </a:rPr>
              <a:t>% of AGI</a:t>
            </a:r>
          </a:p>
          <a:p>
            <a:pPr marL="914400" lvl="1" indent="-457200" eaLnBrk="1" hangingPunct="1">
              <a:spcBef>
                <a:spcPts val="0"/>
              </a:spcBef>
            </a:pPr>
            <a:r>
              <a:rPr lang="en-US" altLang="en-US" sz="4000" b="1" u="sng" dirty="0" smtClean="0">
                <a:solidFill>
                  <a:srgbClr val="C00000"/>
                </a:solidFill>
                <a:cs typeface="Times New Roman" panose="02020603050405020304" pitchFamily="18" charset="0"/>
              </a:rPr>
              <a:t>30% limit can be avoided </a:t>
            </a:r>
            <a:br>
              <a:rPr lang="en-US" altLang="en-US" sz="4000" b="1" u="sng" dirty="0" smtClean="0">
                <a:solidFill>
                  <a:srgbClr val="C00000"/>
                </a:solidFill>
                <a:cs typeface="Times New Roman" panose="02020603050405020304" pitchFamily="18" charset="0"/>
              </a:rPr>
            </a:br>
            <a:r>
              <a:rPr lang="en-US" altLang="en-US" sz="4000" b="1" u="sng" dirty="0" smtClean="0">
                <a:solidFill>
                  <a:srgbClr val="C00000"/>
                </a:solidFill>
                <a:cs typeface="Times New Roman" panose="02020603050405020304" pitchFamily="18" charset="0"/>
              </a:rPr>
              <a:t>(and 50% AGI limit applied) </a:t>
            </a:r>
            <a:br>
              <a:rPr lang="en-US" altLang="en-US" sz="4000" b="1" u="sng" dirty="0" smtClean="0">
                <a:solidFill>
                  <a:srgbClr val="C00000"/>
                </a:solidFill>
                <a:cs typeface="Times New Roman" panose="02020603050405020304" pitchFamily="18" charset="0"/>
              </a:rPr>
            </a:br>
            <a:r>
              <a:rPr lang="en-US" altLang="en-US" sz="4000" b="1" u="sng" dirty="0" smtClean="0">
                <a:solidFill>
                  <a:srgbClr val="C00000"/>
                </a:solidFill>
                <a:cs typeface="Times New Roman" panose="02020603050405020304" pitchFamily="18" charset="0"/>
              </a:rPr>
              <a:t>if taxpayer elects to use lower basis</a:t>
            </a:r>
          </a:p>
          <a:p>
            <a:pPr marL="914400" lvl="1" indent="-457200" eaLnBrk="1" hangingPunct="1">
              <a:spcBef>
                <a:spcPts val="0"/>
              </a:spcBef>
            </a:pPr>
            <a:r>
              <a:rPr lang="en-US" altLang="en-US" sz="4000" b="1" dirty="0" smtClean="0">
                <a:cs typeface="Times New Roman" panose="02020603050405020304" pitchFamily="18" charset="0"/>
              </a:rPr>
              <a:t>If made, election applies to all LTCG </a:t>
            </a:r>
            <a:r>
              <a:rPr lang="en-US" altLang="en-US" sz="4000" b="1" dirty="0" smtClean="0">
                <a:cs typeface="Times New Roman" panose="02020603050405020304" pitchFamily="18" charset="0"/>
              </a:rPr>
              <a:t>contributions </a:t>
            </a:r>
            <a:r>
              <a:rPr lang="en-US" altLang="en-US" sz="4000" b="1" dirty="0" smtClean="0">
                <a:cs typeface="Times New Roman" panose="02020603050405020304" pitchFamily="18" charset="0"/>
              </a:rPr>
              <a:t>that </a:t>
            </a:r>
            <a:r>
              <a:rPr lang="en-US" altLang="en-US" sz="4000" b="1" dirty="0" smtClean="0">
                <a:cs typeface="Times New Roman" panose="02020603050405020304" pitchFamily="18" charset="0"/>
              </a:rPr>
              <a:t>year</a:t>
            </a:r>
          </a:p>
          <a:p>
            <a:pPr marL="914400" lvl="1" indent="-457200" eaLnBrk="1" hangingPunct="1">
              <a:spcBef>
                <a:spcPts val="0"/>
              </a:spcBef>
            </a:pPr>
            <a:r>
              <a:rPr lang="en-US" altLang="en-US" sz="4000" b="1" u="sng" dirty="0" smtClean="0">
                <a:solidFill>
                  <a:srgbClr val="C00000"/>
                </a:solidFill>
                <a:cs typeface="Times New Roman" panose="02020603050405020304" pitchFamily="18" charset="0"/>
              </a:rPr>
              <a:t>Important rule, even though it is not in textbook. May be on the test.</a:t>
            </a:r>
            <a:endParaRPr lang="en-US" altLang="en-US" sz="4000" b="1" u="sng" dirty="0" smtClean="0">
              <a:solidFill>
                <a:srgbClr val="C00000"/>
              </a:solidFill>
              <a:cs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body" idx="1"/>
          </p:nvPr>
        </p:nvSpPr>
        <p:spPr>
          <a:xfrm>
            <a:off x="304800" y="304800"/>
            <a:ext cx="8458200" cy="6172200"/>
          </a:xfrm>
        </p:spPr>
        <p:txBody>
          <a:bodyPr/>
          <a:lstStyle/>
          <a:p>
            <a:pPr eaLnBrk="1" hangingPunct="1">
              <a:buFont typeface="Arial" panose="020B0604020202020204" pitchFamily="34" charset="0"/>
              <a:buNone/>
            </a:pPr>
            <a:r>
              <a:rPr lang="en-US" altLang="en-US" sz="4000" b="1" u="sng" smtClean="0">
                <a:solidFill>
                  <a:srgbClr val="FF0000"/>
                </a:solidFill>
              </a:rPr>
              <a:t>Charitable Contributions</a:t>
            </a:r>
          </a:p>
          <a:p>
            <a:pPr eaLnBrk="1" hangingPunct="1"/>
            <a:r>
              <a:rPr lang="en-US" altLang="en-US" sz="3600" b="1" smtClean="0"/>
              <a:t>Stocks or other income producing property that have declined in value should be sold, so that the loss can be claimed with the sale proceeds donated</a:t>
            </a:r>
          </a:p>
          <a:p>
            <a:pPr eaLnBrk="1" hangingPunct="1"/>
            <a:r>
              <a:rPr lang="en-US" altLang="en-US" sz="3600" b="1" smtClean="0"/>
              <a:t>Fees incurred for appraisals of donated property may be deducted as a misc. itemized deductions</a:t>
            </a:r>
          </a:p>
          <a:p>
            <a:pPr eaLnBrk="1" hangingPunct="1"/>
            <a:r>
              <a:rPr lang="en-US" altLang="en-US" sz="3600" b="1" smtClean="0"/>
              <a:t>Deduction for donated vehicles sold by charity limited to gross sales proceeds</a:t>
            </a:r>
            <a:endParaRPr lang="en-US" altLang="en-US" sz="4000" b="1" smtClean="0"/>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p:nvPr>
        </p:nvSpPr>
        <p:spPr>
          <a:xfrm>
            <a:off x="228600" y="85725"/>
            <a:ext cx="8686800" cy="5967413"/>
          </a:xfrm>
          <a:noFill/>
        </p:spPr>
        <p:txBody>
          <a:bodyPr lIns="90488" tIns="44450" rIns="90488" bIns="44450">
            <a:spAutoFit/>
          </a:bodyPr>
          <a:lstStyle/>
          <a:p>
            <a:pPr algn="l" eaLnBrk="1" hangingPunct="1">
              <a:buClr>
                <a:schemeClr val="tx2"/>
              </a:buClr>
            </a:pPr>
            <a:r>
              <a:rPr lang="en-US" altLang="en-US" sz="4000" b="1" u="sng" smtClean="0">
                <a:solidFill>
                  <a:srgbClr val="C00000"/>
                </a:solidFill>
                <a:cs typeface="Times New Roman" panose="02020603050405020304" pitchFamily="18" charset="0"/>
              </a:rPr>
              <a:t>Arnold - </a:t>
            </a:r>
            <a:r>
              <a:rPr lang="en-US" altLang="en-US" sz="4000" b="1" u="sng" smtClean="0">
                <a:solidFill>
                  <a:srgbClr val="FF0000"/>
                </a:solidFill>
                <a:cs typeface="Times New Roman" panose="02020603050405020304" pitchFamily="18" charset="0"/>
              </a:rPr>
              <a:t>Charitable Contributions-1</a:t>
            </a:r>
            <a:r>
              <a:rPr lang="en-US" altLang="en-US" sz="3600" b="1" u="sng" smtClean="0">
                <a:cs typeface="Times New Roman" panose="02020603050405020304" pitchFamily="18" charset="0"/>
              </a:rPr>
              <a:t/>
            </a:r>
            <a:br>
              <a:rPr lang="en-US" altLang="en-US" sz="3600" b="1" u="sng" smtClean="0">
                <a:cs typeface="Times New Roman" panose="02020603050405020304" pitchFamily="18" charset="0"/>
              </a:rPr>
            </a:br>
            <a:r>
              <a:rPr lang="en-US" altLang="en-US" sz="3400" b="1" smtClean="0">
                <a:cs typeface="Times New Roman" panose="02020603050405020304" pitchFamily="18" charset="0"/>
              </a:rPr>
              <a:t>Arnold, a single individual, has adjusted gross income of $65,000 in the current year. </a:t>
            </a:r>
            <a:br>
              <a:rPr lang="en-US" altLang="en-US" sz="3400" b="1" smtClean="0">
                <a:cs typeface="Times New Roman" panose="02020603050405020304" pitchFamily="18" charset="0"/>
              </a:rPr>
            </a:br>
            <a:r>
              <a:rPr lang="en-US" altLang="en-US" sz="3400" b="1" smtClean="0">
                <a:cs typeface="Times New Roman" panose="02020603050405020304" pitchFamily="18" charset="0"/>
              </a:rPr>
              <a:t>Arnold donates the following items to his favorite qualified charities:</a:t>
            </a:r>
            <a:br>
              <a:rPr lang="en-US" altLang="en-US" sz="3400" b="1" smtClean="0">
                <a:cs typeface="Times New Roman" panose="02020603050405020304" pitchFamily="18" charset="0"/>
              </a:rPr>
            </a:br>
            <a:r>
              <a:rPr lang="en-US" altLang="en-US" sz="3400" b="1" u="sng" smtClean="0">
                <a:cs typeface="Times New Roman" panose="02020603050405020304" pitchFamily="18" charset="0"/>
              </a:rPr>
              <a:t>$5,000 cash to the athletic department</a:t>
            </a:r>
            <a:r>
              <a:rPr lang="en-US" altLang="en-US" sz="3400" b="1" smtClean="0">
                <a:cs typeface="Times New Roman" panose="02020603050405020304" pitchFamily="18" charset="0"/>
              </a:rPr>
              <a:t> booster club at State University. </a:t>
            </a:r>
            <a:br>
              <a:rPr lang="en-US" altLang="en-US" sz="3400" b="1" smtClean="0">
                <a:cs typeface="Times New Roman" panose="02020603050405020304" pitchFamily="18" charset="0"/>
              </a:rPr>
            </a:br>
            <a:r>
              <a:rPr lang="en-US" altLang="en-US" sz="3400" b="1" smtClean="0">
                <a:cs typeface="Times New Roman" panose="02020603050405020304" pitchFamily="18" charset="0"/>
              </a:rPr>
              <a:t>This contribution gives him the right to purchase preferred seats to all home games. </a:t>
            </a:r>
            <a:br>
              <a:rPr lang="en-US" altLang="en-US" sz="3400" b="1" smtClean="0">
                <a:cs typeface="Times New Roman" panose="02020603050405020304" pitchFamily="18" charset="0"/>
              </a:rPr>
            </a:br>
            <a:r>
              <a:rPr lang="en-US" altLang="en-US" sz="3400" b="1" smtClean="0">
                <a:cs typeface="Times New Roman" panose="02020603050405020304" pitchFamily="18" charset="0"/>
              </a:rPr>
              <a:t>The value of this preferred right is </a:t>
            </a:r>
            <a:r>
              <a:rPr lang="en-US" altLang="en-US" sz="3400" b="1" u="sng" smtClean="0">
                <a:cs typeface="Times New Roman" panose="02020603050405020304" pitchFamily="18" charset="0"/>
              </a:rPr>
              <a:t>$900</a:t>
            </a:r>
            <a:r>
              <a:rPr lang="en-US" altLang="en-US" sz="3400" b="1" smtClean="0">
                <a:cs typeface="Times New Roman" panose="02020603050405020304" pitchFamily="18" charset="0"/>
              </a:rPr>
              <a:t>.</a:t>
            </a:r>
            <a:br>
              <a:rPr lang="en-US" altLang="en-US" sz="3400" b="1" smtClean="0">
                <a:cs typeface="Times New Roman" panose="02020603050405020304" pitchFamily="18" charset="0"/>
              </a:rPr>
            </a:br>
            <a:r>
              <a:rPr lang="en-US" altLang="en-US" sz="2400" b="1" smtClean="0">
                <a:cs typeface="Times New Roman" panose="02020603050405020304" pitchFamily="18" charset="0"/>
              </a:rPr>
              <a:t>Continued on next slide</a:t>
            </a:r>
            <a:endParaRPr lang="en-US" altLang="en-US" sz="3600" b="1" smtClean="0">
              <a:cs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p:nvPr>
        </p:nvSpPr>
        <p:spPr>
          <a:xfrm>
            <a:off x="228600" y="62847"/>
            <a:ext cx="8686800" cy="6306855"/>
          </a:xfrm>
          <a:noFill/>
        </p:spPr>
        <p:txBody>
          <a:bodyPr lIns="90488" tIns="44450" rIns="90488" bIns="44450">
            <a:spAutoFit/>
          </a:bodyPr>
          <a:lstStyle/>
          <a:p>
            <a:pPr algn="l" eaLnBrk="1" hangingPunct="1">
              <a:buClr>
                <a:schemeClr val="tx2"/>
              </a:buClr>
            </a:pPr>
            <a:r>
              <a:rPr lang="en-US" altLang="en-US" sz="4000" b="1" u="sng" dirty="0" smtClean="0">
                <a:solidFill>
                  <a:srgbClr val="C00000"/>
                </a:solidFill>
                <a:cs typeface="Times New Roman" panose="02020603050405020304" pitchFamily="18" charset="0"/>
              </a:rPr>
              <a:t>Arnold - </a:t>
            </a:r>
            <a:r>
              <a:rPr lang="en-US" altLang="en-US" sz="4000" b="1" u="sng" dirty="0" smtClean="0">
                <a:solidFill>
                  <a:srgbClr val="FF0000"/>
                </a:solidFill>
                <a:cs typeface="Times New Roman" panose="02020603050405020304" pitchFamily="18" charset="0"/>
              </a:rPr>
              <a:t>Charitable Contributions-2</a:t>
            </a:r>
            <a:br>
              <a:rPr lang="en-US" altLang="en-US" sz="4000" b="1" u="sng" dirty="0" smtClean="0">
                <a:solidFill>
                  <a:srgbClr val="FF0000"/>
                </a:solidFill>
                <a:cs typeface="Times New Roman" panose="02020603050405020304" pitchFamily="18" charset="0"/>
              </a:rPr>
            </a:br>
            <a:r>
              <a:rPr lang="en-US" altLang="en-US" sz="4000" b="1" u="sng" dirty="0" smtClean="0">
                <a:solidFill>
                  <a:srgbClr val="FF0000"/>
                </a:solidFill>
                <a:cs typeface="Times New Roman" panose="02020603050405020304" pitchFamily="18" charset="0"/>
              </a:rPr>
              <a:t>Continued.</a:t>
            </a:r>
            <a:r>
              <a:rPr lang="en-US" altLang="en-US" sz="3800" b="1" u="sng" dirty="0" smtClean="0">
                <a:cs typeface="Times New Roman" panose="02020603050405020304" pitchFamily="18" charset="0"/>
              </a:rPr>
              <a:t/>
            </a:r>
            <a:br>
              <a:rPr lang="en-US" altLang="en-US" sz="3800" b="1" u="sng" dirty="0" smtClean="0">
                <a:cs typeface="Times New Roman" panose="02020603050405020304" pitchFamily="18" charset="0"/>
              </a:rPr>
            </a:br>
            <a:r>
              <a:rPr lang="en-US" altLang="en-US" sz="3800" b="1" u="sng" dirty="0" smtClean="0">
                <a:cs typeface="Times New Roman" panose="02020603050405020304" pitchFamily="18" charset="0"/>
              </a:rPr>
              <a:t>Arnold gave ABC stock</a:t>
            </a:r>
            <a:r>
              <a:rPr lang="en-US" altLang="en-US" sz="3800" b="1" dirty="0" smtClean="0">
                <a:cs typeface="Times New Roman" panose="02020603050405020304" pitchFamily="18" charset="0"/>
              </a:rPr>
              <a:t> acquired six years ago at a cost of </a:t>
            </a:r>
            <a:r>
              <a:rPr lang="en-US" altLang="en-US" sz="3800" b="1" u="sng" dirty="0" smtClean="0">
                <a:cs typeface="Times New Roman" panose="02020603050405020304" pitchFamily="18" charset="0"/>
              </a:rPr>
              <a:t>$6,000</a:t>
            </a:r>
            <a:r>
              <a:rPr lang="en-US" altLang="en-US" sz="3800" b="1" dirty="0" smtClean="0">
                <a:cs typeface="Times New Roman" panose="02020603050405020304" pitchFamily="18" charset="0"/>
              </a:rPr>
              <a:t>. </a:t>
            </a:r>
            <a:br>
              <a:rPr lang="en-US" altLang="en-US" sz="3800" b="1" dirty="0" smtClean="0">
                <a:cs typeface="Times New Roman" panose="02020603050405020304" pitchFamily="18" charset="0"/>
              </a:rPr>
            </a:br>
            <a:r>
              <a:rPr lang="en-US" altLang="en-US" sz="3800" b="1" dirty="0" smtClean="0">
                <a:cs typeface="Times New Roman" panose="02020603050405020304" pitchFamily="18" charset="0"/>
              </a:rPr>
              <a:t>FMV at date of contribution was </a:t>
            </a:r>
            <a:r>
              <a:rPr lang="en-US" altLang="en-US" sz="3800" b="1" u="sng" dirty="0" smtClean="0">
                <a:cs typeface="Times New Roman" panose="02020603050405020304" pitchFamily="18" charset="0"/>
              </a:rPr>
              <a:t>$22,000</a:t>
            </a:r>
            <a:r>
              <a:rPr lang="en-US" altLang="en-US" sz="3800" b="1" dirty="0" smtClean="0">
                <a:cs typeface="Times New Roman" panose="02020603050405020304" pitchFamily="18" charset="0"/>
              </a:rPr>
              <a:t>.</a:t>
            </a:r>
            <a:br>
              <a:rPr lang="en-US" altLang="en-US" sz="3800" b="1" dirty="0" smtClean="0">
                <a:cs typeface="Times New Roman" panose="02020603050405020304" pitchFamily="18" charset="0"/>
              </a:rPr>
            </a:br>
            <a:r>
              <a:rPr lang="en-US" altLang="en-US" sz="2000" b="1" dirty="0" smtClean="0">
                <a:cs typeface="Times New Roman" panose="02020603050405020304" pitchFamily="18" charset="0"/>
              </a:rPr>
              <a:t/>
            </a:r>
            <a:br>
              <a:rPr lang="en-US" altLang="en-US" sz="2000" b="1" dirty="0" smtClean="0">
                <a:cs typeface="Times New Roman" panose="02020603050405020304" pitchFamily="18" charset="0"/>
              </a:rPr>
            </a:br>
            <a:r>
              <a:rPr lang="en-US" altLang="en-US" sz="3800" b="1" u="sng" dirty="0" smtClean="0">
                <a:cs typeface="Times New Roman" panose="02020603050405020304" pitchFamily="18" charset="0"/>
              </a:rPr>
              <a:t>Personal </a:t>
            </a:r>
            <a:r>
              <a:rPr lang="en-US" altLang="en-US" sz="3800" b="1" u="sng" dirty="0" smtClean="0">
                <a:cs typeface="Times New Roman" panose="02020603050405020304" pitchFamily="18" charset="0"/>
              </a:rPr>
              <a:t>clothing items</a:t>
            </a:r>
            <a:r>
              <a:rPr lang="en-US" altLang="en-US" sz="3800" b="1" dirty="0" smtClean="0">
                <a:cs typeface="Times New Roman" panose="02020603050405020304" pitchFamily="18" charset="0"/>
              </a:rPr>
              <a:t> purchased two years ago at a cost of </a:t>
            </a:r>
            <a:r>
              <a:rPr lang="en-US" altLang="en-US" sz="3800" b="1" u="sng" dirty="0" smtClean="0">
                <a:cs typeface="Times New Roman" panose="02020603050405020304" pitchFamily="18" charset="0"/>
              </a:rPr>
              <a:t>$1,000</a:t>
            </a:r>
            <a:r>
              <a:rPr lang="en-US" altLang="en-US" sz="3800" b="1" dirty="0" smtClean="0">
                <a:cs typeface="Times New Roman" panose="02020603050405020304" pitchFamily="18" charset="0"/>
              </a:rPr>
              <a:t>. </a:t>
            </a:r>
            <a:br>
              <a:rPr lang="en-US" altLang="en-US" sz="3800" b="1" dirty="0" smtClean="0">
                <a:cs typeface="Times New Roman" panose="02020603050405020304" pitchFamily="18" charset="0"/>
              </a:rPr>
            </a:br>
            <a:r>
              <a:rPr lang="en-US" altLang="en-US" sz="3800" b="1" dirty="0" smtClean="0">
                <a:cs typeface="Times New Roman" panose="02020603050405020304" pitchFamily="18" charset="0"/>
              </a:rPr>
              <a:t>FMV at the date of contribution was </a:t>
            </a:r>
            <a:r>
              <a:rPr lang="en-US" altLang="en-US" sz="3800" b="1" u="sng" dirty="0" smtClean="0">
                <a:cs typeface="Times New Roman" panose="02020603050405020304" pitchFamily="18" charset="0"/>
              </a:rPr>
              <a:t>$400</a:t>
            </a:r>
            <a:r>
              <a:rPr lang="en-US" altLang="en-US" sz="3800" b="1" dirty="0" smtClean="0">
                <a:cs typeface="Times New Roman" panose="02020603050405020304" pitchFamily="18" charset="0"/>
              </a:rPr>
              <a:t>.</a:t>
            </a:r>
            <a:br>
              <a:rPr lang="en-US" altLang="en-US" sz="3800" b="1" dirty="0" smtClean="0">
                <a:cs typeface="Times New Roman" panose="02020603050405020304" pitchFamily="18" charset="0"/>
              </a:rPr>
            </a:br>
            <a:r>
              <a:rPr lang="en-US" altLang="en-US" sz="3800" b="1" dirty="0" smtClean="0">
                <a:cs typeface="Times New Roman" panose="02020603050405020304" pitchFamily="18" charset="0"/>
              </a:rPr>
              <a:t>What is his charitable contribution </a:t>
            </a:r>
            <a:r>
              <a:rPr lang="en-US" altLang="en-US" sz="3800" b="1" u="sng" dirty="0" smtClean="0">
                <a:cs typeface="Times New Roman" panose="02020603050405020304" pitchFamily="18" charset="0"/>
              </a:rPr>
              <a:t>deduction</a:t>
            </a:r>
            <a:r>
              <a:rPr lang="en-US" altLang="en-US" sz="3800" b="1" dirty="0" smtClean="0">
                <a:cs typeface="Times New Roman" panose="02020603050405020304" pitchFamily="18" charset="0"/>
              </a:rPr>
              <a:t> for the current year?</a:t>
            </a:r>
            <a:endParaRPr lang="en-US" altLang="en-US" sz="4000" b="1" dirty="0" smtClean="0">
              <a:cs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8370" name="Object 2"/>
          <p:cNvGraphicFramePr>
            <a:graphicFrameLocks noGrp="1" noChangeAspect="1"/>
          </p:cNvGraphicFramePr>
          <p:nvPr>
            <p:ph type="ctrTitle"/>
          </p:nvPr>
        </p:nvGraphicFramePr>
        <p:xfrm>
          <a:off x="228600" y="327025"/>
          <a:ext cx="8610600" cy="6149975"/>
        </p:xfrm>
        <a:graphic>
          <a:graphicData uri="http://schemas.openxmlformats.org/presentationml/2006/ole">
            <mc:AlternateContent xmlns:mc="http://schemas.openxmlformats.org/markup-compatibility/2006">
              <mc:Choice xmlns:v="urn:schemas-microsoft-com:vml" Requires="v">
                <p:oleObj spid="_x0000_s58397" name="Worksheet" r:id="rId4" imgW="3000507" imgH="2143278" progId="Excel.Sheet.8">
                  <p:embed/>
                </p:oleObj>
              </mc:Choice>
              <mc:Fallback>
                <p:oleObj name="Worksheet" r:id="rId4" imgW="3000507" imgH="2143278"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327025"/>
                        <a:ext cx="8610600" cy="614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0418" name="Object 2"/>
          <p:cNvGraphicFramePr>
            <a:graphicFrameLocks noGrp="1" noChangeAspect="1"/>
          </p:cNvGraphicFramePr>
          <p:nvPr>
            <p:ph type="ctrTitle"/>
            <p:extLst>
              <p:ext uri="{D42A27DB-BD31-4B8C-83A1-F6EECF244321}">
                <p14:modId xmlns:p14="http://schemas.microsoft.com/office/powerpoint/2010/main" val="1199538327"/>
              </p:ext>
            </p:extLst>
          </p:nvPr>
        </p:nvGraphicFramePr>
        <p:xfrm>
          <a:off x="457200" y="615950"/>
          <a:ext cx="8077200" cy="5656263"/>
        </p:xfrm>
        <a:graphic>
          <a:graphicData uri="http://schemas.openxmlformats.org/presentationml/2006/ole">
            <mc:AlternateContent xmlns:mc="http://schemas.openxmlformats.org/markup-compatibility/2006">
              <mc:Choice xmlns:v="urn:schemas-microsoft-com:vml" Requires="v">
                <p:oleObj spid="_x0000_s60445" name="Worksheet" r:id="rId4" imgW="3078435" imgH="2156544" progId="Excel.Sheet.8">
                  <p:embed/>
                </p:oleObj>
              </mc:Choice>
              <mc:Fallback>
                <p:oleObj name="Worksheet" r:id="rId4" imgW="3078435" imgH="2156544" progId="Excel.Sheet.8">
                  <p:embed/>
                  <p:pic>
                    <p:nvPicPr>
                      <p:cNvPr id="0" name="Object 2"/>
                      <p:cNvPicPr>
                        <a:picLocks noChangeAspect="1" noChangeArrowheads="1"/>
                      </p:cNvPicPr>
                      <p:nvPr/>
                    </p:nvPicPr>
                    <p:blipFill>
                      <a:blip r:embed="rId5"/>
                      <a:srcRect/>
                      <a:stretch>
                        <a:fillRect/>
                      </a:stretch>
                    </p:blipFill>
                    <p:spPr bwMode="auto">
                      <a:xfrm>
                        <a:off x="457200" y="615950"/>
                        <a:ext cx="8077200" cy="565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152400" y="228600"/>
            <a:ext cx="8839200" cy="6400800"/>
          </a:xfrm>
          <a:noFill/>
        </p:spPr>
        <p:txBody>
          <a:bodyPr lIns="92075" tIns="46038" rIns="92075" bIns="46038"/>
          <a:lstStyle/>
          <a:p>
            <a:pPr marL="0" indent="0">
              <a:spcBef>
                <a:spcPts val="600"/>
              </a:spcBef>
              <a:buNone/>
            </a:pPr>
            <a:r>
              <a:rPr lang="en-US" sz="3800" b="1" dirty="0"/>
              <a:t>David's AGI is $100,000. </a:t>
            </a:r>
            <a:r>
              <a:rPr lang="en-US" sz="3800" b="1" dirty="0" smtClean="0"/>
              <a:t>David </a:t>
            </a:r>
            <a:r>
              <a:rPr lang="en-US" sz="3800" b="1" dirty="0"/>
              <a:t>bought investment realty several years ago for $49,000. </a:t>
            </a:r>
            <a:r>
              <a:rPr lang="en-US" sz="3800" b="1" dirty="0" smtClean="0"/>
              <a:t>Current value is </a:t>
            </a:r>
            <a:r>
              <a:rPr lang="en-US" sz="3800" b="1" dirty="0"/>
              <a:t>$52,000 </a:t>
            </a:r>
            <a:r>
              <a:rPr lang="en-US" sz="3800" b="1" dirty="0"/>
              <a:t/>
            </a:r>
            <a:br>
              <a:rPr lang="en-US" sz="3800" b="1" dirty="0"/>
            </a:br>
            <a:r>
              <a:rPr lang="en-US" sz="3800" b="1" dirty="0"/>
              <a:t>He </a:t>
            </a:r>
            <a:r>
              <a:rPr lang="en-US" sz="3800" b="1" dirty="0" smtClean="0"/>
              <a:t>gave </a:t>
            </a:r>
            <a:r>
              <a:rPr lang="en-US" sz="3800" b="1" dirty="0"/>
              <a:t>it to the United Way to use as the site for a new local headquarters. </a:t>
            </a:r>
            <a:br>
              <a:rPr lang="en-US" sz="3800" b="1" dirty="0"/>
            </a:br>
            <a:r>
              <a:rPr lang="en-US" sz="3800" b="1" dirty="0" smtClean="0"/>
              <a:t>He </a:t>
            </a:r>
            <a:r>
              <a:rPr lang="en-US" sz="3800" b="1" dirty="0"/>
              <a:t>will retire immediately and he expects to have </a:t>
            </a:r>
            <a:r>
              <a:rPr lang="en-US" sz="3800" b="1" dirty="0" smtClean="0"/>
              <a:t>much </a:t>
            </a:r>
            <a:r>
              <a:rPr lang="en-US" sz="3800" b="1" dirty="0"/>
              <a:t>less income in future years.</a:t>
            </a:r>
            <a:br>
              <a:rPr lang="en-US" sz="3800" b="1" dirty="0"/>
            </a:br>
            <a:r>
              <a:rPr lang="en-US" sz="3800" b="1" dirty="0"/>
              <a:t>David's maximum current year contribution deduction is:</a:t>
            </a:r>
          </a:p>
          <a:p>
            <a:pPr marL="0" indent="0">
              <a:spcBef>
                <a:spcPts val="600"/>
              </a:spcBef>
              <a:buNone/>
            </a:pPr>
            <a:r>
              <a:rPr lang="en-US" altLang="en-US" sz="3600" b="1" dirty="0" smtClean="0"/>
              <a:t>a. $30,000  b. $49,000  c. $50,000   d. $52,000</a:t>
            </a:r>
            <a:endParaRPr lang="en-US" altLang="en-US" sz="3600" b="1" dirty="0" smtClean="0"/>
          </a:p>
        </p:txBody>
      </p:sp>
    </p:spTree>
    <p:extLst>
      <p:ext uri="{BB962C8B-B14F-4D97-AF65-F5344CB8AC3E}">
        <p14:creationId xmlns:p14="http://schemas.microsoft.com/office/powerpoint/2010/main" val="4221566276"/>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additive="base">
                                        <p:cTn id="7" dur="500" fill="hold"/>
                                        <p:tgtEl>
                                          <p:spTgt spid="266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6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26627">
                                            <p:txEl>
                                              <p:pRg st="1" end="1"/>
                                            </p:txEl>
                                          </p:spTgt>
                                        </p:tgtEl>
                                        <p:attrNameLst>
                                          <p:attrName>style.visibility</p:attrName>
                                        </p:attrNameLst>
                                      </p:cBhvr>
                                      <p:to>
                                        <p:strVal val="visible"/>
                                      </p:to>
                                    </p:set>
                                    <p:anim calcmode="lin" valueType="num">
                                      <p:cBhvr additive="base">
                                        <p:cTn id="13" dur="500" fill="hold"/>
                                        <p:tgtEl>
                                          <p:spTgt spid="2662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662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bldLvl="2"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body" idx="1"/>
          </p:nvPr>
        </p:nvSpPr>
        <p:spPr>
          <a:xfrm>
            <a:off x="76200" y="228600"/>
            <a:ext cx="8915400" cy="6477000"/>
          </a:xfrm>
        </p:spPr>
        <p:txBody>
          <a:bodyPr/>
          <a:lstStyle/>
          <a:p>
            <a:pPr eaLnBrk="1" hangingPunct="1">
              <a:buFont typeface="Arial" panose="020B0604020202020204" pitchFamily="34" charset="0"/>
              <a:buNone/>
            </a:pPr>
            <a:r>
              <a:rPr lang="en-US" altLang="en-US" sz="4800" b="1" u="sng" smtClean="0">
                <a:solidFill>
                  <a:srgbClr val="C00000"/>
                </a:solidFill>
                <a:cs typeface="Times New Roman" panose="02020603050405020304" pitchFamily="18" charset="0"/>
              </a:rPr>
              <a:t>Medical Expenses-Sec. 213-1</a:t>
            </a:r>
            <a:endParaRPr lang="en-US" altLang="en-US" sz="4800" b="1" u="sng" smtClean="0">
              <a:solidFill>
                <a:srgbClr val="C00000"/>
              </a:solidFill>
            </a:endParaRPr>
          </a:p>
          <a:p>
            <a:pPr eaLnBrk="1" hangingPunct="1"/>
            <a:r>
              <a:rPr lang="en-US" altLang="en-US" sz="4800" b="1" u="sng" smtClean="0">
                <a:cs typeface="Times New Roman" panose="02020603050405020304" pitchFamily="18" charset="0"/>
              </a:rPr>
              <a:t>Medical expenses </a:t>
            </a:r>
            <a:r>
              <a:rPr lang="en-US" altLang="en-US" sz="4800" b="1" smtClean="0">
                <a:cs typeface="Times New Roman" panose="02020603050405020304" pitchFamily="18" charset="0"/>
              </a:rPr>
              <a:t>paid for the taxpayer, spouse &amp; dependents, </a:t>
            </a:r>
            <a:br>
              <a:rPr lang="en-US" altLang="en-US" sz="4800" b="1" smtClean="0">
                <a:cs typeface="Times New Roman" panose="02020603050405020304" pitchFamily="18" charset="0"/>
              </a:rPr>
            </a:br>
            <a:r>
              <a:rPr lang="en-US" altLang="en-US" sz="4800" b="1" u="sng" smtClean="0">
                <a:cs typeface="Times New Roman" panose="02020603050405020304" pitchFamily="18" charset="0"/>
              </a:rPr>
              <a:t>after reduction for insurance reimbursements</a:t>
            </a:r>
            <a:r>
              <a:rPr lang="en-US" altLang="en-US" sz="4800" b="1" smtClean="0">
                <a:cs typeface="Times New Roman" panose="02020603050405020304" pitchFamily="18" charset="0"/>
              </a:rPr>
              <a:t>, </a:t>
            </a:r>
            <a:br>
              <a:rPr lang="en-US" altLang="en-US" sz="4800" b="1" smtClean="0">
                <a:cs typeface="Times New Roman" panose="02020603050405020304" pitchFamily="18" charset="0"/>
              </a:rPr>
            </a:br>
            <a:r>
              <a:rPr lang="en-US" altLang="en-US" sz="4800" b="1" smtClean="0">
                <a:cs typeface="Times New Roman" panose="02020603050405020304" pitchFamily="18" charset="0"/>
              </a:rPr>
              <a:t>are deductible only to the extent they exceed 10% of AGI for the year. </a:t>
            </a:r>
            <a:r>
              <a:rPr lang="en-US" altLang="en-US" sz="4400" b="1" smtClean="0">
                <a:cs typeface="Times New Roman" panose="02020603050405020304" pitchFamily="18" charset="0"/>
              </a:rPr>
              <a:t/>
            </a:r>
            <a:br>
              <a:rPr lang="en-US" altLang="en-US" sz="4400" b="1" smtClean="0">
                <a:cs typeface="Times New Roman" panose="02020603050405020304" pitchFamily="18" charset="0"/>
              </a:rPr>
            </a:br>
            <a:endParaRPr lang="en-US" altLang="en-US" sz="4400" b="1" u="sng" smtClean="0">
              <a:solidFill>
                <a:srgbClr val="FF0000"/>
              </a:solidFill>
              <a:cs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152400" y="228600"/>
            <a:ext cx="8839200" cy="6400800"/>
          </a:xfrm>
          <a:noFill/>
        </p:spPr>
        <p:txBody>
          <a:bodyPr lIns="92075" tIns="46038" rIns="92075" bIns="46038"/>
          <a:lstStyle/>
          <a:p>
            <a:pPr marL="0" indent="0">
              <a:spcBef>
                <a:spcPts val="600"/>
              </a:spcBef>
              <a:buNone/>
            </a:pPr>
            <a:r>
              <a:rPr lang="en-US" altLang="en-US" sz="3800" b="1" dirty="0"/>
              <a:t> </a:t>
            </a:r>
            <a:endParaRPr lang="en-US" altLang="en-US" sz="3600" b="1" dirty="0" smtClean="0"/>
          </a:p>
        </p:txBody>
      </p:sp>
      <p:graphicFrame>
        <p:nvGraphicFramePr>
          <p:cNvPr id="2" name="Object 1"/>
          <p:cNvGraphicFramePr>
            <a:graphicFrameLocks noChangeAspect="1"/>
          </p:cNvGraphicFramePr>
          <p:nvPr>
            <p:extLst>
              <p:ext uri="{D42A27DB-BD31-4B8C-83A1-F6EECF244321}">
                <p14:modId xmlns:p14="http://schemas.microsoft.com/office/powerpoint/2010/main" val="3646008721"/>
              </p:ext>
            </p:extLst>
          </p:nvPr>
        </p:nvGraphicFramePr>
        <p:xfrm>
          <a:off x="228600" y="762000"/>
          <a:ext cx="8648022" cy="5105400"/>
        </p:xfrm>
        <a:graphic>
          <a:graphicData uri="http://schemas.openxmlformats.org/presentationml/2006/ole">
            <mc:AlternateContent xmlns:mc="http://schemas.openxmlformats.org/markup-compatibility/2006">
              <mc:Choice xmlns:v="urn:schemas-microsoft-com:vml" Requires="v">
                <p:oleObj spid="_x0000_s105487" name="Worksheet" r:id="rId3" imgW="3627129" imgH="2141208" progId="Excel.Sheet.12">
                  <p:embed/>
                </p:oleObj>
              </mc:Choice>
              <mc:Fallback>
                <p:oleObj name="Worksheet" r:id="rId3" imgW="3627129" imgH="2141208" progId="Excel.Sheet.12">
                  <p:embed/>
                  <p:pic>
                    <p:nvPicPr>
                      <p:cNvPr id="0" name=""/>
                      <p:cNvPicPr/>
                      <p:nvPr/>
                    </p:nvPicPr>
                    <p:blipFill>
                      <a:blip r:embed="rId4"/>
                      <a:stretch>
                        <a:fillRect/>
                      </a:stretch>
                    </p:blipFill>
                    <p:spPr>
                      <a:xfrm>
                        <a:off x="228600" y="762000"/>
                        <a:ext cx="8648022" cy="5105400"/>
                      </a:xfrm>
                      <a:prstGeom prst="rect">
                        <a:avLst/>
                      </a:prstGeom>
                    </p:spPr>
                  </p:pic>
                </p:oleObj>
              </mc:Fallback>
            </mc:AlternateContent>
          </a:graphicData>
        </a:graphic>
      </p:graphicFrame>
    </p:spTree>
    <p:extLst>
      <p:ext uri="{BB962C8B-B14F-4D97-AF65-F5344CB8AC3E}">
        <p14:creationId xmlns:p14="http://schemas.microsoft.com/office/powerpoint/2010/main" val="1145962096"/>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additive="base">
                                        <p:cTn id="7" dur="500" fill="hold"/>
                                        <p:tgtEl>
                                          <p:spTgt spid="266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62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bldLvl="2"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152400" y="228600"/>
            <a:ext cx="8839200" cy="6400800"/>
          </a:xfrm>
          <a:noFill/>
        </p:spPr>
        <p:txBody>
          <a:bodyPr lIns="92075" tIns="46038" rIns="92075" bIns="46038"/>
          <a:lstStyle/>
          <a:p>
            <a:pPr marL="0" indent="0">
              <a:spcBef>
                <a:spcPts val="600"/>
              </a:spcBef>
              <a:buNone/>
            </a:pPr>
            <a:r>
              <a:rPr lang="en-US" altLang="en-US" sz="3800" b="1" dirty="0"/>
              <a:t> </a:t>
            </a:r>
            <a:endParaRPr lang="en-US" altLang="en-US" sz="3600" b="1" dirty="0" smtClean="0"/>
          </a:p>
        </p:txBody>
      </p:sp>
      <p:graphicFrame>
        <p:nvGraphicFramePr>
          <p:cNvPr id="2" name="Object 1"/>
          <p:cNvGraphicFramePr>
            <a:graphicFrameLocks noChangeAspect="1"/>
          </p:cNvGraphicFramePr>
          <p:nvPr>
            <p:extLst>
              <p:ext uri="{D42A27DB-BD31-4B8C-83A1-F6EECF244321}">
                <p14:modId xmlns:p14="http://schemas.microsoft.com/office/powerpoint/2010/main" val="3755638325"/>
              </p:ext>
            </p:extLst>
          </p:nvPr>
        </p:nvGraphicFramePr>
        <p:xfrm>
          <a:off x="228600" y="762000"/>
          <a:ext cx="8648022" cy="5105400"/>
        </p:xfrm>
        <a:graphic>
          <a:graphicData uri="http://schemas.openxmlformats.org/presentationml/2006/ole">
            <mc:AlternateContent xmlns:mc="http://schemas.openxmlformats.org/markup-compatibility/2006">
              <mc:Choice xmlns:v="urn:schemas-microsoft-com:vml" Requires="v">
                <p:oleObj spid="_x0000_s110595" name="Worksheet" r:id="rId3" imgW="3627129" imgH="2141208" progId="Excel.Sheet.12">
                  <p:embed/>
                </p:oleObj>
              </mc:Choice>
              <mc:Fallback>
                <p:oleObj name="Worksheet" r:id="rId3" imgW="3627129" imgH="2141208" progId="Excel.Sheet.12">
                  <p:embed/>
                  <p:pic>
                    <p:nvPicPr>
                      <p:cNvPr id="0" name=""/>
                      <p:cNvPicPr/>
                      <p:nvPr/>
                    </p:nvPicPr>
                    <p:blipFill>
                      <a:blip r:embed="rId4"/>
                      <a:stretch>
                        <a:fillRect/>
                      </a:stretch>
                    </p:blipFill>
                    <p:spPr>
                      <a:xfrm>
                        <a:off x="228600" y="762000"/>
                        <a:ext cx="8648022" cy="5105400"/>
                      </a:xfrm>
                      <a:prstGeom prst="rect">
                        <a:avLst/>
                      </a:prstGeom>
                    </p:spPr>
                  </p:pic>
                </p:oleObj>
              </mc:Fallback>
            </mc:AlternateContent>
          </a:graphicData>
        </a:graphic>
      </p:graphicFrame>
    </p:spTree>
    <p:extLst>
      <p:ext uri="{BB962C8B-B14F-4D97-AF65-F5344CB8AC3E}">
        <p14:creationId xmlns:p14="http://schemas.microsoft.com/office/powerpoint/2010/main" val="3010943097"/>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additive="base">
                                        <p:cTn id="7" dur="500" fill="hold"/>
                                        <p:tgtEl>
                                          <p:spTgt spid="266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62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bldLvl="2"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152400" y="228600"/>
            <a:ext cx="8839200" cy="6400800"/>
          </a:xfrm>
          <a:noFill/>
        </p:spPr>
        <p:txBody>
          <a:bodyPr lIns="92075" tIns="46038" rIns="92075" bIns="46038"/>
          <a:lstStyle/>
          <a:p>
            <a:pPr marL="0" indent="0">
              <a:spcBef>
                <a:spcPts val="600"/>
              </a:spcBef>
              <a:buNone/>
            </a:pPr>
            <a:r>
              <a:rPr lang="en-US" altLang="en-US" sz="6000" b="1" dirty="0" smtClean="0"/>
              <a:t>Note: the test will not have questions about contributions to foun</a:t>
            </a:r>
            <a:r>
              <a:rPr lang="en-US" altLang="en-US" sz="6000" b="1" dirty="0" smtClean="0"/>
              <a:t>dations, including private foundations.</a:t>
            </a:r>
            <a:endParaRPr lang="en-US" altLang="en-US" sz="6000" b="1" dirty="0" smtClean="0"/>
          </a:p>
        </p:txBody>
      </p:sp>
    </p:spTree>
    <p:extLst>
      <p:ext uri="{BB962C8B-B14F-4D97-AF65-F5344CB8AC3E}">
        <p14:creationId xmlns:p14="http://schemas.microsoft.com/office/powerpoint/2010/main" val="4047499392"/>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additive="base">
                                        <p:cTn id="7" dur="500" fill="hold"/>
                                        <p:tgtEl>
                                          <p:spTgt spid="266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62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bldLvl="2"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32899" name="Rectangle 3"/>
          <p:cNvSpPr>
            <a:spLocks noGrp="1" noChangeArrowheads="1"/>
          </p:cNvSpPr>
          <p:nvPr>
            <p:ph type="body" idx="1"/>
          </p:nvPr>
        </p:nvSpPr>
        <p:spPr>
          <a:xfrm>
            <a:off x="152400" y="228600"/>
            <a:ext cx="8839200" cy="6248400"/>
          </a:xfrm>
        </p:spPr>
        <p:txBody>
          <a:bodyPr/>
          <a:lstStyle/>
          <a:p>
            <a:pPr algn="ctr" eaLnBrk="1" hangingPunct="1">
              <a:lnSpc>
                <a:spcPct val="90000"/>
              </a:lnSpc>
              <a:buFont typeface="Arial" panose="020B0604020202020204" pitchFamily="34" charset="0"/>
              <a:buNone/>
            </a:pPr>
            <a:r>
              <a:rPr lang="en-US" altLang="en-US" sz="3600" b="1" smtClean="0">
                <a:cs typeface="Times New Roman" panose="02020603050405020304" pitchFamily="18" charset="0"/>
              </a:rPr>
              <a:t> </a:t>
            </a:r>
          </a:p>
        </p:txBody>
      </p:sp>
      <p:graphicFrame>
        <p:nvGraphicFramePr>
          <p:cNvPr id="62467" name="Object 1"/>
          <p:cNvGraphicFramePr>
            <a:graphicFrameLocks noChangeAspect="1"/>
          </p:cNvGraphicFramePr>
          <p:nvPr>
            <p:extLst>
              <p:ext uri="{D42A27DB-BD31-4B8C-83A1-F6EECF244321}">
                <p14:modId xmlns:p14="http://schemas.microsoft.com/office/powerpoint/2010/main" val="317572637"/>
              </p:ext>
            </p:extLst>
          </p:nvPr>
        </p:nvGraphicFramePr>
        <p:xfrm>
          <a:off x="125413" y="609600"/>
          <a:ext cx="8699500" cy="5065713"/>
        </p:xfrm>
        <a:graphic>
          <a:graphicData uri="http://schemas.openxmlformats.org/presentationml/2006/ole">
            <mc:AlternateContent xmlns:mc="http://schemas.openxmlformats.org/markup-compatibility/2006">
              <mc:Choice xmlns:v="urn:schemas-microsoft-com:vml" Requires="v">
                <p:oleObj spid="_x0000_s62495" name="Worksheet" r:id="rId3" imgW="1607831" imgH="937224" progId="Excel.Sheet.12">
                  <p:embed/>
                </p:oleObj>
              </mc:Choice>
              <mc:Fallback>
                <p:oleObj name="Worksheet" r:id="rId3" imgW="1607831" imgH="937224" progId="Excel.Sheet.12">
                  <p:embed/>
                  <p:pic>
                    <p:nvPicPr>
                      <p:cNvPr id="0" name="Object 1"/>
                      <p:cNvPicPr>
                        <a:picLocks noChangeAspect="1" noChangeArrowheads="1"/>
                      </p:cNvPicPr>
                      <p:nvPr/>
                    </p:nvPicPr>
                    <p:blipFill>
                      <a:blip r:embed="rId4"/>
                      <a:srcRect/>
                      <a:stretch>
                        <a:fillRect/>
                      </a:stretch>
                    </p:blipFill>
                    <p:spPr bwMode="auto">
                      <a:xfrm>
                        <a:off x="125413" y="609600"/>
                        <a:ext cx="8699500" cy="5065713"/>
                      </a:xfrm>
                      <a:prstGeom prst="rect">
                        <a:avLst/>
                      </a:prstGeom>
                      <a:noFill/>
                      <a:ln>
                        <a:noFill/>
                      </a:ln>
                      <a:extLst/>
                    </p:spPr>
                  </p:pic>
                </p:oleObj>
              </mc:Fallback>
            </mc:AlternateContent>
          </a:graphicData>
        </a:graphic>
      </p:graphicFrame>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32899">
                                            <p:txEl>
                                              <p:pRg st="0" end="0"/>
                                            </p:txEl>
                                          </p:spTgt>
                                        </p:tgtEl>
                                        <p:attrNameLst>
                                          <p:attrName>style.visibility</p:attrName>
                                        </p:attrNameLst>
                                      </p:cBhvr>
                                      <p:to>
                                        <p:strVal val="visible"/>
                                      </p:to>
                                    </p:set>
                                    <p:anim calcmode="lin" valueType="num">
                                      <p:cBhvr additive="base">
                                        <p:cTn id="7" dur="500" fill="hold"/>
                                        <p:tgtEl>
                                          <p:spTgt spid="12328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3289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2899" grpId="0" build="p"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152400" y="228600"/>
            <a:ext cx="8839200" cy="6400800"/>
          </a:xfrm>
          <a:noFill/>
        </p:spPr>
        <p:txBody>
          <a:bodyPr lIns="92075" tIns="46038" rIns="92075" bIns="46038"/>
          <a:lstStyle/>
          <a:p>
            <a:pPr marL="0" indent="0">
              <a:buNone/>
            </a:pPr>
            <a:r>
              <a:rPr lang="en-US" altLang="en-US" sz="4000" b="1" dirty="0" smtClean="0"/>
              <a:t> </a:t>
            </a:r>
            <a:endParaRPr lang="en-US" altLang="en-US" sz="4000" b="1" dirty="0" smtClean="0"/>
          </a:p>
        </p:txBody>
      </p:sp>
      <p:graphicFrame>
        <p:nvGraphicFramePr>
          <p:cNvPr id="2" name="Object 1"/>
          <p:cNvGraphicFramePr>
            <a:graphicFrameLocks noChangeAspect="1"/>
          </p:cNvGraphicFramePr>
          <p:nvPr>
            <p:extLst>
              <p:ext uri="{D42A27DB-BD31-4B8C-83A1-F6EECF244321}">
                <p14:modId xmlns:p14="http://schemas.microsoft.com/office/powerpoint/2010/main" val="3364670682"/>
              </p:ext>
            </p:extLst>
          </p:nvPr>
        </p:nvGraphicFramePr>
        <p:xfrm>
          <a:off x="163491" y="380999"/>
          <a:ext cx="8675709" cy="5830957"/>
        </p:xfrm>
        <a:graphic>
          <a:graphicData uri="http://schemas.openxmlformats.org/presentationml/2006/ole">
            <mc:AlternateContent xmlns:mc="http://schemas.openxmlformats.org/markup-compatibility/2006">
              <mc:Choice xmlns:v="urn:schemas-microsoft-com:vml" Requires="v">
                <p:oleObj spid="_x0000_s103440" name="Worksheet" r:id="rId3" imgW="6134179" imgH="4122360" progId="Excel.Sheet.12">
                  <p:embed/>
                </p:oleObj>
              </mc:Choice>
              <mc:Fallback>
                <p:oleObj name="Worksheet" r:id="rId3" imgW="6134179" imgH="4122360" progId="Excel.Sheet.12">
                  <p:embed/>
                  <p:pic>
                    <p:nvPicPr>
                      <p:cNvPr id="0" name=""/>
                      <p:cNvPicPr/>
                      <p:nvPr/>
                    </p:nvPicPr>
                    <p:blipFill>
                      <a:blip r:embed="rId4"/>
                      <a:stretch>
                        <a:fillRect/>
                      </a:stretch>
                    </p:blipFill>
                    <p:spPr>
                      <a:xfrm>
                        <a:off x="163491" y="380999"/>
                        <a:ext cx="8675709" cy="5830957"/>
                      </a:xfrm>
                      <a:prstGeom prst="rect">
                        <a:avLst/>
                      </a:prstGeom>
                    </p:spPr>
                  </p:pic>
                </p:oleObj>
              </mc:Fallback>
            </mc:AlternateContent>
          </a:graphicData>
        </a:graphic>
      </p:graphicFrame>
    </p:spTree>
    <p:extLst>
      <p:ext uri="{BB962C8B-B14F-4D97-AF65-F5344CB8AC3E}">
        <p14:creationId xmlns:p14="http://schemas.microsoft.com/office/powerpoint/2010/main" val="3637312665"/>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additive="base">
                                        <p:cTn id="7" dur="500" fill="hold"/>
                                        <p:tgtEl>
                                          <p:spTgt spid="266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62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bldLvl="2"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152400" y="228600"/>
            <a:ext cx="8839200" cy="6400800"/>
          </a:xfrm>
          <a:noFill/>
        </p:spPr>
        <p:txBody>
          <a:bodyPr lIns="92075" tIns="46038" rIns="92075" bIns="46038"/>
          <a:lstStyle/>
          <a:p>
            <a:pPr marL="0" indent="0">
              <a:buNone/>
            </a:pPr>
            <a:r>
              <a:rPr lang="en-US" altLang="en-US" sz="4000" b="1" dirty="0" smtClean="0"/>
              <a:t> </a:t>
            </a:r>
            <a:endParaRPr lang="en-US" altLang="en-US" sz="4000" b="1" dirty="0" smtClean="0"/>
          </a:p>
        </p:txBody>
      </p:sp>
      <p:graphicFrame>
        <p:nvGraphicFramePr>
          <p:cNvPr id="2" name="Object 1"/>
          <p:cNvGraphicFramePr>
            <a:graphicFrameLocks noChangeAspect="1"/>
          </p:cNvGraphicFramePr>
          <p:nvPr>
            <p:extLst>
              <p:ext uri="{D42A27DB-BD31-4B8C-83A1-F6EECF244321}">
                <p14:modId xmlns:p14="http://schemas.microsoft.com/office/powerpoint/2010/main" val="1471344228"/>
              </p:ext>
            </p:extLst>
          </p:nvPr>
        </p:nvGraphicFramePr>
        <p:xfrm>
          <a:off x="163491" y="380999"/>
          <a:ext cx="8675709" cy="5830957"/>
        </p:xfrm>
        <a:graphic>
          <a:graphicData uri="http://schemas.openxmlformats.org/presentationml/2006/ole">
            <mc:AlternateContent xmlns:mc="http://schemas.openxmlformats.org/markup-compatibility/2006">
              <mc:Choice xmlns:v="urn:schemas-microsoft-com:vml" Requires="v">
                <p:oleObj spid="_x0000_s104464" name="Worksheet" r:id="rId3" imgW="6134179" imgH="4122360" progId="Excel.Sheet.12">
                  <p:embed/>
                </p:oleObj>
              </mc:Choice>
              <mc:Fallback>
                <p:oleObj name="Worksheet" r:id="rId3" imgW="6134179" imgH="4122360" progId="Excel.Sheet.12">
                  <p:embed/>
                  <p:pic>
                    <p:nvPicPr>
                      <p:cNvPr id="0" name=""/>
                      <p:cNvPicPr/>
                      <p:nvPr/>
                    </p:nvPicPr>
                    <p:blipFill>
                      <a:blip r:embed="rId4"/>
                      <a:stretch>
                        <a:fillRect/>
                      </a:stretch>
                    </p:blipFill>
                    <p:spPr>
                      <a:xfrm>
                        <a:off x="163491" y="380999"/>
                        <a:ext cx="8675709" cy="5830957"/>
                      </a:xfrm>
                      <a:prstGeom prst="rect">
                        <a:avLst/>
                      </a:prstGeom>
                    </p:spPr>
                  </p:pic>
                </p:oleObj>
              </mc:Fallback>
            </mc:AlternateContent>
          </a:graphicData>
        </a:graphic>
      </p:graphicFrame>
    </p:spTree>
    <p:extLst>
      <p:ext uri="{BB962C8B-B14F-4D97-AF65-F5344CB8AC3E}">
        <p14:creationId xmlns:p14="http://schemas.microsoft.com/office/powerpoint/2010/main" val="4083039948"/>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additive="base">
                                        <p:cTn id="7" dur="500" fill="hold"/>
                                        <p:tgtEl>
                                          <p:spTgt spid="266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62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bldLvl="2"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152400" y="228600"/>
            <a:ext cx="8839200" cy="6400800"/>
          </a:xfrm>
          <a:noFill/>
        </p:spPr>
        <p:txBody>
          <a:bodyPr lIns="92075" tIns="46038" rIns="92075" bIns="46038"/>
          <a:lstStyle/>
          <a:p>
            <a:r>
              <a:rPr lang="en-US" altLang="en-US" sz="4000" b="1" dirty="0">
                <a:solidFill>
                  <a:srgbClr val="C00000"/>
                </a:solidFill>
              </a:rPr>
              <a:t>C</a:t>
            </a:r>
            <a:r>
              <a:rPr lang="en-US" altLang="en-US" sz="4000" b="1" dirty="0" smtClean="0">
                <a:solidFill>
                  <a:srgbClr val="C00000"/>
                </a:solidFill>
              </a:rPr>
              <a:t>asualty and theft losses </a:t>
            </a:r>
            <a:r>
              <a:rPr lang="en-US" altLang="en-US" sz="4000" b="1" dirty="0" smtClean="0"/>
              <a:t>result from damage caused by a sudden, unexpected and/or unusual event</a:t>
            </a:r>
            <a:r>
              <a:rPr lang="en-US" altLang="en-US" sz="3600" b="1" dirty="0" smtClean="0"/>
              <a:t>.</a:t>
            </a:r>
          </a:p>
          <a:p>
            <a:r>
              <a:rPr lang="en-US" altLang="en-US" sz="3600" b="1" dirty="0" smtClean="0"/>
              <a:t>Fire, Storm, shipwreck, earthquake, theft, vandalism, terrorism.</a:t>
            </a:r>
          </a:p>
          <a:p>
            <a:r>
              <a:rPr lang="en-US" altLang="en-US" sz="3600" b="1" dirty="0" smtClean="0"/>
              <a:t>Often, termite damage is not sudden and does not qualify as being sudden and unexpected.</a:t>
            </a:r>
            <a:endParaRPr lang="en-US" altLang="en-US" sz="4000" b="1" dirty="0" smtClean="0"/>
          </a:p>
        </p:txBody>
      </p:sp>
    </p:spTree>
    <p:extLst>
      <p:ext uri="{BB962C8B-B14F-4D97-AF65-F5344CB8AC3E}">
        <p14:creationId xmlns:p14="http://schemas.microsoft.com/office/powerpoint/2010/main" val="4176273288"/>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additive="base">
                                        <p:cTn id="7" dur="500" fill="hold"/>
                                        <p:tgtEl>
                                          <p:spTgt spid="266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6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26627">
                                            <p:txEl>
                                              <p:pRg st="1" end="1"/>
                                            </p:txEl>
                                          </p:spTgt>
                                        </p:tgtEl>
                                        <p:attrNameLst>
                                          <p:attrName>style.visibility</p:attrName>
                                        </p:attrNameLst>
                                      </p:cBhvr>
                                      <p:to>
                                        <p:strVal val="visible"/>
                                      </p:to>
                                    </p:set>
                                    <p:anim calcmode="lin" valueType="num">
                                      <p:cBhvr additive="base">
                                        <p:cTn id="13" dur="500" fill="hold"/>
                                        <p:tgtEl>
                                          <p:spTgt spid="2662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66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26627">
                                            <p:txEl>
                                              <p:pRg st="2" end="2"/>
                                            </p:txEl>
                                          </p:spTgt>
                                        </p:tgtEl>
                                        <p:attrNameLst>
                                          <p:attrName>style.visibility</p:attrName>
                                        </p:attrNameLst>
                                      </p:cBhvr>
                                      <p:to>
                                        <p:strVal val="visible"/>
                                      </p:to>
                                    </p:set>
                                    <p:anim calcmode="lin" valueType="num">
                                      <p:cBhvr additive="base">
                                        <p:cTn id="19" dur="500" fill="hold"/>
                                        <p:tgtEl>
                                          <p:spTgt spid="2662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662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bldLvl="2"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81000" y="228600"/>
            <a:ext cx="8382000" cy="990600"/>
          </a:xfrm>
        </p:spPr>
        <p:txBody>
          <a:bodyPr/>
          <a:lstStyle/>
          <a:p>
            <a:r>
              <a:rPr lang="en-US" altLang="en-US" b="1" u="sng" smtClean="0">
                <a:solidFill>
                  <a:srgbClr val="FF3300"/>
                </a:solidFill>
                <a:cs typeface="Times New Roman" panose="02020603050405020304" pitchFamily="18" charset="0"/>
              </a:rPr>
              <a:t>Involuntary Conversions</a:t>
            </a:r>
            <a:r>
              <a:rPr lang="en-US" altLang="en-US" smtClean="0"/>
              <a:t> </a:t>
            </a:r>
          </a:p>
        </p:txBody>
      </p:sp>
      <p:sp>
        <p:nvSpPr>
          <p:cNvPr id="51203" name="Rectangle 3"/>
          <p:cNvSpPr>
            <a:spLocks noGrp="1" noChangeArrowheads="1"/>
          </p:cNvSpPr>
          <p:nvPr>
            <p:ph type="body" idx="1"/>
          </p:nvPr>
        </p:nvSpPr>
        <p:spPr>
          <a:xfrm>
            <a:off x="304800" y="1143000"/>
            <a:ext cx="8305800" cy="4876800"/>
          </a:xfrm>
        </p:spPr>
        <p:txBody>
          <a:bodyPr/>
          <a:lstStyle/>
          <a:p>
            <a:r>
              <a:rPr lang="en-US" altLang="en-US" b="1" dirty="0" smtClean="0">
                <a:cs typeface="Times New Roman" panose="02020603050405020304" pitchFamily="18" charset="0"/>
              </a:rPr>
              <a:t>An </a:t>
            </a:r>
            <a:r>
              <a:rPr lang="en-US" altLang="en-US" b="1" dirty="0" smtClean="0">
                <a:solidFill>
                  <a:schemeClr val="tx2"/>
                </a:solidFill>
                <a:cs typeface="Times New Roman" panose="02020603050405020304" pitchFamily="18" charset="0"/>
              </a:rPr>
              <a:t>involuntary conversion</a:t>
            </a:r>
            <a:r>
              <a:rPr lang="en-US" altLang="en-US" b="1" dirty="0" smtClean="0">
                <a:cs typeface="Times New Roman" panose="02020603050405020304" pitchFamily="18" charset="0"/>
              </a:rPr>
              <a:t> results from</a:t>
            </a:r>
          </a:p>
          <a:p>
            <a:pPr lvl="1"/>
            <a:r>
              <a:rPr lang="en-US" altLang="en-US" sz="3200" b="1" dirty="0" smtClean="0">
                <a:solidFill>
                  <a:schemeClr val="tx2"/>
                </a:solidFill>
                <a:cs typeface="Times New Roman" panose="02020603050405020304" pitchFamily="18" charset="0"/>
              </a:rPr>
              <a:t>Theft</a:t>
            </a:r>
            <a:r>
              <a:rPr lang="en-US" altLang="en-US" sz="3200" b="1" dirty="0" smtClean="0">
                <a:cs typeface="Times New Roman" panose="02020603050405020304" pitchFamily="18" charset="0"/>
              </a:rPr>
              <a:t> </a:t>
            </a:r>
            <a:r>
              <a:rPr lang="en-US" altLang="en-US" sz="3200" b="1" dirty="0" smtClean="0">
                <a:latin typeface="Tahoma" panose="020B0604030504040204" pitchFamily="34" charset="0"/>
                <a:cs typeface="Times New Roman" panose="02020603050405020304" pitchFamily="18" charset="0"/>
              </a:rPr>
              <a:t>–</a:t>
            </a:r>
            <a:r>
              <a:rPr lang="en-US" altLang="en-US" sz="3200" b="1" dirty="0" smtClean="0">
                <a:cs typeface="Times New Roman" panose="02020603050405020304" pitchFamily="18" charset="0"/>
              </a:rPr>
              <a:t> embezzlement, larceny and robbery (but not simply losing items)</a:t>
            </a:r>
          </a:p>
          <a:p>
            <a:pPr lvl="1"/>
            <a:r>
              <a:rPr lang="en-US" altLang="en-US" sz="3200" b="1" dirty="0" smtClean="0">
                <a:solidFill>
                  <a:schemeClr val="tx2"/>
                </a:solidFill>
                <a:cs typeface="Times New Roman" panose="02020603050405020304" pitchFamily="18" charset="0"/>
              </a:rPr>
              <a:t>Casualty</a:t>
            </a:r>
            <a:r>
              <a:rPr lang="en-US" altLang="en-US" sz="3200" b="1" dirty="0" smtClean="0">
                <a:cs typeface="Times New Roman" panose="02020603050405020304" pitchFamily="18" charset="0"/>
              </a:rPr>
              <a:t> </a:t>
            </a:r>
            <a:r>
              <a:rPr lang="en-US" altLang="en-US" sz="3200" b="1" dirty="0" smtClean="0">
                <a:latin typeface="Tahoma" panose="020B0604030504040204" pitchFamily="34" charset="0"/>
                <a:cs typeface="Times New Roman" panose="02020603050405020304" pitchFamily="18" charset="0"/>
              </a:rPr>
              <a:t>–</a:t>
            </a:r>
            <a:r>
              <a:rPr lang="en-US" altLang="en-US" sz="3200" b="1" dirty="0" smtClean="0">
                <a:cs typeface="Times New Roman" panose="02020603050405020304" pitchFamily="18" charset="0"/>
              </a:rPr>
              <a:t> requires a sudden, unexpected, and unusual event such as a fire, flood, tornado, hurricane or vandalism</a:t>
            </a:r>
          </a:p>
          <a:p>
            <a:pPr lvl="1"/>
            <a:r>
              <a:rPr lang="en-US" altLang="en-US" sz="3200" b="1" dirty="0" smtClean="0">
                <a:solidFill>
                  <a:schemeClr val="tx2"/>
                </a:solidFill>
                <a:cs typeface="Times New Roman" panose="02020603050405020304" pitchFamily="18" charset="0"/>
              </a:rPr>
              <a:t>Condemnation</a:t>
            </a:r>
            <a:r>
              <a:rPr lang="en-US" altLang="en-US" sz="3200" b="1" dirty="0" smtClean="0">
                <a:cs typeface="Times New Roman" panose="02020603050405020304" pitchFamily="18" charset="0"/>
              </a:rPr>
              <a:t> </a:t>
            </a:r>
            <a:r>
              <a:rPr lang="en-US" altLang="en-US" sz="3200" b="1" dirty="0" smtClean="0">
                <a:latin typeface="Tahoma" panose="020B0604030504040204" pitchFamily="34" charset="0"/>
                <a:cs typeface="Times New Roman" panose="02020603050405020304" pitchFamily="18" charset="0"/>
              </a:rPr>
              <a:t>–</a:t>
            </a:r>
            <a:r>
              <a:rPr lang="en-US" altLang="en-US" sz="3200" b="1" dirty="0" smtClean="0">
                <a:cs typeface="Times New Roman" panose="02020603050405020304" pitchFamily="18" charset="0"/>
              </a:rPr>
              <a:t> lawful taking of property for its fair market value by a government under the right of eminent domain</a:t>
            </a:r>
          </a:p>
        </p:txBody>
      </p:sp>
    </p:spTree>
    <p:extLst>
      <p:ext uri="{BB962C8B-B14F-4D97-AF65-F5344CB8AC3E}">
        <p14:creationId xmlns:p14="http://schemas.microsoft.com/office/powerpoint/2010/main" val="3764682327"/>
      </p:ext>
    </p:extLst>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3"/>
          <p:cNvSpPr>
            <a:spLocks noGrp="1" noChangeArrowheads="1"/>
          </p:cNvSpPr>
          <p:nvPr>
            <p:ph type="body" idx="1"/>
          </p:nvPr>
        </p:nvSpPr>
        <p:spPr>
          <a:xfrm>
            <a:off x="228600" y="152400"/>
            <a:ext cx="8763000" cy="6629400"/>
          </a:xfrm>
        </p:spPr>
        <p:txBody>
          <a:bodyPr/>
          <a:lstStyle/>
          <a:p>
            <a:pPr algn="ctr">
              <a:lnSpc>
                <a:spcPct val="90000"/>
              </a:lnSpc>
              <a:buFont typeface="Arial" panose="020B0604020202020204" pitchFamily="34" charset="0"/>
              <a:buNone/>
            </a:pPr>
            <a:r>
              <a:rPr lang="en-US" altLang="en-US" b="1" u="sng" dirty="0" smtClean="0">
                <a:solidFill>
                  <a:srgbClr val="FF3300"/>
                </a:solidFill>
                <a:cs typeface="Times New Roman" panose="02020603050405020304" pitchFamily="18" charset="0"/>
              </a:rPr>
              <a:t>Casualties and Thefts</a:t>
            </a:r>
          </a:p>
          <a:p>
            <a:pPr>
              <a:lnSpc>
                <a:spcPct val="90000"/>
              </a:lnSpc>
            </a:pPr>
            <a:r>
              <a:rPr lang="en-US" altLang="en-US" sz="4000" b="1" dirty="0" smtClean="0">
                <a:cs typeface="Times New Roman" panose="02020603050405020304" pitchFamily="18" charset="0"/>
              </a:rPr>
              <a:t>Gains and losses sustained on casualties and thefts are not under a taxpayer</a:t>
            </a:r>
            <a:r>
              <a:rPr lang="en-US" altLang="en-US" sz="4000" b="1" dirty="0" smtClean="0">
                <a:latin typeface="Tahoma" panose="020B0604030504040204" pitchFamily="34" charset="0"/>
                <a:cs typeface="Times New Roman" panose="02020603050405020304" pitchFamily="18" charset="0"/>
              </a:rPr>
              <a:t>’</a:t>
            </a:r>
            <a:r>
              <a:rPr lang="en-US" altLang="en-US" sz="4000" b="1" dirty="0" smtClean="0">
                <a:cs typeface="Times New Roman" panose="02020603050405020304" pitchFamily="18" charset="0"/>
              </a:rPr>
              <a:t>s control so they receive special tax treatment</a:t>
            </a:r>
          </a:p>
          <a:p>
            <a:pPr lvl="1">
              <a:lnSpc>
                <a:spcPct val="90000"/>
              </a:lnSpc>
            </a:pPr>
            <a:r>
              <a:rPr lang="en-US" altLang="en-US" sz="3600" b="1" dirty="0" smtClean="0">
                <a:cs typeface="Times New Roman" panose="02020603050405020304" pitchFamily="18" charset="0"/>
              </a:rPr>
              <a:t>Allowable losses (including personal losses) are immediately deductible</a:t>
            </a:r>
          </a:p>
          <a:p>
            <a:pPr lvl="1">
              <a:lnSpc>
                <a:spcPct val="90000"/>
              </a:lnSpc>
            </a:pPr>
            <a:r>
              <a:rPr lang="en-US" altLang="en-US" sz="3600" b="1" dirty="0" smtClean="0">
                <a:cs typeface="Times New Roman" panose="02020603050405020304" pitchFamily="18" charset="0"/>
              </a:rPr>
              <a:t>Gains (receipt of insurance proceeds) may be deferred if all insurance proceeds are used to repair the damaged property or to acquire qualifying replacement property</a:t>
            </a:r>
            <a:r>
              <a:rPr lang="en-US" altLang="en-US" sz="3600" dirty="0" smtClean="0">
                <a:cs typeface="Times New Roman" panose="02020603050405020304" pitchFamily="18" charset="0"/>
              </a:rPr>
              <a:t> (see later chapter)</a:t>
            </a:r>
          </a:p>
        </p:txBody>
      </p:sp>
    </p:spTree>
    <p:extLst>
      <p:ext uri="{BB962C8B-B14F-4D97-AF65-F5344CB8AC3E}">
        <p14:creationId xmlns:p14="http://schemas.microsoft.com/office/powerpoint/2010/main" val="3869094778"/>
      </p:ext>
    </p:extLst>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228600" y="152400"/>
            <a:ext cx="8534400" cy="914400"/>
          </a:xfrm>
        </p:spPr>
        <p:txBody>
          <a:bodyPr/>
          <a:lstStyle/>
          <a:p>
            <a:r>
              <a:rPr lang="en-US" altLang="en-US" sz="4000" b="1" u="sng" smtClean="0">
                <a:solidFill>
                  <a:srgbClr val="FF3300"/>
                </a:solidFill>
                <a:cs typeface="Times New Roman" panose="02020603050405020304" pitchFamily="18" charset="0"/>
              </a:rPr>
              <a:t>Casualty</a:t>
            </a:r>
            <a:r>
              <a:rPr lang="en-US" altLang="en-US" sz="4000" b="1" u="sng" smtClean="0">
                <a:solidFill>
                  <a:srgbClr val="FF3300"/>
                </a:solidFill>
              </a:rPr>
              <a:t> </a:t>
            </a:r>
            <a:r>
              <a:rPr lang="en-US" altLang="en-US" sz="4000" b="1" u="sng" smtClean="0">
                <a:solidFill>
                  <a:srgbClr val="FF3300"/>
                </a:solidFill>
                <a:cs typeface="Times New Roman" panose="02020603050405020304" pitchFamily="18" charset="0"/>
              </a:rPr>
              <a:t>&amp;Theft Loss Deductions</a:t>
            </a:r>
          </a:p>
        </p:txBody>
      </p:sp>
      <p:sp>
        <p:nvSpPr>
          <p:cNvPr id="56323" name="Rectangle 3"/>
          <p:cNvSpPr>
            <a:spLocks noGrp="1" noChangeArrowheads="1"/>
          </p:cNvSpPr>
          <p:nvPr>
            <p:ph type="body" idx="1"/>
          </p:nvPr>
        </p:nvSpPr>
        <p:spPr>
          <a:xfrm>
            <a:off x="76200" y="1066800"/>
            <a:ext cx="8991600" cy="5562600"/>
          </a:xfrm>
        </p:spPr>
        <p:txBody>
          <a:bodyPr/>
          <a:lstStyle/>
          <a:p>
            <a:pPr>
              <a:lnSpc>
                <a:spcPct val="90000"/>
              </a:lnSpc>
              <a:spcBef>
                <a:spcPct val="0"/>
              </a:spcBef>
            </a:pPr>
            <a:r>
              <a:rPr lang="en-US" altLang="en-US" b="1" dirty="0" smtClean="0">
                <a:cs typeface="Times New Roman" panose="02020603050405020304" pitchFamily="18" charset="0"/>
              </a:rPr>
              <a:t>Thefts are deductible in year of discovery</a:t>
            </a:r>
          </a:p>
          <a:p>
            <a:pPr>
              <a:lnSpc>
                <a:spcPct val="90000"/>
              </a:lnSpc>
              <a:spcBef>
                <a:spcPct val="0"/>
              </a:spcBef>
            </a:pPr>
            <a:r>
              <a:rPr lang="en-US" altLang="en-US" b="1" dirty="0">
                <a:cs typeface="Times New Roman" panose="02020603050405020304" pitchFamily="18" charset="0"/>
              </a:rPr>
              <a:t>C</a:t>
            </a:r>
            <a:r>
              <a:rPr lang="en-US" altLang="en-US" b="1" dirty="0" smtClean="0">
                <a:cs typeface="Times New Roman" panose="02020603050405020304" pitchFamily="18" charset="0"/>
              </a:rPr>
              <a:t>asualties in designated disaster areas: taxpayer can elect to deduct loss in preceding year.</a:t>
            </a:r>
          </a:p>
          <a:p>
            <a:pPr>
              <a:lnSpc>
                <a:spcPct val="90000"/>
              </a:lnSpc>
              <a:spcBef>
                <a:spcPct val="0"/>
              </a:spcBef>
            </a:pPr>
            <a:r>
              <a:rPr lang="en-US" altLang="en-US" b="1" dirty="0" smtClean="0">
                <a:cs typeface="Times New Roman" panose="02020603050405020304" pitchFamily="18" charset="0"/>
              </a:rPr>
              <a:t>A net business loss is deducted from ordinary income; an investment loss is an itemized deduction. Loss from personal use assets is an itemized deduction.</a:t>
            </a:r>
          </a:p>
          <a:p>
            <a:pPr>
              <a:lnSpc>
                <a:spcPct val="90000"/>
              </a:lnSpc>
              <a:spcBef>
                <a:spcPct val="0"/>
              </a:spcBef>
            </a:pPr>
            <a:r>
              <a:rPr lang="en-US" altLang="en-US" b="1" u="sng" dirty="0" smtClean="0">
                <a:cs typeface="Times New Roman" panose="02020603050405020304" pitchFamily="18" charset="0"/>
              </a:rPr>
              <a:t>Individuals have additional limits on losses from personal-use property:</a:t>
            </a:r>
          </a:p>
          <a:p>
            <a:pPr lvl="1">
              <a:lnSpc>
                <a:spcPct val="90000"/>
              </a:lnSpc>
              <a:spcBef>
                <a:spcPct val="0"/>
              </a:spcBef>
            </a:pPr>
            <a:r>
              <a:rPr lang="en-US" altLang="en-US" sz="3200" b="1" u="sng" dirty="0" smtClean="0">
                <a:cs typeface="Times New Roman" panose="02020603050405020304" pitchFamily="18" charset="0"/>
              </a:rPr>
              <a:t>$100 floor per casualty (per event) </a:t>
            </a:r>
          </a:p>
          <a:p>
            <a:pPr lvl="1">
              <a:lnSpc>
                <a:spcPct val="90000"/>
              </a:lnSpc>
              <a:spcBef>
                <a:spcPct val="0"/>
              </a:spcBef>
            </a:pPr>
            <a:r>
              <a:rPr lang="en-US" altLang="en-US" sz="3200" b="1" u="sng" dirty="0" smtClean="0">
                <a:cs typeface="Times New Roman" panose="02020603050405020304" pitchFamily="18" charset="0"/>
              </a:rPr>
              <a:t>10% of AGI threshold</a:t>
            </a:r>
          </a:p>
          <a:p>
            <a:pPr lvl="1">
              <a:lnSpc>
                <a:spcPct val="90000"/>
              </a:lnSpc>
              <a:spcBef>
                <a:spcPct val="0"/>
              </a:spcBef>
            </a:pPr>
            <a:r>
              <a:rPr lang="en-US" altLang="en-US" sz="3200" b="1" u="sng" dirty="0" smtClean="0">
                <a:cs typeface="Times New Roman" panose="02020603050405020304" pitchFamily="18" charset="0"/>
              </a:rPr>
              <a:t>Must itemize to </a:t>
            </a:r>
            <a:r>
              <a:rPr lang="en-US" altLang="en-US" sz="3200" b="1" u="sng" dirty="0" smtClean="0">
                <a:cs typeface="Times New Roman" panose="02020603050405020304" pitchFamily="18" charset="0"/>
              </a:rPr>
              <a:t>deduct the </a:t>
            </a:r>
            <a:r>
              <a:rPr lang="en-US" altLang="en-US" sz="3200" b="1" u="sng" dirty="0" smtClean="0">
                <a:cs typeface="Times New Roman" panose="02020603050405020304" pitchFamily="18" charset="0"/>
              </a:rPr>
              <a:t>loss</a:t>
            </a:r>
          </a:p>
        </p:txBody>
      </p:sp>
    </p:spTree>
    <p:extLst>
      <p:ext uri="{BB962C8B-B14F-4D97-AF65-F5344CB8AC3E}">
        <p14:creationId xmlns:p14="http://schemas.microsoft.com/office/powerpoint/2010/main" val="86450983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idx="1"/>
          </p:nvPr>
        </p:nvSpPr>
        <p:spPr>
          <a:xfrm>
            <a:off x="304800" y="304800"/>
            <a:ext cx="8534400" cy="6019800"/>
          </a:xfrm>
        </p:spPr>
        <p:txBody>
          <a:bodyPr/>
          <a:lstStyle/>
          <a:p>
            <a:pPr eaLnBrk="1" hangingPunct="1">
              <a:buFont typeface="Arial" panose="020B0604020202020204" pitchFamily="34" charset="0"/>
              <a:buNone/>
            </a:pPr>
            <a:r>
              <a:rPr lang="en-US" altLang="en-US" sz="4800" b="1" u="sng" smtClean="0">
                <a:solidFill>
                  <a:srgbClr val="C00000"/>
                </a:solidFill>
                <a:cs typeface="Times New Roman" panose="02020603050405020304" pitchFamily="18" charset="0"/>
              </a:rPr>
              <a:t>Medical Expenses-2</a:t>
            </a:r>
            <a:endParaRPr lang="en-US" altLang="en-US" sz="4800" b="1" u="sng" smtClean="0">
              <a:solidFill>
                <a:srgbClr val="C00000"/>
              </a:solidFill>
            </a:endParaRPr>
          </a:p>
          <a:p>
            <a:pPr eaLnBrk="1" hangingPunct="1"/>
            <a:r>
              <a:rPr lang="en-US" altLang="en-US" sz="4800" b="1" smtClean="0">
                <a:cs typeface="Times New Roman" panose="02020603050405020304" pitchFamily="18" charset="0"/>
              </a:rPr>
              <a:t>Qualified medical costs includes prescription drugs and insulin, costs of a hospital, clinic, doctor, dentist, eyeglasses, contract lenses, transportation for medical care and health insurance costs.</a:t>
            </a:r>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type="body" idx="1"/>
          </p:nvPr>
        </p:nvSpPr>
        <p:spPr>
          <a:xfrm>
            <a:off x="76200" y="228600"/>
            <a:ext cx="8991600" cy="6400800"/>
          </a:xfrm>
        </p:spPr>
        <p:txBody>
          <a:bodyPr/>
          <a:lstStyle/>
          <a:p>
            <a:pPr marL="0" indent="0">
              <a:lnSpc>
                <a:spcPct val="90000"/>
              </a:lnSpc>
              <a:spcBef>
                <a:spcPct val="0"/>
              </a:spcBef>
              <a:buNone/>
            </a:pPr>
            <a:r>
              <a:rPr lang="en-US" altLang="en-US" b="1" u="sng" dirty="0">
                <a:solidFill>
                  <a:srgbClr val="FF3300"/>
                </a:solidFill>
                <a:cs typeface="Times New Roman" panose="02020603050405020304" pitchFamily="18" charset="0"/>
              </a:rPr>
              <a:t>Important Basic </a:t>
            </a:r>
            <a:r>
              <a:rPr lang="en-US" altLang="en-US" b="1" u="sng" dirty="0" smtClean="0">
                <a:solidFill>
                  <a:srgbClr val="FF3300"/>
                </a:solidFill>
                <a:cs typeface="Times New Roman" panose="02020603050405020304" pitchFamily="18" charset="0"/>
              </a:rPr>
              <a:t>Amount</a:t>
            </a:r>
          </a:p>
          <a:p>
            <a:pPr marL="0" indent="0">
              <a:lnSpc>
                <a:spcPct val="90000"/>
              </a:lnSpc>
              <a:spcBef>
                <a:spcPct val="0"/>
              </a:spcBef>
              <a:buNone/>
            </a:pPr>
            <a:endParaRPr lang="en-US" altLang="en-US" sz="1400" b="1" u="sng" dirty="0">
              <a:solidFill>
                <a:srgbClr val="FF3300"/>
              </a:solidFill>
              <a:cs typeface="Times New Roman" panose="02020603050405020304" pitchFamily="18" charset="0"/>
            </a:endParaRPr>
          </a:p>
          <a:p>
            <a:pPr marL="0" indent="0">
              <a:lnSpc>
                <a:spcPct val="90000"/>
              </a:lnSpc>
              <a:spcBef>
                <a:spcPct val="0"/>
              </a:spcBef>
              <a:buNone/>
            </a:pPr>
            <a:r>
              <a:rPr lang="en-US" altLang="en-US" b="1" dirty="0" smtClean="0">
                <a:cs typeface="Times New Roman" panose="02020603050405020304" pitchFamily="18" charset="0"/>
              </a:rPr>
              <a:t>How much is the loss before considering insurance reimbursement and limits on the deduction?</a:t>
            </a:r>
          </a:p>
          <a:p>
            <a:pPr marL="0" indent="0">
              <a:lnSpc>
                <a:spcPct val="90000"/>
              </a:lnSpc>
              <a:spcBef>
                <a:spcPct val="0"/>
              </a:spcBef>
              <a:buNone/>
            </a:pPr>
            <a:endParaRPr lang="en-US" altLang="en-US" sz="1600" b="1" dirty="0">
              <a:cs typeface="Times New Roman" panose="02020603050405020304" pitchFamily="18" charset="0"/>
            </a:endParaRPr>
          </a:p>
          <a:p>
            <a:pPr marL="0" indent="0">
              <a:lnSpc>
                <a:spcPct val="90000"/>
              </a:lnSpc>
              <a:spcBef>
                <a:spcPct val="0"/>
              </a:spcBef>
              <a:buNone/>
            </a:pPr>
            <a:r>
              <a:rPr lang="en-US" altLang="en-US" b="1" dirty="0" smtClean="0">
                <a:cs typeface="Times New Roman" panose="02020603050405020304" pitchFamily="18" charset="0"/>
              </a:rPr>
              <a:t>Assume the home is worth $160,000 after a fire destroyed part of the home.</a:t>
            </a:r>
          </a:p>
          <a:p>
            <a:pPr marL="0" indent="0">
              <a:lnSpc>
                <a:spcPct val="90000"/>
              </a:lnSpc>
              <a:spcBef>
                <a:spcPct val="0"/>
              </a:spcBef>
              <a:buNone/>
            </a:pPr>
            <a:r>
              <a:rPr lang="en-US" altLang="en-US" b="1" dirty="0" smtClean="0">
                <a:cs typeface="Times New Roman" panose="02020603050405020304" pitchFamily="18" charset="0"/>
              </a:rPr>
              <a:t>The value was $200,000 before the casualty.</a:t>
            </a:r>
          </a:p>
          <a:p>
            <a:pPr marL="0" indent="0">
              <a:lnSpc>
                <a:spcPct val="90000"/>
              </a:lnSpc>
              <a:spcBef>
                <a:spcPct val="0"/>
              </a:spcBef>
              <a:buNone/>
            </a:pPr>
            <a:r>
              <a:rPr lang="en-US" altLang="en-US" b="1" dirty="0" smtClean="0">
                <a:cs typeface="Times New Roman" panose="02020603050405020304" pitchFamily="18" charset="0"/>
              </a:rPr>
              <a:t>This indicates a gross loss of $40,000.</a:t>
            </a:r>
          </a:p>
          <a:p>
            <a:pPr marL="0" indent="0">
              <a:lnSpc>
                <a:spcPct val="90000"/>
              </a:lnSpc>
              <a:spcBef>
                <a:spcPct val="0"/>
              </a:spcBef>
              <a:buNone/>
            </a:pPr>
            <a:r>
              <a:rPr lang="en-US" altLang="en-US" b="1" dirty="0" smtClean="0">
                <a:cs typeface="Times New Roman" panose="02020603050405020304" pitchFamily="18" charset="0"/>
              </a:rPr>
              <a:t>This requires an appraisal of the value before and after the casualty.</a:t>
            </a:r>
          </a:p>
          <a:p>
            <a:pPr marL="0" indent="0">
              <a:lnSpc>
                <a:spcPct val="90000"/>
              </a:lnSpc>
              <a:spcBef>
                <a:spcPct val="0"/>
              </a:spcBef>
              <a:buNone/>
            </a:pPr>
            <a:endParaRPr lang="en-US" altLang="en-US" sz="1400" b="1" dirty="0">
              <a:cs typeface="Times New Roman" panose="02020603050405020304" pitchFamily="18" charset="0"/>
            </a:endParaRPr>
          </a:p>
          <a:p>
            <a:pPr marL="0" indent="0">
              <a:lnSpc>
                <a:spcPct val="90000"/>
              </a:lnSpc>
              <a:spcBef>
                <a:spcPct val="0"/>
              </a:spcBef>
              <a:buNone/>
            </a:pPr>
            <a:r>
              <a:rPr lang="en-US" altLang="en-US" b="1" dirty="0" smtClean="0">
                <a:cs typeface="Times New Roman" panose="02020603050405020304" pitchFamily="18" charset="0"/>
              </a:rPr>
              <a:t>Alternatively, the loss may be equal to the cost of repairs that return the property to its condition before the </a:t>
            </a:r>
            <a:r>
              <a:rPr lang="en-US" altLang="en-US" b="1" dirty="0" smtClean="0">
                <a:cs typeface="Times New Roman" panose="02020603050405020304" pitchFamily="18" charset="0"/>
              </a:rPr>
              <a:t>fire</a:t>
            </a:r>
            <a:r>
              <a:rPr lang="en-US" altLang="en-US" b="1" dirty="0" smtClean="0">
                <a:cs typeface="Times New Roman" panose="02020603050405020304" pitchFamily="18" charset="0"/>
              </a:rPr>
              <a:t>.</a:t>
            </a:r>
            <a:endParaRPr lang="en-US" altLang="en-US" b="1" dirty="0">
              <a:cs typeface="Times New Roman" panose="02020603050405020304" pitchFamily="18" charset="0"/>
            </a:endParaRPr>
          </a:p>
          <a:p>
            <a:pPr>
              <a:lnSpc>
                <a:spcPct val="90000"/>
              </a:lnSpc>
              <a:spcBef>
                <a:spcPct val="0"/>
              </a:spcBef>
            </a:pPr>
            <a:endParaRPr lang="en-US" altLang="en-US" sz="3200" b="1" dirty="0" smtClean="0">
              <a:cs typeface="Times New Roman" panose="02020603050405020304" pitchFamily="18" charset="0"/>
            </a:endParaRPr>
          </a:p>
        </p:txBody>
      </p:sp>
    </p:spTree>
    <p:extLst>
      <p:ext uri="{BB962C8B-B14F-4D97-AF65-F5344CB8AC3E}">
        <p14:creationId xmlns:p14="http://schemas.microsoft.com/office/powerpoint/2010/main" val="423472050"/>
      </p:ext>
    </p:extLst>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3"/>
          <p:cNvSpPr>
            <a:spLocks noGrp="1" noChangeArrowheads="1"/>
          </p:cNvSpPr>
          <p:nvPr>
            <p:ph type="body" idx="1"/>
          </p:nvPr>
        </p:nvSpPr>
        <p:spPr>
          <a:xfrm>
            <a:off x="152400" y="228600"/>
            <a:ext cx="8763000" cy="6477000"/>
          </a:xfrm>
        </p:spPr>
        <p:txBody>
          <a:bodyPr/>
          <a:lstStyle/>
          <a:p>
            <a:pPr marL="0" indent="0">
              <a:spcBef>
                <a:spcPts val="0"/>
              </a:spcBef>
              <a:buNone/>
            </a:pPr>
            <a:r>
              <a:rPr lang="en-US" sz="3600" b="1" dirty="0"/>
              <a:t>Jane's residence was totally destroyed by fire. </a:t>
            </a:r>
            <a:endParaRPr lang="en-US" sz="3600" b="1" dirty="0" smtClean="0"/>
          </a:p>
          <a:p>
            <a:pPr marL="0" indent="0">
              <a:spcBef>
                <a:spcPts val="0"/>
              </a:spcBef>
              <a:buNone/>
            </a:pPr>
            <a:r>
              <a:rPr lang="en-US" sz="3600" b="1" dirty="0"/>
              <a:t>P</a:t>
            </a:r>
            <a:r>
              <a:rPr lang="en-US" sz="3600" b="1" dirty="0" smtClean="0"/>
              <a:t>roperty </a:t>
            </a:r>
            <a:r>
              <a:rPr lang="en-US" sz="3600" b="1" dirty="0"/>
              <a:t>had an adjusted basis of $150,000 </a:t>
            </a:r>
            <a:r>
              <a:rPr lang="en-US" sz="3600" b="1" dirty="0" smtClean="0"/>
              <a:t>and </a:t>
            </a:r>
            <a:r>
              <a:rPr lang="en-US" sz="3600" b="1" dirty="0"/>
              <a:t>a FMV of $130,000 before the fire. </a:t>
            </a:r>
            <a:endParaRPr lang="en-US" sz="3600" b="1" dirty="0" smtClean="0"/>
          </a:p>
          <a:p>
            <a:pPr marL="0" indent="0">
              <a:spcBef>
                <a:spcPts val="0"/>
              </a:spcBef>
              <a:buNone/>
            </a:pPr>
            <a:r>
              <a:rPr lang="en-US" sz="3600" b="1" dirty="0" smtClean="0"/>
              <a:t>Jane </a:t>
            </a:r>
            <a:r>
              <a:rPr lang="en-US" sz="3600" b="1" dirty="0"/>
              <a:t>received insurance reimbursement of $120,000 for the </a:t>
            </a:r>
            <a:r>
              <a:rPr lang="en-US" sz="3600" b="1" dirty="0" smtClean="0"/>
              <a:t>destruction </a:t>
            </a:r>
            <a:r>
              <a:rPr lang="en-US" sz="3600" b="1" dirty="0"/>
              <a:t>of her home. Jane's adjusted gross income was $70,000. Jane had no casualty gains. </a:t>
            </a:r>
            <a:br>
              <a:rPr lang="en-US" sz="3600" b="1" dirty="0"/>
            </a:br>
            <a:r>
              <a:rPr lang="en-US" sz="3600" b="1" dirty="0"/>
              <a:t>What amount of the </a:t>
            </a:r>
            <a:r>
              <a:rPr lang="en-US" sz="3600" b="1" u="sng" dirty="0"/>
              <a:t>fire loss</a:t>
            </a:r>
            <a:r>
              <a:rPr lang="en-US" sz="3600" b="1" dirty="0"/>
              <a:t> </a:t>
            </a:r>
            <a:r>
              <a:rPr lang="en-US" sz="3600" b="1" dirty="0" smtClean="0"/>
              <a:t>is </a:t>
            </a:r>
            <a:r>
              <a:rPr lang="en-US" sz="3600" b="1" dirty="0"/>
              <a:t>Jane entitled to claim as an itemized deduction on her tax return?</a:t>
            </a:r>
          </a:p>
          <a:p>
            <a:pPr marL="0" indent="0" eaLnBrk="1" hangingPunct="1">
              <a:buNone/>
            </a:pPr>
            <a:endParaRPr lang="en-US" altLang="en-US" sz="3600" b="1" dirty="0" smtClean="0">
              <a:cs typeface="Times New Roman" panose="02020603050405020304" pitchFamily="18" charset="0"/>
            </a:endParaRPr>
          </a:p>
        </p:txBody>
      </p:sp>
    </p:spTree>
    <p:extLst>
      <p:ext uri="{BB962C8B-B14F-4D97-AF65-F5344CB8AC3E}">
        <p14:creationId xmlns:p14="http://schemas.microsoft.com/office/powerpoint/2010/main" val="481940457"/>
      </p:ext>
    </p:extLst>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3"/>
          <p:cNvSpPr>
            <a:spLocks noGrp="1" noChangeArrowheads="1"/>
          </p:cNvSpPr>
          <p:nvPr>
            <p:ph type="body" idx="1"/>
          </p:nvPr>
        </p:nvSpPr>
        <p:spPr>
          <a:xfrm>
            <a:off x="152400" y="228600"/>
            <a:ext cx="8763000" cy="6477000"/>
          </a:xfrm>
        </p:spPr>
        <p:txBody>
          <a:bodyPr/>
          <a:lstStyle/>
          <a:p>
            <a:pPr eaLnBrk="1" hangingPunct="1">
              <a:buFont typeface="Arial" panose="020B0604020202020204" pitchFamily="34" charset="0"/>
              <a:buNone/>
            </a:pPr>
            <a:r>
              <a:rPr lang="en-US" altLang="en-US" sz="3600" b="1" dirty="0" smtClean="0">
                <a:cs typeface="Times New Roman" panose="02020603050405020304" pitchFamily="18" charset="0"/>
              </a:rPr>
              <a:t> </a:t>
            </a:r>
          </a:p>
        </p:txBody>
      </p:sp>
      <p:graphicFrame>
        <p:nvGraphicFramePr>
          <p:cNvPr id="2" name="Object 1"/>
          <p:cNvGraphicFramePr>
            <a:graphicFrameLocks noChangeAspect="1"/>
          </p:cNvGraphicFramePr>
          <p:nvPr>
            <p:extLst>
              <p:ext uri="{D42A27DB-BD31-4B8C-83A1-F6EECF244321}">
                <p14:modId xmlns:p14="http://schemas.microsoft.com/office/powerpoint/2010/main" val="2942355977"/>
              </p:ext>
            </p:extLst>
          </p:nvPr>
        </p:nvGraphicFramePr>
        <p:xfrm>
          <a:off x="741563" y="381000"/>
          <a:ext cx="7869037" cy="6261643"/>
        </p:xfrm>
        <a:graphic>
          <a:graphicData uri="http://schemas.openxmlformats.org/presentationml/2006/ole">
            <mc:AlternateContent xmlns:mc="http://schemas.openxmlformats.org/markup-compatibility/2006">
              <mc:Choice xmlns:v="urn:schemas-microsoft-com:vml" Requires="v">
                <p:oleObj spid="_x0000_s98329" name="Worksheet" r:id="rId3" imgW="3124189" imgH="2486037" progId="Excel.Sheet.12">
                  <p:embed/>
                </p:oleObj>
              </mc:Choice>
              <mc:Fallback>
                <p:oleObj name="Worksheet" r:id="rId3" imgW="3124189" imgH="2486037" progId="Excel.Sheet.12">
                  <p:embed/>
                  <p:pic>
                    <p:nvPicPr>
                      <p:cNvPr id="0" name=""/>
                      <p:cNvPicPr/>
                      <p:nvPr/>
                    </p:nvPicPr>
                    <p:blipFill>
                      <a:blip r:embed="rId4"/>
                      <a:stretch>
                        <a:fillRect/>
                      </a:stretch>
                    </p:blipFill>
                    <p:spPr>
                      <a:xfrm>
                        <a:off x="741563" y="381000"/>
                        <a:ext cx="7869037" cy="6261643"/>
                      </a:xfrm>
                      <a:prstGeom prst="rect">
                        <a:avLst/>
                      </a:prstGeom>
                    </p:spPr>
                  </p:pic>
                </p:oleObj>
              </mc:Fallback>
            </mc:AlternateContent>
          </a:graphicData>
        </a:graphic>
      </p:graphicFrame>
    </p:spTree>
    <p:extLst>
      <p:ext uri="{BB962C8B-B14F-4D97-AF65-F5344CB8AC3E}">
        <p14:creationId xmlns:p14="http://schemas.microsoft.com/office/powerpoint/2010/main" val="2296245505"/>
      </p:ext>
    </p:extLst>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3"/>
          <p:cNvSpPr>
            <a:spLocks noGrp="1" noChangeArrowheads="1"/>
          </p:cNvSpPr>
          <p:nvPr>
            <p:ph type="body" idx="1"/>
          </p:nvPr>
        </p:nvSpPr>
        <p:spPr>
          <a:xfrm>
            <a:off x="152400" y="228600"/>
            <a:ext cx="8763000" cy="6477000"/>
          </a:xfrm>
        </p:spPr>
        <p:txBody>
          <a:bodyPr/>
          <a:lstStyle/>
          <a:p>
            <a:pPr eaLnBrk="1" hangingPunct="1">
              <a:buFont typeface="Arial" panose="020B0604020202020204" pitchFamily="34" charset="0"/>
              <a:buNone/>
            </a:pPr>
            <a:r>
              <a:rPr lang="en-US" altLang="en-US" sz="3600" b="1" dirty="0" smtClean="0">
                <a:cs typeface="Times New Roman" panose="02020603050405020304" pitchFamily="18" charset="0"/>
              </a:rPr>
              <a:t> </a:t>
            </a:r>
          </a:p>
        </p:txBody>
      </p:sp>
      <p:graphicFrame>
        <p:nvGraphicFramePr>
          <p:cNvPr id="2" name="Object 1"/>
          <p:cNvGraphicFramePr>
            <a:graphicFrameLocks noChangeAspect="1"/>
          </p:cNvGraphicFramePr>
          <p:nvPr>
            <p:extLst>
              <p:ext uri="{D42A27DB-BD31-4B8C-83A1-F6EECF244321}">
                <p14:modId xmlns:p14="http://schemas.microsoft.com/office/powerpoint/2010/main" val="780422701"/>
              </p:ext>
            </p:extLst>
          </p:nvPr>
        </p:nvGraphicFramePr>
        <p:xfrm>
          <a:off x="151072" y="152400"/>
          <a:ext cx="8632567" cy="6446310"/>
        </p:xfrm>
        <a:graphic>
          <a:graphicData uri="http://schemas.openxmlformats.org/presentationml/2006/ole">
            <mc:AlternateContent xmlns:mc="http://schemas.openxmlformats.org/markup-compatibility/2006">
              <mc:Choice xmlns:v="urn:schemas-microsoft-com:vml" Requires="v">
                <p:oleObj spid="_x0000_s99352" name="Worksheet" r:id="rId3" imgW="3192755" imgH="2385072" progId="Excel.Sheet.12">
                  <p:embed/>
                </p:oleObj>
              </mc:Choice>
              <mc:Fallback>
                <p:oleObj name="Worksheet" r:id="rId3" imgW="3192755" imgH="2385072" progId="Excel.Sheet.12">
                  <p:embed/>
                  <p:pic>
                    <p:nvPicPr>
                      <p:cNvPr id="0" name=""/>
                      <p:cNvPicPr/>
                      <p:nvPr/>
                    </p:nvPicPr>
                    <p:blipFill>
                      <a:blip r:embed="rId4"/>
                      <a:stretch>
                        <a:fillRect/>
                      </a:stretch>
                    </p:blipFill>
                    <p:spPr>
                      <a:xfrm>
                        <a:off x="151072" y="152400"/>
                        <a:ext cx="8632567" cy="6446310"/>
                      </a:xfrm>
                      <a:prstGeom prst="rect">
                        <a:avLst/>
                      </a:prstGeom>
                    </p:spPr>
                  </p:pic>
                </p:oleObj>
              </mc:Fallback>
            </mc:AlternateContent>
          </a:graphicData>
        </a:graphic>
      </p:graphicFrame>
    </p:spTree>
    <p:extLst>
      <p:ext uri="{BB962C8B-B14F-4D97-AF65-F5344CB8AC3E}">
        <p14:creationId xmlns:p14="http://schemas.microsoft.com/office/powerpoint/2010/main" val="1956426570"/>
      </p:ext>
    </p:extLst>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57200" y="274638"/>
            <a:ext cx="8229600" cy="792162"/>
          </a:xfrm>
        </p:spPr>
        <p:txBody>
          <a:bodyPr/>
          <a:lstStyle/>
          <a:p>
            <a:r>
              <a:rPr lang="en-US" altLang="en-US" b="1" u="sng" dirty="0" smtClean="0">
                <a:solidFill>
                  <a:srgbClr val="FF3300"/>
                </a:solidFill>
                <a:cs typeface="Times New Roman" panose="02020603050405020304" pitchFamily="18" charset="0"/>
              </a:rPr>
              <a:t>Gains on Involuntary Conversions</a:t>
            </a:r>
          </a:p>
        </p:txBody>
      </p:sp>
      <p:sp>
        <p:nvSpPr>
          <p:cNvPr id="60419" name="Rectangle 3"/>
          <p:cNvSpPr>
            <a:spLocks noGrp="1" noChangeArrowheads="1"/>
          </p:cNvSpPr>
          <p:nvPr>
            <p:ph type="body" idx="1"/>
          </p:nvPr>
        </p:nvSpPr>
        <p:spPr>
          <a:xfrm>
            <a:off x="152400" y="1371600"/>
            <a:ext cx="8839200" cy="4572000"/>
          </a:xfrm>
        </p:spPr>
        <p:txBody>
          <a:bodyPr/>
          <a:lstStyle/>
          <a:p>
            <a:r>
              <a:rPr lang="en-US" altLang="en-US" sz="4800" b="1" dirty="0" smtClean="0">
                <a:cs typeface="Times New Roman" panose="02020603050405020304" pitchFamily="18" charset="0"/>
              </a:rPr>
              <a:t>If the insurance recovery on a casualty or theft is greater than the loss, the taxpayer has a gain</a:t>
            </a:r>
          </a:p>
          <a:p>
            <a:r>
              <a:rPr lang="en-US" altLang="en-US" sz="4800" b="1" dirty="0" smtClean="0">
                <a:cs typeface="Times New Roman" panose="02020603050405020304" pitchFamily="18" charset="0"/>
              </a:rPr>
              <a:t>Condemnations usually result in gain because proceeds received are usually fair market value</a:t>
            </a:r>
          </a:p>
        </p:txBody>
      </p:sp>
    </p:spTree>
    <p:extLst>
      <p:ext uri="{BB962C8B-B14F-4D97-AF65-F5344CB8AC3E}">
        <p14:creationId xmlns:p14="http://schemas.microsoft.com/office/powerpoint/2010/main" val="1007120371"/>
      </p:ext>
    </p:extLst>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32899" name="Rectangle 3"/>
          <p:cNvSpPr>
            <a:spLocks noGrp="1" noChangeArrowheads="1"/>
          </p:cNvSpPr>
          <p:nvPr>
            <p:ph type="body" idx="1"/>
          </p:nvPr>
        </p:nvSpPr>
        <p:spPr>
          <a:xfrm>
            <a:off x="152400" y="228600"/>
            <a:ext cx="8839200" cy="6248400"/>
          </a:xfrm>
        </p:spPr>
        <p:txBody>
          <a:bodyPr/>
          <a:lstStyle/>
          <a:p>
            <a:pPr algn="ctr" eaLnBrk="1" hangingPunct="1">
              <a:lnSpc>
                <a:spcPct val="90000"/>
              </a:lnSpc>
              <a:buFont typeface="Arial" panose="020B0604020202020204" pitchFamily="34" charset="0"/>
              <a:buNone/>
            </a:pPr>
            <a:r>
              <a:rPr lang="en-US" altLang="en-US" sz="3600" b="1" smtClean="0">
                <a:cs typeface="Times New Roman" panose="02020603050405020304" pitchFamily="18" charset="0"/>
              </a:rPr>
              <a:t> </a:t>
            </a:r>
          </a:p>
        </p:txBody>
      </p:sp>
      <p:graphicFrame>
        <p:nvGraphicFramePr>
          <p:cNvPr id="62467" name="Object 1"/>
          <p:cNvGraphicFramePr>
            <a:graphicFrameLocks noChangeAspect="1"/>
          </p:cNvGraphicFramePr>
          <p:nvPr>
            <p:extLst>
              <p:ext uri="{D42A27DB-BD31-4B8C-83A1-F6EECF244321}">
                <p14:modId xmlns:p14="http://schemas.microsoft.com/office/powerpoint/2010/main" val="1316392393"/>
              </p:ext>
            </p:extLst>
          </p:nvPr>
        </p:nvGraphicFramePr>
        <p:xfrm>
          <a:off x="125413" y="904619"/>
          <a:ext cx="8783966" cy="4353181"/>
        </p:xfrm>
        <a:graphic>
          <a:graphicData uri="http://schemas.openxmlformats.org/presentationml/2006/ole">
            <mc:AlternateContent xmlns:mc="http://schemas.openxmlformats.org/markup-compatibility/2006">
              <mc:Choice xmlns:v="urn:schemas-microsoft-com:vml" Requires="v">
                <p:oleObj spid="_x0000_s101395" name="Worksheet" r:id="rId3" imgW="1920321" imgH="952560" progId="Excel.Sheet.12">
                  <p:embed/>
                </p:oleObj>
              </mc:Choice>
              <mc:Fallback>
                <p:oleObj name="Worksheet" r:id="rId3" imgW="1920321" imgH="952560" progId="Excel.Sheet.12">
                  <p:embed/>
                  <p:pic>
                    <p:nvPicPr>
                      <p:cNvPr id="0" name=""/>
                      <p:cNvPicPr>
                        <a:picLocks noChangeAspect="1" noChangeArrowheads="1"/>
                      </p:cNvPicPr>
                      <p:nvPr/>
                    </p:nvPicPr>
                    <p:blipFill>
                      <a:blip r:embed="rId4"/>
                      <a:srcRect/>
                      <a:stretch>
                        <a:fillRect/>
                      </a:stretch>
                    </p:blipFill>
                    <p:spPr bwMode="auto">
                      <a:xfrm>
                        <a:off x="125413" y="904619"/>
                        <a:ext cx="8783966" cy="4353181"/>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1942433864"/>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32899">
                                            <p:txEl>
                                              <p:pRg st="0" end="0"/>
                                            </p:txEl>
                                          </p:spTgt>
                                        </p:tgtEl>
                                        <p:attrNameLst>
                                          <p:attrName>style.visibility</p:attrName>
                                        </p:attrNameLst>
                                      </p:cBhvr>
                                      <p:to>
                                        <p:strVal val="visible"/>
                                      </p:to>
                                    </p:set>
                                    <p:anim calcmode="lin" valueType="num">
                                      <p:cBhvr additive="base">
                                        <p:cTn id="7" dur="500" fill="hold"/>
                                        <p:tgtEl>
                                          <p:spTgt spid="12328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3289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2899" grpId="0" build="p" autoUpdateAnimBg="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3"/>
          <p:cNvSpPr>
            <a:spLocks noGrp="1" noChangeArrowheads="1"/>
          </p:cNvSpPr>
          <p:nvPr>
            <p:ph type="body" idx="1"/>
          </p:nvPr>
        </p:nvSpPr>
        <p:spPr>
          <a:xfrm>
            <a:off x="152400" y="228600"/>
            <a:ext cx="8763000" cy="6477000"/>
          </a:xfrm>
        </p:spPr>
        <p:txBody>
          <a:bodyPr/>
          <a:lstStyle/>
          <a:p>
            <a:pPr eaLnBrk="1" hangingPunct="1">
              <a:buFont typeface="Arial" panose="020B0604020202020204" pitchFamily="34" charset="0"/>
              <a:buNone/>
            </a:pPr>
            <a:r>
              <a:rPr lang="en-US" altLang="en-US" sz="4000" b="1" u="sng" dirty="0" smtClean="0">
                <a:solidFill>
                  <a:srgbClr val="FF0000"/>
                </a:solidFill>
                <a:cs typeface="Times New Roman" panose="02020603050405020304" pitchFamily="18" charset="0"/>
              </a:rPr>
              <a:t>Miscellaneous Deductions</a:t>
            </a:r>
            <a:r>
              <a:rPr lang="en-US" altLang="en-US" sz="4000" u="sng" dirty="0" smtClean="0">
                <a:solidFill>
                  <a:srgbClr val="FF0000"/>
                </a:solidFill>
              </a:rPr>
              <a:t> </a:t>
            </a:r>
            <a:endParaRPr lang="en-US" altLang="en-US" sz="4000" b="1" u="sng" dirty="0" smtClean="0">
              <a:solidFill>
                <a:srgbClr val="FF0000"/>
              </a:solidFill>
              <a:cs typeface="Times New Roman" panose="02020603050405020304" pitchFamily="18" charset="0"/>
            </a:endParaRPr>
          </a:p>
          <a:p>
            <a:pPr eaLnBrk="1" hangingPunct="1"/>
            <a:r>
              <a:rPr lang="en-US" altLang="en-US" sz="4000" b="1" dirty="0" smtClean="0">
                <a:cs typeface="Times New Roman" panose="02020603050405020304" pitchFamily="18" charset="0"/>
              </a:rPr>
              <a:t>Only excess over 2% of AGI is deductible</a:t>
            </a:r>
          </a:p>
          <a:p>
            <a:pPr lvl="1" eaLnBrk="1" hangingPunct="1"/>
            <a:r>
              <a:rPr lang="en-US" altLang="en-US" sz="3600" b="1" dirty="0" smtClean="0">
                <a:cs typeface="Times New Roman" panose="02020603050405020304" pitchFamily="18" charset="0"/>
              </a:rPr>
              <a:t>Unreimbursed employee business expenses</a:t>
            </a:r>
          </a:p>
          <a:p>
            <a:pPr lvl="1" eaLnBrk="1" hangingPunct="1"/>
            <a:r>
              <a:rPr lang="en-US" altLang="en-US" sz="3600" b="1" dirty="0" smtClean="0">
                <a:cs typeface="Times New Roman" panose="02020603050405020304" pitchFamily="18" charset="0"/>
              </a:rPr>
              <a:t>Job hunting expenses (in searching for a new job in current line of business)</a:t>
            </a:r>
          </a:p>
          <a:p>
            <a:pPr lvl="1" eaLnBrk="1" hangingPunct="1"/>
            <a:r>
              <a:rPr lang="en-US" altLang="en-US" sz="3600" b="1" dirty="0" smtClean="0">
                <a:cs typeface="Times New Roman" panose="02020603050405020304" pitchFamily="18" charset="0"/>
              </a:rPr>
              <a:t>Investment-related expenses</a:t>
            </a:r>
          </a:p>
          <a:p>
            <a:pPr lvl="1" eaLnBrk="1" hangingPunct="1"/>
            <a:r>
              <a:rPr lang="en-US" altLang="en-US" sz="3600" b="1" dirty="0" smtClean="0">
                <a:cs typeface="Times New Roman" panose="02020603050405020304" pitchFamily="18" charset="0"/>
              </a:rPr>
              <a:t>Hobby expenses (up to hobby income)</a:t>
            </a:r>
          </a:p>
          <a:p>
            <a:pPr lvl="1" eaLnBrk="1" hangingPunct="1"/>
            <a:r>
              <a:rPr lang="en-US" altLang="en-US" sz="3600" b="1" dirty="0" smtClean="0">
                <a:cs typeface="Times New Roman" panose="02020603050405020304" pitchFamily="18" charset="0"/>
              </a:rPr>
              <a:t>Tax preparation and planning advice</a:t>
            </a:r>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3"/>
          <p:cNvSpPr>
            <a:spLocks noGrp="1" noChangeArrowheads="1"/>
          </p:cNvSpPr>
          <p:nvPr>
            <p:ph type="body" idx="1"/>
          </p:nvPr>
        </p:nvSpPr>
        <p:spPr>
          <a:xfrm>
            <a:off x="152400" y="228600"/>
            <a:ext cx="8763000" cy="6477000"/>
          </a:xfrm>
        </p:spPr>
        <p:txBody>
          <a:bodyPr/>
          <a:lstStyle/>
          <a:p>
            <a:pPr eaLnBrk="1" hangingPunct="1">
              <a:buFont typeface="Arial" panose="020B0604020202020204" pitchFamily="34" charset="0"/>
              <a:buNone/>
            </a:pPr>
            <a:r>
              <a:rPr lang="en-US" altLang="en-US" sz="3600" b="1" dirty="0" smtClean="0">
                <a:cs typeface="Times New Roman" panose="02020603050405020304" pitchFamily="18" charset="0"/>
              </a:rPr>
              <a:t> </a:t>
            </a:r>
          </a:p>
        </p:txBody>
      </p:sp>
      <p:graphicFrame>
        <p:nvGraphicFramePr>
          <p:cNvPr id="5" name="Object 4"/>
          <p:cNvGraphicFramePr>
            <a:graphicFrameLocks noChangeAspect="1"/>
          </p:cNvGraphicFramePr>
          <p:nvPr>
            <p:extLst>
              <p:ext uri="{D42A27DB-BD31-4B8C-83A1-F6EECF244321}">
                <p14:modId xmlns:p14="http://schemas.microsoft.com/office/powerpoint/2010/main" val="1180619323"/>
              </p:ext>
            </p:extLst>
          </p:nvPr>
        </p:nvGraphicFramePr>
        <p:xfrm>
          <a:off x="228600" y="990600"/>
          <a:ext cx="8645525" cy="4800600"/>
        </p:xfrm>
        <a:graphic>
          <a:graphicData uri="http://schemas.openxmlformats.org/presentationml/2006/ole">
            <mc:AlternateContent xmlns:mc="http://schemas.openxmlformats.org/markup-compatibility/2006">
              <mc:Choice xmlns:v="urn:schemas-microsoft-com:vml" Requires="v">
                <p:oleObj spid="_x0000_s100377" name="Worksheet" r:id="rId3" imgW="2895609" imgH="1607904" progId="Excel.Sheet.12">
                  <p:embed/>
                </p:oleObj>
              </mc:Choice>
              <mc:Fallback>
                <p:oleObj name="Worksheet" r:id="rId3" imgW="2895609" imgH="1607904" progId="Excel.Sheet.12">
                  <p:embed/>
                  <p:pic>
                    <p:nvPicPr>
                      <p:cNvPr id="0" name=""/>
                      <p:cNvPicPr/>
                      <p:nvPr/>
                    </p:nvPicPr>
                    <p:blipFill>
                      <a:blip r:embed="rId4"/>
                      <a:stretch>
                        <a:fillRect/>
                      </a:stretch>
                    </p:blipFill>
                    <p:spPr>
                      <a:xfrm>
                        <a:off x="228600" y="990600"/>
                        <a:ext cx="8645525" cy="4800600"/>
                      </a:xfrm>
                      <a:prstGeom prst="rect">
                        <a:avLst/>
                      </a:prstGeom>
                    </p:spPr>
                  </p:pic>
                </p:oleObj>
              </mc:Fallback>
            </mc:AlternateContent>
          </a:graphicData>
        </a:graphic>
      </p:graphicFrame>
    </p:spTree>
    <p:extLst>
      <p:ext uri="{BB962C8B-B14F-4D97-AF65-F5344CB8AC3E}">
        <p14:creationId xmlns:p14="http://schemas.microsoft.com/office/powerpoint/2010/main" val="2273762601"/>
      </p:ext>
    </p:extLst>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3"/>
          <p:cNvSpPr>
            <a:spLocks noGrp="1" noChangeArrowheads="1"/>
          </p:cNvSpPr>
          <p:nvPr>
            <p:ph type="body" idx="1"/>
          </p:nvPr>
        </p:nvSpPr>
        <p:spPr>
          <a:xfrm>
            <a:off x="152400" y="228600"/>
            <a:ext cx="8763000" cy="6477000"/>
          </a:xfrm>
        </p:spPr>
        <p:txBody>
          <a:bodyPr/>
          <a:lstStyle/>
          <a:p>
            <a:pPr marL="0" indent="0" eaLnBrk="1" hangingPunct="1">
              <a:buNone/>
            </a:pPr>
            <a:r>
              <a:rPr lang="en-US" sz="4000" b="1" dirty="0"/>
              <a:t>Glenn is an accountant who races stock cars as a hobby. </a:t>
            </a:r>
            <a:r>
              <a:rPr lang="en-US" sz="4000" b="1" dirty="0" smtClean="0"/>
              <a:t>Glenn earned a </a:t>
            </a:r>
            <a:r>
              <a:rPr lang="en-US" sz="4000" b="1" dirty="0"/>
              <a:t>salary of $80,000 </a:t>
            </a:r>
            <a:r>
              <a:rPr lang="en-US" sz="4000" b="1" dirty="0" smtClean="0"/>
              <a:t>from </a:t>
            </a:r>
            <a:r>
              <a:rPr lang="en-US" sz="4000" b="1" dirty="0"/>
              <a:t>his employer and won $2,000 in </a:t>
            </a:r>
            <a:r>
              <a:rPr lang="en-US" sz="4000" b="1" dirty="0" smtClean="0"/>
              <a:t>races</a:t>
            </a:r>
            <a:r>
              <a:rPr lang="en-US" sz="4000" b="1" dirty="0"/>
              <a:t>. </a:t>
            </a:r>
            <a:r>
              <a:rPr lang="en-US" sz="4000" b="1" dirty="0"/>
              <a:t>Glenn </a:t>
            </a:r>
            <a:r>
              <a:rPr lang="en-US" sz="4000" b="1" dirty="0" smtClean="0"/>
              <a:t>had </a:t>
            </a:r>
            <a:r>
              <a:rPr lang="en-US" sz="4000" b="1" dirty="0"/>
              <a:t>$4,200 of hobby expenses this year? </a:t>
            </a:r>
            <a:endParaRPr lang="en-US" sz="4000" b="1" dirty="0" smtClean="0"/>
          </a:p>
          <a:p>
            <a:pPr marL="0" indent="0" eaLnBrk="1" hangingPunct="1">
              <a:buNone/>
            </a:pPr>
            <a:r>
              <a:rPr lang="en-US" sz="4000" b="1" dirty="0" smtClean="0"/>
              <a:t>What </a:t>
            </a:r>
            <a:r>
              <a:rPr lang="en-US" sz="4000" b="1" dirty="0"/>
              <a:t>is the effect of the racing activities on </a:t>
            </a:r>
            <a:r>
              <a:rPr lang="en-US" sz="4000" b="1" dirty="0" smtClean="0"/>
              <a:t>Glenn's </a:t>
            </a:r>
            <a:r>
              <a:rPr lang="en-US" sz="4000" b="1" dirty="0"/>
              <a:t>taxable </a:t>
            </a:r>
            <a:r>
              <a:rPr lang="en-US" sz="4000" b="1" dirty="0" smtClean="0"/>
              <a:t>income?</a:t>
            </a:r>
            <a:endParaRPr lang="en-US" sz="2000" b="1" dirty="0" smtClean="0"/>
          </a:p>
          <a:p>
            <a:pPr marL="0" indent="0" eaLnBrk="1" hangingPunct="1">
              <a:buNone/>
            </a:pPr>
            <a:r>
              <a:rPr lang="en-US" sz="4000" b="1" dirty="0" smtClean="0"/>
              <a:t>Assume </a:t>
            </a:r>
            <a:r>
              <a:rPr lang="en-US" sz="4000" b="1" dirty="0"/>
              <a:t>that Glenn itemizes his deductions but has no other miscellaneous itemized deductions. </a:t>
            </a:r>
            <a:endParaRPr lang="en-US" altLang="en-US" sz="4000" b="1" dirty="0" smtClean="0">
              <a:cs typeface="Times New Roman" panose="02020603050405020304" pitchFamily="18" charset="0"/>
            </a:endParaRPr>
          </a:p>
        </p:txBody>
      </p:sp>
    </p:spTree>
    <p:extLst>
      <p:ext uri="{BB962C8B-B14F-4D97-AF65-F5344CB8AC3E}">
        <p14:creationId xmlns:p14="http://schemas.microsoft.com/office/powerpoint/2010/main" val="2942878815"/>
      </p:ext>
    </p:extLst>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3"/>
          <p:cNvSpPr>
            <a:spLocks noGrp="1" noChangeArrowheads="1"/>
          </p:cNvSpPr>
          <p:nvPr>
            <p:ph type="body" idx="1"/>
          </p:nvPr>
        </p:nvSpPr>
        <p:spPr>
          <a:xfrm>
            <a:off x="152400" y="228600"/>
            <a:ext cx="8763000" cy="6477000"/>
          </a:xfrm>
        </p:spPr>
        <p:txBody>
          <a:bodyPr/>
          <a:lstStyle/>
          <a:p>
            <a:pPr eaLnBrk="1" hangingPunct="1">
              <a:buFont typeface="Arial" panose="020B0604020202020204" pitchFamily="34" charset="0"/>
              <a:buNone/>
            </a:pPr>
            <a:r>
              <a:rPr lang="en-US" altLang="en-US" sz="3600" b="1" dirty="0" smtClean="0">
                <a:cs typeface="Times New Roman" panose="02020603050405020304" pitchFamily="18" charset="0"/>
              </a:rPr>
              <a:t> </a:t>
            </a:r>
            <a:endParaRPr lang="en-US" altLang="en-US" sz="3600" b="1" dirty="0" smtClean="0">
              <a:cs typeface="Times New Roman" panose="02020603050405020304" pitchFamily="18" charset="0"/>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1626596551"/>
              </p:ext>
            </p:extLst>
          </p:nvPr>
        </p:nvGraphicFramePr>
        <p:xfrm>
          <a:off x="140662" y="457200"/>
          <a:ext cx="8595047" cy="5486400"/>
        </p:xfrm>
        <a:graphic>
          <a:graphicData uri="http://schemas.openxmlformats.org/presentationml/2006/ole">
            <mc:AlternateContent xmlns:mc="http://schemas.openxmlformats.org/markup-compatibility/2006">
              <mc:Choice xmlns:v="urn:schemas-microsoft-com:vml" Requires="v">
                <p:oleObj spid="_x0000_s106510" name="Worksheet" r:id="rId3" imgW="3474774" imgH="2217456" progId="Excel.Sheet.12">
                  <p:embed/>
                </p:oleObj>
              </mc:Choice>
              <mc:Fallback>
                <p:oleObj name="Worksheet" r:id="rId3" imgW="3474774" imgH="2217456" progId="Excel.Sheet.12">
                  <p:embed/>
                  <p:pic>
                    <p:nvPicPr>
                      <p:cNvPr id="0" name=""/>
                      <p:cNvPicPr/>
                      <p:nvPr/>
                    </p:nvPicPr>
                    <p:blipFill>
                      <a:blip r:embed="rId4"/>
                      <a:stretch>
                        <a:fillRect/>
                      </a:stretch>
                    </p:blipFill>
                    <p:spPr>
                      <a:xfrm>
                        <a:off x="140662" y="457200"/>
                        <a:ext cx="8595047" cy="5486400"/>
                      </a:xfrm>
                      <a:prstGeom prst="rect">
                        <a:avLst/>
                      </a:prstGeom>
                    </p:spPr>
                  </p:pic>
                </p:oleObj>
              </mc:Fallback>
            </mc:AlternateContent>
          </a:graphicData>
        </a:graphic>
      </p:graphicFrame>
    </p:spTree>
    <p:extLst>
      <p:ext uri="{BB962C8B-B14F-4D97-AF65-F5344CB8AC3E}">
        <p14:creationId xmlns:p14="http://schemas.microsoft.com/office/powerpoint/2010/main" val="3749309445"/>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body" idx="1"/>
          </p:nvPr>
        </p:nvSpPr>
        <p:spPr>
          <a:xfrm>
            <a:off x="152400" y="533400"/>
            <a:ext cx="8839200" cy="6019800"/>
          </a:xfrm>
        </p:spPr>
        <p:txBody>
          <a:bodyPr/>
          <a:lstStyle/>
          <a:p>
            <a:pPr eaLnBrk="1" hangingPunct="1">
              <a:buFont typeface="Arial" panose="020B0604020202020204" pitchFamily="34" charset="0"/>
              <a:buNone/>
            </a:pPr>
            <a:r>
              <a:rPr lang="en-US" altLang="en-US" sz="4800" b="1" u="sng" smtClean="0">
                <a:solidFill>
                  <a:srgbClr val="C00000"/>
                </a:solidFill>
                <a:cs typeface="Times New Roman" panose="02020603050405020304" pitchFamily="18" charset="0"/>
              </a:rPr>
              <a:t>Medical Expenses-3</a:t>
            </a:r>
            <a:endParaRPr lang="en-US" altLang="en-US" sz="4800" b="1" u="sng" smtClean="0">
              <a:solidFill>
                <a:srgbClr val="C00000"/>
              </a:solidFill>
            </a:endParaRPr>
          </a:p>
          <a:p>
            <a:pPr eaLnBrk="1" hangingPunct="1"/>
            <a:r>
              <a:rPr lang="en-US" altLang="en-US" sz="4800" b="1" smtClean="0">
                <a:cs typeface="Times New Roman" panose="02020603050405020304" pitchFamily="18" charset="0"/>
              </a:rPr>
              <a:t>Health insurance premiums for taxpayers and their dependents are deductible only if paid </a:t>
            </a:r>
            <a:r>
              <a:rPr lang="en-US" altLang="en-US" sz="4800" b="1" u="sng" smtClean="0">
                <a:cs typeface="Times New Roman" panose="02020603050405020304" pitchFamily="18" charset="0"/>
              </a:rPr>
              <a:t>from after-tax income</a:t>
            </a:r>
          </a:p>
          <a:p>
            <a:pPr lvl="1" eaLnBrk="1" hangingPunct="1"/>
            <a:r>
              <a:rPr lang="en-US" altLang="en-US" sz="4400" b="1" smtClean="0">
                <a:cs typeface="Times New Roman" panose="02020603050405020304" pitchFamily="18" charset="0"/>
              </a:rPr>
              <a:t>Premiums paid through an employer-sponsored cafeteria plan are </a:t>
            </a:r>
            <a:r>
              <a:rPr lang="en-US" altLang="en-US" sz="4400" b="1" smtClean="0">
                <a:solidFill>
                  <a:schemeClr val="tx2"/>
                </a:solidFill>
                <a:cs typeface="Times New Roman" panose="02020603050405020304" pitchFamily="18" charset="0"/>
              </a:rPr>
              <a:t>not</a:t>
            </a:r>
            <a:r>
              <a:rPr lang="en-US" altLang="en-US" sz="4400" b="1" smtClean="0">
                <a:cs typeface="Times New Roman" panose="02020603050405020304" pitchFamily="18" charset="0"/>
              </a:rPr>
              <a:t> deductible</a:t>
            </a:r>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32899" name="Rectangle 3"/>
          <p:cNvSpPr>
            <a:spLocks noGrp="1" noChangeArrowheads="1"/>
          </p:cNvSpPr>
          <p:nvPr>
            <p:ph type="body" idx="1"/>
          </p:nvPr>
        </p:nvSpPr>
        <p:spPr>
          <a:xfrm>
            <a:off x="152400" y="228600"/>
            <a:ext cx="8839200" cy="6248400"/>
          </a:xfrm>
        </p:spPr>
        <p:txBody>
          <a:bodyPr/>
          <a:lstStyle/>
          <a:p>
            <a:pPr algn="ctr" eaLnBrk="1" hangingPunct="1">
              <a:lnSpc>
                <a:spcPct val="90000"/>
              </a:lnSpc>
              <a:buFont typeface="Arial" panose="020B0604020202020204" pitchFamily="34" charset="0"/>
              <a:buNone/>
            </a:pPr>
            <a:r>
              <a:rPr lang="en-US" altLang="en-US" sz="3600" b="1" smtClean="0">
                <a:cs typeface="Times New Roman" panose="02020603050405020304" pitchFamily="18" charset="0"/>
              </a:rPr>
              <a:t> </a:t>
            </a:r>
          </a:p>
        </p:txBody>
      </p:sp>
      <p:graphicFrame>
        <p:nvGraphicFramePr>
          <p:cNvPr id="64515" name="Object 1"/>
          <p:cNvGraphicFramePr>
            <a:graphicFrameLocks noChangeAspect="1"/>
          </p:cNvGraphicFramePr>
          <p:nvPr/>
        </p:nvGraphicFramePr>
        <p:xfrm>
          <a:off x="279400" y="838200"/>
          <a:ext cx="8636000" cy="5210175"/>
        </p:xfrm>
        <a:graphic>
          <a:graphicData uri="http://schemas.openxmlformats.org/presentationml/2006/ole">
            <mc:AlternateContent xmlns:mc="http://schemas.openxmlformats.org/markup-compatibility/2006">
              <mc:Choice xmlns:v="urn:schemas-microsoft-com:vml" Requires="v">
                <p:oleObj spid="_x0000_s64542" name="Worksheet" r:id="rId3" imgW="1844035" imgH="1112616" progId="Excel.Sheet.12">
                  <p:embed/>
                </p:oleObj>
              </mc:Choice>
              <mc:Fallback>
                <p:oleObj name="Worksheet" r:id="rId3" imgW="1844035" imgH="1112616" progId="Excel.Sheet.12">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9400" y="838200"/>
                        <a:ext cx="8636000" cy="521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32899">
                                            <p:txEl>
                                              <p:pRg st="0" end="0"/>
                                            </p:txEl>
                                          </p:spTgt>
                                        </p:tgtEl>
                                        <p:attrNameLst>
                                          <p:attrName>style.visibility</p:attrName>
                                        </p:attrNameLst>
                                      </p:cBhvr>
                                      <p:to>
                                        <p:strVal val="visible"/>
                                      </p:to>
                                    </p:set>
                                    <p:anim calcmode="lin" valueType="num">
                                      <p:cBhvr additive="base">
                                        <p:cTn id="7" dur="500" fill="hold"/>
                                        <p:tgtEl>
                                          <p:spTgt spid="12328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3289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2899" grpId="0" build="p" autoUpdateAnimBg="0"/>
    </p:bldLst>
  </p:timing>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32899" name="Rectangle 3"/>
          <p:cNvSpPr>
            <a:spLocks noGrp="1" noChangeArrowheads="1"/>
          </p:cNvSpPr>
          <p:nvPr>
            <p:ph type="body" idx="1"/>
          </p:nvPr>
        </p:nvSpPr>
        <p:spPr>
          <a:xfrm>
            <a:off x="152400" y="228600"/>
            <a:ext cx="8839200" cy="6248400"/>
          </a:xfrm>
        </p:spPr>
        <p:txBody>
          <a:bodyPr/>
          <a:lstStyle/>
          <a:p>
            <a:pPr algn="ctr" eaLnBrk="1" hangingPunct="1">
              <a:lnSpc>
                <a:spcPct val="90000"/>
              </a:lnSpc>
              <a:buFont typeface="Arial" panose="020B0604020202020204" pitchFamily="34" charset="0"/>
              <a:buNone/>
            </a:pPr>
            <a:r>
              <a:rPr lang="en-US" altLang="en-US" sz="4000" b="1" u="sng" dirty="0" err="1" smtClean="0">
                <a:solidFill>
                  <a:srgbClr val="FF0000"/>
                </a:solidFill>
                <a:cs typeface="Times New Roman" panose="02020603050405020304" pitchFamily="18" charset="0"/>
              </a:rPr>
              <a:t>Phaseout</a:t>
            </a:r>
            <a:r>
              <a:rPr lang="en-US" altLang="en-US" sz="4000" b="1" u="sng" dirty="0" smtClean="0">
                <a:solidFill>
                  <a:srgbClr val="FF0000"/>
                </a:solidFill>
                <a:cs typeface="Times New Roman" panose="02020603050405020304" pitchFamily="18" charset="0"/>
              </a:rPr>
              <a:t> of </a:t>
            </a:r>
            <a:r>
              <a:rPr lang="en-US" altLang="en-US" sz="4000" b="1" u="sng" dirty="0" smtClean="0">
                <a:solidFill>
                  <a:srgbClr val="FF0000"/>
                </a:solidFill>
                <a:cs typeface="Times New Roman" panose="02020603050405020304" pitchFamily="18" charset="0"/>
              </a:rPr>
              <a:t>Exemptions-2015</a:t>
            </a:r>
            <a:endParaRPr lang="en-US" altLang="en-US" sz="4000" u="sng" dirty="0" smtClean="0">
              <a:solidFill>
                <a:srgbClr val="FF0000"/>
              </a:solidFill>
            </a:endParaRPr>
          </a:p>
          <a:p>
            <a:pPr eaLnBrk="1" hangingPunct="1">
              <a:lnSpc>
                <a:spcPct val="90000"/>
              </a:lnSpc>
              <a:spcBef>
                <a:spcPts val="600"/>
              </a:spcBef>
            </a:pPr>
            <a:r>
              <a:rPr lang="en-US" altLang="en-US" sz="4000" b="1" dirty="0" smtClean="0">
                <a:cs typeface="Times New Roman" panose="02020603050405020304" pitchFamily="18" charset="0"/>
              </a:rPr>
              <a:t>Personal and dependency exemptions are phased out at a rate of 2% (for each $2,500 (or fraction thereof) ($1,250 for MFS)of AGI above thresholds:</a:t>
            </a:r>
          </a:p>
          <a:p>
            <a:pPr lvl="1" eaLnBrk="1" hangingPunct="1">
              <a:lnSpc>
                <a:spcPct val="90000"/>
              </a:lnSpc>
              <a:spcBef>
                <a:spcPts val="600"/>
              </a:spcBef>
            </a:pPr>
            <a:r>
              <a:rPr lang="en-US" altLang="en-US" sz="3600" b="1" dirty="0" smtClean="0">
                <a:cs typeface="Times New Roman" panose="02020603050405020304" pitchFamily="18" charset="0"/>
              </a:rPr>
              <a:t>$</a:t>
            </a:r>
            <a:r>
              <a:rPr lang="en-US" altLang="en-US" sz="3600" b="1" dirty="0" smtClean="0">
                <a:cs typeface="Times New Roman" panose="02020603050405020304" pitchFamily="18" charset="0"/>
              </a:rPr>
              <a:t>258,250 </a:t>
            </a:r>
            <a:r>
              <a:rPr lang="en-US" altLang="en-US" sz="3600" b="1" dirty="0" smtClean="0">
                <a:cs typeface="Times New Roman" panose="02020603050405020304" pitchFamily="18" charset="0"/>
              </a:rPr>
              <a:t>if single</a:t>
            </a:r>
          </a:p>
          <a:p>
            <a:pPr lvl="1" eaLnBrk="1" hangingPunct="1">
              <a:lnSpc>
                <a:spcPct val="90000"/>
              </a:lnSpc>
              <a:spcBef>
                <a:spcPts val="600"/>
              </a:spcBef>
            </a:pPr>
            <a:r>
              <a:rPr lang="en-US" altLang="en-US" sz="3600" b="1" dirty="0" smtClean="0">
                <a:cs typeface="Times New Roman" panose="02020603050405020304" pitchFamily="18" charset="0"/>
              </a:rPr>
              <a:t>$</a:t>
            </a:r>
            <a:r>
              <a:rPr lang="en-US" altLang="en-US" sz="3600" b="1" dirty="0" smtClean="0">
                <a:cs typeface="Times New Roman" panose="02020603050405020304" pitchFamily="18" charset="0"/>
              </a:rPr>
              <a:t>284,050 </a:t>
            </a:r>
            <a:r>
              <a:rPr lang="en-US" altLang="en-US" sz="3600" b="1" dirty="0" smtClean="0">
                <a:cs typeface="Times New Roman" panose="02020603050405020304" pitchFamily="18" charset="0"/>
              </a:rPr>
              <a:t>if head of household</a:t>
            </a:r>
          </a:p>
          <a:p>
            <a:pPr lvl="1" eaLnBrk="1" hangingPunct="1">
              <a:lnSpc>
                <a:spcPct val="90000"/>
              </a:lnSpc>
              <a:spcBef>
                <a:spcPts val="600"/>
              </a:spcBef>
            </a:pPr>
            <a:r>
              <a:rPr lang="en-US" altLang="en-US" sz="3600" b="1" u="sng" dirty="0" smtClean="0">
                <a:solidFill>
                  <a:srgbClr val="FF0000"/>
                </a:solidFill>
                <a:cs typeface="Times New Roman" panose="02020603050405020304" pitchFamily="18" charset="0"/>
              </a:rPr>
              <a:t>$</a:t>
            </a:r>
            <a:r>
              <a:rPr lang="en-US" altLang="en-US" sz="3600" b="1" u="sng" dirty="0" smtClean="0">
                <a:solidFill>
                  <a:srgbClr val="FF0000"/>
                </a:solidFill>
                <a:cs typeface="Times New Roman" panose="02020603050405020304" pitchFamily="18" charset="0"/>
              </a:rPr>
              <a:t>309,900 </a:t>
            </a:r>
            <a:r>
              <a:rPr lang="en-US" altLang="en-US" sz="3600" b="1" dirty="0" smtClean="0">
                <a:cs typeface="Times New Roman" panose="02020603050405020304" pitchFamily="18" charset="0"/>
              </a:rPr>
              <a:t>if married filing jointly</a:t>
            </a:r>
            <a:br>
              <a:rPr lang="en-US" altLang="en-US" sz="3600" b="1" dirty="0" smtClean="0">
                <a:cs typeface="Times New Roman" panose="02020603050405020304" pitchFamily="18" charset="0"/>
              </a:rPr>
            </a:br>
            <a:r>
              <a:rPr lang="en-US" altLang="en-US" sz="3600" b="1" dirty="0" smtClean="0">
                <a:cs typeface="Times New Roman" panose="02020603050405020304" pitchFamily="18" charset="0"/>
              </a:rPr>
              <a:t>			or surviving spouse</a:t>
            </a:r>
          </a:p>
          <a:p>
            <a:pPr lvl="1" eaLnBrk="1" hangingPunct="1">
              <a:lnSpc>
                <a:spcPct val="90000"/>
              </a:lnSpc>
              <a:spcBef>
                <a:spcPts val="600"/>
              </a:spcBef>
            </a:pPr>
            <a:r>
              <a:rPr lang="en-US" altLang="en-US" sz="3600" b="1" u="sng" dirty="0" smtClean="0">
                <a:solidFill>
                  <a:srgbClr val="FF0000"/>
                </a:solidFill>
                <a:cs typeface="Times New Roman" panose="02020603050405020304" pitchFamily="18" charset="0"/>
              </a:rPr>
              <a:t>$</a:t>
            </a:r>
            <a:r>
              <a:rPr lang="en-US" altLang="en-US" sz="3600" b="1" u="sng" dirty="0" smtClean="0">
                <a:solidFill>
                  <a:srgbClr val="FF0000"/>
                </a:solidFill>
                <a:cs typeface="Times New Roman" panose="02020603050405020304" pitchFamily="18" charset="0"/>
              </a:rPr>
              <a:t>154,950 </a:t>
            </a:r>
            <a:r>
              <a:rPr lang="en-US" altLang="en-US" sz="3600" b="1" dirty="0" smtClean="0">
                <a:cs typeface="Times New Roman" panose="02020603050405020304" pitchFamily="18" charset="0"/>
              </a:rPr>
              <a:t>if married filing separately</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32899">
                                            <p:txEl>
                                              <p:pRg st="0" end="0"/>
                                            </p:txEl>
                                          </p:spTgt>
                                        </p:tgtEl>
                                        <p:attrNameLst>
                                          <p:attrName>style.visibility</p:attrName>
                                        </p:attrNameLst>
                                      </p:cBhvr>
                                      <p:to>
                                        <p:strVal val="visible"/>
                                      </p:to>
                                    </p:set>
                                    <p:anim calcmode="lin" valueType="num">
                                      <p:cBhvr additive="base">
                                        <p:cTn id="7" dur="500" fill="hold"/>
                                        <p:tgtEl>
                                          <p:spTgt spid="12328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328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232899">
                                            <p:txEl>
                                              <p:pRg st="1" end="1"/>
                                            </p:txEl>
                                          </p:spTgt>
                                        </p:tgtEl>
                                        <p:attrNameLst>
                                          <p:attrName>style.visibility</p:attrName>
                                        </p:attrNameLst>
                                      </p:cBhvr>
                                      <p:to>
                                        <p:strVal val="visible"/>
                                      </p:to>
                                    </p:set>
                                    <p:anim calcmode="lin" valueType="num">
                                      <p:cBhvr additive="base">
                                        <p:cTn id="13" dur="500" fill="hold"/>
                                        <p:tgtEl>
                                          <p:spTgt spid="123289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232899">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1232899">
                                            <p:txEl>
                                              <p:pRg st="2" end="2"/>
                                            </p:txEl>
                                          </p:spTgt>
                                        </p:tgtEl>
                                        <p:attrNameLst>
                                          <p:attrName>style.visibility</p:attrName>
                                        </p:attrNameLst>
                                      </p:cBhvr>
                                      <p:to>
                                        <p:strVal val="visible"/>
                                      </p:to>
                                    </p:set>
                                    <p:anim calcmode="lin" valueType="num">
                                      <p:cBhvr additive="base">
                                        <p:cTn id="17" dur="500" fill="hold"/>
                                        <p:tgtEl>
                                          <p:spTgt spid="1232899">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232899">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1232899">
                                            <p:txEl>
                                              <p:pRg st="3" end="3"/>
                                            </p:txEl>
                                          </p:spTgt>
                                        </p:tgtEl>
                                        <p:attrNameLst>
                                          <p:attrName>style.visibility</p:attrName>
                                        </p:attrNameLst>
                                      </p:cBhvr>
                                      <p:to>
                                        <p:strVal val="visible"/>
                                      </p:to>
                                    </p:set>
                                    <p:anim calcmode="lin" valueType="num">
                                      <p:cBhvr additive="base">
                                        <p:cTn id="21" dur="500" fill="hold"/>
                                        <p:tgtEl>
                                          <p:spTgt spid="1232899">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1232899">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1232899">
                                            <p:txEl>
                                              <p:pRg st="4" end="4"/>
                                            </p:txEl>
                                          </p:spTgt>
                                        </p:tgtEl>
                                        <p:attrNameLst>
                                          <p:attrName>style.visibility</p:attrName>
                                        </p:attrNameLst>
                                      </p:cBhvr>
                                      <p:to>
                                        <p:strVal val="visible"/>
                                      </p:to>
                                    </p:set>
                                    <p:anim calcmode="lin" valueType="num">
                                      <p:cBhvr additive="base">
                                        <p:cTn id="25" dur="500" fill="hold"/>
                                        <p:tgtEl>
                                          <p:spTgt spid="1232899">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232899">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1232899">
                                            <p:txEl>
                                              <p:pRg st="5" end="5"/>
                                            </p:txEl>
                                          </p:spTgt>
                                        </p:tgtEl>
                                        <p:attrNameLst>
                                          <p:attrName>style.visibility</p:attrName>
                                        </p:attrNameLst>
                                      </p:cBhvr>
                                      <p:to>
                                        <p:strVal val="visible"/>
                                      </p:to>
                                    </p:set>
                                    <p:anim calcmode="lin" valueType="num">
                                      <p:cBhvr additive="base">
                                        <p:cTn id="29" dur="500" fill="hold"/>
                                        <p:tgtEl>
                                          <p:spTgt spid="1232899">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1232899">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2899" grpId="0" build="p" autoUpdateAnimBg="0"/>
    </p:bldLst>
  </p:timing>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33923" name="Rectangle 3"/>
          <p:cNvSpPr>
            <a:spLocks noGrp="1" noChangeArrowheads="1"/>
          </p:cNvSpPr>
          <p:nvPr>
            <p:ph type="body" idx="1"/>
          </p:nvPr>
        </p:nvSpPr>
        <p:spPr>
          <a:xfrm>
            <a:off x="304800" y="228600"/>
            <a:ext cx="8458200" cy="6248400"/>
          </a:xfrm>
        </p:spPr>
        <p:txBody>
          <a:bodyPr/>
          <a:lstStyle/>
          <a:p>
            <a:pPr marL="609600" indent="-609600" algn="ctr" eaLnBrk="1" hangingPunct="1">
              <a:buFont typeface="Arial" panose="020B0604020202020204" pitchFamily="34" charset="0"/>
              <a:buNone/>
            </a:pPr>
            <a:r>
              <a:rPr lang="en-US" altLang="en-US" sz="4000" b="1" u="sng" smtClean="0">
                <a:solidFill>
                  <a:srgbClr val="FF0000"/>
                </a:solidFill>
                <a:cs typeface="Times New Roman" panose="02020603050405020304" pitchFamily="18" charset="0"/>
              </a:rPr>
              <a:t>Exemption Phaseout</a:t>
            </a:r>
            <a:endParaRPr lang="en-US" altLang="en-US" sz="4000" b="1" u="sng" smtClean="0">
              <a:solidFill>
                <a:srgbClr val="FF0000"/>
              </a:solidFill>
            </a:endParaRPr>
          </a:p>
          <a:p>
            <a:pPr marL="609600" indent="-609600" eaLnBrk="1" hangingPunct="1">
              <a:buFont typeface="Wingdings" panose="05000000000000000000" pitchFamily="2" charset="2"/>
              <a:buAutoNum type="arabicParenR"/>
            </a:pPr>
            <a:r>
              <a:rPr lang="en-US" altLang="en-US" b="1" smtClean="0">
                <a:cs typeface="Times New Roman" panose="02020603050405020304" pitchFamily="18" charset="0"/>
              </a:rPr>
              <a:t>(AGI </a:t>
            </a:r>
            <a:r>
              <a:rPr lang="en-US" altLang="en-US" b="1" smtClean="0">
                <a:latin typeface="Tahoma" panose="020B0604030504040204" pitchFamily="34" charset="0"/>
                <a:cs typeface="Times New Roman" panose="02020603050405020304" pitchFamily="18" charset="0"/>
              </a:rPr>
              <a:t>–</a:t>
            </a:r>
            <a:r>
              <a:rPr lang="en-US" altLang="en-US" b="1" smtClean="0">
                <a:cs typeface="Times New Roman" panose="02020603050405020304" pitchFamily="18" charset="0"/>
              </a:rPr>
              <a:t> threshold AGI)/$2,500 = Phase-out Factor  (</a:t>
            </a:r>
            <a:r>
              <a:rPr lang="en-US" altLang="en-US" b="1" i="1" smtClean="0">
                <a:cs typeface="Times New Roman" panose="02020603050405020304" pitchFamily="18" charset="0"/>
              </a:rPr>
              <a:t>always round up to next whole number)</a:t>
            </a:r>
            <a:br>
              <a:rPr lang="en-US" altLang="en-US" b="1" i="1" smtClean="0">
                <a:cs typeface="Times New Roman" panose="02020603050405020304" pitchFamily="18" charset="0"/>
              </a:rPr>
            </a:br>
            <a:endParaRPr lang="en-US" altLang="en-US" b="1" i="1" smtClean="0">
              <a:cs typeface="Times New Roman" panose="02020603050405020304" pitchFamily="18" charset="0"/>
            </a:endParaRPr>
          </a:p>
          <a:p>
            <a:pPr marL="609600" indent="-609600" eaLnBrk="1" hangingPunct="1">
              <a:buFont typeface="Wingdings" panose="05000000000000000000" pitchFamily="2" charset="2"/>
              <a:buAutoNum type="arabicParenR"/>
            </a:pPr>
            <a:r>
              <a:rPr lang="en-US" altLang="en-US" b="1" smtClean="0">
                <a:cs typeface="Times New Roman" panose="02020603050405020304" pitchFamily="18" charset="0"/>
              </a:rPr>
              <a:t>Phase-out Factor x 2 = Phase-out Percentage</a:t>
            </a:r>
            <a:br>
              <a:rPr lang="en-US" altLang="en-US" b="1" smtClean="0">
                <a:cs typeface="Times New Roman" panose="02020603050405020304" pitchFamily="18" charset="0"/>
              </a:rPr>
            </a:br>
            <a:endParaRPr lang="en-US" altLang="en-US" b="1" smtClean="0">
              <a:cs typeface="Times New Roman" panose="02020603050405020304" pitchFamily="18" charset="0"/>
            </a:endParaRPr>
          </a:p>
          <a:p>
            <a:pPr marL="609600" indent="-609600" eaLnBrk="1" hangingPunct="1">
              <a:buFont typeface="Wingdings" panose="05000000000000000000" pitchFamily="2" charset="2"/>
              <a:buAutoNum type="arabicParenR"/>
            </a:pPr>
            <a:r>
              <a:rPr lang="en-US" altLang="en-US" b="1" smtClean="0">
                <a:cs typeface="Times New Roman" panose="02020603050405020304" pitchFamily="18" charset="0"/>
              </a:rPr>
              <a:t>Exemption Amount </a:t>
            </a:r>
            <a:r>
              <a:rPr lang="en-US" altLang="en-US" b="1" smtClean="0">
                <a:latin typeface="Tahoma" panose="020B0604030504040204" pitchFamily="34" charset="0"/>
                <a:cs typeface="Times New Roman" panose="02020603050405020304" pitchFamily="18" charset="0"/>
              </a:rPr>
              <a:t>–</a:t>
            </a:r>
            <a:r>
              <a:rPr lang="en-US" altLang="en-US" b="1" smtClean="0">
                <a:cs typeface="Times New Roman" panose="02020603050405020304" pitchFamily="18" charset="0"/>
              </a:rPr>
              <a:t> Exemption Reduction = Allowable Exemption Deduction</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33923">
                                            <p:txEl>
                                              <p:pRg st="0" end="0"/>
                                            </p:txEl>
                                          </p:spTgt>
                                        </p:tgtEl>
                                        <p:attrNameLst>
                                          <p:attrName>style.visibility</p:attrName>
                                        </p:attrNameLst>
                                      </p:cBhvr>
                                      <p:to>
                                        <p:strVal val="visible"/>
                                      </p:to>
                                    </p:set>
                                    <p:anim calcmode="lin" valueType="num">
                                      <p:cBhvr additive="base">
                                        <p:cTn id="7" dur="500" fill="hold"/>
                                        <p:tgtEl>
                                          <p:spTgt spid="12339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339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233923">
                                            <p:txEl>
                                              <p:pRg st="1" end="1"/>
                                            </p:txEl>
                                          </p:spTgt>
                                        </p:tgtEl>
                                        <p:attrNameLst>
                                          <p:attrName>style.visibility</p:attrName>
                                        </p:attrNameLst>
                                      </p:cBhvr>
                                      <p:to>
                                        <p:strVal val="visible"/>
                                      </p:to>
                                    </p:set>
                                    <p:anim calcmode="lin" valueType="num">
                                      <p:cBhvr additive="base">
                                        <p:cTn id="13" dur="500" fill="hold"/>
                                        <p:tgtEl>
                                          <p:spTgt spid="123392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2339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233923">
                                            <p:txEl>
                                              <p:pRg st="2" end="2"/>
                                            </p:txEl>
                                          </p:spTgt>
                                        </p:tgtEl>
                                        <p:attrNameLst>
                                          <p:attrName>style.visibility</p:attrName>
                                        </p:attrNameLst>
                                      </p:cBhvr>
                                      <p:to>
                                        <p:strVal val="visible"/>
                                      </p:to>
                                    </p:set>
                                    <p:anim calcmode="lin" valueType="num">
                                      <p:cBhvr additive="base">
                                        <p:cTn id="19" dur="500" fill="hold"/>
                                        <p:tgtEl>
                                          <p:spTgt spid="123392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2339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233923">
                                            <p:txEl>
                                              <p:pRg st="3" end="3"/>
                                            </p:txEl>
                                          </p:spTgt>
                                        </p:tgtEl>
                                        <p:attrNameLst>
                                          <p:attrName>style.visibility</p:attrName>
                                        </p:attrNameLst>
                                      </p:cBhvr>
                                      <p:to>
                                        <p:strVal val="visible"/>
                                      </p:to>
                                    </p:set>
                                    <p:anim calcmode="lin" valueType="num">
                                      <p:cBhvr additive="base">
                                        <p:cTn id="25" dur="500" fill="hold"/>
                                        <p:tgtEl>
                                          <p:spTgt spid="123392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23392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3923" grpId="0" build="p" bldLvl="2" autoUpdateAnimBg="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ctrTitle"/>
          </p:nvPr>
        </p:nvSpPr>
        <p:spPr>
          <a:xfrm>
            <a:off x="76200" y="1147763"/>
            <a:ext cx="8991600" cy="4829175"/>
          </a:xfrm>
          <a:noFill/>
        </p:spPr>
        <p:txBody>
          <a:bodyPr lIns="90488" tIns="44450" rIns="90488" bIns="44450">
            <a:spAutoFit/>
          </a:bodyPr>
          <a:lstStyle/>
          <a:p>
            <a:pPr algn="l" eaLnBrk="1" hangingPunct="1">
              <a:tabLst>
                <a:tab pos="168275" algn="l"/>
              </a:tabLst>
            </a:pPr>
            <a:r>
              <a:rPr lang="en-US" altLang="en-US" sz="4800" b="1" u="sng" smtClean="0">
                <a:solidFill>
                  <a:srgbClr val="FF0000"/>
                </a:solidFill>
                <a:cs typeface="Times New Roman" panose="02020603050405020304" pitchFamily="18" charset="0"/>
              </a:rPr>
              <a:t>Phaseout of Exemptions</a:t>
            </a:r>
            <a:br>
              <a:rPr lang="en-US" altLang="en-US" sz="4800" b="1" u="sng" smtClean="0">
                <a:solidFill>
                  <a:srgbClr val="FF0000"/>
                </a:solidFill>
                <a:cs typeface="Times New Roman" panose="02020603050405020304" pitchFamily="18" charset="0"/>
              </a:rPr>
            </a:br>
            <a:r>
              <a:rPr lang="en-US" altLang="en-US" b="1" smtClean="0">
                <a:cs typeface="Times New Roman" panose="02020603050405020304" pitchFamily="18" charset="0"/>
              </a:rPr>
              <a:t>What is the total deduction for personal and dependency exemptions for the following taxpayers?</a:t>
            </a:r>
            <a:br>
              <a:rPr lang="en-US" altLang="en-US" b="1" smtClean="0">
                <a:cs typeface="Times New Roman" panose="02020603050405020304" pitchFamily="18" charset="0"/>
              </a:rPr>
            </a:br>
            <a:r>
              <a:rPr lang="en-US" altLang="en-US" b="1" u="sng" smtClean="0">
                <a:cs typeface="Times New Roman" panose="02020603050405020304" pitchFamily="18" charset="0"/>
              </a:rPr>
              <a:t>Married filing jointly with two dependents and AGI of </a:t>
            </a:r>
            <a:r>
              <a:rPr lang="en-US" altLang="en-US" b="1" u="sng" smtClean="0">
                <a:solidFill>
                  <a:srgbClr val="FF0000"/>
                </a:solidFill>
                <a:cs typeface="Times New Roman" panose="02020603050405020304" pitchFamily="18" charset="0"/>
              </a:rPr>
              <a:t>$400,000</a:t>
            </a:r>
            <a:r>
              <a:rPr lang="en-US" altLang="en-US" b="1" smtClean="0">
                <a:cs typeface="Times New Roman" panose="02020603050405020304" pitchFamily="18" charset="0"/>
              </a:rPr>
              <a:t/>
            </a:r>
            <a:br>
              <a:rPr lang="en-US" altLang="en-US" b="1" smtClean="0">
                <a:cs typeface="Times New Roman" panose="02020603050405020304" pitchFamily="18" charset="0"/>
              </a:rPr>
            </a:br>
            <a:endParaRPr lang="en-US" altLang="en-US" sz="4000" b="1" u="sng" smtClean="0">
              <a:solidFill>
                <a:srgbClr val="FF0000"/>
              </a:solidFill>
              <a:cs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2"/>
          <p:cNvSpPr>
            <a:spLocks noGrp="1"/>
          </p:cNvSpPr>
          <p:nvPr>
            <p:ph type="ctrTitle"/>
          </p:nvPr>
        </p:nvSpPr>
        <p:spPr/>
        <p:txBody>
          <a:bodyPr/>
          <a:lstStyle/>
          <a:p>
            <a:r>
              <a:rPr lang="en-US" altLang="en-US" smtClean="0"/>
              <a:t> </a:t>
            </a:r>
          </a:p>
        </p:txBody>
      </p:sp>
      <p:graphicFrame>
        <p:nvGraphicFramePr>
          <p:cNvPr id="71683" name="Object 3"/>
          <p:cNvGraphicFramePr>
            <a:graphicFrameLocks noChangeAspect="1"/>
          </p:cNvGraphicFramePr>
          <p:nvPr>
            <p:extLst>
              <p:ext uri="{D42A27DB-BD31-4B8C-83A1-F6EECF244321}">
                <p14:modId xmlns:p14="http://schemas.microsoft.com/office/powerpoint/2010/main" val="2592179741"/>
              </p:ext>
            </p:extLst>
          </p:nvPr>
        </p:nvGraphicFramePr>
        <p:xfrm>
          <a:off x="53975" y="304800"/>
          <a:ext cx="8861425" cy="5507038"/>
        </p:xfrm>
        <a:graphic>
          <a:graphicData uri="http://schemas.openxmlformats.org/presentationml/2006/ole">
            <mc:AlternateContent xmlns:mc="http://schemas.openxmlformats.org/markup-compatibility/2006">
              <mc:Choice xmlns:v="urn:schemas-microsoft-com:vml" Requires="v">
                <p:oleObj spid="_x0000_s71711" name="Worksheet" r:id="rId4" imgW="2781289" imgH="1683936" progId="Excel.Sheet.12">
                  <p:embed/>
                </p:oleObj>
              </mc:Choice>
              <mc:Fallback>
                <p:oleObj name="Worksheet" r:id="rId4" imgW="2781289" imgH="1683936" progId="Excel.Sheet.12">
                  <p:embed/>
                  <p:pic>
                    <p:nvPicPr>
                      <p:cNvPr id="0" name="Object 3"/>
                      <p:cNvPicPr>
                        <a:picLocks noChangeAspect="1" noChangeArrowheads="1"/>
                      </p:cNvPicPr>
                      <p:nvPr/>
                    </p:nvPicPr>
                    <p:blipFill>
                      <a:blip r:embed="rId5"/>
                      <a:srcRect/>
                      <a:stretch>
                        <a:fillRect/>
                      </a:stretch>
                    </p:blipFill>
                    <p:spPr bwMode="auto">
                      <a:xfrm>
                        <a:off x="53975" y="304800"/>
                        <a:ext cx="8861425" cy="5507038"/>
                      </a:xfrm>
                      <a:prstGeom prst="rect">
                        <a:avLst/>
                      </a:prstGeom>
                      <a:noFill/>
                      <a:ln>
                        <a:noFill/>
                      </a:ln>
                      <a:effectLs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2"/>
          <p:cNvSpPr>
            <a:spLocks noGrp="1"/>
          </p:cNvSpPr>
          <p:nvPr>
            <p:ph type="ctrTitle"/>
          </p:nvPr>
        </p:nvSpPr>
        <p:spPr/>
        <p:txBody>
          <a:bodyPr/>
          <a:lstStyle/>
          <a:p>
            <a:r>
              <a:rPr lang="en-US" altLang="en-US" smtClean="0"/>
              <a:t> </a:t>
            </a:r>
          </a:p>
        </p:txBody>
      </p:sp>
      <p:graphicFrame>
        <p:nvGraphicFramePr>
          <p:cNvPr id="73731" name="Object 2"/>
          <p:cNvGraphicFramePr>
            <a:graphicFrameLocks noChangeAspect="1"/>
          </p:cNvGraphicFramePr>
          <p:nvPr>
            <p:extLst>
              <p:ext uri="{D42A27DB-BD31-4B8C-83A1-F6EECF244321}">
                <p14:modId xmlns:p14="http://schemas.microsoft.com/office/powerpoint/2010/main" val="649700512"/>
              </p:ext>
            </p:extLst>
          </p:nvPr>
        </p:nvGraphicFramePr>
        <p:xfrm>
          <a:off x="304800" y="392113"/>
          <a:ext cx="8658225" cy="6088062"/>
        </p:xfrm>
        <a:graphic>
          <a:graphicData uri="http://schemas.openxmlformats.org/presentationml/2006/ole">
            <mc:AlternateContent xmlns:mc="http://schemas.openxmlformats.org/markup-compatibility/2006">
              <mc:Choice xmlns:v="urn:schemas-microsoft-com:vml" Requires="v">
                <p:oleObj spid="_x0000_s73759" name="Worksheet" r:id="rId4" imgW="3337546" imgH="2347056" progId="Excel.Sheet.12">
                  <p:embed/>
                </p:oleObj>
              </mc:Choice>
              <mc:Fallback>
                <p:oleObj name="Worksheet" r:id="rId4" imgW="3337546" imgH="2347056" progId="Excel.Sheet.12">
                  <p:embed/>
                  <p:pic>
                    <p:nvPicPr>
                      <p:cNvPr id="0" name="Object 2"/>
                      <p:cNvPicPr>
                        <a:picLocks noChangeAspect="1" noChangeArrowheads="1"/>
                      </p:cNvPicPr>
                      <p:nvPr/>
                    </p:nvPicPr>
                    <p:blipFill>
                      <a:blip r:embed="rId5"/>
                      <a:srcRect/>
                      <a:stretch>
                        <a:fillRect/>
                      </a:stretch>
                    </p:blipFill>
                    <p:spPr bwMode="auto">
                      <a:xfrm>
                        <a:off x="304800" y="392113"/>
                        <a:ext cx="8658225" cy="6088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2"/>
          <p:cNvSpPr>
            <a:spLocks noGrp="1"/>
          </p:cNvSpPr>
          <p:nvPr>
            <p:ph type="ctrTitle"/>
          </p:nvPr>
        </p:nvSpPr>
        <p:spPr/>
        <p:txBody>
          <a:bodyPr/>
          <a:lstStyle/>
          <a:p>
            <a:r>
              <a:rPr lang="en-US" altLang="en-US" smtClean="0"/>
              <a:t> </a:t>
            </a:r>
          </a:p>
        </p:txBody>
      </p:sp>
      <p:graphicFrame>
        <p:nvGraphicFramePr>
          <p:cNvPr id="75779" name="Object 2"/>
          <p:cNvGraphicFramePr>
            <a:graphicFrameLocks noChangeAspect="1"/>
          </p:cNvGraphicFramePr>
          <p:nvPr>
            <p:extLst>
              <p:ext uri="{D42A27DB-BD31-4B8C-83A1-F6EECF244321}">
                <p14:modId xmlns:p14="http://schemas.microsoft.com/office/powerpoint/2010/main" val="3923283136"/>
              </p:ext>
            </p:extLst>
          </p:nvPr>
        </p:nvGraphicFramePr>
        <p:xfrm>
          <a:off x="304800" y="392113"/>
          <a:ext cx="8361172" cy="5932487"/>
        </p:xfrm>
        <a:graphic>
          <a:graphicData uri="http://schemas.openxmlformats.org/presentationml/2006/ole">
            <mc:AlternateContent xmlns:mc="http://schemas.openxmlformats.org/markup-compatibility/2006">
              <mc:Choice xmlns:v="urn:schemas-microsoft-com:vml" Requires="v">
                <p:oleObj spid="_x0000_s75809" name="Worksheet" r:id="rId4" imgW="3307075" imgH="2347056" progId="Excel.Sheet.12">
                  <p:embed/>
                </p:oleObj>
              </mc:Choice>
              <mc:Fallback>
                <p:oleObj name="Worksheet" r:id="rId4" imgW="3307075" imgH="2347056" progId="Excel.Sheet.12">
                  <p:embed/>
                  <p:pic>
                    <p:nvPicPr>
                      <p:cNvPr id="0" name="Object 2"/>
                      <p:cNvPicPr>
                        <a:picLocks noChangeAspect="1" noChangeArrowheads="1"/>
                      </p:cNvPicPr>
                      <p:nvPr/>
                    </p:nvPicPr>
                    <p:blipFill>
                      <a:blip r:embed="rId5"/>
                      <a:srcRect/>
                      <a:stretch>
                        <a:fillRect/>
                      </a:stretch>
                    </p:blipFill>
                    <p:spPr bwMode="auto">
                      <a:xfrm>
                        <a:off x="304800" y="392113"/>
                        <a:ext cx="8361172" cy="5932487"/>
                      </a:xfrm>
                      <a:prstGeom prst="rect">
                        <a:avLst/>
                      </a:prstGeom>
                      <a:noFill/>
                      <a:ln>
                        <a:noFill/>
                      </a:ln>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1055747" name="Object 3"/>
          <p:cNvGraphicFramePr>
            <a:graphicFrameLocks noGrp="1" noChangeAspect="1"/>
          </p:cNvGraphicFramePr>
          <p:nvPr>
            <p:ph/>
            <p:extLst>
              <p:ext uri="{D42A27DB-BD31-4B8C-83A1-F6EECF244321}">
                <p14:modId xmlns:p14="http://schemas.microsoft.com/office/powerpoint/2010/main" val="1525018991"/>
              </p:ext>
            </p:extLst>
          </p:nvPr>
        </p:nvGraphicFramePr>
        <p:xfrm>
          <a:off x="254000" y="639763"/>
          <a:ext cx="8758238" cy="5129212"/>
        </p:xfrm>
        <a:graphic>
          <a:graphicData uri="http://schemas.openxmlformats.org/presentationml/2006/ole">
            <mc:AlternateContent xmlns:mc="http://schemas.openxmlformats.org/markup-compatibility/2006">
              <mc:Choice xmlns:v="urn:schemas-microsoft-com:vml" Requires="v">
                <p:oleObj spid="_x0000_s77854" name="Worksheet" r:id="rId3" imgW="2705003" imgH="1585008" progId="Excel.Sheet.8">
                  <p:embed/>
                </p:oleObj>
              </mc:Choice>
              <mc:Fallback>
                <p:oleObj name="Worksheet" r:id="rId3" imgW="2705003" imgH="1585008" progId="Excel.Sheet.8">
                  <p:embed/>
                  <p:pic>
                    <p:nvPicPr>
                      <p:cNvPr id="0" name="Object 3"/>
                      <p:cNvPicPr>
                        <a:picLocks noChangeAspect="1" noChangeArrowheads="1"/>
                      </p:cNvPicPr>
                      <p:nvPr/>
                    </p:nvPicPr>
                    <p:blipFill>
                      <a:blip r:embed="rId4"/>
                      <a:srcRect/>
                      <a:stretch>
                        <a:fillRect/>
                      </a:stretch>
                    </p:blipFill>
                    <p:spPr bwMode="auto">
                      <a:xfrm>
                        <a:off x="254000" y="639763"/>
                        <a:ext cx="8758238" cy="5129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zoom/>
  </p:transition>
  <p:timing>
    <p:tnLst>
      <p:par>
        <p:cTn id="1" dur="indefinite" restart="never" nodeType="tmRoot"/>
      </p:par>
    </p:tnLst>
    <p:bldLst>
      <p:bldP spid="1055747" grpId="0" build="p" autoUpdateAnimBg="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ctrTitle"/>
          </p:nvPr>
        </p:nvSpPr>
        <p:spPr>
          <a:xfrm>
            <a:off x="228600" y="228600"/>
            <a:ext cx="8686800" cy="5721350"/>
          </a:xfrm>
          <a:noFill/>
        </p:spPr>
        <p:txBody>
          <a:bodyPr lIns="90488" tIns="44450" rIns="90488" bIns="44450">
            <a:spAutoFit/>
          </a:bodyPr>
          <a:lstStyle/>
          <a:p>
            <a:pPr algn="l" eaLnBrk="1" hangingPunct="1"/>
            <a:r>
              <a:rPr lang="en-US" altLang="en-US" sz="6600" b="1" u="sng" dirty="0" smtClean="0">
                <a:solidFill>
                  <a:srgbClr val="FF3300"/>
                </a:solidFill>
                <a:cs typeface="Times New Roman" panose="02020603050405020304" pitchFamily="18" charset="0"/>
              </a:rPr>
              <a:t>Standard Deduction</a:t>
            </a:r>
            <a:r>
              <a:rPr lang="en-US" altLang="en-US" sz="6000" b="1" u="sng" dirty="0" smtClean="0">
                <a:cs typeface="Times New Roman" panose="02020603050405020304" pitchFamily="18" charset="0"/>
              </a:rPr>
              <a:t/>
            </a:r>
            <a:br>
              <a:rPr lang="en-US" altLang="en-US" sz="6000" b="1" u="sng" dirty="0" smtClean="0">
                <a:cs typeface="Times New Roman" panose="02020603050405020304" pitchFamily="18" charset="0"/>
              </a:rPr>
            </a:br>
            <a:r>
              <a:rPr lang="en-US" altLang="en-US" sz="6000" b="1" dirty="0" smtClean="0">
                <a:cs typeface="Times New Roman" panose="02020603050405020304" pitchFamily="18" charset="0"/>
              </a:rPr>
              <a:t>Harry and Silvia, a married couple, are both age 67 and legally blind. </a:t>
            </a:r>
            <a:br>
              <a:rPr lang="en-US" altLang="en-US" sz="6000" b="1" dirty="0" smtClean="0">
                <a:cs typeface="Times New Roman" panose="02020603050405020304" pitchFamily="18" charset="0"/>
              </a:rPr>
            </a:br>
            <a:r>
              <a:rPr lang="en-US" altLang="en-US" sz="6000" b="1" dirty="0" smtClean="0">
                <a:cs typeface="Times New Roman" panose="02020603050405020304" pitchFamily="18" charset="0"/>
              </a:rPr>
              <a:t>What is their standard deduction for </a:t>
            </a:r>
            <a:r>
              <a:rPr lang="en-US" altLang="en-US" sz="6000" b="1" dirty="0" smtClean="0">
                <a:cs typeface="Times New Roman" panose="02020603050405020304" pitchFamily="18" charset="0"/>
              </a:rPr>
              <a:t>2015?</a:t>
            </a:r>
            <a:endParaRPr lang="en-US" altLang="en-US" sz="6000" b="1" dirty="0" smtClean="0">
              <a:cs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0898" name="Object 2"/>
          <p:cNvGraphicFramePr>
            <a:graphicFrameLocks noGrp="1" noChangeAspect="1"/>
          </p:cNvGraphicFramePr>
          <p:nvPr>
            <p:ph type="ctrTitle"/>
            <p:extLst>
              <p:ext uri="{D42A27DB-BD31-4B8C-83A1-F6EECF244321}">
                <p14:modId xmlns:p14="http://schemas.microsoft.com/office/powerpoint/2010/main" val="3508914396"/>
              </p:ext>
            </p:extLst>
          </p:nvPr>
        </p:nvGraphicFramePr>
        <p:xfrm>
          <a:off x="328613" y="749300"/>
          <a:ext cx="8574087" cy="5154613"/>
        </p:xfrm>
        <a:graphic>
          <a:graphicData uri="http://schemas.openxmlformats.org/presentationml/2006/ole">
            <mc:AlternateContent xmlns:mc="http://schemas.openxmlformats.org/markup-compatibility/2006">
              <mc:Choice xmlns:v="urn:schemas-microsoft-com:vml" Requires="v">
                <p:oleObj spid="_x0000_s80926" name="Worksheet" r:id="rId4" imgW="2308880" imgH="1386936" progId="Excel.Sheet.8">
                  <p:embed/>
                </p:oleObj>
              </mc:Choice>
              <mc:Fallback>
                <p:oleObj name="Worksheet" r:id="rId4" imgW="2308880" imgH="1386936" progId="Excel.Sheet.8">
                  <p:embed/>
                  <p:pic>
                    <p:nvPicPr>
                      <p:cNvPr id="0" name="Object 2"/>
                      <p:cNvPicPr>
                        <a:picLocks noChangeAspect="1" noChangeArrowheads="1"/>
                      </p:cNvPicPr>
                      <p:nvPr/>
                    </p:nvPicPr>
                    <p:blipFill>
                      <a:blip r:embed="rId5"/>
                      <a:srcRect/>
                      <a:stretch>
                        <a:fillRect/>
                      </a:stretch>
                    </p:blipFill>
                    <p:spPr bwMode="auto">
                      <a:xfrm>
                        <a:off x="328613" y="749300"/>
                        <a:ext cx="8574087" cy="5154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304800" y="381000"/>
            <a:ext cx="8382000" cy="5943600"/>
          </a:xfrm>
        </p:spPr>
        <p:txBody>
          <a:bodyPr/>
          <a:lstStyle/>
          <a:p>
            <a:pPr marL="169863" indent="-169863" eaLnBrk="1" hangingPunct="1">
              <a:buFont typeface="Arial" panose="020B0604020202020204" pitchFamily="34" charset="0"/>
              <a:buNone/>
            </a:pPr>
            <a:r>
              <a:rPr lang="en-US" altLang="en-US" sz="4800" b="1" u="sng" dirty="0" smtClean="0">
                <a:solidFill>
                  <a:srgbClr val="FF0000"/>
                </a:solidFill>
                <a:cs typeface="Times New Roman" panose="02020603050405020304" pitchFamily="18" charset="0"/>
              </a:rPr>
              <a:t>Medical Expenses-4</a:t>
            </a:r>
            <a:endParaRPr lang="en-US" altLang="en-US" sz="4800" b="1" u="sng" dirty="0" smtClean="0">
              <a:solidFill>
                <a:srgbClr val="FF0000"/>
              </a:solidFill>
            </a:endParaRPr>
          </a:p>
          <a:p>
            <a:pPr marL="169863" indent="-169863" eaLnBrk="1" hangingPunct="1">
              <a:buFontTx/>
              <a:buNone/>
            </a:pPr>
            <a:r>
              <a:rPr lang="en-US" altLang="en-US" sz="4400" b="1" dirty="0" smtClean="0">
                <a:cs typeface="Times New Roman" panose="02020603050405020304" pitchFamily="18" charset="0"/>
              </a:rPr>
              <a:t>Premiums for disability insurance and for loss of life, limb or income are </a:t>
            </a:r>
            <a:r>
              <a:rPr lang="en-US" altLang="en-US" sz="4400" b="1" u="sng" dirty="0" smtClean="0">
                <a:solidFill>
                  <a:srgbClr val="C00000"/>
                </a:solidFill>
                <a:cs typeface="Times New Roman" panose="02020603050405020304" pitchFamily="18" charset="0"/>
              </a:rPr>
              <a:t>not</a:t>
            </a:r>
            <a:r>
              <a:rPr lang="en-US" altLang="en-US" sz="4400" b="1" dirty="0" smtClean="0">
                <a:cs typeface="Times New Roman" panose="02020603050405020304" pitchFamily="18" charset="0"/>
              </a:rPr>
              <a:t> deductible</a:t>
            </a:r>
          </a:p>
          <a:p>
            <a:pPr marL="169863" indent="-169863" eaLnBrk="1" hangingPunct="1">
              <a:buFontTx/>
              <a:buNone/>
            </a:pPr>
            <a:r>
              <a:rPr lang="en-US" altLang="en-US" sz="4400" b="1" dirty="0" smtClean="0">
                <a:cs typeface="Times New Roman" panose="02020603050405020304" pitchFamily="18" charset="0"/>
              </a:rPr>
              <a:t>Premiums for long-term care insurance are deductible, subject to limits based on age</a:t>
            </a:r>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2946" name="Object 2"/>
          <p:cNvGraphicFramePr>
            <a:graphicFrameLocks noGrp="1" noChangeAspect="1"/>
          </p:cNvGraphicFramePr>
          <p:nvPr>
            <p:ph type="ctrTitle"/>
            <p:extLst>
              <p:ext uri="{D42A27DB-BD31-4B8C-83A1-F6EECF244321}">
                <p14:modId xmlns:p14="http://schemas.microsoft.com/office/powerpoint/2010/main" val="3096511548"/>
              </p:ext>
            </p:extLst>
          </p:nvPr>
        </p:nvGraphicFramePr>
        <p:xfrm>
          <a:off x="328613" y="749300"/>
          <a:ext cx="8574087" cy="5154613"/>
        </p:xfrm>
        <a:graphic>
          <a:graphicData uri="http://schemas.openxmlformats.org/presentationml/2006/ole">
            <mc:AlternateContent xmlns:mc="http://schemas.openxmlformats.org/markup-compatibility/2006">
              <mc:Choice xmlns:v="urn:schemas-microsoft-com:vml" Requires="v">
                <p:oleObj spid="_x0000_s82974" name="Worksheet" r:id="rId4" imgW="2308880" imgH="1386936" progId="Excel.Sheet.8">
                  <p:embed/>
                </p:oleObj>
              </mc:Choice>
              <mc:Fallback>
                <p:oleObj name="Worksheet" r:id="rId4" imgW="2308880" imgH="1386936" progId="Excel.Sheet.8">
                  <p:embed/>
                  <p:pic>
                    <p:nvPicPr>
                      <p:cNvPr id="0" name="Object 2"/>
                      <p:cNvPicPr>
                        <a:picLocks noChangeAspect="1" noChangeArrowheads="1"/>
                      </p:cNvPicPr>
                      <p:nvPr/>
                    </p:nvPicPr>
                    <p:blipFill>
                      <a:blip r:embed="rId5"/>
                      <a:srcRect/>
                      <a:stretch>
                        <a:fillRect/>
                      </a:stretch>
                    </p:blipFill>
                    <p:spPr bwMode="auto">
                      <a:xfrm>
                        <a:off x="328613" y="749300"/>
                        <a:ext cx="8574087" cy="5154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56771" name="Rectangle 3"/>
          <p:cNvSpPr>
            <a:spLocks noGrp="1" noChangeArrowheads="1"/>
          </p:cNvSpPr>
          <p:nvPr>
            <p:ph type="body" idx="1"/>
          </p:nvPr>
        </p:nvSpPr>
        <p:spPr>
          <a:xfrm>
            <a:off x="76200" y="152400"/>
            <a:ext cx="8915400" cy="6096000"/>
          </a:xfrm>
        </p:spPr>
        <p:txBody>
          <a:bodyPr/>
          <a:lstStyle/>
          <a:p>
            <a:pPr marL="609600" indent="-609600" algn="ctr" eaLnBrk="1" hangingPunct="1">
              <a:spcBef>
                <a:spcPts val="0"/>
              </a:spcBef>
              <a:buFont typeface="Arial" charset="0"/>
              <a:buNone/>
              <a:defRPr/>
            </a:pPr>
            <a:r>
              <a:rPr lang="en-US" sz="4000" b="1" u="sng" dirty="0" smtClean="0">
                <a:solidFill>
                  <a:srgbClr val="C00000"/>
                </a:solidFill>
              </a:rPr>
              <a:t>Dependent’s Standard </a:t>
            </a:r>
            <a:r>
              <a:rPr lang="en-US" sz="4000" b="1" u="sng" dirty="0" smtClean="0">
                <a:solidFill>
                  <a:srgbClr val="C00000"/>
                </a:solidFill>
              </a:rPr>
              <a:t>Deduction-</a:t>
            </a:r>
            <a:r>
              <a:rPr lang="en-US" sz="4000" b="1" u="sng" dirty="0" err="1" smtClean="0">
                <a:solidFill>
                  <a:srgbClr val="C00000"/>
                </a:solidFill>
              </a:rPr>
              <a:t>Pg</a:t>
            </a:r>
            <a:r>
              <a:rPr lang="en-US" sz="4000" b="1" u="sng" dirty="0" smtClean="0">
                <a:solidFill>
                  <a:srgbClr val="C00000"/>
                </a:solidFill>
              </a:rPr>
              <a:t> 7-22</a:t>
            </a:r>
            <a:endParaRPr lang="en-US" sz="4000" b="1" u="sng" dirty="0" smtClean="0">
              <a:solidFill>
                <a:srgbClr val="C00000"/>
              </a:solidFill>
            </a:endParaRPr>
          </a:p>
          <a:p>
            <a:pPr marL="0" indent="0" eaLnBrk="1" hangingPunct="1">
              <a:spcBef>
                <a:spcPts val="0"/>
              </a:spcBef>
              <a:buFont typeface="Arial" charset="0"/>
              <a:buNone/>
              <a:defRPr/>
            </a:pPr>
            <a:r>
              <a:rPr lang="en-US" sz="3600" b="1" dirty="0" smtClean="0">
                <a:cs typeface="Times New Roman" pitchFamily="18" charset="0"/>
              </a:rPr>
              <a:t>Dependent</a:t>
            </a:r>
            <a:r>
              <a:rPr lang="en-US" sz="3600" b="1" dirty="0" smtClean="0">
                <a:latin typeface="Tahoma" pitchFamily="34" charset="0"/>
                <a:cs typeface="Times New Roman" pitchFamily="18" charset="0"/>
              </a:rPr>
              <a:t>’</a:t>
            </a:r>
            <a:r>
              <a:rPr lang="en-US" sz="3600" b="1" dirty="0" smtClean="0">
                <a:cs typeface="Times New Roman" pitchFamily="18" charset="0"/>
              </a:rPr>
              <a:t>s standard deduction is limited to the</a:t>
            </a:r>
            <a:r>
              <a:rPr lang="en-US" sz="3600" b="1" u="sng" dirty="0" smtClean="0">
                <a:cs typeface="Times New Roman" pitchFamily="18" charset="0"/>
              </a:rPr>
              <a:t> </a:t>
            </a:r>
            <a:r>
              <a:rPr lang="en-US" sz="3600" b="1" u="sng" dirty="0" smtClean="0">
                <a:solidFill>
                  <a:schemeClr val="tx2"/>
                </a:solidFill>
                <a:cs typeface="Times New Roman" pitchFamily="18" charset="0"/>
              </a:rPr>
              <a:t>greater </a:t>
            </a:r>
            <a:r>
              <a:rPr lang="en-US" sz="3600" b="1" dirty="0" smtClean="0">
                <a:cs typeface="Times New Roman" pitchFamily="18" charset="0"/>
              </a:rPr>
              <a:t>of:</a:t>
            </a:r>
          </a:p>
          <a:p>
            <a:pPr marL="990600" lvl="1" indent="-533400" eaLnBrk="1" hangingPunct="1">
              <a:spcBef>
                <a:spcPts val="0"/>
              </a:spcBef>
              <a:buFont typeface="Wingdings" pitchFamily="2" charset="2"/>
              <a:buAutoNum type="arabicParenR"/>
              <a:defRPr/>
            </a:pPr>
            <a:r>
              <a:rPr lang="en-US" sz="3600" b="1" u="sng" dirty="0" smtClean="0">
                <a:solidFill>
                  <a:srgbClr val="C00000"/>
                </a:solidFill>
                <a:cs typeface="Times New Roman" pitchFamily="18" charset="0"/>
              </a:rPr>
              <a:t>$</a:t>
            </a:r>
            <a:r>
              <a:rPr lang="en-US" sz="3600" b="1" u="sng" dirty="0" smtClean="0">
                <a:solidFill>
                  <a:srgbClr val="C00000"/>
                </a:solidFill>
                <a:cs typeface="Times New Roman" pitchFamily="18" charset="0"/>
              </a:rPr>
              <a:t>1,050 </a:t>
            </a:r>
            <a:r>
              <a:rPr lang="en-US" sz="3600" b="1" u="sng" dirty="0" smtClean="0">
                <a:solidFill>
                  <a:srgbClr val="C00000"/>
                </a:solidFill>
                <a:cs typeface="Times New Roman" pitchFamily="18" charset="0"/>
              </a:rPr>
              <a:t>(in </a:t>
            </a:r>
            <a:r>
              <a:rPr lang="en-US" sz="3600" b="1" u="sng" dirty="0" smtClean="0">
                <a:solidFill>
                  <a:srgbClr val="C00000"/>
                </a:solidFill>
                <a:cs typeface="Times New Roman" pitchFamily="18" charset="0"/>
              </a:rPr>
              <a:t>2015)</a:t>
            </a:r>
            <a:r>
              <a:rPr lang="en-US" sz="3600" b="1" dirty="0" smtClean="0">
                <a:solidFill>
                  <a:srgbClr val="C00000"/>
                </a:solidFill>
                <a:cs typeface="Times New Roman" pitchFamily="18" charset="0"/>
              </a:rPr>
              <a:t> </a:t>
            </a:r>
            <a:r>
              <a:rPr lang="en-US" sz="3600" b="1" dirty="0" smtClean="0">
                <a:cs typeface="Times New Roman" pitchFamily="18" charset="0"/>
              </a:rPr>
              <a:t>or</a:t>
            </a:r>
          </a:p>
          <a:p>
            <a:pPr marL="990600" lvl="1" indent="-533400" eaLnBrk="1" hangingPunct="1">
              <a:spcBef>
                <a:spcPts val="0"/>
              </a:spcBef>
              <a:buFont typeface="Wingdings" pitchFamily="2" charset="2"/>
              <a:buAutoNum type="arabicParenR"/>
              <a:defRPr/>
            </a:pPr>
            <a:r>
              <a:rPr lang="en-US" sz="3600" b="1" u="sng" dirty="0" smtClean="0">
                <a:solidFill>
                  <a:srgbClr val="C00000"/>
                </a:solidFill>
                <a:cs typeface="Times New Roman" pitchFamily="18" charset="0"/>
              </a:rPr>
              <a:t>Earned income  + $350</a:t>
            </a:r>
            <a:r>
              <a:rPr lang="en-US" sz="3600" b="1" dirty="0" smtClean="0">
                <a:solidFill>
                  <a:srgbClr val="C00000"/>
                </a:solidFill>
                <a:cs typeface="Times New Roman" pitchFamily="18" charset="0"/>
              </a:rPr>
              <a:t> </a:t>
            </a:r>
            <a:r>
              <a:rPr lang="en-US" sz="3600" b="1" dirty="0" smtClean="0">
                <a:cs typeface="Times New Roman" pitchFamily="18" charset="0"/>
              </a:rPr>
              <a:t>(up to otherwise allowable standard deduction)</a:t>
            </a:r>
          </a:p>
          <a:p>
            <a:pPr marL="990600" lvl="1" indent="-533400" eaLnBrk="1" hangingPunct="1">
              <a:spcBef>
                <a:spcPts val="0"/>
              </a:spcBef>
              <a:buFont typeface="Arial" charset="0"/>
              <a:buChar char="–"/>
              <a:defRPr/>
            </a:pPr>
            <a:r>
              <a:rPr lang="en-US" sz="3200" b="1" dirty="0" smtClean="0">
                <a:cs typeface="Times New Roman" pitchFamily="18" charset="0"/>
              </a:rPr>
              <a:t>Earned income includes salary and wages</a:t>
            </a:r>
          </a:p>
          <a:p>
            <a:pPr marL="990600" lvl="1" indent="-533400" eaLnBrk="1" hangingPunct="1">
              <a:spcBef>
                <a:spcPts val="0"/>
              </a:spcBef>
              <a:buFont typeface="Arial" charset="0"/>
              <a:buChar char="–"/>
              <a:defRPr/>
            </a:pPr>
            <a:r>
              <a:rPr lang="en-US" sz="3200" b="1" dirty="0" smtClean="0">
                <a:cs typeface="Times New Roman" pitchFamily="18" charset="0"/>
              </a:rPr>
              <a:t>Earned income does not include interest income, dividend income, capital gains, or income as beneficiary of a </a:t>
            </a:r>
            <a:r>
              <a:rPr lang="en-US" sz="3200" b="1" dirty="0" smtClean="0">
                <a:cs typeface="Times New Roman" pitchFamily="18" charset="0"/>
              </a:rPr>
              <a:t>trust</a:t>
            </a:r>
          </a:p>
          <a:p>
            <a:pPr marL="457200" lvl="1" indent="0" eaLnBrk="1" hangingPunct="1">
              <a:spcBef>
                <a:spcPts val="0"/>
              </a:spcBef>
              <a:buNone/>
              <a:defRPr/>
            </a:pPr>
            <a:r>
              <a:rPr lang="en-US" sz="3200" b="1" dirty="0" smtClean="0">
                <a:cs typeface="Times New Roman" pitchFamily="18" charset="0"/>
              </a:rPr>
              <a:t>Subject to regular limit of $6,300 (Single)</a:t>
            </a:r>
            <a:endParaRPr lang="en-US" sz="3200" b="1" dirty="0" smtClean="0">
              <a:cs typeface="Times New Roman" pitchFamily="18" charset="0"/>
            </a:endParaRPr>
          </a:p>
        </p:txBody>
      </p:sp>
    </p:spTree>
    <p:extLst>
      <p:ext uri="{BB962C8B-B14F-4D97-AF65-F5344CB8AC3E}">
        <p14:creationId xmlns:p14="http://schemas.microsoft.com/office/powerpoint/2010/main" val="1754007177"/>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56771">
                                            <p:txEl>
                                              <p:pRg st="0" end="0"/>
                                            </p:txEl>
                                          </p:spTgt>
                                        </p:tgtEl>
                                        <p:attrNameLst>
                                          <p:attrName>style.visibility</p:attrName>
                                        </p:attrNameLst>
                                      </p:cBhvr>
                                      <p:to>
                                        <p:strVal val="visible"/>
                                      </p:to>
                                    </p:set>
                                    <p:anim calcmode="lin" valueType="num">
                                      <p:cBhvr additive="base">
                                        <p:cTn id="7" dur="500" fill="hold"/>
                                        <p:tgtEl>
                                          <p:spTgt spid="10567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567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56771">
                                            <p:txEl>
                                              <p:pRg st="1" end="1"/>
                                            </p:txEl>
                                          </p:spTgt>
                                        </p:tgtEl>
                                        <p:attrNameLst>
                                          <p:attrName>style.visibility</p:attrName>
                                        </p:attrNameLst>
                                      </p:cBhvr>
                                      <p:to>
                                        <p:strVal val="visible"/>
                                      </p:to>
                                    </p:set>
                                    <p:anim calcmode="lin" valueType="num">
                                      <p:cBhvr additive="base">
                                        <p:cTn id="13" dur="500" fill="hold"/>
                                        <p:tgtEl>
                                          <p:spTgt spid="105677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567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56771">
                                            <p:txEl>
                                              <p:pRg st="2" end="2"/>
                                            </p:txEl>
                                          </p:spTgt>
                                        </p:tgtEl>
                                        <p:attrNameLst>
                                          <p:attrName>style.visibility</p:attrName>
                                        </p:attrNameLst>
                                      </p:cBhvr>
                                      <p:to>
                                        <p:strVal val="visible"/>
                                      </p:to>
                                    </p:set>
                                    <p:anim calcmode="lin" valueType="num">
                                      <p:cBhvr additive="base">
                                        <p:cTn id="19" dur="500" fill="hold"/>
                                        <p:tgtEl>
                                          <p:spTgt spid="105677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567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56771">
                                            <p:txEl>
                                              <p:pRg st="3" end="3"/>
                                            </p:txEl>
                                          </p:spTgt>
                                        </p:tgtEl>
                                        <p:attrNameLst>
                                          <p:attrName>style.visibility</p:attrName>
                                        </p:attrNameLst>
                                      </p:cBhvr>
                                      <p:to>
                                        <p:strVal val="visible"/>
                                      </p:to>
                                    </p:set>
                                    <p:anim calcmode="lin" valueType="num">
                                      <p:cBhvr additive="base">
                                        <p:cTn id="25" dur="500" fill="hold"/>
                                        <p:tgtEl>
                                          <p:spTgt spid="105677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5677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56771">
                                            <p:txEl>
                                              <p:pRg st="4" end="4"/>
                                            </p:txEl>
                                          </p:spTgt>
                                        </p:tgtEl>
                                        <p:attrNameLst>
                                          <p:attrName>style.visibility</p:attrName>
                                        </p:attrNameLst>
                                      </p:cBhvr>
                                      <p:to>
                                        <p:strVal val="visible"/>
                                      </p:to>
                                    </p:set>
                                    <p:anim calcmode="lin" valueType="num">
                                      <p:cBhvr additive="base">
                                        <p:cTn id="31" dur="500" fill="hold"/>
                                        <p:tgtEl>
                                          <p:spTgt spid="1056771">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5677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56771">
                                            <p:txEl>
                                              <p:pRg st="5" end="5"/>
                                            </p:txEl>
                                          </p:spTgt>
                                        </p:tgtEl>
                                        <p:attrNameLst>
                                          <p:attrName>style.visibility</p:attrName>
                                        </p:attrNameLst>
                                      </p:cBhvr>
                                      <p:to>
                                        <p:strVal val="visible"/>
                                      </p:to>
                                    </p:set>
                                    <p:anim calcmode="lin" valueType="num">
                                      <p:cBhvr additive="base">
                                        <p:cTn id="37" dur="500" fill="hold"/>
                                        <p:tgtEl>
                                          <p:spTgt spid="1056771">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05677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056771">
                                            <p:txEl>
                                              <p:pRg st="6" end="6"/>
                                            </p:txEl>
                                          </p:spTgt>
                                        </p:tgtEl>
                                        <p:attrNameLst>
                                          <p:attrName>style.visibility</p:attrName>
                                        </p:attrNameLst>
                                      </p:cBhvr>
                                      <p:to>
                                        <p:strVal val="visible"/>
                                      </p:to>
                                    </p:set>
                                    <p:anim calcmode="lin" valueType="num">
                                      <p:cBhvr additive="base">
                                        <p:cTn id="43" dur="500" fill="hold"/>
                                        <p:tgtEl>
                                          <p:spTgt spid="1056771">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056771">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6771" grpId="0" build="p" bldLvl="2" autoUpdateAnimBg="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ctrTitle"/>
          </p:nvPr>
        </p:nvSpPr>
        <p:spPr>
          <a:xfrm>
            <a:off x="228600" y="336550"/>
            <a:ext cx="8839200" cy="5937250"/>
          </a:xfrm>
          <a:noFill/>
        </p:spPr>
        <p:txBody>
          <a:bodyPr lIns="90488" tIns="44450" rIns="90488" bIns="44450">
            <a:spAutoFit/>
          </a:bodyPr>
          <a:lstStyle/>
          <a:p>
            <a:pPr algn="l" eaLnBrk="1" hangingPunct="1"/>
            <a:r>
              <a:rPr lang="en-US" altLang="en-US" b="1" u="sng" dirty="0" smtClean="0">
                <a:solidFill>
                  <a:srgbClr val="FF3300"/>
                </a:solidFill>
                <a:cs typeface="Times New Roman" panose="02020603050405020304" pitchFamily="18" charset="0"/>
              </a:rPr>
              <a:t>Dependent’s Taxable Income</a:t>
            </a:r>
            <a:br>
              <a:rPr lang="en-US" altLang="en-US" b="1" u="sng" dirty="0" smtClean="0">
                <a:solidFill>
                  <a:srgbClr val="FF3300"/>
                </a:solidFill>
                <a:cs typeface="Times New Roman" panose="02020603050405020304" pitchFamily="18" charset="0"/>
              </a:rPr>
            </a:br>
            <a:r>
              <a:rPr lang="en-US" altLang="en-US" sz="4800" b="1" dirty="0" smtClean="0">
                <a:cs typeface="Times New Roman" panose="02020603050405020304" pitchFamily="18" charset="0"/>
              </a:rPr>
              <a:t>Scott is 15 years old and qualifies as a dependent on his parents' tax return. In </a:t>
            </a:r>
            <a:r>
              <a:rPr lang="en-US" altLang="en-US" sz="4800" b="1" dirty="0" smtClean="0">
                <a:cs typeface="Times New Roman" panose="02020603050405020304" pitchFamily="18" charset="0"/>
              </a:rPr>
              <a:t>2015 </a:t>
            </a:r>
            <a:r>
              <a:rPr lang="en-US" altLang="en-US" sz="4800" b="1" dirty="0" smtClean="0">
                <a:cs typeface="Times New Roman" panose="02020603050405020304" pitchFamily="18" charset="0"/>
              </a:rPr>
              <a:t>he earned $2,200 from a part-time job and received $1,200 of dividend income on stock given to him by his aunt. </a:t>
            </a:r>
            <a:br>
              <a:rPr lang="en-US" altLang="en-US" sz="4800" b="1" dirty="0" smtClean="0">
                <a:cs typeface="Times New Roman" panose="02020603050405020304" pitchFamily="18" charset="0"/>
              </a:rPr>
            </a:br>
            <a:r>
              <a:rPr lang="en-US" altLang="en-US" sz="4800" b="1" dirty="0" smtClean="0">
                <a:cs typeface="Times New Roman" panose="02020603050405020304" pitchFamily="18" charset="0"/>
              </a:rPr>
              <a:t>What is Scott’s taxable income?</a:t>
            </a:r>
            <a:endParaRPr lang="en-US" altLang="en-US" b="1" dirty="0" smtClean="0">
              <a:cs typeface="Times New Roman" panose="02020603050405020304" pitchFamily="18" charset="0"/>
            </a:endParaRPr>
          </a:p>
        </p:txBody>
      </p:sp>
    </p:spTree>
    <p:extLst>
      <p:ext uri="{BB962C8B-B14F-4D97-AF65-F5344CB8AC3E}">
        <p14:creationId xmlns:p14="http://schemas.microsoft.com/office/powerpoint/2010/main" val="3553745760"/>
      </p:ext>
    </p:extLst>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3186" name="Object 2"/>
          <p:cNvGraphicFramePr>
            <a:graphicFrameLocks noGrp="1" noChangeAspect="1"/>
          </p:cNvGraphicFramePr>
          <p:nvPr>
            <p:ph type="ctrTitle"/>
            <p:extLst>
              <p:ext uri="{D42A27DB-BD31-4B8C-83A1-F6EECF244321}">
                <p14:modId xmlns:p14="http://schemas.microsoft.com/office/powerpoint/2010/main" val="48280990"/>
              </p:ext>
            </p:extLst>
          </p:nvPr>
        </p:nvGraphicFramePr>
        <p:xfrm>
          <a:off x="715963" y="774700"/>
          <a:ext cx="7773987" cy="4551363"/>
        </p:xfrm>
        <a:graphic>
          <a:graphicData uri="http://schemas.openxmlformats.org/presentationml/2006/ole">
            <mc:AlternateContent xmlns:mc="http://schemas.openxmlformats.org/markup-compatibility/2006">
              <mc:Choice xmlns:v="urn:schemas-microsoft-com:vml" Requires="v">
                <p:oleObj spid="_x0000_s107533" name="Worksheet" r:id="rId4" imgW="2956551" imgH="1729728" progId="Excel.Sheet.8">
                  <p:embed/>
                </p:oleObj>
              </mc:Choice>
              <mc:Fallback>
                <p:oleObj name="Worksheet" r:id="rId4" imgW="2956551" imgH="1729728" progId="Excel.Sheet.8">
                  <p:embed/>
                  <p:pic>
                    <p:nvPicPr>
                      <p:cNvPr id="0" name=""/>
                      <p:cNvPicPr>
                        <a:picLocks noChangeAspect="1" noChangeArrowheads="1"/>
                      </p:cNvPicPr>
                      <p:nvPr/>
                    </p:nvPicPr>
                    <p:blipFill>
                      <a:blip r:embed="rId5"/>
                      <a:srcRect/>
                      <a:stretch>
                        <a:fillRect/>
                      </a:stretch>
                    </p:blipFill>
                    <p:spPr bwMode="auto">
                      <a:xfrm>
                        <a:off x="715963" y="774700"/>
                        <a:ext cx="7773987" cy="4551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267443312"/>
      </p:ext>
    </p:extLst>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5234" name="Object 2"/>
          <p:cNvGraphicFramePr>
            <a:graphicFrameLocks noGrp="1" noChangeAspect="1"/>
          </p:cNvGraphicFramePr>
          <p:nvPr>
            <p:ph type="ctrTitle"/>
            <p:extLst>
              <p:ext uri="{D42A27DB-BD31-4B8C-83A1-F6EECF244321}">
                <p14:modId xmlns:p14="http://schemas.microsoft.com/office/powerpoint/2010/main" val="248130203"/>
              </p:ext>
            </p:extLst>
          </p:nvPr>
        </p:nvGraphicFramePr>
        <p:xfrm>
          <a:off x="166688" y="536575"/>
          <a:ext cx="8716962" cy="5195888"/>
        </p:xfrm>
        <a:graphic>
          <a:graphicData uri="http://schemas.openxmlformats.org/presentationml/2006/ole">
            <mc:AlternateContent xmlns:mc="http://schemas.openxmlformats.org/markup-compatibility/2006">
              <mc:Choice xmlns:v="urn:schemas-microsoft-com:vml" Requires="v">
                <p:oleObj spid="_x0000_s108557" name="Worksheet" r:id="rId4" imgW="2849794" imgH="1699272" progId="Excel.Sheet.8">
                  <p:embed/>
                </p:oleObj>
              </mc:Choice>
              <mc:Fallback>
                <p:oleObj name="Worksheet" r:id="rId4" imgW="2849794" imgH="1699272" progId="Excel.Sheet.8">
                  <p:embed/>
                  <p:pic>
                    <p:nvPicPr>
                      <p:cNvPr id="0" name=""/>
                      <p:cNvPicPr>
                        <a:picLocks noChangeAspect="1" noChangeArrowheads="1"/>
                      </p:cNvPicPr>
                      <p:nvPr/>
                    </p:nvPicPr>
                    <p:blipFill>
                      <a:blip r:embed="rId5"/>
                      <a:srcRect/>
                      <a:stretch>
                        <a:fillRect/>
                      </a:stretch>
                    </p:blipFill>
                    <p:spPr bwMode="auto">
                      <a:xfrm>
                        <a:off x="166688" y="536575"/>
                        <a:ext cx="8716962" cy="519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869866308"/>
      </p:ext>
    </p:extLst>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3"/>
          <p:cNvSpPr>
            <a:spLocks noGrp="1" noChangeArrowheads="1"/>
          </p:cNvSpPr>
          <p:nvPr>
            <p:ph type="body" idx="1"/>
          </p:nvPr>
        </p:nvSpPr>
        <p:spPr>
          <a:xfrm>
            <a:off x="152400" y="228600"/>
            <a:ext cx="8839200" cy="6324600"/>
          </a:xfrm>
        </p:spPr>
        <p:txBody>
          <a:bodyPr/>
          <a:lstStyle/>
          <a:p>
            <a:pPr eaLnBrk="1" hangingPunct="1">
              <a:buFont typeface="Arial" panose="020B0604020202020204" pitchFamily="34" charset="0"/>
              <a:buNone/>
            </a:pPr>
            <a:r>
              <a:rPr lang="en-US" altLang="en-US" sz="4400" b="1" u="sng" smtClean="0">
                <a:solidFill>
                  <a:srgbClr val="FF0000"/>
                </a:solidFill>
              </a:rPr>
              <a:t>Itemized Deductions</a:t>
            </a:r>
          </a:p>
          <a:p>
            <a:pPr eaLnBrk="1" hangingPunct="1"/>
            <a:r>
              <a:rPr lang="en-US" altLang="en-US" sz="4400" b="1" smtClean="0">
                <a:cs typeface="Times New Roman" panose="02020603050405020304" pitchFamily="18" charset="0"/>
              </a:rPr>
              <a:t>Itemized deductions provide tax benefit only to the extent that, in total, they exceed the taxpayer</a:t>
            </a:r>
            <a:r>
              <a:rPr lang="en-US" altLang="en-US" sz="4400" b="1" smtClean="0">
                <a:latin typeface="Tahoma" panose="020B0604030504040204" pitchFamily="34" charset="0"/>
                <a:cs typeface="Times New Roman" panose="02020603050405020304" pitchFamily="18" charset="0"/>
              </a:rPr>
              <a:t>’</a:t>
            </a:r>
            <a:r>
              <a:rPr lang="en-US" altLang="en-US" sz="4400" b="1" smtClean="0">
                <a:cs typeface="Times New Roman" panose="02020603050405020304" pitchFamily="18" charset="0"/>
              </a:rPr>
              <a:t>s standard deduction</a:t>
            </a:r>
          </a:p>
          <a:p>
            <a:pPr eaLnBrk="1" hangingPunct="1"/>
            <a:r>
              <a:rPr lang="en-US" altLang="en-US" sz="4400" b="1" smtClean="0">
                <a:cs typeface="Times New Roman" panose="02020603050405020304" pitchFamily="18" charset="0"/>
              </a:rPr>
              <a:t>Taxpayers can maximize use of the standard deduction and itemized deductions by timing certain deductible payments</a:t>
            </a:r>
          </a:p>
        </p:txBody>
      </p:sp>
    </p:spTree>
  </p:cSld>
  <p:clrMapOvr>
    <a:masterClrMapping/>
  </p:clrMapOv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3"/>
          <p:cNvSpPr>
            <a:spLocks noGrp="1" noChangeArrowheads="1"/>
          </p:cNvSpPr>
          <p:nvPr>
            <p:ph type="body" idx="1"/>
          </p:nvPr>
        </p:nvSpPr>
        <p:spPr>
          <a:xfrm>
            <a:off x="228600" y="152400"/>
            <a:ext cx="8686800" cy="6096000"/>
          </a:xfrm>
        </p:spPr>
        <p:txBody>
          <a:bodyPr/>
          <a:lstStyle/>
          <a:p>
            <a:pPr marL="0" indent="0" eaLnBrk="1" hangingPunct="1">
              <a:buFontTx/>
              <a:buNone/>
            </a:pPr>
            <a:r>
              <a:rPr lang="en-US" altLang="en-US" b="1" smtClean="0"/>
              <a:t> </a:t>
            </a:r>
            <a:endParaRPr lang="en-US" altLang="en-US" smtClean="0"/>
          </a:p>
        </p:txBody>
      </p:sp>
      <p:graphicFrame>
        <p:nvGraphicFramePr>
          <p:cNvPr id="86019" name="Object 2"/>
          <p:cNvGraphicFramePr>
            <a:graphicFrameLocks noChangeAspect="1"/>
          </p:cNvGraphicFramePr>
          <p:nvPr>
            <p:extLst>
              <p:ext uri="{D42A27DB-BD31-4B8C-83A1-F6EECF244321}">
                <p14:modId xmlns:p14="http://schemas.microsoft.com/office/powerpoint/2010/main" val="3461594504"/>
              </p:ext>
            </p:extLst>
          </p:nvPr>
        </p:nvGraphicFramePr>
        <p:xfrm>
          <a:off x="119063" y="228600"/>
          <a:ext cx="9082087" cy="5638800"/>
        </p:xfrm>
        <a:graphic>
          <a:graphicData uri="http://schemas.openxmlformats.org/presentationml/2006/ole">
            <mc:AlternateContent xmlns:mc="http://schemas.openxmlformats.org/markup-compatibility/2006">
              <mc:Choice xmlns:v="urn:schemas-microsoft-com:vml" Requires="v">
                <p:oleObj spid="_x0000_s86048" name="Worksheet" r:id="rId3" imgW="2171653" imgH="1143072" progId="Excel.Sheet.12">
                  <p:embed/>
                </p:oleObj>
              </mc:Choice>
              <mc:Fallback>
                <p:oleObj name="Worksheet" r:id="rId3" imgW="2171653" imgH="1143072" progId="Excel.Sheet.12">
                  <p:embed/>
                  <p:pic>
                    <p:nvPicPr>
                      <p:cNvPr id="0" name="Object 2"/>
                      <p:cNvPicPr>
                        <a:picLocks noChangeAspect="1" noChangeArrowheads="1"/>
                      </p:cNvPicPr>
                      <p:nvPr/>
                    </p:nvPicPr>
                    <p:blipFill>
                      <a:blip r:embed="rId4"/>
                      <a:srcRect/>
                      <a:stretch>
                        <a:fillRect/>
                      </a:stretch>
                    </p:blipFill>
                    <p:spPr bwMode="auto">
                      <a:xfrm>
                        <a:off x="119063" y="228600"/>
                        <a:ext cx="9082087" cy="5638800"/>
                      </a:xfrm>
                      <a:prstGeom prst="rect">
                        <a:avLst/>
                      </a:prstGeom>
                      <a:solidFill>
                        <a:srgbClr val="C0C0C0"/>
                      </a:solidFill>
                      <a:ln>
                        <a:noFill/>
                      </a:ln>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78979" name="Rectangle 3"/>
          <p:cNvSpPr>
            <a:spLocks noGrp="1" noChangeArrowheads="1"/>
          </p:cNvSpPr>
          <p:nvPr>
            <p:ph type="body" idx="1"/>
          </p:nvPr>
        </p:nvSpPr>
        <p:spPr>
          <a:xfrm>
            <a:off x="152400" y="228600"/>
            <a:ext cx="8839200" cy="6248400"/>
          </a:xfrm>
        </p:spPr>
        <p:txBody>
          <a:bodyPr/>
          <a:lstStyle/>
          <a:p>
            <a:pPr algn="ctr" eaLnBrk="1" hangingPunct="1">
              <a:lnSpc>
                <a:spcPct val="90000"/>
              </a:lnSpc>
              <a:buFont typeface="Arial" panose="020B0604020202020204" pitchFamily="34" charset="0"/>
              <a:buNone/>
            </a:pPr>
            <a:r>
              <a:rPr lang="en-US" altLang="en-US" sz="4000" b="1" u="sng" dirty="0" smtClean="0">
                <a:solidFill>
                  <a:srgbClr val="C00000"/>
                </a:solidFill>
                <a:cs typeface="Times New Roman" panose="02020603050405020304" pitchFamily="18" charset="0"/>
              </a:rPr>
              <a:t>Phase-out of Itemized Deductions</a:t>
            </a:r>
          </a:p>
          <a:p>
            <a:pPr eaLnBrk="1" hangingPunct="1">
              <a:lnSpc>
                <a:spcPct val="90000"/>
              </a:lnSpc>
            </a:pPr>
            <a:r>
              <a:rPr lang="en-US" altLang="en-US" sz="4000" b="1" dirty="0" smtClean="0">
                <a:cs typeface="Times New Roman" panose="02020603050405020304" pitchFamily="18" charset="0"/>
              </a:rPr>
              <a:t>Total deductions phased out by 3% of AGI in excess of $</a:t>
            </a:r>
            <a:r>
              <a:rPr lang="en-US" altLang="en-US" sz="4000" b="1" dirty="0" smtClean="0">
                <a:cs typeface="Times New Roman" panose="02020603050405020304" pitchFamily="18" charset="0"/>
              </a:rPr>
              <a:t>309,900 </a:t>
            </a:r>
            <a:r>
              <a:rPr lang="en-US" altLang="en-US" sz="4000" b="1" dirty="0" smtClean="0">
                <a:cs typeface="Times New Roman" panose="02020603050405020304" pitchFamily="18" charset="0"/>
              </a:rPr>
              <a:t>(Joint) in 2013 (single $</a:t>
            </a:r>
            <a:r>
              <a:rPr lang="en-US" altLang="en-US" sz="4000" b="1" dirty="0" smtClean="0">
                <a:cs typeface="Times New Roman" panose="02020603050405020304" pitchFamily="18" charset="0"/>
              </a:rPr>
              <a:t>258,250</a:t>
            </a:r>
            <a:r>
              <a:rPr lang="en-US" altLang="en-US" sz="4000" b="1" dirty="0" smtClean="0">
                <a:cs typeface="Times New Roman" panose="02020603050405020304" pitchFamily="18" charset="0"/>
              </a:rPr>
              <a:t>)</a:t>
            </a:r>
          </a:p>
          <a:p>
            <a:pPr eaLnBrk="1" hangingPunct="1">
              <a:lnSpc>
                <a:spcPct val="90000"/>
              </a:lnSpc>
            </a:pPr>
            <a:r>
              <a:rPr lang="en-US" altLang="en-US" sz="4000" b="1" dirty="0" smtClean="0">
                <a:cs typeface="Times New Roman" panose="02020603050405020304" pitchFamily="18" charset="0"/>
              </a:rPr>
              <a:t>Exception - deductions not phased out:</a:t>
            </a:r>
          </a:p>
          <a:p>
            <a:pPr lvl="1" eaLnBrk="1" hangingPunct="1">
              <a:lnSpc>
                <a:spcPct val="90000"/>
              </a:lnSpc>
            </a:pPr>
            <a:r>
              <a:rPr lang="en-US" altLang="en-US" sz="4000" b="1" dirty="0" smtClean="0">
                <a:cs typeface="Times New Roman" panose="02020603050405020304" pitchFamily="18" charset="0"/>
              </a:rPr>
              <a:t>Medical expenses</a:t>
            </a:r>
          </a:p>
          <a:p>
            <a:pPr lvl="1" eaLnBrk="1" hangingPunct="1">
              <a:lnSpc>
                <a:spcPct val="90000"/>
              </a:lnSpc>
            </a:pPr>
            <a:r>
              <a:rPr lang="en-US" altLang="en-US" sz="4000" b="1" dirty="0" smtClean="0">
                <a:cs typeface="Times New Roman" panose="02020603050405020304" pitchFamily="18" charset="0"/>
              </a:rPr>
              <a:t>Investment interest</a:t>
            </a:r>
          </a:p>
          <a:p>
            <a:pPr lvl="1" eaLnBrk="1" hangingPunct="1">
              <a:lnSpc>
                <a:spcPct val="90000"/>
              </a:lnSpc>
            </a:pPr>
            <a:r>
              <a:rPr lang="en-US" altLang="en-US" sz="4000" b="1" dirty="0" smtClean="0">
                <a:cs typeface="Times New Roman" panose="02020603050405020304" pitchFamily="18" charset="0"/>
              </a:rPr>
              <a:t>Casualty and theft losses</a:t>
            </a:r>
          </a:p>
          <a:p>
            <a:pPr eaLnBrk="1" hangingPunct="1">
              <a:lnSpc>
                <a:spcPct val="90000"/>
              </a:lnSpc>
            </a:pPr>
            <a:r>
              <a:rPr lang="en-US" altLang="en-US" sz="3600" b="1" dirty="0" smtClean="0">
                <a:cs typeface="Times New Roman" panose="02020603050405020304" pitchFamily="18" charset="0"/>
              </a:rPr>
              <a:t>Total deductions are not reduced by more than 80% regardless of type </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78979">
                                            <p:txEl>
                                              <p:pRg st="0" end="0"/>
                                            </p:txEl>
                                          </p:spTgt>
                                        </p:tgtEl>
                                        <p:attrNameLst>
                                          <p:attrName>style.visibility</p:attrName>
                                        </p:attrNameLst>
                                      </p:cBhvr>
                                      <p:to>
                                        <p:strVal val="visible"/>
                                      </p:to>
                                    </p:set>
                                    <p:anim calcmode="lin" valueType="num">
                                      <p:cBhvr additive="base">
                                        <p:cTn id="7" dur="500" fill="hold"/>
                                        <p:tgtEl>
                                          <p:spTgt spid="12789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7897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278979">
                                            <p:txEl>
                                              <p:pRg st="1" end="1"/>
                                            </p:txEl>
                                          </p:spTgt>
                                        </p:tgtEl>
                                        <p:attrNameLst>
                                          <p:attrName>style.visibility</p:attrName>
                                        </p:attrNameLst>
                                      </p:cBhvr>
                                      <p:to>
                                        <p:strVal val="visible"/>
                                      </p:to>
                                    </p:set>
                                    <p:anim calcmode="lin" valueType="num">
                                      <p:cBhvr additive="base">
                                        <p:cTn id="13" dur="500" fill="hold"/>
                                        <p:tgtEl>
                                          <p:spTgt spid="127897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27897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278979">
                                            <p:txEl>
                                              <p:pRg st="2" end="2"/>
                                            </p:txEl>
                                          </p:spTgt>
                                        </p:tgtEl>
                                        <p:attrNameLst>
                                          <p:attrName>style.visibility</p:attrName>
                                        </p:attrNameLst>
                                      </p:cBhvr>
                                      <p:to>
                                        <p:strVal val="visible"/>
                                      </p:to>
                                    </p:set>
                                    <p:anim calcmode="lin" valueType="num">
                                      <p:cBhvr additive="base">
                                        <p:cTn id="19" dur="500" fill="hold"/>
                                        <p:tgtEl>
                                          <p:spTgt spid="127897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27897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278979">
                                            <p:txEl>
                                              <p:pRg st="3" end="3"/>
                                            </p:txEl>
                                          </p:spTgt>
                                        </p:tgtEl>
                                        <p:attrNameLst>
                                          <p:attrName>style.visibility</p:attrName>
                                        </p:attrNameLst>
                                      </p:cBhvr>
                                      <p:to>
                                        <p:strVal val="visible"/>
                                      </p:to>
                                    </p:set>
                                    <p:anim calcmode="lin" valueType="num">
                                      <p:cBhvr additive="base">
                                        <p:cTn id="25" dur="500" fill="hold"/>
                                        <p:tgtEl>
                                          <p:spTgt spid="127897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27897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278979">
                                            <p:txEl>
                                              <p:pRg st="4" end="4"/>
                                            </p:txEl>
                                          </p:spTgt>
                                        </p:tgtEl>
                                        <p:attrNameLst>
                                          <p:attrName>style.visibility</p:attrName>
                                        </p:attrNameLst>
                                      </p:cBhvr>
                                      <p:to>
                                        <p:strVal val="visible"/>
                                      </p:to>
                                    </p:set>
                                    <p:anim calcmode="lin" valueType="num">
                                      <p:cBhvr additive="base">
                                        <p:cTn id="31" dur="500" fill="hold"/>
                                        <p:tgtEl>
                                          <p:spTgt spid="1278979">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27897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278979">
                                            <p:txEl>
                                              <p:pRg st="5" end="5"/>
                                            </p:txEl>
                                          </p:spTgt>
                                        </p:tgtEl>
                                        <p:attrNameLst>
                                          <p:attrName>style.visibility</p:attrName>
                                        </p:attrNameLst>
                                      </p:cBhvr>
                                      <p:to>
                                        <p:strVal val="visible"/>
                                      </p:to>
                                    </p:set>
                                    <p:anim calcmode="lin" valueType="num">
                                      <p:cBhvr additive="base">
                                        <p:cTn id="37" dur="500" fill="hold"/>
                                        <p:tgtEl>
                                          <p:spTgt spid="1278979">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27897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278979">
                                            <p:txEl>
                                              <p:pRg st="6" end="6"/>
                                            </p:txEl>
                                          </p:spTgt>
                                        </p:tgtEl>
                                        <p:attrNameLst>
                                          <p:attrName>style.visibility</p:attrName>
                                        </p:attrNameLst>
                                      </p:cBhvr>
                                      <p:to>
                                        <p:strVal val="visible"/>
                                      </p:to>
                                    </p:set>
                                    <p:anim calcmode="lin" valueType="num">
                                      <p:cBhvr additive="base">
                                        <p:cTn id="43" dur="500" fill="hold"/>
                                        <p:tgtEl>
                                          <p:spTgt spid="1278979">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278979">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78979" grpId="0" build="p" bldLvl="2" autoUpdateAnimBg="0"/>
    </p:bldLst>
  </p:timing>
</p:sld>
</file>

<file path=ppt/slides/slide8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78979" name="Rectangle 3"/>
          <p:cNvSpPr>
            <a:spLocks noGrp="1" noChangeArrowheads="1"/>
          </p:cNvSpPr>
          <p:nvPr>
            <p:ph type="body" idx="1"/>
          </p:nvPr>
        </p:nvSpPr>
        <p:spPr>
          <a:xfrm>
            <a:off x="152400" y="228600"/>
            <a:ext cx="8839200" cy="6248400"/>
          </a:xfrm>
        </p:spPr>
        <p:txBody>
          <a:bodyPr/>
          <a:lstStyle/>
          <a:p>
            <a:pPr marL="0" indent="0" eaLnBrk="1" hangingPunct="1">
              <a:lnSpc>
                <a:spcPct val="90000"/>
              </a:lnSpc>
              <a:spcBef>
                <a:spcPts val="0"/>
              </a:spcBef>
              <a:buFont typeface="Arial" panose="020B0604020202020204" pitchFamily="34" charset="0"/>
              <a:buNone/>
            </a:pPr>
            <a:r>
              <a:rPr lang="en-US" altLang="en-US" sz="4000" b="1" dirty="0" smtClean="0">
                <a:solidFill>
                  <a:srgbClr val="C00000"/>
                </a:solidFill>
                <a:cs typeface="Times New Roman" panose="02020603050405020304" pitchFamily="18" charset="0"/>
              </a:rPr>
              <a:t>Example</a:t>
            </a:r>
          </a:p>
          <a:p>
            <a:pPr marL="0" indent="0" eaLnBrk="1" hangingPunct="1">
              <a:lnSpc>
                <a:spcPct val="90000"/>
              </a:lnSpc>
              <a:spcBef>
                <a:spcPts val="0"/>
              </a:spcBef>
              <a:buFont typeface="Arial" panose="020B0604020202020204" pitchFamily="34" charset="0"/>
              <a:buNone/>
            </a:pPr>
            <a:r>
              <a:rPr lang="en-US" altLang="en-US" sz="4000" b="1" dirty="0" smtClean="0">
                <a:cs typeface="Times New Roman" panose="02020603050405020304" pitchFamily="18" charset="0"/>
              </a:rPr>
              <a:t>A married couple has adjusted gross income of $325,000.</a:t>
            </a:r>
          </a:p>
          <a:p>
            <a:pPr marL="0" indent="0" eaLnBrk="1" hangingPunct="1">
              <a:lnSpc>
                <a:spcPct val="90000"/>
              </a:lnSpc>
              <a:spcBef>
                <a:spcPts val="0"/>
              </a:spcBef>
              <a:buFont typeface="Arial" panose="020B0604020202020204" pitchFamily="34" charset="0"/>
              <a:buNone/>
            </a:pPr>
            <a:r>
              <a:rPr lang="en-US" altLang="en-US" sz="4000" b="1" dirty="0" smtClean="0">
                <a:cs typeface="Times New Roman" panose="02020603050405020304" pitchFamily="18" charset="0"/>
              </a:rPr>
              <a:t>They have itemized deductions of $22,000.</a:t>
            </a:r>
          </a:p>
          <a:p>
            <a:pPr marL="0" indent="0" eaLnBrk="1" hangingPunct="1">
              <a:lnSpc>
                <a:spcPct val="90000"/>
              </a:lnSpc>
              <a:spcBef>
                <a:spcPts val="0"/>
              </a:spcBef>
              <a:buFont typeface="Arial" panose="020B0604020202020204" pitchFamily="34" charset="0"/>
              <a:buNone/>
            </a:pPr>
            <a:r>
              <a:rPr lang="en-US" altLang="en-US" sz="4000" b="1" dirty="0" smtClean="0">
                <a:cs typeface="Times New Roman" panose="02020603050405020304" pitchFamily="18" charset="0"/>
              </a:rPr>
              <a:t>Deductions totaling $10,000 are subject to phase-out, because the remainder are for medical expenses, which are not affected.</a:t>
            </a:r>
          </a:p>
          <a:p>
            <a:pPr marL="0" indent="0" eaLnBrk="1" hangingPunct="1">
              <a:lnSpc>
                <a:spcPct val="90000"/>
              </a:lnSpc>
              <a:spcBef>
                <a:spcPts val="0"/>
              </a:spcBef>
              <a:buFont typeface="Arial" panose="020B0604020202020204" pitchFamily="34" charset="0"/>
              <a:buNone/>
            </a:pPr>
            <a:r>
              <a:rPr lang="en-US" altLang="en-US" sz="4000" b="1" dirty="0" smtClean="0">
                <a:cs typeface="Times New Roman" panose="02020603050405020304" pitchFamily="18" charset="0"/>
              </a:rPr>
              <a:t>How much of the deductions are phased out for 2015?  See slides that follow.</a:t>
            </a:r>
            <a:endParaRPr lang="en-US" altLang="en-US" sz="3600" b="1" dirty="0" smtClean="0">
              <a:cs typeface="Times New Roman" panose="02020603050405020304" pitchFamily="18" charset="0"/>
            </a:endParaRPr>
          </a:p>
        </p:txBody>
      </p:sp>
    </p:spTree>
    <p:extLst>
      <p:ext uri="{BB962C8B-B14F-4D97-AF65-F5344CB8AC3E}">
        <p14:creationId xmlns:p14="http://schemas.microsoft.com/office/powerpoint/2010/main" val="3818646578"/>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78979">
                                            <p:txEl>
                                              <p:pRg st="0" end="0"/>
                                            </p:txEl>
                                          </p:spTgt>
                                        </p:tgtEl>
                                        <p:attrNameLst>
                                          <p:attrName>style.visibility</p:attrName>
                                        </p:attrNameLst>
                                      </p:cBhvr>
                                      <p:to>
                                        <p:strVal val="visible"/>
                                      </p:to>
                                    </p:set>
                                    <p:anim calcmode="lin" valueType="num">
                                      <p:cBhvr additive="base">
                                        <p:cTn id="7" dur="500" fill="hold"/>
                                        <p:tgtEl>
                                          <p:spTgt spid="12789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7897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278979">
                                            <p:txEl>
                                              <p:pRg st="1" end="1"/>
                                            </p:txEl>
                                          </p:spTgt>
                                        </p:tgtEl>
                                        <p:attrNameLst>
                                          <p:attrName>style.visibility</p:attrName>
                                        </p:attrNameLst>
                                      </p:cBhvr>
                                      <p:to>
                                        <p:strVal val="visible"/>
                                      </p:to>
                                    </p:set>
                                    <p:anim calcmode="lin" valueType="num">
                                      <p:cBhvr additive="base">
                                        <p:cTn id="13" dur="500" fill="hold"/>
                                        <p:tgtEl>
                                          <p:spTgt spid="127897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27897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278979">
                                            <p:txEl>
                                              <p:pRg st="2" end="2"/>
                                            </p:txEl>
                                          </p:spTgt>
                                        </p:tgtEl>
                                        <p:attrNameLst>
                                          <p:attrName>style.visibility</p:attrName>
                                        </p:attrNameLst>
                                      </p:cBhvr>
                                      <p:to>
                                        <p:strVal val="visible"/>
                                      </p:to>
                                    </p:set>
                                    <p:anim calcmode="lin" valueType="num">
                                      <p:cBhvr additive="base">
                                        <p:cTn id="19" dur="500" fill="hold"/>
                                        <p:tgtEl>
                                          <p:spTgt spid="127897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27897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278979">
                                            <p:txEl>
                                              <p:pRg st="3" end="3"/>
                                            </p:txEl>
                                          </p:spTgt>
                                        </p:tgtEl>
                                        <p:attrNameLst>
                                          <p:attrName>style.visibility</p:attrName>
                                        </p:attrNameLst>
                                      </p:cBhvr>
                                      <p:to>
                                        <p:strVal val="visible"/>
                                      </p:to>
                                    </p:set>
                                    <p:anim calcmode="lin" valueType="num">
                                      <p:cBhvr additive="base">
                                        <p:cTn id="25" dur="500" fill="hold"/>
                                        <p:tgtEl>
                                          <p:spTgt spid="127897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27897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278979">
                                            <p:txEl>
                                              <p:pRg st="4" end="4"/>
                                            </p:txEl>
                                          </p:spTgt>
                                        </p:tgtEl>
                                        <p:attrNameLst>
                                          <p:attrName>style.visibility</p:attrName>
                                        </p:attrNameLst>
                                      </p:cBhvr>
                                      <p:to>
                                        <p:strVal val="visible"/>
                                      </p:to>
                                    </p:set>
                                    <p:anim calcmode="lin" valueType="num">
                                      <p:cBhvr additive="base">
                                        <p:cTn id="31" dur="500" fill="hold"/>
                                        <p:tgtEl>
                                          <p:spTgt spid="1278979">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27897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78979" grpId="0" build="p" bldLvl="2" autoUpdateAnimBg="0"/>
    </p:bldLst>
  </p:timing>
</p:sld>
</file>

<file path=ppt/slides/slide8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90" name="Content Placeholder 2"/>
          <p:cNvSpPr>
            <a:spLocks noGrp="1"/>
          </p:cNvSpPr>
          <p:nvPr>
            <p:ph/>
          </p:nvPr>
        </p:nvSpPr>
        <p:spPr/>
        <p:txBody>
          <a:bodyPr/>
          <a:lstStyle/>
          <a:p>
            <a:pPr>
              <a:buFont typeface="Arial" panose="020B0604020202020204" pitchFamily="34" charset="0"/>
              <a:buNone/>
            </a:pPr>
            <a:r>
              <a:rPr lang="en-US" altLang="en-US" smtClean="0"/>
              <a:t> </a:t>
            </a:r>
          </a:p>
        </p:txBody>
      </p:sp>
      <p:graphicFrame>
        <p:nvGraphicFramePr>
          <p:cNvPr id="89091" name="Object 3"/>
          <p:cNvGraphicFramePr>
            <a:graphicFrameLocks noChangeAspect="1"/>
          </p:cNvGraphicFramePr>
          <p:nvPr>
            <p:extLst>
              <p:ext uri="{D42A27DB-BD31-4B8C-83A1-F6EECF244321}">
                <p14:modId xmlns:p14="http://schemas.microsoft.com/office/powerpoint/2010/main" val="3950672321"/>
              </p:ext>
            </p:extLst>
          </p:nvPr>
        </p:nvGraphicFramePr>
        <p:xfrm>
          <a:off x="98425" y="342900"/>
          <a:ext cx="8996363" cy="6210300"/>
        </p:xfrm>
        <a:graphic>
          <a:graphicData uri="http://schemas.openxmlformats.org/presentationml/2006/ole">
            <mc:AlternateContent xmlns:mc="http://schemas.openxmlformats.org/markup-compatibility/2006">
              <mc:Choice xmlns:v="urn:schemas-microsoft-com:vml" Requires="v">
                <p:oleObj spid="_x0000_s89123" name="Worksheet" r:id="rId3" imgW="3489901" imgH="2407968" progId="Excel.Sheet.12">
                  <p:embed/>
                </p:oleObj>
              </mc:Choice>
              <mc:Fallback>
                <p:oleObj name="Worksheet" r:id="rId3" imgW="3489901" imgH="2407968" progId="Excel.Sheet.12">
                  <p:embed/>
                  <p:pic>
                    <p:nvPicPr>
                      <p:cNvPr id="0" name="Object 3"/>
                      <p:cNvPicPr>
                        <a:picLocks noChangeAspect="1" noChangeArrowheads="1"/>
                      </p:cNvPicPr>
                      <p:nvPr/>
                    </p:nvPicPr>
                    <p:blipFill>
                      <a:blip r:embed="rId4"/>
                      <a:srcRect/>
                      <a:stretch>
                        <a:fillRect/>
                      </a:stretch>
                    </p:blipFill>
                    <p:spPr bwMode="auto">
                      <a:xfrm>
                        <a:off x="98425" y="342900"/>
                        <a:ext cx="8996363" cy="621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152400" y="228600"/>
            <a:ext cx="8839200" cy="6400800"/>
          </a:xfrm>
        </p:spPr>
        <p:txBody>
          <a:bodyPr/>
          <a:lstStyle/>
          <a:p>
            <a:pPr marL="0" indent="0">
              <a:buNone/>
            </a:pPr>
            <a:r>
              <a:rPr lang="en-US" sz="3600" b="1" u="sng" dirty="0">
                <a:solidFill>
                  <a:srgbClr val="C00000"/>
                </a:solidFill>
              </a:rPr>
              <a:t>Section 213. Medical Expense</a:t>
            </a:r>
          </a:p>
          <a:p>
            <a:pPr marL="0" indent="0">
              <a:spcBef>
                <a:spcPts val="0"/>
              </a:spcBef>
              <a:buNone/>
            </a:pPr>
            <a:r>
              <a:rPr lang="en-US" b="1" u="sng" dirty="0"/>
              <a:t>(a) Allowance of </a:t>
            </a:r>
            <a:r>
              <a:rPr lang="en-US" b="1" u="sng" dirty="0" smtClean="0"/>
              <a:t>deduction.</a:t>
            </a:r>
            <a:r>
              <a:rPr lang="en-US" b="1" dirty="0" smtClean="0"/>
              <a:t> There </a:t>
            </a:r>
            <a:r>
              <a:rPr lang="en-US" b="1" dirty="0"/>
              <a:t>shall be allowed as a deduction the expenses paid during the taxable year, not compensated for by insurance or otherwise, </a:t>
            </a:r>
            <a:r>
              <a:rPr lang="en-US" b="1" u="sng" dirty="0"/>
              <a:t>for medical care</a:t>
            </a:r>
            <a:r>
              <a:rPr lang="en-US" b="1" dirty="0"/>
              <a:t> of the taxpayer, his spouse, or a dependent (as defined in section </a:t>
            </a:r>
            <a:r>
              <a:rPr lang="en-US" b="1" u="sng" dirty="0">
                <a:hlinkClick r:id="rId2" tooltip="§ 152 - Dependent defined"/>
              </a:rPr>
              <a:t>152</a:t>
            </a:r>
            <a:r>
              <a:rPr lang="en-US" b="1" dirty="0"/>
              <a:t>, </a:t>
            </a:r>
            <a:r>
              <a:rPr lang="en-US" b="1" dirty="0" smtClean="0"/>
              <a:t>…, </a:t>
            </a:r>
            <a:r>
              <a:rPr lang="en-US" b="1" u="sng" dirty="0"/>
              <a:t>to the extent that such expenses exceed 10 percent of adjusted gross income.</a:t>
            </a:r>
          </a:p>
          <a:p>
            <a:pPr marL="0" indent="0">
              <a:spcBef>
                <a:spcPts val="0"/>
              </a:spcBef>
              <a:buNone/>
            </a:pPr>
            <a:r>
              <a:rPr lang="en-US" b="1" u="sng" dirty="0"/>
              <a:t>(b) Limitation with respect to medicine and drugs</a:t>
            </a:r>
          </a:p>
          <a:p>
            <a:pPr marL="0" indent="0">
              <a:spcBef>
                <a:spcPts val="0"/>
              </a:spcBef>
              <a:buNone/>
            </a:pPr>
            <a:r>
              <a:rPr lang="en-US" b="1" dirty="0"/>
              <a:t>An amount paid during the taxable year for medicine or a drug shall be taken into account under subsection (a) only if such medicine or drug is a prescribed drug or is insulin.</a:t>
            </a:r>
          </a:p>
          <a:p>
            <a:pPr marL="0" indent="0" eaLnBrk="1" hangingPunct="1">
              <a:buNone/>
            </a:pPr>
            <a:endParaRPr lang="en-US" altLang="en-US" sz="2400" b="1" dirty="0" smtClean="0">
              <a:cs typeface="Times New Roman" panose="02020603050405020304" pitchFamily="18" charset="0"/>
            </a:endParaRPr>
          </a:p>
        </p:txBody>
      </p:sp>
    </p:spTree>
    <p:extLst>
      <p:ext uri="{BB962C8B-B14F-4D97-AF65-F5344CB8AC3E}">
        <p14:creationId xmlns:p14="http://schemas.microsoft.com/office/powerpoint/2010/main" val="2963220741"/>
      </p:ext>
    </p:extLst>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90" name="Content Placeholder 2"/>
          <p:cNvSpPr>
            <a:spLocks noGrp="1"/>
          </p:cNvSpPr>
          <p:nvPr>
            <p:ph/>
          </p:nvPr>
        </p:nvSpPr>
        <p:spPr/>
        <p:txBody>
          <a:bodyPr/>
          <a:lstStyle/>
          <a:p>
            <a:pPr>
              <a:buFont typeface="Arial" panose="020B0604020202020204" pitchFamily="34" charset="0"/>
              <a:buNone/>
            </a:pPr>
            <a:r>
              <a:rPr lang="en-US" altLang="en-US" smtClean="0"/>
              <a:t> </a:t>
            </a:r>
          </a:p>
        </p:txBody>
      </p:sp>
      <p:graphicFrame>
        <p:nvGraphicFramePr>
          <p:cNvPr id="89091" name="Object 3"/>
          <p:cNvGraphicFramePr>
            <a:graphicFrameLocks noChangeAspect="1"/>
          </p:cNvGraphicFramePr>
          <p:nvPr>
            <p:extLst>
              <p:ext uri="{D42A27DB-BD31-4B8C-83A1-F6EECF244321}">
                <p14:modId xmlns:p14="http://schemas.microsoft.com/office/powerpoint/2010/main" val="851976844"/>
              </p:ext>
            </p:extLst>
          </p:nvPr>
        </p:nvGraphicFramePr>
        <p:xfrm>
          <a:off x="98425" y="342900"/>
          <a:ext cx="8996363" cy="6210300"/>
        </p:xfrm>
        <a:graphic>
          <a:graphicData uri="http://schemas.openxmlformats.org/presentationml/2006/ole">
            <mc:AlternateContent xmlns:mc="http://schemas.openxmlformats.org/markup-compatibility/2006">
              <mc:Choice xmlns:v="urn:schemas-microsoft-com:vml" Requires="v">
                <p:oleObj spid="_x0000_s109581" name="Worksheet" r:id="rId3" imgW="3489901" imgH="2407968" progId="Excel.Sheet.12">
                  <p:embed/>
                </p:oleObj>
              </mc:Choice>
              <mc:Fallback>
                <p:oleObj name="Worksheet" r:id="rId3" imgW="3489901" imgH="2407968" progId="Excel.Sheet.12">
                  <p:embed/>
                  <p:pic>
                    <p:nvPicPr>
                      <p:cNvPr id="0" name=""/>
                      <p:cNvPicPr>
                        <a:picLocks noChangeAspect="1" noChangeArrowheads="1"/>
                      </p:cNvPicPr>
                      <p:nvPr/>
                    </p:nvPicPr>
                    <p:blipFill>
                      <a:blip r:embed="rId4"/>
                      <a:srcRect/>
                      <a:stretch>
                        <a:fillRect/>
                      </a:stretch>
                    </p:blipFill>
                    <p:spPr bwMode="auto">
                      <a:xfrm>
                        <a:off x="98425" y="342900"/>
                        <a:ext cx="8996363" cy="621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63898536"/>
      </p:ext>
    </p:extLst>
  </p:cSld>
  <p:clrMapOvr>
    <a:masterClrMapping/>
  </p:clrMapOvr>
  <p:transition>
    <p:zoom/>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ctrTitle"/>
          </p:nvPr>
        </p:nvSpPr>
        <p:spPr>
          <a:xfrm>
            <a:off x="692150" y="2209800"/>
            <a:ext cx="7773988" cy="1371600"/>
          </a:xfrm>
        </p:spPr>
        <p:txBody>
          <a:bodyPr/>
          <a:lstStyle/>
          <a:p>
            <a:pPr eaLnBrk="1" hangingPunct="1"/>
            <a:r>
              <a:rPr lang="en-US" altLang="en-US" sz="8800" b="1" smtClean="0">
                <a:solidFill>
                  <a:srgbClr val="FF0000"/>
                </a:solidFill>
              </a:rPr>
              <a:t>End</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2123</TotalTime>
  <Words>1869</Words>
  <Application>Microsoft Office PowerPoint</Application>
  <PresentationFormat>On-screen Show (4:3)</PresentationFormat>
  <Paragraphs>232</Paragraphs>
  <Slides>91</Slides>
  <Notes>24</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91</vt:i4>
      </vt:variant>
    </vt:vector>
  </HeadingPairs>
  <TitlesOfParts>
    <vt:vector size="95" baseType="lpstr">
      <vt:lpstr>Office Theme</vt:lpstr>
      <vt:lpstr>Worksheet</vt:lpstr>
      <vt:lpstr>Microsoft Excel Worksheet</vt:lpstr>
      <vt:lpstr>Microsoft Excel 97-2003 Worksheet</vt:lpstr>
      <vt:lpstr>  Chapter 7. Deductions  FROM AGI   Howard Godfrey, Ph.D., CPA Professor of Accounting  ©Howard Godfrey-2015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Medical Expense Deduction Daniel's AGI is $90,000.  He incurred $14,000 of medical expenses and was reimbursed for $3,000 of these expenses.  What is his allowable  medical expense  deduction if he itemizes?</vt:lpstr>
      <vt:lpstr>PowerPoint Presentation</vt:lpstr>
      <vt:lpstr>PowerPoint Presentation</vt:lpstr>
      <vt:lpstr>PowerPoint Presentation</vt:lpstr>
      <vt:lpstr>PowerPoint Presentation</vt:lpstr>
      <vt:lpstr>PowerPoint Presentation</vt:lpstr>
      <vt:lpstr>PowerPoint Presentation</vt:lpstr>
      <vt:lpstr>Tax Benefit Rule-1 Rebecca and Gregory, a married couple, filed a joint return for 2015 with AGI of $70,000 and total allowable itemized deductions of $12,600, which included state income taxes paid of $3,100.  They received a $900 refund of state income taxes in April 2016. How much of the state income tax refund must they include in income and in which year do they include it?</vt:lpstr>
      <vt:lpstr>Tax Benefit Rule-2 Zero. Their itemized deductions of $12,600 did not exceed their standard deduction of $12,600. Since there was no tax benefit derived from deducting state income taxes, none of the refund is included in income. </vt:lpstr>
      <vt:lpstr>Tax Benefit Rule-3 If their total itemized deductions for 2015 had been $13,000, then $400 ($13,000 - $12,600 standard deduction) of the $900 refund would be included in income in 2016.   If itemized deductions were 13,500 or more, the entire $900 refund would be included in income in 2016.</vt:lpstr>
      <vt:lpstr>PowerPoint Presentation</vt:lpstr>
      <vt:lpstr>PowerPoint Presentation</vt:lpstr>
      <vt:lpstr>PowerPoint Presentation</vt:lpstr>
      <vt:lpstr>PowerPoint Presentation</vt:lpstr>
      <vt:lpstr>PowerPoint Presentation</vt:lpstr>
      <vt:lpstr>PowerPoint Presentation</vt:lpstr>
      <vt:lpstr>Pablo &amp; Adriana, Interest Expense-1 Pablo &amp; Adriana, a married couple (joint return), buy a $190,000 home by paying $38,000 cash down and giving a mortgage for the balance of the purchase price. The mortgage company charged them $3,000 in points for originating the loan that they pay at closing. They paid $7,000 in interest on the mortgage this year. They also purchased a new car this year for $28,000 by taking out a car loan from their credit union. They paid $975 in interest on the car loan this year. How much can Pablo and Adriana deduct for interest expense this year if they itemize their deductions?</vt:lpstr>
      <vt:lpstr>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Arnold - Charitable Contributions-1 Arnold, a single individual, has adjusted gross income of $65,000 in the current year.  Arnold donates the following items to his favorite qualified charities: $5,000 cash to the athletic department booster club at State University.  This contribution gives him the right to purchase preferred seats to all home games.  The value of this preferred right is $900. Continued on next slide</vt:lpstr>
      <vt:lpstr>Arnold - Charitable Contributions-2 Continued. Arnold gave ABC stock acquired six years ago at a cost of $6,000.  FMV at date of contribution was $22,000.  Personal clothing items purchased two years ago at a cost of $1,000.  FMV at the date of contribution was $400. What is his charitable contribution deduction for the current year?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Involuntary Conversions </vt:lpstr>
      <vt:lpstr>PowerPoint Presentation</vt:lpstr>
      <vt:lpstr>Casualty &amp;Theft Loss Deductions</vt:lpstr>
      <vt:lpstr>PowerPoint Presentation</vt:lpstr>
      <vt:lpstr>PowerPoint Presentation</vt:lpstr>
      <vt:lpstr>PowerPoint Presentation</vt:lpstr>
      <vt:lpstr>PowerPoint Presentation</vt:lpstr>
      <vt:lpstr>Gains on Involuntary Conversions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Phaseout of Exemptions What is the total deduction for personal and dependency exemptions for the following taxpayers? Married filing jointly with two dependents and AGI of $400,000 </vt:lpstr>
      <vt:lpstr> </vt:lpstr>
      <vt:lpstr> </vt:lpstr>
      <vt:lpstr> </vt:lpstr>
      <vt:lpstr>PowerPoint Presentation</vt:lpstr>
      <vt:lpstr>Standard Deduction Harry and Silvia, a married couple, are both age 67 and legally blind.  What is their standard deduction for 2015?</vt:lpstr>
      <vt:lpstr>PowerPoint Presentation</vt:lpstr>
      <vt:lpstr>PowerPoint Presentation</vt:lpstr>
      <vt:lpstr>PowerPoint Presentation</vt:lpstr>
      <vt:lpstr>Dependent’s Taxable Income Scott is 15 years old and qualifies as a dependent on his parents' tax return. In 2015 he earned $2,200 from a part-time job and received $1,200 of dividend income on stock given to him by his aunt.  What is Scott’s taxable income?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  Instructor PowerPoint Slides. Summer, 2008. Edited May 30, 2008. Copyright © 2008, Dr. Howard Godfrey</dc:title>
  <dc:creator>Howard</dc:creator>
  <cp:lastModifiedBy>HowardGodfrey</cp:lastModifiedBy>
  <cp:revision>400</cp:revision>
  <cp:lastPrinted>2015-09-09T13:39:32Z</cp:lastPrinted>
  <dcterms:created xsi:type="dcterms:W3CDTF">2008-05-30T15:41:50Z</dcterms:created>
  <dcterms:modified xsi:type="dcterms:W3CDTF">2015-10-19T03:30:45Z</dcterms:modified>
</cp:coreProperties>
</file>