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0"/>
  </p:notesMasterIdLst>
  <p:handoutMasterIdLst>
    <p:handoutMasterId r:id="rId71"/>
  </p:handoutMasterIdLst>
  <p:sldIdLst>
    <p:sldId id="715" r:id="rId2"/>
    <p:sldId id="747" r:id="rId3"/>
    <p:sldId id="746" r:id="rId4"/>
    <p:sldId id="764" r:id="rId5"/>
    <p:sldId id="782" r:id="rId6"/>
    <p:sldId id="794" r:id="rId7"/>
    <p:sldId id="761" r:id="rId8"/>
    <p:sldId id="762" r:id="rId9"/>
    <p:sldId id="781" r:id="rId10"/>
    <p:sldId id="765" r:id="rId11"/>
    <p:sldId id="769" r:id="rId12"/>
    <p:sldId id="783" r:id="rId13"/>
    <p:sldId id="784" r:id="rId14"/>
    <p:sldId id="785" r:id="rId15"/>
    <p:sldId id="766" r:id="rId16"/>
    <p:sldId id="767" r:id="rId17"/>
    <p:sldId id="768" r:id="rId18"/>
    <p:sldId id="719" r:id="rId19"/>
    <p:sldId id="720" r:id="rId20"/>
    <p:sldId id="795" r:id="rId21"/>
    <p:sldId id="721" r:id="rId22"/>
    <p:sldId id="753" r:id="rId23"/>
    <p:sldId id="770" r:id="rId24"/>
    <p:sldId id="771" r:id="rId25"/>
    <p:sldId id="754" r:id="rId26"/>
    <p:sldId id="755" r:id="rId27"/>
    <p:sldId id="756" r:id="rId28"/>
    <p:sldId id="757" r:id="rId29"/>
    <p:sldId id="758" r:id="rId30"/>
    <p:sldId id="772" r:id="rId31"/>
    <p:sldId id="773" r:id="rId32"/>
    <p:sldId id="760" r:id="rId33"/>
    <p:sldId id="749" r:id="rId34"/>
    <p:sldId id="751" r:id="rId35"/>
    <p:sldId id="748" r:id="rId36"/>
    <p:sldId id="723" r:id="rId37"/>
    <p:sldId id="724" r:id="rId38"/>
    <p:sldId id="725" r:id="rId39"/>
    <p:sldId id="726" r:id="rId40"/>
    <p:sldId id="727" r:id="rId41"/>
    <p:sldId id="728" r:id="rId42"/>
    <p:sldId id="731" r:id="rId43"/>
    <p:sldId id="776" r:id="rId44"/>
    <p:sldId id="774" r:id="rId45"/>
    <p:sldId id="732" r:id="rId46"/>
    <p:sldId id="733" r:id="rId47"/>
    <p:sldId id="734" r:id="rId48"/>
    <p:sldId id="735" r:id="rId49"/>
    <p:sldId id="736" r:id="rId50"/>
    <p:sldId id="778" r:id="rId51"/>
    <p:sldId id="779" r:id="rId52"/>
    <p:sldId id="777" r:id="rId53"/>
    <p:sldId id="737" r:id="rId54"/>
    <p:sldId id="780" r:id="rId55"/>
    <p:sldId id="738" r:id="rId56"/>
    <p:sldId id="786" r:id="rId57"/>
    <p:sldId id="742" r:id="rId58"/>
    <p:sldId id="744" r:id="rId59"/>
    <p:sldId id="790" r:id="rId60"/>
    <p:sldId id="791" r:id="rId61"/>
    <p:sldId id="792" r:id="rId62"/>
    <p:sldId id="796" r:id="rId63"/>
    <p:sldId id="743" r:id="rId64"/>
    <p:sldId id="787" r:id="rId65"/>
    <p:sldId id="788" r:id="rId66"/>
    <p:sldId id="789" r:id="rId67"/>
    <p:sldId id="793" r:id="rId68"/>
    <p:sldId id="718" r:id="rId69"/>
  </p:sldIdLst>
  <p:sldSz cx="9144000" cy="6858000" type="screen4x3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652" autoAdjust="0"/>
    <p:restoredTop sz="94607" autoAdjust="0"/>
  </p:normalViewPr>
  <p:slideViewPr>
    <p:cSldViewPr>
      <p:cViewPr>
        <p:scale>
          <a:sx n="66" d="100"/>
          <a:sy n="66" d="100"/>
        </p:scale>
        <p:origin x="-1714" y="-4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-3120" y="-62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" Type="http://schemas.openxmlformats.org/officeDocument/2006/relationships/slide" Target="slides/slide6.xml"/><Relationship Id="rId71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presProps" Target="pres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notesMaster" Target="notesMasters/notesMaster1.xml"/><Relationship Id="rId7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50863" y="234950"/>
            <a:ext cx="3825875" cy="268288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 smtClean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T15F-Chp-08-1-Fed-Tax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638675" y="234950"/>
            <a:ext cx="2201863" cy="311150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Accounting </a:t>
            </a:r>
            <a:r>
              <a:rPr lang="en-US" smtClean="0"/>
              <a:t> 4220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14325" y="8739188"/>
            <a:ext cx="2752725" cy="388937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Copyright </a:t>
            </a:r>
            <a:r>
              <a:rPr lang="en-US" smtClean="0"/>
              <a:t>2015-Dr</a:t>
            </a:r>
            <a:r>
              <a:rPr lang="en-US"/>
              <a:t>. Howard Godfrey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739188"/>
            <a:ext cx="2754312" cy="466725"/>
          </a:xfrm>
          <a:prstGeom prst="rect">
            <a:avLst/>
          </a:prstGeom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altLang="en-US"/>
              <a:t> Chapter </a:t>
            </a:r>
            <a:r>
              <a:rPr lang="en-US" altLang="en-US" smtClean="0"/>
              <a:t>8. </a:t>
            </a:r>
            <a:r>
              <a:rPr lang="en-US" altLang="en-US"/>
              <a:t>Page </a:t>
            </a:r>
            <a:fld id="{CA4F7305-EB72-4A20-A63F-92AEECCBE6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3253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9B78B495-72AC-4168-A15F-816BE64A3076}" type="datetimeFigureOut">
              <a:rPr lang="en-US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3263"/>
            <a:ext cx="4679950" cy="3509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1" tIns="46090" rIns="92181" bIns="4609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025" y="4446588"/>
            <a:ext cx="5661025" cy="4213225"/>
          </a:xfrm>
          <a:prstGeom prst="rect">
            <a:avLst/>
          </a:prstGeom>
        </p:spPr>
        <p:txBody>
          <a:bodyPr vert="horz" lIns="92181" tIns="46090" rIns="92181" bIns="4609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A5373D5F-DFA4-493B-BD3E-BF79EAC034E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951872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20725" indent="-2762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09663" indent="-2206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554163" indent="-2206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1998663" indent="-2206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4558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130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3702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27463" indent="-2206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</a:pPr>
            <a:fld id="{402CB726-72AE-4FD9-A331-5D9088CE0E28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smtClean="0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39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B113DEC-8973-4764-8092-9D2E9DED1F82}" type="slidenum">
              <a:rPr lang="en-US" altLang="en-US" smtClean="0">
                <a:latin typeface="Calibri" pitchFamily="34" charset="0"/>
              </a:rPr>
              <a:pPr/>
              <a:t>12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4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28C8A7F-99C0-41D7-A25B-4BE72599C83F}" type="slidenum">
              <a:rPr lang="en-US" altLang="en-US" smtClean="0">
                <a:latin typeface="Calibri" pitchFamily="34" charset="0"/>
              </a:rPr>
              <a:pPr/>
              <a:t>13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60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7290D7E-DD95-45F2-BF1C-201936938693}" type="slidenum">
              <a:rPr lang="en-US" altLang="en-US" smtClean="0">
                <a:latin typeface="Calibri" pitchFamily="34" charset="0"/>
              </a:rPr>
              <a:pPr/>
              <a:t>14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70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642AC5C-009C-4325-8A21-70C7C69F6651}" type="slidenum">
              <a:rPr lang="en-US" altLang="en-US" smtClean="0">
                <a:latin typeface="Calibri" pitchFamily="34" charset="0"/>
              </a:rPr>
              <a:pPr/>
              <a:t>15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80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231AAFC0-5F5F-4E65-93F6-1B52E90E45F2}" type="slidenum">
              <a:rPr lang="en-US" altLang="en-US" smtClean="0">
                <a:latin typeface="Calibri" pitchFamily="34" charset="0"/>
              </a:rPr>
              <a:pPr/>
              <a:t>16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90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C889AD2-5D77-42D1-917B-B1F5DC3C4022}" type="slidenum">
              <a:rPr lang="en-US" altLang="en-US" smtClean="0">
                <a:latin typeface="Calibri" pitchFamily="34" charset="0"/>
              </a:rPr>
              <a:pPr/>
              <a:t>17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82687D6-EB25-4104-9E2B-7CA3D9DE4D43}" type="slidenum">
              <a:rPr lang="en-US" altLang="en-US" smtClean="0">
                <a:latin typeface="Calibri" pitchFamily="34" charset="0"/>
              </a:rPr>
              <a:pPr/>
              <a:t>18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4B1D9102-4A37-4012-9E30-05D9259C6514}" type="slidenum">
              <a:rPr lang="en-US" altLang="en-US" smtClean="0">
                <a:latin typeface="Calibri" pitchFamily="34" charset="0"/>
              </a:rPr>
              <a:pPr/>
              <a:t>19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91139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97E4D99-7A56-44B9-B8BD-5923DC22E773}" type="slidenum">
              <a:rPr lang="en-US" altLang="en-US" smtClean="0">
                <a:latin typeface="Calibri" pitchFamily="34" charset="0"/>
              </a:rPr>
              <a:pPr/>
              <a:t>20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92163" name="Rectangle 2"/>
          <p:cNvSpPr>
            <a:spLocks noRo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6125165-2AEA-4F47-8503-60BE2575C658}" type="slidenum">
              <a:rPr lang="en-US" altLang="en-US" smtClean="0">
                <a:latin typeface="Calibri" pitchFamily="34" charset="0"/>
              </a:rPr>
              <a:pPr/>
              <a:t>23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93187" name="Rectangle 2"/>
          <p:cNvSpPr>
            <a:spLocks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4000" smtClean="0"/>
              <a:t>Note that Mary actually pays 7.65% tax rate on the first 102,000 and 1.45% on the excess  income over $102,000.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5442585-0879-4325-AF3D-893BEFBBA100}" type="slidenum">
              <a:rPr lang="en-US" altLang="en-US" smtClean="0">
                <a:latin typeface="Calibri" pitchFamily="34" charset="0"/>
              </a:rPr>
              <a:pPr/>
              <a:t>4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07DEF407-F3F0-46AC-9A1D-785DF23206DB}" type="slidenum">
              <a:rPr lang="en-US" altLang="en-US" smtClean="0">
                <a:latin typeface="Calibri" pitchFamily="34" charset="0"/>
              </a:rPr>
              <a:pPr/>
              <a:t>34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9421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4563" y="4448175"/>
            <a:ext cx="5187950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49" tIns="45660" rIns="92949" bIns="45660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94212" name="Rectangle 3"/>
          <p:cNvSpPr>
            <a:spLocks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6DFA551-2F4B-401F-B204-D520AC9A4933}" type="slidenum">
              <a:rPr lang="en-US" altLang="en-US" smtClean="0">
                <a:latin typeface="Calibri" pitchFamily="34" charset="0"/>
              </a:rPr>
              <a:pPr/>
              <a:t>38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9523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4563" y="4448175"/>
            <a:ext cx="5187950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49" tIns="45660" rIns="92949" bIns="45660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95236" name="Rectangle 3"/>
          <p:cNvSpPr>
            <a:spLocks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12A4DCB-89FE-4B3A-B35A-147B27D74BA1}" type="slidenum">
              <a:rPr lang="en-US" altLang="en-US" smtClean="0">
                <a:latin typeface="Calibri" pitchFamily="34" charset="0"/>
              </a:rPr>
              <a:pPr/>
              <a:t>39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9625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4563" y="4448175"/>
            <a:ext cx="5187950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49" tIns="45660" rIns="92949" bIns="45660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96260" name="Rectangle 3"/>
          <p:cNvSpPr>
            <a:spLocks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750C0EA-6A43-4F08-A7C6-2C63637C16C6}" type="slidenum">
              <a:rPr lang="en-US" altLang="en-US" smtClean="0">
                <a:latin typeface="Calibri" pitchFamily="34" charset="0"/>
              </a:rPr>
              <a:pPr/>
              <a:t>40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9728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4563" y="4448175"/>
            <a:ext cx="5187950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49" tIns="45660" rIns="92949" bIns="45660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97284" name="Rectangle 3"/>
          <p:cNvSpPr>
            <a:spLocks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51701C4E-1E32-46A9-A8EF-A731DFC617EF}" type="slidenum">
              <a:rPr lang="en-US" altLang="en-US" smtClean="0">
                <a:latin typeface="Calibri" pitchFamily="34" charset="0"/>
              </a:rPr>
              <a:pPr/>
              <a:t>46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9830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4563" y="4448175"/>
            <a:ext cx="5187950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49" tIns="45660" rIns="92949" bIns="45660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98308" name="Rectangle 3"/>
          <p:cNvSpPr>
            <a:spLocks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2A6F260-93EF-4ADF-824C-29676EE1D5FE}" type="slidenum">
              <a:rPr lang="en-US" altLang="en-US" smtClean="0">
                <a:latin typeface="Calibri" pitchFamily="34" charset="0"/>
              </a:rPr>
              <a:pPr/>
              <a:t>47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9933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4563" y="4448175"/>
            <a:ext cx="5187950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49" tIns="45660" rIns="92949" bIns="45660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99332" name="Rectangle 3"/>
          <p:cNvSpPr>
            <a:spLocks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9CAFA39-B8F9-4588-BBD2-60870378FCC3}" type="slidenum">
              <a:rPr lang="en-US" altLang="en-US" smtClean="0">
                <a:latin typeface="Calibri" pitchFamily="34" charset="0"/>
              </a:rPr>
              <a:pPr/>
              <a:t>48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10035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4563" y="4448175"/>
            <a:ext cx="5187950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49" tIns="45660" rIns="92949" bIns="45660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0356" name="Rectangle 3"/>
          <p:cNvSpPr>
            <a:spLocks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68B9312-4B5A-4111-8462-4CABB5DA61C5}" type="slidenum">
              <a:rPr lang="en-US" altLang="en-US" smtClean="0">
                <a:latin typeface="Calibri" pitchFamily="34" charset="0"/>
              </a:rPr>
              <a:pPr/>
              <a:t>55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10137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4563" y="4448175"/>
            <a:ext cx="5187950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49" tIns="45660" rIns="92949" bIns="45660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1380" name="Rectangle 3"/>
          <p:cNvSpPr>
            <a:spLocks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3AC37CC-249E-46AF-8392-EE279CEA442C}" type="slidenum">
              <a:rPr lang="en-US" altLang="en-US" smtClean="0">
                <a:latin typeface="Calibri" pitchFamily="34" charset="0"/>
              </a:rPr>
              <a:pPr/>
              <a:t>56</a:t>
            </a:fld>
            <a:endParaRPr lang="en-US" altLang="en-US" smtClean="0">
              <a:latin typeface="Calibri" pitchFamily="34" charset="0"/>
            </a:endParaRPr>
          </a:p>
        </p:txBody>
      </p:sp>
      <p:sp>
        <p:nvSpPr>
          <p:cNvPr id="102403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4563" y="4448175"/>
            <a:ext cx="5187950" cy="4213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949" tIns="45660" rIns="92949" bIns="45660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02404" name="Rectangle 3"/>
          <p:cNvSpPr>
            <a:spLocks noChangeArrowheads="1" noTextEdit="1"/>
          </p:cNvSpPr>
          <p:nvPr>
            <p:ph type="sldImg"/>
          </p:nvPr>
        </p:nvSpPr>
        <p:spPr bwMode="auto">
          <a:xfrm>
            <a:off x="1206500" y="708025"/>
            <a:ext cx="4665663" cy="3498850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F7AACBB-874A-4221-BDBA-7B660598F408}" type="slidenum">
              <a:rPr lang="en-US" altLang="en-US" smtClean="0">
                <a:latin typeface="Calibri" pitchFamily="34" charset="0"/>
              </a:rPr>
              <a:pPr/>
              <a:t>5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9DDE2D8-B9AD-4BC4-9D73-B85AB29BCAF2}" type="slidenum">
              <a:rPr lang="en-US" altLang="en-US" smtClean="0">
                <a:latin typeface="Calibri" pitchFamily="34" charset="0"/>
              </a:rPr>
              <a:pPr/>
              <a:t>6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9A8CD8F-CE57-4CDA-A82D-2EA311300931}" type="slidenum">
              <a:rPr lang="en-US" altLang="en-US" smtClean="0">
                <a:latin typeface="Calibri" pitchFamily="34" charset="0"/>
              </a:rPr>
              <a:pPr/>
              <a:t>7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946F982F-6B74-429C-9768-DA6FDB928573}" type="slidenum">
              <a:rPr lang="en-US" altLang="en-US" smtClean="0">
                <a:latin typeface="Calibri" pitchFamily="34" charset="0"/>
              </a:rPr>
              <a:pPr/>
              <a:t>8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B8C844D-D58D-4845-ADAF-C138FACA5271}" type="slidenum">
              <a:rPr lang="en-US" altLang="en-US" smtClean="0">
                <a:latin typeface="Calibri" pitchFamily="34" charset="0"/>
              </a:rPr>
              <a:pPr/>
              <a:t>9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79CFD59-8DDA-4E1E-870D-538D6D259104}" type="slidenum">
              <a:rPr lang="en-US" altLang="en-US" smtClean="0">
                <a:latin typeface="Calibri" pitchFamily="34" charset="0"/>
              </a:rPr>
              <a:pPr/>
              <a:t>10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BE9F098-CD87-4910-8A14-776142AB7B9C}" type="slidenum">
              <a:rPr lang="en-US" altLang="en-US" smtClean="0">
                <a:latin typeface="Calibri" pitchFamily="34" charset="0"/>
              </a:rPr>
              <a:pPr/>
              <a:t>11</a:t>
            </a:fld>
            <a:endParaRPr lang="en-US" altLang="en-US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70386-2349-42B8-BCCC-D6749A0BC241}" type="datetime1">
              <a:rPr lang="en-US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750D8-8D8A-4554-8867-A38CD44A3B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08935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E5B430-B02F-4056-AFA4-A9FC607C7AD2}" type="datetime1">
              <a:rPr lang="en-US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2B7BB9-53FB-40B7-9EC7-AD476754F53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5833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8D788D-48A5-4D17-ADC6-C5FA34684EBD}" type="datetime1">
              <a:rPr lang="en-US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F4D1F-6F73-4D52-AE2E-DA82E18998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66084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AE0CA-6B89-4FAB-BA78-8B6D4464FD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825547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C4ADC-E38E-45D4-A7EA-E5CE59A995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655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1F0ED9-0FA1-4884-8B54-686E154650E6}" type="datetime1">
              <a:rPr lang="en-US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36807-3D99-4809-9618-F986D6E865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2671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7F3CD-B991-4CBD-9639-2A4BF86F0C03}" type="datetime1">
              <a:rPr lang="en-US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9015D-FC1D-4902-AB13-C40EF56E0D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78912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7268A-E46B-4DBA-9A59-38DFABCFC06C}" type="datetime1">
              <a:rPr lang="en-US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8C857-15AD-4B33-9044-783C4C9474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66077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97341B-934A-4A0A-8C78-E3E0F65480A0}" type="datetime1">
              <a:rPr lang="en-US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E2E20-EAB1-417F-A396-FE48FD7BAA8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3295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5859A-22E7-43A2-8E71-922BB898F138}" type="datetime1">
              <a:rPr lang="en-US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3F0174-ED2C-44E5-984E-134E56EBDC7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1709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15FC51-39C3-4843-9508-9F70B3953FED}" type="datetime1">
              <a:rPr lang="en-US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7B69E-9C31-4706-BBDC-EA127A0142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6929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1AE1F2-CBAF-4745-845B-9FA272DEE410}" type="datetime1">
              <a:rPr lang="en-US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C3B426-D0AE-42CF-8F86-0A998B9A67B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010256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6710BC-2802-4756-9316-D5AE587A5350}" type="datetime1">
              <a:rPr lang="en-US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6E907B-E65F-41BF-84FB-DE36E4D804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1857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55818D-A849-4C3D-BBE6-9A78EAF6CF67}" type="datetime1">
              <a:rPr lang="en-US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864667BB-36A3-45B9-B5D2-FDBA96F3585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emf"/><Relationship Id="rId5" Type="http://schemas.openxmlformats.org/officeDocument/2006/relationships/package" Target="../embeddings/Microsoft_Excel_Worksheet5.xlsx"/><Relationship Id="rId4" Type="http://schemas.openxmlformats.org/officeDocument/2006/relationships/oleObject" Target="../embeddings/oleObject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8.emf"/><Relationship Id="rId5" Type="http://schemas.openxmlformats.org/officeDocument/2006/relationships/package" Target="../embeddings/Microsoft_Excel_Worksheet6.xlsx"/><Relationship Id="rId4" Type="http://schemas.openxmlformats.org/officeDocument/2006/relationships/oleObject" Target="../embeddings/oleObject6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9.emf"/><Relationship Id="rId5" Type="http://schemas.openxmlformats.org/officeDocument/2006/relationships/package" Target="../embeddings/Microsoft_Excel_Worksheet7.xlsx"/><Relationship Id="rId4" Type="http://schemas.openxmlformats.org/officeDocument/2006/relationships/oleObject" Target="../embeddings/oleObject7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0.emf"/><Relationship Id="rId5" Type="http://schemas.openxmlformats.org/officeDocument/2006/relationships/package" Target="../embeddings/Microsoft_Excel_Worksheet8.xlsx"/><Relationship Id="rId4" Type="http://schemas.openxmlformats.org/officeDocument/2006/relationships/oleObject" Target="../embeddings/oleObject8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1.emf"/><Relationship Id="rId5" Type="http://schemas.openxmlformats.org/officeDocument/2006/relationships/oleObject" Target="../embeddings/Microsoft_Excel_97-2003_Worksheet1.xls"/><Relationship Id="rId4" Type="http://schemas.openxmlformats.org/officeDocument/2006/relationships/oleObject" Target="../embeddings/oleObject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12.emf"/><Relationship Id="rId5" Type="http://schemas.openxmlformats.org/officeDocument/2006/relationships/oleObject" Target="../embeddings/Microsoft_Excel_97-2003_Worksheet2.xls"/><Relationship Id="rId4" Type="http://schemas.openxmlformats.org/officeDocument/2006/relationships/oleObject" Target="../embeddings/oleObject10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1.xlsx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13.emf"/><Relationship Id="rId5" Type="http://schemas.openxmlformats.org/officeDocument/2006/relationships/oleObject" Target="../embeddings/Microsoft_Excel_97-2003_Worksheet3.xls"/><Relationship Id="rId4" Type="http://schemas.openxmlformats.org/officeDocument/2006/relationships/oleObject" Target="../embeddings/oleObject1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4.emf"/><Relationship Id="rId4" Type="http://schemas.openxmlformats.org/officeDocument/2006/relationships/package" Target="../embeddings/Microsoft_Excel_Worksheet9.xlsx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7" Type="http://schemas.openxmlformats.org/officeDocument/2006/relationships/image" Target="../media/image15.emf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Microsoft_Excel_97-2003_Worksheet4.xls"/><Relationship Id="rId5" Type="http://schemas.openxmlformats.org/officeDocument/2006/relationships/oleObject" Target="../embeddings/oleObject13.bin"/><Relationship Id="rId4" Type="http://schemas.openxmlformats.org/officeDocument/2006/relationships/slide" Target="slide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16.e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17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package" Target="../embeddings/Microsoft_Excel_Worksheet2.xlsx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18.emf"/><Relationship Id="rId4" Type="http://schemas.openxmlformats.org/officeDocument/2006/relationships/package" Target="../embeddings/Microsoft_Excel_Worksheet10.xlsx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5" Type="http://schemas.openxmlformats.org/officeDocument/2006/relationships/image" Target="../media/image19.emf"/><Relationship Id="rId4" Type="http://schemas.openxmlformats.org/officeDocument/2006/relationships/package" Target="../embeddings/Microsoft_Excel_Worksheet11.xlsx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8.vml"/><Relationship Id="rId5" Type="http://schemas.openxmlformats.org/officeDocument/2006/relationships/image" Target="../media/image20.emf"/><Relationship Id="rId4" Type="http://schemas.openxmlformats.org/officeDocument/2006/relationships/oleObject" Target="../embeddings/Microsoft_Excel_97-2003_Worksheet5.xls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21.emf"/><Relationship Id="rId5" Type="http://schemas.openxmlformats.org/officeDocument/2006/relationships/oleObject" Target="../embeddings/Microsoft_Excel_97-2003_Worksheet6.xls"/><Relationship Id="rId4" Type="http://schemas.openxmlformats.org/officeDocument/2006/relationships/oleObject" Target="../embeddings/oleObject19.bin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22.emf"/><Relationship Id="rId5" Type="http://schemas.openxmlformats.org/officeDocument/2006/relationships/oleObject" Target="../embeddings/Microsoft_Excel_97-2003_Worksheet7.xls"/><Relationship Id="rId4" Type="http://schemas.openxmlformats.org/officeDocument/2006/relationships/oleObject" Target="../embeddings/oleObject20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3.emf"/><Relationship Id="rId5" Type="http://schemas.openxmlformats.org/officeDocument/2006/relationships/oleObject" Target="../embeddings/Microsoft_Excel_97-2003_Worksheet8.xls"/><Relationship Id="rId4" Type="http://schemas.openxmlformats.org/officeDocument/2006/relationships/oleObject" Target="../embeddings/oleObject21.bin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24.emf"/><Relationship Id="rId5" Type="http://schemas.openxmlformats.org/officeDocument/2006/relationships/oleObject" Target="../embeddings/Microsoft_Excel_97-2003_Worksheet9.xls"/><Relationship Id="rId4" Type="http://schemas.openxmlformats.org/officeDocument/2006/relationships/oleObject" Target="../embeddings/oleObject22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25.emf"/><Relationship Id="rId5" Type="http://schemas.openxmlformats.org/officeDocument/2006/relationships/oleObject" Target="../embeddings/Microsoft_Excel_97-2003_Worksheet10.xls"/><Relationship Id="rId4" Type="http://schemas.openxmlformats.org/officeDocument/2006/relationships/oleObject" Target="../embeddings/oleObject23.bin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3.emf"/><Relationship Id="rId5" Type="http://schemas.openxmlformats.org/officeDocument/2006/relationships/package" Target="../embeddings/Microsoft_Excel_Worksheet3.xlsx"/><Relationship Id="rId4" Type="http://schemas.openxmlformats.org/officeDocument/2006/relationships/oleObject" Target="../embeddings/oleObject3.bin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5" Type="http://schemas.openxmlformats.org/officeDocument/2006/relationships/image" Target="../media/image26.emf"/><Relationship Id="rId4" Type="http://schemas.openxmlformats.org/officeDocument/2006/relationships/package" Target="../embeddings/Microsoft_Excel_Worksheet12.xlsx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5.vml"/><Relationship Id="rId5" Type="http://schemas.openxmlformats.org/officeDocument/2006/relationships/image" Target="../media/image27.emf"/><Relationship Id="rId4" Type="http://schemas.openxmlformats.org/officeDocument/2006/relationships/package" Target="../embeddings/Microsoft_Excel_Worksheet13.xlsx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28.emf"/><Relationship Id="rId5" Type="http://schemas.openxmlformats.org/officeDocument/2006/relationships/package" Target="../embeddings/Microsoft_Excel_Worksheet14.xlsx"/><Relationship Id="rId4" Type="http://schemas.openxmlformats.org/officeDocument/2006/relationships/oleObject" Target="../embeddings/oleObject26.bin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29.emf"/><Relationship Id="rId5" Type="http://schemas.openxmlformats.org/officeDocument/2006/relationships/package" Target="../embeddings/Microsoft_Excel_Worksheet15.xlsx"/><Relationship Id="rId4" Type="http://schemas.openxmlformats.org/officeDocument/2006/relationships/oleObject" Target="../embeddings/oleObject27.bin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8.vml"/><Relationship Id="rId5" Type="http://schemas.openxmlformats.org/officeDocument/2006/relationships/image" Target="../media/image30.emf"/><Relationship Id="rId4" Type="http://schemas.openxmlformats.org/officeDocument/2006/relationships/package" Target="../embeddings/Microsoft_Excel_Worksheet16.xlsx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4.emf"/><Relationship Id="rId5" Type="http://schemas.openxmlformats.org/officeDocument/2006/relationships/package" Target="../embeddings/Microsoft_Excel_Worksheet4.xlsx"/><Relationship Id="rId4" Type="http://schemas.openxmlformats.org/officeDocument/2006/relationships/oleObject" Target="../embeddings/oleObject4.bin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9.vml"/><Relationship Id="rId5" Type="http://schemas.openxmlformats.org/officeDocument/2006/relationships/image" Target="../media/image31.emf"/><Relationship Id="rId4" Type="http://schemas.openxmlformats.org/officeDocument/2006/relationships/package" Target="../embeddings/Microsoft_Excel_Worksheet17.xlsx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0.vml"/><Relationship Id="rId5" Type="http://schemas.openxmlformats.org/officeDocument/2006/relationships/image" Target="../media/image32.emf"/><Relationship Id="rId4" Type="http://schemas.openxmlformats.org/officeDocument/2006/relationships/package" Target="../embeddings/Microsoft_Excel_Worksheet18.xlsx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1.vml"/><Relationship Id="rId5" Type="http://schemas.openxmlformats.org/officeDocument/2006/relationships/image" Target="../media/image33.emf"/><Relationship Id="rId4" Type="http://schemas.openxmlformats.org/officeDocument/2006/relationships/package" Target="../embeddings/Microsoft_Excel_Worksheet19.xlsx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2.vml"/><Relationship Id="rId5" Type="http://schemas.openxmlformats.org/officeDocument/2006/relationships/image" Target="../media/image34.emf"/><Relationship Id="rId4" Type="http://schemas.openxmlformats.org/officeDocument/2006/relationships/package" Target="../embeddings/Microsoft_Excel_Worksheet20.xlsx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86800" cy="6477000"/>
          </a:xfrm>
          <a:extLst/>
        </p:spPr>
        <p:txBody>
          <a:bodyPr anchor="t">
            <a:normAutofit fontScale="90000"/>
          </a:bodyPr>
          <a:lstStyle/>
          <a:p>
            <a:pPr eaLnBrk="1" hangingPunct="1">
              <a:defRPr/>
            </a:pPr>
            <a:r>
              <a:rPr lang="en-US" altLang="en-US" sz="8000" b="1" dirty="0" smtClean="0"/>
              <a:t>Chapter 8</a:t>
            </a:r>
            <a:br>
              <a:rPr lang="en-US" altLang="en-US" sz="8000" b="1" dirty="0" smtClean="0"/>
            </a:br>
            <a:r>
              <a:rPr lang="en-US" altLang="en-US" sz="8000" b="1" dirty="0" smtClean="0"/>
              <a:t>Individual Tax Computations and Credits</a:t>
            </a:r>
            <a:r>
              <a:rPr lang="en-US" altLang="en-US" sz="5300" b="1" dirty="0" smtClean="0"/>
              <a:t/>
            </a:r>
            <a:br>
              <a:rPr lang="en-US" altLang="en-US" sz="5300" b="1" dirty="0" smtClean="0"/>
            </a:br>
            <a:r>
              <a:rPr lang="en-US" altLang="en-US" sz="3600" u="sng" dirty="0" smtClean="0"/>
              <a:t/>
            </a:r>
            <a:br>
              <a:rPr lang="en-US" altLang="en-US" sz="3600" u="sng" dirty="0" smtClean="0"/>
            </a:br>
            <a:r>
              <a:rPr lang="en-US" altLang="en-US" sz="3600" dirty="0" smtClean="0"/>
              <a:t> Howard Godfrey, Ph.D., CPA</a:t>
            </a:r>
            <a:br>
              <a:rPr lang="en-US" altLang="en-US" sz="3600" dirty="0" smtClean="0"/>
            </a:br>
            <a:r>
              <a:rPr lang="en-US" altLang="en-US" sz="2800" dirty="0" smtClean="0"/>
              <a:t>Professor of Accounting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2800" dirty="0" smtClean="0"/>
              <a:t>©Howard Godfrey-2015 </a:t>
            </a:r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endParaRPr lang="en-US" altLang="en-US" sz="3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2"/>
          <p:cNvSpPr>
            <a:spLocks noGrp="1"/>
          </p:cNvSpPr>
          <p:nvPr>
            <p:ph idx="1"/>
          </p:nvPr>
        </p:nvSpPr>
        <p:spPr>
          <a:xfrm>
            <a:off x="152400" y="50800"/>
            <a:ext cx="8991600" cy="58674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4400" b="1" smtClean="0"/>
              <a:t> </a:t>
            </a:r>
            <a:endParaRPr lang="en-US" altLang="en-US" sz="3600" b="1" smtClean="0"/>
          </a:p>
          <a:p>
            <a:pPr marL="0" indent="0"/>
            <a:endParaRPr lang="en-US" altLang="en-US" sz="9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17F79C4-A530-4126-8D08-290BD126D056}" type="datetime1">
              <a:rPr lang="en-US" smtClean="0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BB9AF08-D361-45C8-8C92-E7444B1D5874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13317" name="Object 1"/>
          <p:cNvGraphicFramePr>
            <a:graphicFrameLocks noChangeAspect="1"/>
          </p:cNvGraphicFramePr>
          <p:nvPr/>
        </p:nvGraphicFramePr>
        <p:xfrm>
          <a:off x="585788" y="381000"/>
          <a:ext cx="8024812" cy="613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8" name="Worksheet" r:id="rId5" imgW="3665164" imgH="2804112" progId="Excel.Sheet.12">
                  <p:embed/>
                </p:oleObj>
              </mc:Choice>
              <mc:Fallback>
                <p:oleObj name="Worksheet" r:id="rId5" imgW="3665164" imgH="2804112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" y="381000"/>
                        <a:ext cx="8024812" cy="613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>
          <a:xfrm>
            <a:off x="152400" y="50800"/>
            <a:ext cx="8991600" cy="58674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4400" b="1" smtClean="0"/>
              <a:t> </a:t>
            </a:r>
            <a:endParaRPr lang="en-US" altLang="en-US" sz="3600" b="1" smtClean="0"/>
          </a:p>
          <a:p>
            <a:pPr marL="0" indent="0"/>
            <a:endParaRPr lang="en-US" altLang="en-US" sz="9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17F79C4-A530-4126-8D08-290BD126D056}" type="datetime1">
              <a:rPr lang="en-US" smtClean="0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6629600-1A76-4649-BAA3-F3FE0A596DC5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14341" name="Object 1"/>
          <p:cNvGraphicFramePr>
            <a:graphicFrameLocks noChangeAspect="1"/>
          </p:cNvGraphicFramePr>
          <p:nvPr/>
        </p:nvGraphicFramePr>
        <p:xfrm>
          <a:off x="585788" y="381000"/>
          <a:ext cx="8024812" cy="613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2" name="Worksheet" r:id="rId5" imgW="3665164" imgH="2804112" progId="Excel.Sheet.12">
                  <p:embed/>
                </p:oleObj>
              </mc:Choice>
              <mc:Fallback>
                <p:oleObj name="Worksheet" r:id="rId5" imgW="3665164" imgH="2804112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5788" y="381000"/>
                        <a:ext cx="8024812" cy="6137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Content Placeholder 2"/>
          <p:cNvSpPr>
            <a:spLocks noGrp="1"/>
          </p:cNvSpPr>
          <p:nvPr>
            <p:ph idx="1"/>
          </p:nvPr>
        </p:nvSpPr>
        <p:spPr>
          <a:xfrm>
            <a:off x="152400" y="50800"/>
            <a:ext cx="8991600" cy="63500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en-US" altLang="en-US" sz="4400" b="1" smtClean="0"/>
              <a:t>Shannon is 16 years old and is a qualified dependent of her mother. Shannon earns $1,500 as a counselor at a church summer camp and receives $2,500 of interest on a savings account established by her grandparents. </a:t>
            </a:r>
            <a:br>
              <a:rPr lang="en-US" altLang="en-US" sz="4400" b="1" smtClean="0"/>
            </a:br>
            <a:r>
              <a:rPr lang="en-US" altLang="en-US" sz="4400" b="1" smtClean="0"/>
              <a:t>Shannon's federal taxable </a:t>
            </a:r>
            <a:br>
              <a:rPr lang="en-US" altLang="en-US" sz="4400" b="1" smtClean="0"/>
            </a:br>
            <a:r>
              <a:rPr lang="en-US" altLang="en-US" sz="4400" b="1" smtClean="0"/>
              <a:t>income for the current year is: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endParaRPr lang="en-US" altLang="en-US" sz="4400" b="1" smtClean="0"/>
          </a:p>
          <a:p>
            <a:pPr marL="0" indent="0"/>
            <a:endParaRPr lang="en-US" altLang="en-US" sz="600" b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17F79C4-A530-4126-8D08-290BD126D056}" type="datetime1">
              <a:rPr lang="en-US" smtClean="0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5A8F56-EF96-436F-BCED-AA1065B26863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152400" y="50800"/>
            <a:ext cx="8991600" cy="63500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charset="0"/>
              <a:buNone/>
            </a:pPr>
            <a:endParaRPr lang="en-US" altLang="en-US" sz="6000" b="1" smtClean="0"/>
          </a:p>
          <a:p>
            <a:pPr marL="0" indent="0"/>
            <a:endParaRPr lang="en-US" altLang="en-US" sz="9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17F79C4-A530-4126-8D08-290BD126D056}" type="datetime1">
              <a:rPr lang="en-US" smtClean="0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3721B17-C4B5-4555-A06A-74944FF800A2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16389" name="Object 1"/>
          <p:cNvGraphicFramePr>
            <a:graphicFrameLocks noChangeAspect="1"/>
          </p:cNvGraphicFramePr>
          <p:nvPr/>
        </p:nvGraphicFramePr>
        <p:xfrm>
          <a:off x="152400" y="381000"/>
          <a:ext cx="8837613" cy="609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0" name="Worksheet" r:id="rId5" imgW="2750818" imgH="1897344" progId="Excel.Sheet.12">
                  <p:embed/>
                </p:oleObj>
              </mc:Choice>
              <mc:Fallback>
                <p:oleObj name="Worksheet" r:id="rId5" imgW="2750818" imgH="1897344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81000"/>
                        <a:ext cx="8837613" cy="609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Content Placeholder 2"/>
          <p:cNvSpPr>
            <a:spLocks noGrp="1"/>
          </p:cNvSpPr>
          <p:nvPr>
            <p:ph idx="1"/>
          </p:nvPr>
        </p:nvSpPr>
        <p:spPr>
          <a:xfrm>
            <a:off x="152400" y="50800"/>
            <a:ext cx="8991600" cy="63500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charset="0"/>
              <a:buNone/>
            </a:pPr>
            <a:endParaRPr lang="en-US" altLang="en-US" sz="6000" b="1" smtClean="0"/>
          </a:p>
          <a:p>
            <a:pPr marL="0" indent="0"/>
            <a:endParaRPr lang="en-US" altLang="en-US" sz="9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17F79C4-A530-4126-8D08-290BD126D056}" type="datetime1">
              <a:rPr lang="en-US" smtClean="0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254FB8F-DF48-46A1-8C34-ADCAF0391336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17413" name="Object 1"/>
          <p:cNvGraphicFramePr>
            <a:graphicFrameLocks noChangeAspect="1"/>
          </p:cNvGraphicFramePr>
          <p:nvPr/>
        </p:nvGraphicFramePr>
        <p:xfrm>
          <a:off x="152400" y="381000"/>
          <a:ext cx="8837613" cy="609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4" name="Worksheet" r:id="rId5" imgW="2750818" imgH="1897344" progId="Excel.Sheet.12">
                  <p:embed/>
                </p:oleObj>
              </mc:Choice>
              <mc:Fallback>
                <p:oleObj name="Worksheet" r:id="rId5" imgW="2750818" imgH="1897344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381000"/>
                        <a:ext cx="8837613" cy="609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152400" y="50800"/>
            <a:ext cx="8991600" cy="63500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5400" b="1" smtClean="0"/>
              <a:t>Kiddie Tax-1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en-US" altLang="en-US" sz="3600" b="1" smtClean="0"/>
              <a:t>A parent cannot shift </a:t>
            </a:r>
            <a:r>
              <a:rPr lang="en-US" altLang="en-US" sz="3600" b="1" u="sng" smtClean="0"/>
              <a:t>earned</a:t>
            </a:r>
            <a:r>
              <a:rPr lang="en-US" altLang="en-US" sz="3600" b="1" smtClean="0"/>
              <a:t> income to a child, because the income tax is imposed on the person who earns wages, etc. 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en-US" altLang="en-US" sz="3600" b="1" smtClean="0"/>
              <a:t>A parent can shift </a:t>
            </a:r>
            <a:r>
              <a:rPr lang="en-US" altLang="en-US" sz="3600" b="1" u="sng" smtClean="0"/>
              <a:t>unearned</a:t>
            </a:r>
            <a:r>
              <a:rPr lang="en-US" altLang="en-US" sz="3600" b="1" smtClean="0"/>
              <a:t> income (from investments) to a child (even a toddler) by transferring ownership of an investment to the child. A parent may </a:t>
            </a:r>
            <a:r>
              <a:rPr lang="en-US" altLang="en-US" sz="3600" b="1" u="sng" smtClean="0"/>
              <a:t>give a bond to a child </a:t>
            </a:r>
            <a:r>
              <a:rPr lang="en-US" altLang="en-US" sz="3600" b="1" smtClean="0"/>
              <a:t>to shift interest income to the child (and have that interest subject to the child’s low tax rates). The "kiddie tax" limits this practice. </a:t>
            </a:r>
            <a:endParaRPr lang="en-US" altLang="en-US" sz="11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17F79C4-A530-4126-8D08-290BD126D056}" type="datetime1">
              <a:rPr lang="en-US" smtClean="0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A4AFAC2-2E02-4313-A0CC-BC0953848018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152400" y="50800"/>
            <a:ext cx="8991600" cy="63500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5400" b="1" smtClean="0"/>
              <a:t>Kiddie Tax-2</a:t>
            </a:r>
          </a:p>
          <a:p>
            <a:pPr marL="0" indent="0">
              <a:buFont typeface="Arial" charset="0"/>
              <a:buNone/>
            </a:pPr>
            <a:r>
              <a:rPr lang="en-US" altLang="en-US" sz="3600" b="1" smtClean="0"/>
              <a:t>The amount of “net unearned income” of a child [unearned income in excess of $2,100 for 2015] generally is taxed at the parents' highest marginal federal income tax rate (not the child’s income tax rates). The kiddie tax applies to a child's unearned income regardless of source. If the child has net unearned income above $2,100, some of that income is taxed as the parents’ tax rates. </a:t>
            </a:r>
            <a:endParaRPr lang="en-US" altLang="en-US" sz="11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17F79C4-A530-4126-8D08-290BD126D056}" type="datetime1">
              <a:rPr lang="en-US" smtClean="0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1F21FB5-D143-4358-A792-6ECE1A94E28F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76200" y="50800"/>
            <a:ext cx="8991600" cy="63500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3600" b="1" smtClean="0"/>
              <a:t>Kiddie Tax-3</a:t>
            </a:r>
          </a:p>
          <a:p>
            <a:pPr marL="0" indent="0">
              <a:buFont typeface="Arial" charset="0"/>
              <a:buNone/>
            </a:pPr>
            <a:r>
              <a:rPr lang="en-US" altLang="en-US" sz="3600" b="1" smtClean="0"/>
              <a:t>Child is allowed a standard deduction of $1,050 from unearned income. </a:t>
            </a:r>
            <a:br>
              <a:rPr lang="en-US" altLang="en-US" sz="3600" b="1" smtClean="0"/>
            </a:br>
            <a:r>
              <a:rPr lang="en-US" altLang="en-US" sz="3600" b="1" smtClean="0"/>
              <a:t>Child is also allowed to apply his or her own tax rate for $1,050 of unearned taxable income. </a:t>
            </a:r>
            <a:br>
              <a:rPr lang="en-US" altLang="en-US" sz="3600" b="1" smtClean="0"/>
            </a:br>
            <a:r>
              <a:rPr lang="en-US" altLang="en-US" b="1" smtClean="0"/>
              <a:t>Keeps $2,100 from being taxed at parent’s rates.</a:t>
            </a:r>
          </a:p>
          <a:p>
            <a:pPr marL="0" indent="0">
              <a:buFont typeface="Arial" charset="0"/>
              <a:buNone/>
            </a:pPr>
            <a:r>
              <a:rPr lang="en-US" altLang="en-US" sz="3600" b="1" smtClean="0"/>
              <a:t>For a child with </a:t>
            </a:r>
            <a:r>
              <a:rPr lang="en-US" altLang="en-US" sz="3600" b="1" u="sng" smtClean="0"/>
              <a:t>earned </a:t>
            </a:r>
            <a:r>
              <a:rPr lang="en-US" altLang="en-US" sz="3600" b="1" smtClean="0"/>
              <a:t>income (wages), the standard deduction is the larger of: (1) $1,050, or (2) earned income plus $350. However, child’s std. deduction cannot exceed $6,300.</a:t>
            </a:r>
          </a:p>
          <a:p>
            <a:pPr marL="0" indent="0"/>
            <a:endParaRPr lang="en-US" altLang="en-US" sz="9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17F79C4-A530-4126-8D08-290BD126D056}" type="datetime1">
              <a:rPr lang="en-US" smtClean="0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B732E57-6503-46B3-95BB-E2D4A97B054F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Object 2"/>
          <p:cNvGraphicFramePr>
            <a:graphicFrameLocks noChangeAspect="1"/>
          </p:cNvGraphicFramePr>
          <p:nvPr>
            <p:ph/>
          </p:nvPr>
        </p:nvGraphicFramePr>
        <p:xfrm>
          <a:off x="438150" y="385763"/>
          <a:ext cx="8313738" cy="590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07" name="Worksheet" r:id="rId5" imgW="2369822" imgH="1683936" progId="Excel.Sheet.8">
                  <p:embed/>
                </p:oleObj>
              </mc:Choice>
              <mc:Fallback>
                <p:oleObj name="Worksheet" r:id="rId5" imgW="2369822" imgH="1683936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8150" y="385763"/>
                        <a:ext cx="8313738" cy="5908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530" name="Object 2"/>
          <p:cNvGraphicFramePr>
            <a:graphicFrameLocks noChangeAspect="1"/>
          </p:cNvGraphicFramePr>
          <p:nvPr>
            <p:ph/>
          </p:nvPr>
        </p:nvGraphicFramePr>
        <p:xfrm>
          <a:off x="457200" y="160338"/>
          <a:ext cx="8069263" cy="6337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1" name="Worksheet" r:id="rId5" imgW="4366213" imgH="3429000" progId="Excel.Sheet.8">
                  <p:embed/>
                </p:oleObj>
              </mc:Choice>
              <mc:Fallback>
                <p:oleObj name="Worksheet" r:id="rId5" imgW="4366213" imgH="342900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60338"/>
                        <a:ext cx="8069263" cy="6337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49E65E2-CA8A-4B37-9770-4F39D6B14630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229600" cy="53340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altLang="en-US" sz="4000" b="1" smtClean="0">
                <a:cs typeface="Times New Roman" pitchFamily="18" charset="0"/>
              </a:rPr>
              <a:t> </a:t>
            </a:r>
          </a:p>
        </p:txBody>
      </p:sp>
      <p:graphicFrame>
        <p:nvGraphicFramePr>
          <p:cNvPr id="5124" name="Object 1"/>
          <p:cNvGraphicFramePr>
            <a:graphicFrameLocks noChangeAspect="1"/>
          </p:cNvGraphicFramePr>
          <p:nvPr/>
        </p:nvGraphicFramePr>
        <p:xfrm>
          <a:off x="93663" y="457200"/>
          <a:ext cx="8842375" cy="586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5" name="Worksheet" r:id="rId4" imgW="6545645" imgH="4343328" progId="Excel.Sheet.12">
                  <p:embed/>
                </p:oleObj>
              </mc:Choice>
              <mc:Fallback>
                <p:oleObj name="Worksheet" r:id="rId4" imgW="6545645" imgH="4343328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3" y="457200"/>
                        <a:ext cx="8842375" cy="586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2"/>
          <p:cNvGraphicFramePr>
            <a:graphicFrameLocks noChangeAspect="1"/>
          </p:cNvGraphicFramePr>
          <p:nvPr>
            <p:ph/>
          </p:nvPr>
        </p:nvGraphicFramePr>
        <p:xfrm>
          <a:off x="457200" y="152400"/>
          <a:ext cx="8069263" cy="635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55" name="Worksheet" r:id="rId5" imgW="4366213" imgH="3436560" progId="Excel.Sheet.8">
                  <p:embed/>
                </p:oleObj>
              </mc:Choice>
              <mc:Fallback>
                <p:oleObj name="Worksheet" r:id="rId5" imgW="4366213" imgH="343656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152400"/>
                        <a:ext cx="8069263" cy="6353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096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b="1" smtClean="0"/>
              <a:t> </a:t>
            </a:r>
            <a:endParaRPr lang="en-US" altLang="en-US" smtClean="0"/>
          </a:p>
        </p:txBody>
      </p:sp>
      <p:graphicFrame>
        <p:nvGraphicFramePr>
          <p:cNvPr id="24579" name="Object 1"/>
          <p:cNvGraphicFramePr>
            <a:graphicFrameLocks noChangeAspect="1"/>
          </p:cNvGraphicFramePr>
          <p:nvPr/>
        </p:nvGraphicFramePr>
        <p:xfrm>
          <a:off x="442913" y="533400"/>
          <a:ext cx="8015287" cy="5619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0" name="Worksheet" r:id="rId4" imgW="4358649" imgH="3055536" progId="Excel.Sheet.12">
                  <p:embed/>
                </p:oleObj>
              </mc:Choice>
              <mc:Fallback>
                <p:oleObj name="Worksheet" r:id="rId4" imgW="4358649" imgH="3055536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2913" y="533400"/>
                        <a:ext cx="8015287" cy="5619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458200" cy="6248400"/>
          </a:xfrm>
        </p:spPr>
        <p:txBody>
          <a:bodyPr/>
          <a:lstStyle/>
          <a:p>
            <a:pPr marL="457200" lvl="1" indent="0" eaLnBrk="1" hangingPunct="1">
              <a:buFont typeface="Arial" charset="0"/>
              <a:buNone/>
            </a:pPr>
            <a:endParaRPr lang="en-US" altLang="en-US" sz="4000" b="1" smtClean="0"/>
          </a:p>
          <a:p>
            <a:pPr marL="457200" lvl="1" indent="0" eaLnBrk="1" hangingPunct="1">
              <a:buFont typeface="Arial" charset="0"/>
              <a:buNone/>
            </a:pPr>
            <a:r>
              <a:rPr lang="en-US" altLang="en-US" sz="7200" b="1" smtClean="0"/>
              <a:t>Note: slides for AMT are posted in a separate file on the course webpage.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7013" cy="4525963"/>
          </a:xfrm>
        </p:spPr>
        <p:txBody>
          <a:bodyPr/>
          <a:lstStyle/>
          <a:p>
            <a:pPr marL="358775" indent="-358775" defTabSz="955675" eaLnBrk="1" hangingPunct="1">
              <a:buFontTx/>
              <a:buNone/>
            </a:pPr>
            <a:r>
              <a:rPr lang="en-US" altLang="en-US" sz="2800" smtClean="0"/>
              <a:t> </a:t>
            </a:r>
            <a:endParaRPr lang="en-US" altLang="en-US" sz="2800" smtClean="0">
              <a:hlinkClick r:id="rId4" action="ppaction://hlinksldjump"/>
            </a:endParaRPr>
          </a:p>
        </p:txBody>
      </p:sp>
      <p:graphicFrame>
        <p:nvGraphicFramePr>
          <p:cNvPr id="26627" name="Object 3"/>
          <p:cNvGraphicFramePr>
            <a:graphicFrameLocks noChangeAspect="1"/>
          </p:cNvGraphicFramePr>
          <p:nvPr>
            <p:ph sz="half" idx="2"/>
          </p:nvPr>
        </p:nvGraphicFramePr>
        <p:xfrm>
          <a:off x="304800" y="234950"/>
          <a:ext cx="8534400" cy="6259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28" name="Worksheet" r:id="rId6" imgW="3688071" imgH="2705184" progId="Excel.Sheet.8">
                  <p:embed/>
                </p:oleObj>
              </mc:Choice>
              <mc:Fallback>
                <p:oleObj name="Worksheet" r:id="rId6" imgW="3688071" imgH="2705184" progId="Excel.Sheet.8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34950"/>
                        <a:ext cx="8534400" cy="6259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458200" cy="6248400"/>
          </a:xfrm>
        </p:spPr>
        <p:txBody>
          <a:bodyPr/>
          <a:lstStyle/>
          <a:p>
            <a:pPr algn="ctr" eaLnBrk="1" hangingPunct="1">
              <a:buFont typeface="Arial" charset="0"/>
              <a:buNone/>
              <a:defRPr/>
            </a:pPr>
            <a:r>
              <a:rPr lang="en-US" b="1" u="sng" dirty="0" smtClean="0">
                <a:solidFill>
                  <a:srgbClr val="FF3300"/>
                </a:solidFill>
              </a:rPr>
              <a:t>Self-Employment Taxes.</a:t>
            </a:r>
            <a:endParaRPr lang="en-US" b="1" dirty="0" smtClean="0"/>
          </a:p>
          <a:p>
            <a:pPr eaLnBrk="1" hangingPunct="1">
              <a:defRPr/>
            </a:pPr>
            <a:r>
              <a:rPr lang="en-US" b="1" dirty="0" smtClean="0"/>
              <a:t>Self-employed individuals must pay both the employer’s </a:t>
            </a:r>
            <a:r>
              <a:rPr lang="en-US" b="1" dirty="0" smtClean="0">
                <a:solidFill>
                  <a:schemeClr val="tx2"/>
                </a:solidFill>
              </a:rPr>
              <a:t>and</a:t>
            </a:r>
            <a:r>
              <a:rPr lang="en-US" b="1" dirty="0" smtClean="0"/>
              <a:t> the employee’s share of FICA taxes for a combined rate of 15.3%</a:t>
            </a:r>
          </a:p>
          <a:p>
            <a:pPr lvl="1" eaLnBrk="1" hangingPunct="1">
              <a:defRPr/>
            </a:pPr>
            <a:r>
              <a:rPr lang="en-US" sz="3000" b="1" dirty="0" smtClean="0"/>
              <a:t>12.4 % (6.2% x 2) for Social Security on income up to </a:t>
            </a:r>
            <a:r>
              <a:rPr lang="en-US" sz="3000" b="1" u="sng" dirty="0" smtClean="0">
                <a:solidFill>
                  <a:srgbClr val="FF0000"/>
                </a:solidFill>
              </a:rPr>
              <a:t>$118,500 in 2015</a:t>
            </a:r>
          </a:p>
          <a:p>
            <a:pPr lvl="1" eaLnBrk="1" hangingPunct="1">
              <a:defRPr/>
            </a:pPr>
            <a:r>
              <a:rPr lang="en-US" sz="3000" b="1" dirty="0" smtClean="0"/>
              <a:t>2.9% (1.45% x 2) for Medicare – no income limit</a:t>
            </a:r>
          </a:p>
          <a:p>
            <a:pPr marL="342900" lvl="1" indent="-342900" eaLnBrk="1" hangingPunct="1">
              <a:buFont typeface="Arial" charset="0"/>
              <a:buChar char="•"/>
              <a:defRPr/>
            </a:pPr>
            <a:r>
              <a:rPr lang="en-US" sz="3200" b="1" dirty="0" smtClean="0"/>
              <a:t>Deduction for employer portion simulated by multiplying net income from self-employment by 92.35% (100% - 7.65%) before calculating SE tax</a:t>
            </a:r>
          </a:p>
          <a:p>
            <a:pPr lvl="1" eaLnBrk="1" hangingPunct="1">
              <a:defRPr/>
            </a:pPr>
            <a:endParaRPr lang="en-US" sz="3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534400" cy="6096000"/>
          </a:xfrm>
        </p:spPr>
        <p:txBody>
          <a:bodyPr/>
          <a:lstStyle/>
          <a:p>
            <a:pPr algn="ctr" eaLnBrk="1" hangingPunct="1">
              <a:spcBef>
                <a:spcPct val="10000"/>
              </a:spcBef>
              <a:buFont typeface="Arial" charset="0"/>
              <a:buNone/>
            </a:pPr>
            <a:r>
              <a:rPr lang="en-US" altLang="en-US" sz="3600" b="1" u="sng" smtClean="0">
                <a:solidFill>
                  <a:srgbClr val="FF0000"/>
                </a:solidFill>
              </a:rPr>
              <a:t>Self-Employment Taxes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3600" b="1" smtClean="0"/>
              <a:t>Tax computed on Schedule SE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3600" b="1" smtClean="0"/>
              <a:t>Self-employed individuals are also allowed a deduction </a:t>
            </a:r>
            <a:r>
              <a:rPr lang="en-US" altLang="en-US" sz="3600" b="1" smtClean="0">
                <a:solidFill>
                  <a:schemeClr val="tx2"/>
                </a:solidFill>
              </a:rPr>
              <a:t>for </a:t>
            </a:r>
            <a:r>
              <a:rPr lang="en-US" altLang="en-US" sz="3600" b="1" smtClean="0"/>
              <a:t>AGI for the employer’s </a:t>
            </a:r>
            <a:r>
              <a:rPr lang="en-US" altLang="en-US" sz="3600" b="1" smtClean="0">
                <a:solidFill>
                  <a:schemeClr val="tx2"/>
                </a:solidFill>
              </a:rPr>
              <a:t>half </a:t>
            </a:r>
            <a:r>
              <a:rPr lang="en-US" altLang="en-US" sz="3600" b="1" smtClean="0"/>
              <a:t>of self-employment taxes</a:t>
            </a:r>
          </a:p>
          <a:p>
            <a:pPr lvl="1" eaLnBrk="1" hangingPunct="1">
              <a:spcBef>
                <a:spcPct val="10000"/>
              </a:spcBef>
              <a:spcAft>
                <a:spcPts val="600"/>
              </a:spcAft>
            </a:pPr>
            <a:r>
              <a:rPr lang="en-US" altLang="en-US" sz="3200" b="1" smtClean="0"/>
              <a:t>Calculated by multiplying net income from self-employment by </a:t>
            </a:r>
            <a:r>
              <a:rPr lang="en-US" altLang="en-US" sz="3200" b="1" smtClean="0">
                <a:solidFill>
                  <a:schemeClr val="tx2"/>
                </a:solidFill>
              </a:rPr>
              <a:t>92.35%</a:t>
            </a:r>
            <a:r>
              <a:rPr lang="en-US" altLang="en-US" sz="3200" b="1" smtClean="0"/>
              <a:t> (100% - 7.65%) before calculating SE tax</a:t>
            </a:r>
          </a:p>
          <a:p>
            <a:pPr eaLnBrk="1" hangingPunct="1">
              <a:spcBef>
                <a:spcPct val="10000"/>
              </a:spcBef>
            </a:pPr>
            <a:r>
              <a:rPr lang="en-US" altLang="en-US" sz="3600" b="1" smtClean="0"/>
              <a:t>There is no deduction for the employee’s half of the taxes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324600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en-US" sz="4400" b="1" u="sng" dirty="0" smtClean="0">
                <a:solidFill>
                  <a:srgbClr val="FF3300"/>
                </a:solidFill>
              </a:rPr>
              <a:t>Self-Employment Tax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sz="3400" b="1" dirty="0" smtClean="0"/>
              <a:t>Carrie owns a business that she operates as a sole proprietorship. </a:t>
            </a:r>
            <a:br>
              <a:rPr lang="en-US" sz="3400" b="1" dirty="0" smtClean="0"/>
            </a:br>
            <a:r>
              <a:rPr lang="en-US" sz="3400" b="1" dirty="0" smtClean="0"/>
              <a:t>The business had a net profit of $25,000. </a:t>
            </a:r>
            <a:br>
              <a:rPr lang="en-US" sz="3400" b="1" dirty="0" smtClean="0"/>
            </a:br>
            <a:r>
              <a:rPr lang="en-US" sz="3400" b="1" dirty="0" smtClean="0"/>
              <a:t>This is Carrie’s only earned income.</a:t>
            </a:r>
          </a:p>
          <a:p>
            <a:pPr marL="457200" indent="-457200" eaLnBrk="1" hangingPunct="1">
              <a:buFontTx/>
              <a:buNone/>
              <a:defRPr/>
            </a:pPr>
            <a:r>
              <a:rPr lang="en-US" sz="3400" b="1" dirty="0" smtClean="0"/>
              <a:t>a. How much self-employment taxes will she pay?</a:t>
            </a:r>
          </a:p>
          <a:p>
            <a:pPr marL="457200" indent="-457200" eaLnBrk="1" hangingPunct="1">
              <a:buFontTx/>
              <a:buNone/>
              <a:defRPr/>
            </a:pPr>
            <a:r>
              <a:rPr lang="en-US" sz="3400" b="1" dirty="0" smtClean="0"/>
              <a:t>b. How much can she deduct on her tax return?</a:t>
            </a:r>
          </a:p>
          <a:p>
            <a:pPr marL="457200" indent="-457200" eaLnBrk="1" hangingPunct="1">
              <a:buFontTx/>
              <a:buNone/>
              <a:defRPr/>
            </a:pPr>
            <a:r>
              <a:rPr lang="en-US" sz="3400" b="1" dirty="0" smtClean="0"/>
              <a:t>c. If the business had a net loss of $10,000 (instead of a $25,000 profit), how much in self-employment taxes must Carrie pay?</a:t>
            </a:r>
            <a:endParaRPr lang="fr-FR" sz="34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54402" name="Object 2"/>
          <p:cNvGraphicFramePr>
            <a:graphicFrameLocks noChangeAspect="1"/>
          </p:cNvGraphicFramePr>
          <p:nvPr>
            <p:ph/>
          </p:nvPr>
        </p:nvGraphicFramePr>
        <p:xfrm>
          <a:off x="228600" y="685800"/>
          <a:ext cx="8369300" cy="5305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23" name="Worksheet" r:id="rId3" imgW="2133600" imgH="1352702" progId="Excel.Sheet.8">
                  <p:embed/>
                </p:oleObj>
              </mc:Choice>
              <mc:Fallback>
                <p:oleObj name="Worksheet" r:id="rId3" imgW="2133600" imgH="1352702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685800"/>
                        <a:ext cx="8369300" cy="5305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  <p:bldLst>
      <p:bldP spid="1254402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88194" name="Object 2"/>
          <p:cNvGraphicFramePr>
            <a:graphicFrameLocks noChangeAspect="1"/>
          </p:cNvGraphicFramePr>
          <p:nvPr>
            <p:ph/>
          </p:nvPr>
        </p:nvGraphicFramePr>
        <p:xfrm>
          <a:off x="231775" y="392113"/>
          <a:ext cx="8369300" cy="594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47" name="Worksheet" r:id="rId3" imgW="2133600" imgH="1514551" progId="Excel.Sheet.8">
                  <p:embed/>
                </p:oleObj>
              </mc:Choice>
              <mc:Fallback>
                <p:oleObj name="Worksheet" r:id="rId3" imgW="2133600" imgH="1514551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" y="392113"/>
                        <a:ext cx="8369300" cy="594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  <p:bldLst>
      <p:bldP spid="1288194" grpId="0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534400" cy="5715000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US" altLang="en-US" sz="4800" b="1" u="sng" smtClean="0">
                <a:solidFill>
                  <a:srgbClr val="FF3300"/>
                </a:solidFill>
              </a:rPr>
              <a:t>Self-Employment Tax – George -1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 smtClean="0"/>
              <a:t>George has net income from self-employment of $43,000 (from his week-end tax practice).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 smtClean="0"/>
              <a:t>He has a salary of $100,000, earned as a VP of a local corporation.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 smtClean="0"/>
              <a:t>What is his self-employment tax?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 smtClean="0"/>
              <a:t>What amount may he deduct?</a:t>
            </a:r>
          </a:p>
          <a:p>
            <a:pPr marL="0" indent="0" eaLnBrk="1" hangingPunct="1">
              <a:buFontTx/>
              <a:buNone/>
            </a:pPr>
            <a:endParaRPr lang="en-US" altLang="en-US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463113D-E0E6-4B5A-B9E8-6719D9648E0C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8600"/>
            <a:ext cx="8763000" cy="6172200"/>
          </a:xfrm>
        </p:spPr>
        <p:txBody>
          <a:bodyPr/>
          <a:lstStyle/>
          <a:p>
            <a:pPr eaLnBrk="1" hangingPunct="1"/>
            <a:endParaRPr lang="en-US" altLang="en-US" sz="4000" b="1" smtClean="0">
              <a:cs typeface="Times New Roman" pitchFamily="18" charset="0"/>
            </a:endParaRPr>
          </a:p>
          <a:p>
            <a:pPr eaLnBrk="1" hangingPunct="1"/>
            <a:endParaRPr lang="en-US" altLang="en-US" sz="4000" b="1" smtClean="0">
              <a:cs typeface="Times New Roman" pitchFamily="18" charset="0"/>
            </a:endParaRPr>
          </a:p>
        </p:txBody>
      </p:sp>
      <p:graphicFrame>
        <p:nvGraphicFramePr>
          <p:cNvPr id="6148" name="Object 3"/>
          <p:cNvGraphicFramePr>
            <a:graphicFrameLocks noChangeAspect="1"/>
          </p:cNvGraphicFramePr>
          <p:nvPr/>
        </p:nvGraphicFramePr>
        <p:xfrm>
          <a:off x="457200" y="228600"/>
          <a:ext cx="8077200" cy="6283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" name="Worksheet" r:id="rId4" imgW="4213858" imgH="3276504" progId="Excel.Sheet.12">
                  <p:embed/>
                </p:oleObj>
              </mc:Choice>
              <mc:Fallback>
                <p:oleObj name="Worksheet" r:id="rId4" imgW="4213858" imgH="3276504" progId="Excel.Shee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28600"/>
                        <a:ext cx="8077200" cy="6283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534400" cy="5715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b="1" smtClean="0"/>
              <a:t>  </a:t>
            </a:r>
          </a:p>
        </p:txBody>
      </p:sp>
      <p:graphicFrame>
        <p:nvGraphicFramePr>
          <p:cNvPr id="33795" name="Object 2"/>
          <p:cNvGraphicFramePr>
            <a:graphicFrameLocks noChangeAspect="1"/>
          </p:cNvGraphicFramePr>
          <p:nvPr/>
        </p:nvGraphicFramePr>
        <p:xfrm>
          <a:off x="381000" y="457200"/>
          <a:ext cx="8445500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796" name="Worksheet" r:id="rId4" imgW="3131813" imgH="1836432" progId="Excel.Sheet.12">
                  <p:embed/>
                </p:oleObj>
              </mc:Choice>
              <mc:Fallback>
                <p:oleObj name="Worksheet" r:id="rId4" imgW="3131813" imgH="1836432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57200"/>
                        <a:ext cx="8445500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534400" cy="5715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b="1" smtClean="0"/>
              <a:t>  </a:t>
            </a:r>
          </a:p>
        </p:txBody>
      </p:sp>
      <p:graphicFrame>
        <p:nvGraphicFramePr>
          <p:cNvPr id="34819" name="Object 2"/>
          <p:cNvGraphicFramePr>
            <a:graphicFrameLocks noChangeAspect="1"/>
          </p:cNvGraphicFramePr>
          <p:nvPr/>
        </p:nvGraphicFramePr>
        <p:xfrm>
          <a:off x="169863" y="150813"/>
          <a:ext cx="8653462" cy="6249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820" name="Worksheet" r:id="rId4" imgW="3070871" imgH="2217456" progId="Excel.Sheet.12">
                  <p:embed/>
                </p:oleObj>
              </mc:Choice>
              <mc:Fallback>
                <p:oleObj name="Worksheet" r:id="rId4" imgW="3070871" imgH="2217456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9863" y="150813"/>
                        <a:ext cx="8653462" cy="6249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90242" name="Object 2"/>
          <p:cNvGraphicFramePr>
            <a:graphicFrameLocks noChangeAspect="1"/>
          </p:cNvGraphicFramePr>
          <p:nvPr>
            <p:ph/>
          </p:nvPr>
        </p:nvGraphicFramePr>
        <p:xfrm>
          <a:off x="304800" y="422275"/>
          <a:ext cx="8593138" cy="598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43" name="Worksheet" r:id="rId4" imgW="3520372" imgH="2453544" progId="Excel.Sheet.8">
                  <p:embed/>
                </p:oleObj>
              </mc:Choice>
              <mc:Fallback>
                <p:oleObj name="Worksheet" r:id="rId4" imgW="3520372" imgH="2453544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422275"/>
                        <a:ext cx="8593138" cy="598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  <p:bldLst>
      <p:bldP spid="1290242" grpId="0" build="p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DF101DC-F05A-464B-BB6A-8B5ADA6D1E31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33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28600"/>
            <a:ext cx="8458200" cy="1143000"/>
          </a:xfrm>
        </p:spPr>
        <p:txBody>
          <a:bodyPr/>
          <a:lstStyle/>
          <a:p>
            <a:pPr eaLnBrk="1" hangingPunct="1"/>
            <a:r>
              <a:rPr lang="en-US" altLang="en-US" sz="5400" b="1" u="sng" smtClean="0">
                <a:solidFill>
                  <a:srgbClr val="FF0000"/>
                </a:solidFill>
              </a:rPr>
              <a:t>Excess FICA</a:t>
            </a:r>
          </a:p>
        </p:txBody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534400" cy="51054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4400" b="1" smtClean="0"/>
              <a:t>What happens when you work for two companies and they each withhold FICA, resulting in excess withholding? </a:t>
            </a:r>
          </a:p>
          <a:p>
            <a:pPr marL="0" indent="0" eaLnBrk="1" hangingPunct="1">
              <a:buFontTx/>
              <a:buNone/>
            </a:pPr>
            <a:r>
              <a:rPr lang="en-US" altLang="en-US" sz="4400" b="1" smtClean="0"/>
              <a:t>[You earned $100,000 for the first company and $100,000 for the second company.]</a:t>
            </a:r>
          </a:p>
          <a:p>
            <a:pPr marL="0" indent="0" eaLnBrk="1" hangingPunct="1">
              <a:buFontTx/>
              <a:buNone/>
            </a:pPr>
            <a:endParaRPr lang="en-US" altLang="en-US" sz="4400" b="1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86577A1-E71C-4BA4-83F9-5214C3DD2E55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34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37891" name="Object 2"/>
          <p:cNvGraphicFramePr>
            <a:graphicFrameLocks noChangeAspect="1"/>
          </p:cNvGraphicFramePr>
          <p:nvPr>
            <p:ph type="ctrTitle"/>
          </p:nvPr>
        </p:nvGraphicFramePr>
        <p:xfrm>
          <a:off x="228600" y="277813"/>
          <a:ext cx="8763000" cy="58943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892" name="Worksheet" r:id="rId5" imgW="2971895" imgH="1943136" progId="Excel.Sheet.8">
                  <p:embed/>
                </p:oleObj>
              </mc:Choice>
              <mc:Fallback>
                <p:oleObj name="Worksheet" r:id="rId5" imgW="2971895" imgH="1943136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77813"/>
                        <a:ext cx="8763000" cy="58943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E67BFBD-49F1-41EE-B381-AA1393C004FA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35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389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cs typeface="Times New Roman" pitchFamily="18" charset="0"/>
              </a:rPr>
              <a:t>Credits vs. Deductions</a:t>
            </a:r>
          </a:p>
        </p:txBody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229600" cy="5334000"/>
          </a:xfrm>
        </p:spPr>
        <p:txBody>
          <a:bodyPr/>
          <a:lstStyle/>
          <a:p>
            <a:pPr eaLnBrk="1" hangingPunct="1"/>
            <a:r>
              <a:rPr lang="en-US" altLang="en-US" sz="4000" b="1" u="sng" smtClean="0">
                <a:solidFill>
                  <a:schemeClr val="tx2"/>
                </a:solidFill>
                <a:cs typeface="Times New Roman" pitchFamily="18" charset="0"/>
              </a:rPr>
              <a:t>Deductions</a:t>
            </a:r>
            <a:r>
              <a:rPr lang="en-US" altLang="en-US" sz="4000" b="1" smtClean="0">
                <a:cs typeface="Times New Roman" pitchFamily="18" charset="0"/>
              </a:rPr>
              <a:t> only reduce tax liability by a percentage based on the taxpayer’s marginal tax rate</a:t>
            </a:r>
          </a:p>
          <a:p>
            <a:pPr eaLnBrk="1" hangingPunct="1"/>
            <a:r>
              <a:rPr lang="en-US" altLang="en-US" sz="4000" b="1" u="sng" smtClean="0">
                <a:solidFill>
                  <a:schemeClr val="tx2"/>
                </a:solidFill>
                <a:cs typeface="Times New Roman" pitchFamily="18" charset="0"/>
              </a:rPr>
              <a:t>Credits</a:t>
            </a:r>
            <a:r>
              <a:rPr lang="en-US" altLang="en-US" sz="4000" b="1" smtClean="0">
                <a:cs typeface="Times New Roman" pitchFamily="18" charset="0"/>
              </a:rPr>
              <a:t> are direct dollar-for-dollar reductions in the gross tax liability </a:t>
            </a:r>
          </a:p>
          <a:p>
            <a:pPr lvl="1" eaLnBrk="1" hangingPunct="1"/>
            <a:r>
              <a:rPr lang="en-US" altLang="en-US" sz="4000" b="1" smtClean="0">
                <a:cs typeface="Times New Roman" pitchFamily="18" charset="0"/>
              </a:rPr>
              <a:t>Tax credits have the same dollar value to all taxpayers, regardless of their marginal tax brackets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DEA9EA5-7FF8-4F5F-942A-2A02F79CDEC7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399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868363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C00000"/>
                </a:solidFill>
                <a:cs typeface="Times New Roman" pitchFamily="18" charset="0"/>
              </a:rPr>
              <a:t>Child Tax Credit</a:t>
            </a:r>
            <a:r>
              <a:rPr lang="en-US" altLang="en-US" smtClean="0">
                <a:solidFill>
                  <a:srgbClr val="C00000"/>
                </a:solidFill>
              </a:rPr>
              <a:t>-</a:t>
            </a:r>
            <a:r>
              <a:rPr lang="en-US" altLang="en-US" b="1" smtClean="0">
                <a:solidFill>
                  <a:srgbClr val="C00000"/>
                </a:solidFill>
              </a:rPr>
              <a:t>1</a:t>
            </a:r>
          </a:p>
        </p:txBody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382000" cy="5562600"/>
          </a:xfrm>
        </p:spPr>
        <p:txBody>
          <a:bodyPr/>
          <a:lstStyle/>
          <a:p>
            <a:pPr eaLnBrk="1" hangingPunct="1"/>
            <a:r>
              <a:rPr lang="en-US" altLang="en-US" sz="4000" b="1" u="sng" smtClean="0">
                <a:cs typeface="Times New Roman" pitchFamily="18" charset="0"/>
              </a:rPr>
              <a:t>$1,000 nonrefundable tax credit </a:t>
            </a:r>
            <a:r>
              <a:rPr lang="en-US" altLang="en-US" sz="4000" b="1" smtClean="0">
                <a:cs typeface="Times New Roman" pitchFamily="18" charset="0"/>
              </a:rPr>
              <a:t>for </a:t>
            </a:r>
            <a:r>
              <a:rPr lang="en-US" altLang="en-US" sz="4000" b="1" u="sng" smtClean="0">
                <a:cs typeface="Times New Roman" pitchFamily="18" charset="0"/>
              </a:rPr>
              <a:t>each qualifying child </a:t>
            </a:r>
            <a:r>
              <a:rPr lang="en-US" altLang="en-US" sz="4000" b="1" smtClean="0">
                <a:cs typeface="Times New Roman" pitchFamily="18" charset="0"/>
              </a:rPr>
              <a:t>under age 17</a:t>
            </a:r>
          </a:p>
          <a:p>
            <a:pPr lvl="1" eaLnBrk="1" hangingPunct="1"/>
            <a:r>
              <a:rPr lang="en-US" altLang="en-US" sz="3600" b="1" smtClean="0">
                <a:cs typeface="Times New Roman" pitchFamily="18" charset="0"/>
              </a:rPr>
              <a:t>Qualifying children include the taxpayer’s son, daughter, stepson, stepdaughter, grandchild, or eligible foster child that the taxpayer claims as a dependent</a:t>
            </a:r>
          </a:p>
          <a:p>
            <a:pPr lvl="1" eaLnBrk="1" hangingPunct="1"/>
            <a:r>
              <a:rPr lang="en-US" altLang="en-US" sz="3600" b="1" smtClean="0">
                <a:cs typeface="Times New Roman" pitchFamily="18" charset="0"/>
              </a:rPr>
              <a:t>Note: under a separate computation, some of the credit may be refundable.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A3E1B10-DD3C-496E-A353-1B93BC5801D3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37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534400" cy="63246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en-US" sz="4800" b="1" u="sng" smtClean="0">
                <a:solidFill>
                  <a:srgbClr val="FF0000"/>
                </a:solidFill>
                <a:cs typeface="Times New Roman" pitchFamily="18" charset="0"/>
              </a:rPr>
              <a:t>Child Tax Credit</a:t>
            </a:r>
            <a:r>
              <a:rPr lang="en-US" altLang="en-US" sz="4800" u="sng" smtClean="0">
                <a:solidFill>
                  <a:srgbClr val="FF0000"/>
                </a:solidFill>
              </a:rPr>
              <a:t>-</a:t>
            </a:r>
            <a:r>
              <a:rPr lang="en-US" altLang="en-US" sz="4800" b="1" u="sng" smtClean="0">
                <a:solidFill>
                  <a:srgbClr val="FF0000"/>
                </a:solidFill>
              </a:rPr>
              <a:t>2</a:t>
            </a:r>
          </a:p>
          <a:p>
            <a:pPr eaLnBrk="1" hangingPunct="1"/>
            <a:r>
              <a:rPr lang="en-US" altLang="en-US" sz="4800" b="1" smtClean="0">
                <a:cs typeface="Times New Roman" pitchFamily="18" charset="0"/>
              </a:rPr>
              <a:t>Phased out at rate of </a:t>
            </a:r>
            <a:br>
              <a:rPr lang="en-US" altLang="en-US" sz="4800" b="1" smtClean="0">
                <a:cs typeface="Times New Roman" pitchFamily="18" charset="0"/>
              </a:rPr>
            </a:br>
            <a:r>
              <a:rPr lang="en-US" altLang="en-US" sz="4800" b="1" u="sng" smtClean="0">
                <a:cs typeface="Times New Roman" pitchFamily="18" charset="0"/>
              </a:rPr>
              <a:t>$50 for every $1,000 </a:t>
            </a:r>
            <a:r>
              <a:rPr lang="en-US" altLang="en-US" sz="4800" b="1" smtClean="0">
                <a:cs typeface="Times New Roman" pitchFamily="18" charset="0"/>
              </a:rPr>
              <a:t>(or part thereof) of AGI in excess of</a:t>
            </a:r>
          </a:p>
          <a:p>
            <a:pPr marL="914400" lvl="1" indent="-457200" eaLnBrk="1" hangingPunct="1"/>
            <a:r>
              <a:rPr lang="en-US" altLang="en-US" sz="4400" b="1" u="sng" smtClean="0">
                <a:solidFill>
                  <a:srgbClr val="C00000"/>
                </a:solidFill>
                <a:cs typeface="Times New Roman" pitchFamily="18" charset="0"/>
              </a:rPr>
              <a:t>$110,000</a:t>
            </a:r>
            <a:r>
              <a:rPr lang="en-US" altLang="en-US" sz="4400" b="1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altLang="en-US" sz="4400" b="1" smtClean="0">
                <a:cs typeface="Times New Roman" pitchFamily="18" charset="0"/>
              </a:rPr>
              <a:t>if married filing jointly ($55,000 if MFS)</a:t>
            </a:r>
          </a:p>
          <a:p>
            <a:pPr marL="914400" lvl="1" indent="-457200" eaLnBrk="1" hangingPunct="1"/>
            <a:r>
              <a:rPr lang="en-US" altLang="en-US" sz="4400" b="1" u="sng" smtClean="0">
                <a:solidFill>
                  <a:srgbClr val="C00000"/>
                </a:solidFill>
                <a:cs typeface="Times New Roman" pitchFamily="18" charset="0"/>
              </a:rPr>
              <a:t>$75,000</a:t>
            </a:r>
            <a:r>
              <a:rPr lang="en-US" altLang="en-US" sz="4400" b="1" smtClean="0">
                <a:solidFill>
                  <a:srgbClr val="C00000"/>
                </a:solidFill>
                <a:cs typeface="Times New Roman" pitchFamily="18" charset="0"/>
              </a:rPr>
              <a:t> </a:t>
            </a:r>
            <a:r>
              <a:rPr lang="en-US" altLang="en-US" sz="4400" b="1" smtClean="0">
                <a:cs typeface="Times New Roman" pitchFamily="18" charset="0"/>
              </a:rPr>
              <a:t>if single or head of household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1AF108-C971-4FC0-A287-796F03B9AA7A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38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41987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-65088"/>
            <a:ext cx="8763000" cy="6551613"/>
          </a:xfrm>
          <a:noFill/>
        </p:spPr>
        <p:txBody>
          <a:bodyPr lIns="90488" tIns="44450" rIns="90488" bIns="44450">
            <a:spAutoFit/>
          </a:bodyPr>
          <a:lstStyle/>
          <a:p>
            <a:pPr algn="l" eaLnBrk="1" hangingPunct="1"/>
            <a:r>
              <a:rPr lang="en-US" altLang="en-US" sz="6000" b="1" u="sng" smtClean="0">
                <a:cs typeface="Times New Roman" pitchFamily="18" charset="0"/>
              </a:rPr>
              <a:t>Child Tax Credit</a:t>
            </a:r>
            <a:br>
              <a:rPr lang="en-US" altLang="en-US" sz="6000" b="1" u="sng" smtClean="0">
                <a:cs typeface="Times New Roman" pitchFamily="18" charset="0"/>
              </a:rPr>
            </a:br>
            <a:r>
              <a:rPr lang="en-US" altLang="en-US" sz="6000" b="1" smtClean="0">
                <a:cs typeface="Times New Roman" pitchFamily="18" charset="0"/>
              </a:rPr>
              <a:t>Cindy files as head of household and has three dependent children ages 12, 14, and 16. </a:t>
            </a:r>
            <a:br>
              <a:rPr lang="en-US" altLang="en-US" sz="6000" b="1" smtClean="0">
                <a:cs typeface="Times New Roman" pitchFamily="18" charset="0"/>
              </a:rPr>
            </a:br>
            <a:r>
              <a:rPr lang="en-US" altLang="en-US" sz="6000" b="1" smtClean="0">
                <a:cs typeface="Times New Roman" pitchFamily="18" charset="0"/>
              </a:rPr>
              <a:t>Her </a:t>
            </a:r>
            <a:r>
              <a:rPr lang="en-US" altLang="en-US" sz="6000" b="1" u="sng" smtClean="0">
                <a:cs typeface="Times New Roman" pitchFamily="18" charset="0"/>
              </a:rPr>
              <a:t>AGI is $80,000</a:t>
            </a:r>
            <a:r>
              <a:rPr lang="en-US" altLang="en-US" sz="6000" b="1" smtClean="0">
                <a:cs typeface="Times New Roman" pitchFamily="18" charset="0"/>
              </a:rPr>
              <a:t>. </a:t>
            </a:r>
            <a:br>
              <a:rPr lang="en-US" altLang="en-US" sz="6000" b="1" smtClean="0">
                <a:cs typeface="Times New Roman" pitchFamily="18" charset="0"/>
              </a:rPr>
            </a:br>
            <a:r>
              <a:rPr lang="en-US" altLang="en-US" sz="6000" b="1" smtClean="0">
                <a:cs typeface="Times New Roman" pitchFamily="18" charset="0"/>
              </a:rPr>
              <a:t>Cindy child tax credit?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5283881-D8D9-4A91-AE74-3068986F607F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39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43011" name="Object 2"/>
          <p:cNvGraphicFramePr>
            <a:graphicFrameLocks noChangeAspect="1"/>
          </p:cNvGraphicFramePr>
          <p:nvPr>
            <p:ph type="ctrTitle"/>
          </p:nvPr>
        </p:nvGraphicFramePr>
        <p:xfrm>
          <a:off x="381000" y="217488"/>
          <a:ext cx="8377238" cy="6059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12" name="Worksheet" r:id="rId5" imgW="2857466" imgH="2066850" progId="Excel.Sheet.8">
                  <p:embed/>
                </p:oleObj>
              </mc:Choice>
              <mc:Fallback>
                <p:oleObj name="Worksheet" r:id="rId5" imgW="2857466" imgH="206685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17488"/>
                        <a:ext cx="8377238" cy="6059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Content Placeholder 2"/>
          <p:cNvSpPr>
            <a:spLocks noGrp="1"/>
          </p:cNvSpPr>
          <p:nvPr>
            <p:ph idx="1"/>
          </p:nvPr>
        </p:nvSpPr>
        <p:spPr>
          <a:xfrm>
            <a:off x="152400" y="50800"/>
            <a:ext cx="8991600" cy="63500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en-US" altLang="en-US" sz="6000" b="1" smtClean="0"/>
              <a:t>In 2015, Jamie (single) reported taxable income of $100,000, including a </a:t>
            </a:r>
            <a:br>
              <a:rPr lang="en-US" altLang="en-US" sz="6000" b="1" smtClean="0"/>
            </a:br>
            <a:r>
              <a:rPr lang="en-US" altLang="en-US" sz="6000" b="1" smtClean="0"/>
              <a:t>long-term capital gain of $5,000. What is her gross tax liability (use the tax rate schedules)? </a:t>
            </a:r>
          </a:p>
          <a:p>
            <a:pPr marL="0" indent="0"/>
            <a:endParaRPr lang="en-US" altLang="en-US" sz="9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17F79C4-A530-4126-8D08-290BD126D056}" type="datetime1">
              <a:rPr lang="en-US" smtClean="0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293A4F-3344-412B-8B51-A9B025E50982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0D5E17A-A40A-4706-830E-70FE4F481AE5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40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44035" name="Object 2"/>
          <p:cNvGraphicFramePr>
            <a:graphicFrameLocks noChangeAspect="1"/>
          </p:cNvGraphicFramePr>
          <p:nvPr>
            <p:ph type="ctrTitle"/>
          </p:nvPr>
        </p:nvGraphicFramePr>
        <p:xfrm>
          <a:off x="412750" y="449263"/>
          <a:ext cx="8396288" cy="6073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36" name="Worksheet" r:id="rId5" imgW="2857466" imgH="2066850" progId="Excel.Sheet.8">
                  <p:embed/>
                </p:oleObj>
              </mc:Choice>
              <mc:Fallback>
                <p:oleObj name="Worksheet" r:id="rId5" imgW="2857466" imgH="206685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2750" y="449263"/>
                        <a:ext cx="8396288" cy="6073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228600"/>
            <a:ext cx="8686800" cy="6324600"/>
          </a:xfrm>
        </p:spPr>
        <p:txBody>
          <a:bodyPr lIns="92075" tIns="46038" rIns="92075" bIns="46038"/>
          <a:lstStyle/>
          <a:p>
            <a:pPr marL="0" indent="0">
              <a:buFont typeface="Arial" pitchFamily="34" charset="0"/>
              <a:buNone/>
              <a:defRPr/>
            </a:pPr>
            <a:r>
              <a:rPr lang="en-US" altLang="en-US" sz="6000" b="1" dirty="0" smtClean="0"/>
              <a:t>Earned Income Credit</a:t>
            </a:r>
          </a:p>
          <a:p>
            <a:pPr>
              <a:buFont typeface="Arial" pitchFamily="34" charset="0"/>
              <a:buChar char="•"/>
              <a:defRPr/>
            </a:pPr>
            <a:r>
              <a:rPr lang="en-US" altLang="en-US" sz="4400" b="1" dirty="0" smtClean="0"/>
              <a:t>The earned income credit </a:t>
            </a:r>
            <a:r>
              <a:rPr lang="en-US" altLang="en-US" sz="4400" b="1" dirty="0" smtClean="0">
                <a:solidFill>
                  <a:schemeClr val="tx2"/>
                </a:solidFill>
              </a:rPr>
              <a:t>provides tax relief</a:t>
            </a:r>
            <a:r>
              <a:rPr lang="en-US" altLang="en-US" sz="4400" b="1" dirty="0" smtClean="0"/>
              <a:t> to low-income taxpayers</a:t>
            </a:r>
            <a:endParaRPr lang="en-US" altLang="en-US" sz="2400" b="1" dirty="0" smtClean="0"/>
          </a:p>
          <a:p>
            <a:pPr>
              <a:buFont typeface="Arial" pitchFamily="34" charset="0"/>
              <a:buChar char="•"/>
              <a:defRPr/>
            </a:pPr>
            <a:r>
              <a:rPr lang="en-US" altLang="en-US" sz="4400" b="1" dirty="0" smtClean="0"/>
              <a:t>Credit is </a:t>
            </a:r>
            <a:r>
              <a:rPr lang="en-US" altLang="en-US" sz="4400" b="1" dirty="0" smtClean="0">
                <a:solidFill>
                  <a:schemeClr val="tx2"/>
                </a:solidFill>
              </a:rPr>
              <a:t>refundable</a:t>
            </a:r>
          </a:p>
          <a:p>
            <a:pPr lvl="1">
              <a:buFont typeface="Arial" pitchFamily="34" charset="0"/>
              <a:buChar char="–"/>
              <a:defRPr/>
            </a:pPr>
            <a:r>
              <a:rPr lang="en-US" altLang="en-US" sz="4000" b="1" dirty="0" smtClean="0"/>
              <a:t>The taxpayer may receive a refund if the credit exceeds the tax liability</a:t>
            </a:r>
            <a:endParaRPr lang="en-US" altLang="en-US" sz="4000" b="1" dirty="0"/>
          </a:p>
          <a:p>
            <a:pPr marL="457200" lvl="1" indent="0">
              <a:buFont typeface="Arial" pitchFamily="34" charset="0"/>
              <a:buNone/>
              <a:defRPr/>
            </a:pPr>
            <a:r>
              <a:rPr lang="en-US" altLang="en-US" sz="4000" b="1" dirty="0" smtClean="0">
                <a:solidFill>
                  <a:srgbClr val="C00000"/>
                </a:solidFill>
              </a:rPr>
              <a:t>Earned income credit omitted from this course</a:t>
            </a: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5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0B3C70C-19BE-42C1-88BF-76522ECC75E7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42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763000" cy="63246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b="1" u="sng" smtClean="0"/>
              <a:t>Sec. 21. Expenses For Household and Dependent Care Services Necessary For Gainful Employment.</a:t>
            </a:r>
          </a:p>
          <a:p>
            <a:pPr marL="0" indent="0">
              <a:buFont typeface="Arial" charset="0"/>
              <a:buNone/>
            </a:pPr>
            <a:r>
              <a:rPr lang="en-US" altLang="en-US" b="1" smtClean="0"/>
              <a:t>21(a) Allowance of credit,  (1) in General.—</a:t>
            </a:r>
          </a:p>
          <a:p>
            <a:pPr marL="0" indent="0">
              <a:buFont typeface="Arial" charset="0"/>
              <a:buNone/>
            </a:pPr>
            <a:r>
              <a:rPr lang="en-US" altLang="en-US" b="1" smtClean="0"/>
              <a:t>In the case of an individual for which there are 1 or more qualifying individuals </a:t>
            </a:r>
            <a:r>
              <a:rPr lang="en-US" altLang="en-US" sz="2400" b="1" smtClean="0"/>
              <a:t>(as defined in subsection (b)(1)) </a:t>
            </a:r>
            <a:r>
              <a:rPr lang="en-US" altLang="en-US" b="1" smtClean="0"/>
              <a:t>with respect to such individual, there shall be allowed as a credit against the tax imposed by this chapter for the taxable year an amount equal to the applicable percentage of the employment-related expenses </a:t>
            </a:r>
            <a:r>
              <a:rPr lang="en-US" altLang="en-US" sz="2400" b="1" smtClean="0"/>
              <a:t>(as defined in subsection (b)(2)) </a:t>
            </a:r>
            <a:r>
              <a:rPr lang="en-US" altLang="en-US" b="1" smtClean="0"/>
              <a:t>paid by such individual during the taxable year.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C81B835-A246-4C8D-BB55-5888ACC4163F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43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52400"/>
            <a:ext cx="8763000" cy="6172200"/>
          </a:xfrm>
        </p:spPr>
        <p:txBody>
          <a:bodyPr/>
          <a:lstStyle/>
          <a:p>
            <a:pPr marL="0" indent="0">
              <a:buFont typeface="Arial" pitchFamily="34" charset="0"/>
              <a:buNone/>
              <a:defRPr/>
            </a:pPr>
            <a:r>
              <a:rPr lang="en-US" b="1" u="sng" dirty="0" smtClean="0"/>
              <a:t>Sec. 21.Expenses For Household and Dependent Care Services Necessary For Gainful Employment.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en-US" sz="3600" b="1" dirty="0" smtClean="0"/>
              <a:t>(2) Applicable </a:t>
            </a:r>
            <a:r>
              <a:rPr lang="en-US" sz="3600" b="1" dirty="0"/>
              <a:t>percentage defined</a:t>
            </a:r>
            <a:r>
              <a:rPr lang="en-US" sz="3600" b="1" dirty="0" smtClean="0"/>
              <a:t>. </a:t>
            </a:r>
            <a:br>
              <a:rPr lang="en-US" sz="3600" b="1" dirty="0" smtClean="0"/>
            </a:br>
            <a:endParaRPr lang="en-US" sz="3600" b="1" dirty="0" smtClean="0"/>
          </a:p>
          <a:p>
            <a:pPr marL="0" indent="0">
              <a:buFont typeface="Arial" pitchFamily="34" charset="0"/>
              <a:buNone/>
              <a:defRPr/>
            </a:pPr>
            <a:r>
              <a:rPr lang="en-US" sz="3600" b="1" dirty="0" smtClean="0"/>
              <a:t>For </a:t>
            </a:r>
            <a:r>
              <a:rPr lang="en-US" sz="3600" b="1" dirty="0"/>
              <a:t>purposes of paragraph (1),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the </a:t>
            </a:r>
            <a:r>
              <a:rPr lang="en-US" sz="3600" b="1" dirty="0"/>
              <a:t>term “applicable percentage” means </a:t>
            </a:r>
            <a:r>
              <a:rPr lang="en-US" sz="3600" b="1" dirty="0" smtClean="0"/>
              <a:t>35% reduced </a:t>
            </a:r>
            <a:r>
              <a:rPr lang="en-US" sz="3600" b="1" dirty="0"/>
              <a:t>(but not below 20 percent) by 1 percentage point for each $2,000 (or fraction thereof) by which the taxpayer's adjusted gross income for the taxable year exceeds $15,000.</a:t>
            </a:r>
          </a:p>
          <a:p>
            <a:pPr marL="468313" indent="-468313" eaLnBrk="1" hangingPunct="1">
              <a:buFont typeface="Arial" pitchFamily="34" charset="0"/>
              <a:buNone/>
              <a:defRPr/>
            </a:pPr>
            <a:endParaRPr lang="en-US" altLang="en-US" sz="20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AD7C867-961C-48D3-9BF0-4328551772D2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44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533400"/>
            <a:ext cx="8534400" cy="5562600"/>
          </a:xfrm>
        </p:spPr>
        <p:txBody>
          <a:bodyPr/>
          <a:lstStyle/>
          <a:p>
            <a:pPr marL="468313" indent="-468313" eaLnBrk="1" hangingPunct="1">
              <a:buFont typeface="Arial" charset="0"/>
              <a:buNone/>
            </a:pPr>
            <a:r>
              <a:rPr lang="en-US" altLang="en-US" sz="4400" b="1" u="sng" smtClean="0">
                <a:solidFill>
                  <a:srgbClr val="FF0000"/>
                </a:solidFill>
              </a:rPr>
              <a:t>Dependent Care Credit. Sec. 21.  -1</a:t>
            </a:r>
          </a:p>
          <a:p>
            <a:pPr marL="468313" indent="-468313" eaLnBrk="1" hangingPunct="1"/>
            <a:r>
              <a:rPr lang="en-US" altLang="en-US" sz="5400" b="1" smtClean="0"/>
              <a:t>Nonrefundable credit for taxpayers who pay for child or dependent care so they can work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F0D0318-A90B-4118-A0DC-660B705F172B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45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324600"/>
          </a:xfrm>
        </p:spPr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en-US" altLang="en-US" sz="3600" b="1" u="sng" dirty="0" smtClean="0">
                <a:solidFill>
                  <a:srgbClr val="FF0000"/>
                </a:solidFill>
              </a:rPr>
              <a:t>Dependent Care Credit -2</a:t>
            </a:r>
          </a:p>
          <a:p>
            <a:pPr marL="0" indent="0" eaLnBrk="1" hangingPunct="1">
              <a:buFontTx/>
              <a:buNone/>
              <a:defRPr/>
            </a:pPr>
            <a:r>
              <a:rPr lang="en-US" altLang="en-US" sz="3600" b="1" dirty="0" smtClean="0"/>
              <a:t>Credit percentage varies from </a:t>
            </a:r>
            <a:r>
              <a:rPr lang="en-US" altLang="en-US" sz="3600" b="1" u="sng" dirty="0" smtClean="0"/>
              <a:t>20% to 35% </a:t>
            </a:r>
            <a:r>
              <a:rPr lang="en-US" altLang="en-US" sz="3600" b="1" dirty="0" smtClean="0"/>
              <a:t>of up to $3,000 (1 qualifying child) or $6,000 for 2 or more qualifying children under 13</a:t>
            </a:r>
          </a:p>
          <a:p>
            <a:pPr lvl="1" eaLnBrk="1" hangingPunct="1">
              <a:defRPr/>
            </a:pPr>
            <a:r>
              <a:rPr lang="en-US" altLang="en-US" sz="3600" b="1" dirty="0" smtClean="0"/>
              <a:t>35% if AGI does not exceed $15,000</a:t>
            </a:r>
          </a:p>
          <a:p>
            <a:pPr lvl="1" eaLnBrk="1" hangingPunct="1">
              <a:defRPr/>
            </a:pPr>
            <a:r>
              <a:rPr lang="en-US" altLang="en-US" sz="3600" b="1" dirty="0" smtClean="0"/>
              <a:t>Reduced by 1% for each $2,000 (or fraction thereof) AGI exceeds $15,000</a:t>
            </a:r>
          </a:p>
          <a:p>
            <a:pPr lvl="1" eaLnBrk="1" hangingPunct="1">
              <a:defRPr/>
            </a:pPr>
            <a:r>
              <a:rPr lang="en-US" altLang="en-US" sz="3600" b="1" dirty="0" smtClean="0"/>
              <a:t>Minimum credit rate is 20% if AGI exceeds $43,000</a:t>
            </a:r>
          </a:p>
          <a:p>
            <a:pPr lvl="1" eaLnBrk="1" hangingPunct="1">
              <a:defRPr/>
            </a:pPr>
            <a:r>
              <a:rPr lang="en-US" altLang="en-US" sz="3600" b="1" dirty="0" smtClean="0"/>
              <a:t>Credit is not refundable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3F98AB1-AB3B-4BEB-BA56-726B80671334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46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5017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407988"/>
            <a:ext cx="8763000" cy="6305550"/>
          </a:xfrm>
          <a:noFill/>
        </p:spPr>
        <p:txBody>
          <a:bodyPr lIns="90488" tIns="44450" rIns="90488" bIns="44450">
            <a:spAutoFit/>
          </a:bodyPr>
          <a:lstStyle/>
          <a:p>
            <a:pPr algn="l" eaLnBrk="1" hangingPunct="1"/>
            <a:r>
              <a:rPr lang="en-US" altLang="en-US" sz="4000" b="1" u="sng" smtClean="0">
                <a:solidFill>
                  <a:srgbClr val="C00000"/>
                </a:solidFill>
                <a:cs typeface="Times New Roman" pitchFamily="18" charset="0"/>
              </a:rPr>
              <a:t>Dependent Care Credit-Jane</a:t>
            </a:r>
            <a:r>
              <a:rPr lang="en-US" altLang="en-US" sz="4000" b="1" u="sng" smtClean="0">
                <a:cs typeface="Times New Roman" pitchFamily="18" charset="0"/>
              </a:rPr>
              <a:t/>
            </a:r>
            <a:br>
              <a:rPr lang="en-US" altLang="en-US" sz="4000" b="1" u="sng" smtClean="0">
                <a:cs typeface="Times New Roman" pitchFamily="18" charset="0"/>
              </a:rPr>
            </a:br>
            <a:r>
              <a:rPr lang="en-US" altLang="en-US" sz="3600" b="1" smtClean="0">
                <a:cs typeface="Times New Roman" pitchFamily="18" charset="0"/>
              </a:rPr>
              <a:t>June is single and has AGI of $45,000. </a:t>
            </a:r>
            <a:br>
              <a:rPr lang="en-US" altLang="en-US" sz="3600" b="1" smtClean="0">
                <a:cs typeface="Times New Roman" pitchFamily="18" charset="0"/>
              </a:rPr>
            </a:br>
            <a:r>
              <a:rPr lang="en-US" altLang="en-US" sz="3600" b="1" smtClean="0">
                <a:cs typeface="Times New Roman" pitchFamily="18" charset="0"/>
              </a:rPr>
              <a:t>June has a five-year-old son who is in day care while she works.</a:t>
            </a:r>
            <a:br>
              <a:rPr lang="en-US" altLang="en-US" sz="3600" b="1" smtClean="0">
                <a:cs typeface="Times New Roman" pitchFamily="18" charset="0"/>
              </a:rPr>
            </a:br>
            <a:r>
              <a:rPr lang="en-US" altLang="en-US" sz="2000" b="1" smtClean="0">
                <a:cs typeface="Times New Roman" pitchFamily="18" charset="0"/>
              </a:rPr>
              <a:t/>
            </a:r>
            <a:br>
              <a:rPr lang="en-US" altLang="en-US" sz="2000" b="1" smtClean="0">
                <a:cs typeface="Times New Roman" pitchFamily="18" charset="0"/>
              </a:rPr>
            </a:br>
            <a:r>
              <a:rPr lang="en-US" altLang="en-US" sz="3600" b="1" smtClean="0">
                <a:cs typeface="Times New Roman" pitchFamily="18" charset="0"/>
              </a:rPr>
              <a:t>a. How much can she claim for the dependent care credit if she spends $5,000 for child care during the year?</a:t>
            </a:r>
            <a:br>
              <a:rPr lang="en-US" altLang="en-US" sz="3600" b="1" smtClean="0">
                <a:cs typeface="Times New Roman" pitchFamily="18" charset="0"/>
              </a:rPr>
            </a:br>
            <a:r>
              <a:rPr lang="en-US" altLang="en-US" sz="2000" b="1" smtClean="0">
                <a:cs typeface="Times New Roman" pitchFamily="18" charset="0"/>
              </a:rPr>
              <a:t/>
            </a:r>
            <a:br>
              <a:rPr lang="en-US" altLang="en-US" sz="2000" b="1" smtClean="0">
                <a:cs typeface="Times New Roman" pitchFamily="18" charset="0"/>
              </a:rPr>
            </a:br>
            <a:r>
              <a:rPr lang="en-US" altLang="en-US" sz="3600" b="1" smtClean="0">
                <a:cs typeface="Times New Roman" pitchFamily="18" charset="0"/>
              </a:rPr>
              <a:t>b. How much can she claim for the dependent care credit if she spends $3,000 for child care during the year?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02" name="Object 2"/>
          <p:cNvGraphicFramePr>
            <a:graphicFrameLocks noChangeAspect="1"/>
          </p:cNvGraphicFramePr>
          <p:nvPr>
            <p:ph type="ctrTitle"/>
          </p:nvPr>
        </p:nvGraphicFramePr>
        <p:xfrm>
          <a:off x="152400" y="95250"/>
          <a:ext cx="8763000" cy="6432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3" name="Worksheet" r:id="rId5" imgW="2238322" imgH="1790640" progId="Excel.Sheet.8">
                  <p:embed/>
                </p:oleObj>
              </mc:Choice>
              <mc:Fallback>
                <p:oleObj name="Worksheet" r:id="rId5" imgW="2238322" imgH="179064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95250"/>
                        <a:ext cx="8763000" cy="6432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26" name="Object 2"/>
          <p:cNvGraphicFramePr>
            <a:graphicFrameLocks noChangeAspect="1"/>
          </p:cNvGraphicFramePr>
          <p:nvPr>
            <p:ph type="ctrTitle"/>
          </p:nvPr>
        </p:nvGraphicFramePr>
        <p:xfrm>
          <a:off x="152400" y="152400"/>
          <a:ext cx="8763000" cy="6477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27" name="Worksheet" r:id="rId5" imgW="2238322" imgH="1790640" progId="Excel.Sheet.8">
                  <p:embed/>
                </p:oleObj>
              </mc:Choice>
              <mc:Fallback>
                <p:oleObj name="Worksheet" r:id="rId5" imgW="2238322" imgH="179064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"/>
                        <a:ext cx="8763000" cy="6477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151C81B-F871-4875-BA80-1E7C44EBFAD9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49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324600"/>
          </a:xfrm>
        </p:spPr>
        <p:txBody>
          <a:bodyPr/>
          <a:lstStyle/>
          <a:p>
            <a:pPr marL="57150" indent="-57150" eaLnBrk="1" hangingPunct="1">
              <a:buFont typeface="Arial" pitchFamily="34" charset="0"/>
              <a:buNone/>
              <a:defRPr/>
            </a:pPr>
            <a:r>
              <a:rPr lang="en-US" sz="4400" b="1" dirty="0" smtClean="0"/>
              <a:t>Child and Dependent Care Credit </a:t>
            </a:r>
          </a:p>
          <a:p>
            <a:pPr marL="0" indent="0" eaLnBrk="1" hangingPunct="1">
              <a:buFont typeface="Arial" pitchFamily="34" charset="0"/>
              <a:buNone/>
              <a:defRPr/>
            </a:pPr>
            <a:r>
              <a:rPr lang="en-US" sz="4400" b="1" dirty="0" smtClean="0"/>
              <a:t>Ruth </a:t>
            </a:r>
            <a:r>
              <a:rPr lang="en-US" sz="4400" b="1" dirty="0"/>
              <a:t>had wages of </a:t>
            </a:r>
            <a:r>
              <a:rPr lang="en-US" sz="4400" b="1" dirty="0" smtClean="0"/>
              <a:t>$22,000 </a:t>
            </a:r>
            <a:r>
              <a:rPr lang="en-US" sz="4400" b="1" dirty="0"/>
              <a:t>and her husband John’s wages were </a:t>
            </a:r>
            <a:r>
              <a:rPr lang="en-US" sz="4400" b="1" dirty="0" smtClean="0"/>
              <a:t>$8,000</a:t>
            </a:r>
            <a:r>
              <a:rPr lang="en-US" sz="4400" b="1" dirty="0"/>
              <a:t>. They have 3</a:t>
            </a:r>
            <a:r>
              <a:rPr lang="en-US" sz="4400" b="1" dirty="0" smtClean="0"/>
              <a:t> </a:t>
            </a:r>
            <a:r>
              <a:rPr lang="en-US" sz="4400" b="1" dirty="0"/>
              <a:t>children ages 3, 6 and 9. </a:t>
            </a:r>
            <a:r>
              <a:rPr lang="en-US" sz="4400" b="1" dirty="0" smtClean="0"/>
              <a:t/>
            </a:r>
            <a:br>
              <a:rPr lang="en-US" sz="4400" b="1" dirty="0" smtClean="0"/>
            </a:br>
            <a:r>
              <a:rPr lang="en-US" sz="4400" b="1" dirty="0" smtClean="0"/>
              <a:t>They </a:t>
            </a:r>
            <a:r>
              <a:rPr lang="en-US" sz="4400" b="1" dirty="0"/>
              <a:t>paid a total of $8,000 to Creative Child Care School, Inc. </a:t>
            </a:r>
            <a:br>
              <a:rPr lang="en-US" sz="4400" b="1" dirty="0"/>
            </a:br>
            <a:r>
              <a:rPr lang="en-US" sz="4400" b="1" dirty="0"/>
              <a:t>Assuming a 20% credit rate, what will be their </a:t>
            </a:r>
            <a:r>
              <a:rPr lang="en-US" sz="4400" b="1" u="sng" dirty="0" smtClean="0"/>
              <a:t>child </a:t>
            </a:r>
            <a:r>
              <a:rPr lang="en-US" sz="4400" b="1" u="sng" dirty="0"/>
              <a:t>and dependent care credit</a:t>
            </a:r>
            <a:r>
              <a:rPr lang="en-US" sz="4400" b="1" dirty="0"/>
              <a:t>? </a:t>
            </a:r>
          </a:p>
          <a:p>
            <a:pPr marL="57150" indent="-57150" eaLnBrk="1" hangingPunct="1">
              <a:buFont typeface="Arial" pitchFamily="34" charset="0"/>
              <a:buNone/>
              <a:defRPr/>
            </a:pPr>
            <a:endParaRPr lang="en-US" altLang="en-US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Content Placeholder 2"/>
          <p:cNvSpPr>
            <a:spLocks noGrp="1"/>
          </p:cNvSpPr>
          <p:nvPr>
            <p:ph idx="1"/>
          </p:nvPr>
        </p:nvSpPr>
        <p:spPr>
          <a:xfrm>
            <a:off x="152400" y="50800"/>
            <a:ext cx="8991600" cy="63500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charset="0"/>
              <a:buNone/>
            </a:pPr>
            <a:endParaRPr lang="en-US" altLang="en-US" sz="3600" b="1" smtClean="0"/>
          </a:p>
          <a:p>
            <a:pPr marL="0" indent="0"/>
            <a:endParaRPr lang="en-US" altLang="en-US" sz="9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17F79C4-A530-4126-8D08-290BD126D056}" type="datetime1">
              <a:rPr lang="en-US" smtClean="0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F07AE45-FE46-4604-8C96-7D8B9DD848F3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8197" name="Object 1"/>
          <p:cNvGraphicFramePr>
            <a:graphicFrameLocks noChangeAspect="1"/>
          </p:cNvGraphicFramePr>
          <p:nvPr/>
        </p:nvGraphicFramePr>
        <p:xfrm>
          <a:off x="228600" y="152400"/>
          <a:ext cx="8658225" cy="60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8" name="Worksheet" r:id="rId5" imgW="3139377" imgH="2072736" progId="Excel.Sheet.12">
                  <p:embed/>
                </p:oleObj>
              </mc:Choice>
              <mc:Fallback>
                <p:oleObj name="Worksheet" r:id="rId5" imgW="3139377" imgH="2072736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8658225" cy="609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E582806-A805-4861-A668-CE2AE306D361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50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324600"/>
          </a:xfrm>
        </p:spPr>
        <p:txBody>
          <a:bodyPr/>
          <a:lstStyle/>
          <a:p>
            <a:pPr marL="57150" indent="-57150" eaLnBrk="1" hangingPunct="1">
              <a:buFont typeface="Arial" charset="0"/>
              <a:buNone/>
            </a:pPr>
            <a:r>
              <a:rPr lang="en-US" altLang="en-US" b="1" smtClean="0">
                <a:cs typeface="Times New Roman" pitchFamily="18" charset="0"/>
              </a:rPr>
              <a:t> </a:t>
            </a:r>
          </a:p>
        </p:txBody>
      </p:sp>
      <p:graphicFrame>
        <p:nvGraphicFramePr>
          <p:cNvPr id="54276" name="Object 1"/>
          <p:cNvGraphicFramePr>
            <a:graphicFrameLocks noChangeAspect="1"/>
          </p:cNvGraphicFramePr>
          <p:nvPr/>
        </p:nvGraphicFramePr>
        <p:xfrm>
          <a:off x="138113" y="442913"/>
          <a:ext cx="8642350" cy="534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7" name="Worksheet" r:id="rId4" imgW="2560428" imgH="1585008" progId="Excel.Sheet.12">
                  <p:embed/>
                </p:oleObj>
              </mc:Choice>
              <mc:Fallback>
                <p:oleObj name="Worksheet" r:id="rId4" imgW="2560428" imgH="1585008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13" y="442913"/>
                        <a:ext cx="8642350" cy="534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524ED3D-0477-4816-A834-EFF5D530420E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51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324600"/>
          </a:xfrm>
        </p:spPr>
        <p:txBody>
          <a:bodyPr/>
          <a:lstStyle/>
          <a:p>
            <a:pPr marL="57150" indent="-57150" eaLnBrk="1" hangingPunct="1">
              <a:buFont typeface="Arial" charset="0"/>
              <a:buNone/>
            </a:pPr>
            <a:r>
              <a:rPr lang="en-US" altLang="en-US" b="1" smtClean="0">
                <a:cs typeface="Times New Roman" pitchFamily="18" charset="0"/>
              </a:rPr>
              <a:t> </a:t>
            </a:r>
          </a:p>
        </p:txBody>
      </p:sp>
      <p:graphicFrame>
        <p:nvGraphicFramePr>
          <p:cNvPr id="55300" name="Object 1"/>
          <p:cNvGraphicFramePr>
            <a:graphicFrameLocks noChangeAspect="1"/>
          </p:cNvGraphicFramePr>
          <p:nvPr/>
        </p:nvGraphicFramePr>
        <p:xfrm>
          <a:off x="138113" y="442913"/>
          <a:ext cx="8642350" cy="5348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1" name="Worksheet" r:id="rId4" imgW="2560428" imgH="1585008" progId="Excel.Sheet.12">
                  <p:embed/>
                </p:oleObj>
              </mc:Choice>
              <mc:Fallback>
                <p:oleObj name="Worksheet" r:id="rId4" imgW="2560428" imgH="1585008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113" y="442913"/>
                        <a:ext cx="8642350" cy="5348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9BD13E9-5D8D-4420-B45C-DB9D4097B64F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52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324600"/>
          </a:xfrm>
        </p:spPr>
        <p:txBody>
          <a:bodyPr/>
          <a:lstStyle/>
          <a:p>
            <a:pPr marL="57150" indent="-57150" eaLnBrk="1" hangingPunct="1">
              <a:buFont typeface="Arial" charset="0"/>
              <a:buNone/>
            </a:pPr>
            <a:r>
              <a:rPr lang="en-US" altLang="en-US" sz="3600" b="1" u="sng" smtClean="0">
                <a:solidFill>
                  <a:srgbClr val="FF0000"/>
                </a:solidFill>
                <a:cs typeface="Times New Roman" pitchFamily="18" charset="0"/>
              </a:rPr>
              <a:t>Education Credits-1</a:t>
            </a:r>
            <a:r>
              <a:rPr lang="en-US" altLang="en-US" sz="3600" smtClean="0">
                <a:solidFill>
                  <a:srgbClr val="FF0000"/>
                </a:solidFill>
              </a:rPr>
              <a:t> </a:t>
            </a:r>
            <a:r>
              <a:rPr lang="en-US" altLang="en-US" b="1" smtClean="0">
                <a:cs typeface="Times New Roman" pitchFamily="18" charset="0"/>
              </a:rPr>
              <a:t>Two elective (possibly refundable) tax credits for college tuition &amp; fees for the taxpayer, spouse, or dependents </a:t>
            </a:r>
          </a:p>
          <a:p>
            <a:pPr marL="463550" lvl="1" indent="-231775" eaLnBrk="1" hangingPunct="1"/>
            <a:r>
              <a:rPr lang="en-US" altLang="en-US" b="1" u="sng" smtClean="0">
                <a:solidFill>
                  <a:schemeClr val="tx2"/>
                </a:solidFill>
                <a:cs typeface="Times New Roman" pitchFamily="18" charset="0"/>
              </a:rPr>
              <a:t>(AOTC) (old Hope Credit)</a:t>
            </a:r>
            <a:r>
              <a:rPr lang="en-US" altLang="en-US" b="1" u="sng" smtClean="0">
                <a:cs typeface="Times New Roman" pitchFamily="18" charset="0"/>
              </a:rPr>
              <a:t> </a:t>
            </a:r>
            <a:r>
              <a:rPr lang="en-US" altLang="en-US" b="1" smtClean="0">
                <a:latin typeface="Tahoma" pitchFamily="34" charset="0"/>
                <a:cs typeface="Times New Roman" pitchFamily="18" charset="0"/>
              </a:rPr>
              <a:t>–</a:t>
            </a:r>
            <a:r>
              <a:rPr lang="en-US" altLang="en-US" b="1" smtClean="0">
                <a:cs typeface="Times New Roman" pitchFamily="18" charset="0"/>
              </a:rPr>
              <a:t> 100% of first $2,000 and 25% of second $2,000 tuition and fees for first 4 years of college.  </a:t>
            </a:r>
            <a:br>
              <a:rPr lang="en-US" altLang="en-US" b="1" smtClean="0">
                <a:cs typeface="Times New Roman" pitchFamily="18" charset="0"/>
              </a:rPr>
            </a:br>
            <a:r>
              <a:rPr lang="en-US" altLang="en-US" b="1" smtClean="0">
                <a:cs typeface="Times New Roman" pitchFamily="18" charset="0"/>
              </a:rPr>
              <a:t>(maximum $2,500 </a:t>
            </a:r>
            <a:r>
              <a:rPr lang="en-US" altLang="en-US" b="1" u="sng" smtClean="0">
                <a:cs typeface="Times New Roman" pitchFamily="18" charset="0"/>
              </a:rPr>
              <a:t>per </a:t>
            </a:r>
            <a:r>
              <a:rPr lang="en-US" altLang="en-US" b="1" u="sng" smtClean="0">
                <a:solidFill>
                  <a:srgbClr val="FF0000"/>
                </a:solidFill>
                <a:cs typeface="Times New Roman" pitchFamily="18" charset="0"/>
              </a:rPr>
              <a:t>student</a:t>
            </a:r>
            <a:r>
              <a:rPr lang="en-US" altLang="en-US" b="1" u="sng" smtClean="0">
                <a:solidFill>
                  <a:schemeClr val="tx2"/>
                </a:solidFill>
                <a:cs typeface="Times New Roman" pitchFamily="18" charset="0"/>
              </a:rPr>
              <a:t> per year</a:t>
            </a:r>
            <a:r>
              <a:rPr lang="en-US" altLang="en-US" b="1" smtClean="0">
                <a:cs typeface="Times New Roman" pitchFamily="18" charset="0"/>
              </a:rPr>
              <a:t>)</a:t>
            </a:r>
          </a:p>
          <a:p>
            <a:pPr marL="463550" lvl="1" indent="-231775" eaLnBrk="1" hangingPunct="1"/>
            <a:r>
              <a:rPr lang="en-US" altLang="en-US" b="1" u="sng" smtClean="0">
                <a:solidFill>
                  <a:schemeClr val="tx2"/>
                </a:solidFill>
                <a:cs typeface="Times New Roman" pitchFamily="18" charset="0"/>
              </a:rPr>
              <a:t>Lifetime Learning Credit</a:t>
            </a:r>
            <a:r>
              <a:rPr lang="en-US" altLang="en-US" b="1" u="sng" smtClean="0">
                <a:cs typeface="Times New Roman" pitchFamily="18" charset="0"/>
              </a:rPr>
              <a:t> </a:t>
            </a:r>
            <a:r>
              <a:rPr lang="en-US" altLang="en-US" b="1" smtClean="0">
                <a:latin typeface="Tahoma" pitchFamily="34" charset="0"/>
                <a:cs typeface="Times New Roman" pitchFamily="18" charset="0"/>
              </a:rPr>
              <a:t>–</a:t>
            </a:r>
            <a:r>
              <a:rPr lang="en-US" altLang="en-US" b="1" smtClean="0">
                <a:cs typeface="Times New Roman" pitchFamily="18" charset="0"/>
              </a:rPr>
              <a:t> 20% of up to $10,000 spent for tuition &amp; fees (max. $2,000 </a:t>
            </a:r>
            <a:r>
              <a:rPr lang="en-US" altLang="en-US" b="1" u="sng" smtClean="0">
                <a:cs typeface="Times New Roman" pitchFamily="18" charset="0"/>
              </a:rPr>
              <a:t>per </a:t>
            </a:r>
            <a:r>
              <a:rPr lang="en-US" altLang="en-US" b="1" u="sng" smtClean="0">
                <a:solidFill>
                  <a:srgbClr val="FF0000"/>
                </a:solidFill>
                <a:cs typeface="Times New Roman" pitchFamily="18" charset="0"/>
              </a:rPr>
              <a:t>taxpayer (family)</a:t>
            </a:r>
            <a:r>
              <a:rPr lang="en-US" altLang="en-US" b="1" smtClean="0">
                <a:cs typeface="Times New Roman" pitchFamily="18" charset="0"/>
              </a:rPr>
              <a:t>)</a:t>
            </a:r>
          </a:p>
          <a:p>
            <a:pPr marL="463550" lvl="1" indent="-231775" eaLnBrk="1" hangingPunct="1"/>
            <a:r>
              <a:rPr lang="en-US" altLang="en-US" b="1" smtClean="0">
                <a:cs typeface="Times New Roman" pitchFamily="18" charset="0"/>
              </a:rPr>
              <a:t>A student who is a dependent cannot claim the credit. Parent, etc. gets the credit for expense paid by child</a:t>
            </a:r>
          </a:p>
          <a:p>
            <a:pPr marL="463550" lvl="1" indent="-231775" eaLnBrk="1" hangingPunct="1">
              <a:buFont typeface="Arial" charset="0"/>
              <a:buNone/>
            </a:pPr>
            <a:r>
              <a:rPr lang="en-US" altLang="en-US" b="1" u="sng" smtClean="0">
                <a:cs typeface="Times New Roman" pitchFamily="18" charset="0"/>
              </a:rPr>
              <a:t>Note: with first credit, if you spend $2,000, you get a credit of $2,000. Now so with the second one</a:t>
            </a:r>
            <a:r>
              <a:rPr lang="en-US" altLang="en-US" b="1" smtClean="0"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C41CC50-69B0-4BDA-A37F-1F84479A94C7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53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52400"/>
            <a:ext cx="8991600" cy="64008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en-US" sz="3600" b="1" u="sng" smtClean="0">
                <a:solidFill>
                  <a:srgbClr val="FF0000"/>
                </a:solidFill>
              </a:rPr>
              <a:t>Education Credits-2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b="1" smtClean="0">
                <a:cs typeface="Times New Roman" pitchFamily="18" charset="0"/>
              </a:rPr>
              <a:t>Expenses paid with a Pell Grant, scholarship, or employer-provided ed. assistance do not qualify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b="1" smtClean="0">
                <a:cs typeface="Times New Roman" pitchFamily="18" charset="0"/>
              </a:rPr>
              <a:t>The election is separate for each student, so a parent may choose one credit for one child and a different credit for a second child</a:t>
            </a:r>
          </a:p>
          <a:p>
            <a:pPr eaLnBrk="1" hangingPunct="1">
              <a:spcBef>
                <a:spcPts val="600"/>
              </a:spcBef>
            </a:pPr>
            <a:r>
              <a:rPr lang="en-US" altLang="en-US" b="1" smtClean="0">
                <a:cs typeface="Times New Roman" pitchFamily="18" charset="0"/>
              </a:rPr>
              <a:t>Both credits phase out is AGI is above threshold.</a:t>
            </a:r>
          </a:p>
          <a:p>
            <a:pPr eaLnBrk="1" hangingPunct="1">
              <a:spcBef>
                <a:spcPts val="600"/>
              </a:spcBef>
              <a:buFont typeface="Arial" charset="0"/>
              <a:buNone/>
            </a:pPr>
            <a:r>
              <a:rPr lang="en-US" altLang="en-US" b="1" u="sng" smtClean="0">
                <a:solidFill>
                  <a:srgbClr val="C00000"/>
                </a:solidFill>
                <a:cs typeface="Times New Roman" pitchFamily="18" charset="0"/>
              </a:rPr>
              <a:t>AOTC (previously the Hope Scholarship credit)</a:t>
            </a:r>
          </a:p>
          <a:p>
            <a:pPr eaLnBrk="1" hangingPunct="1">
              <a:spcBef>
                <a:spcPts val="600"/>
              </a:spcBef>
              <a:buFont typeface="Arial" charset="0"/>
              <a:buNone/>
            </a:pPr>
            <a:r>
              <a:rPr lang="en-US" altLang="en-US" b="1" smtClean="0">
                <a:cs typeface="Times New Roman" pitchFamily="18" charset="0"/>
              </a:rPr>
              <a:t>$80,000 to $90,000, or $160,000 to $180,000 (Joint)</a:t>
            </a:r>
          </a:p>
          <a:p>
            <a:pPr eaLnBrk="1" hangingPunct="1">
              <a:spcBef>
                <a:spcPts val="600"/>
              </a:spcBef>
              <a:buFont typeface="Arial" charset="0"/>
              <a:buNone/>
            </a:pPr>
            <a:r>
              <a:rPr lang="en-US" altLang="en-US" b="1" u="sng" smtClean="0">
                <a:solidFill>
                  <a:srgbClr val="C00000"/>
                </a:solidFill>
                <a:cs typeface="Times New Roman" pitchFamily="18" charset="0"/>
              </a:rPr>
              <a:t>LLC (Lifetime Learning Credit)</a:t>
            </a:r>
          </a:p>
          <a:p>
            <a:pPr eaLnBrk="1" hangingPunct="1">
              <a:spcBef>
                <a:spcPts val="600"/>
              </a:spcBef>
              <a:buFont typeface="Arial" charset="0"/>
              <a:buNone/>
            </a:pPr>
            <a:r>
              <a:rPr lang="en-US" altLang="en-US" b="1" smtClean="0">
                <a:cs typeface="Times New Roman" pitchFamily="18" charset="0"/>
              </a:rPr>
              <a:t>$55,000 - $65,000, or $110,000 - $130,000 (Joint)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883A911-830A-41FA-B495-6AE3090C160E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54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52400"/>
            <a:ext cx="8991600" cy="6400800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en-US" sz="3600" b="1" u="sng" smtClean="0">
                <a:solidFill>
                  <a:srgbClr val="C00000"/>
                </a:solidFill>
              </a:rPr>
              <a:t>Education Credits-3</a:t>
            </a:r>
          </a:p>
          <a:p>
            <a:pPr eaLnBrk="1" hangingPunct="1">
              <a:buFont typeface="Arial" charset="0"/>
              <a:buNone/>
            </a:pPr>
            <a:r>
              <a:rPr lang="en-US" altLang="en-US" sz="4400" b="1" smtClean="0"/>
              <a:t>John and Susan have AGI of $120,000.</a:t>
            </a:r>
          </a:p>
          <a:p>
            <a:pPr eaLnBrk="1" hangingPunct="1">
              <a:buFont typeface="Arial" charset="0"/>
              <a:buNone/>
            </a:pPr>
            <a:r>
              <a:rPr lang="en-US" altLang="en-US" sz="4400" b="1" smtClean="0"/>
              <a:t>They spent $3,200 for books and college tuition for their daughter who is a sophomore at UNCC.</a:t>
            </a:r>
          </a:p>
          <a:p>
            <a:pPr eaLnBrk="1" hangingPunct="1">
              <a:buFont typeface="Arial" charset="0"/>
              <a:buNone/>
            </a:pPr>
            <a:r>
              <a:rPr lang="en-US" altLang="en-US" sz="4400" b="1" smtClean="0"/>
              <a:t>They spent $4,500 for books and college tuition for their son who is a in graduate school  at UNCC.</a:t>
            </a:r>
          </a:p>
          <a:p>
            <a:pPr eaLnBrk="1" hangingPunct="1">
              <a:buFont typeface="Arial" charset="0"/>
              <a:buNone/>
            </a:pPr>
            <a:endParaRPr lang="en-US" altLang="en-US" sz="3600" b="1" u="sng" smtClean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altLang="en-US" sz="3600" b="1" u="sng" smtClean="0">
              <a:solidFill>
                <a:srgbClr val="FF0000"/>
              </a:solidFill>
            </a:endParaRPr>
          </a:p>
          <a:p>
            <a:pPr eaLnBrk="1" hangingPunct="1">
              <a:buFont typeface="Arial" charset="0"/>
              <a:buNone/>
            </a:pPr>
            <a:endParaRPr lang="en-US" altLang="en-US" sz="3600" b="1" u="sng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394" name="Object 4"/>
          <p:cNvGraphicFramePr>
            <a:graphicFrameLocks noChangeAspect="1"/>
          </p:cNvGraphicFramePr>
          <p:nvPr/>
        </p:nvGraphicFramePr>
        <p:xfrm>
          <a:off x="152400" y="152400"/>
          <a:ext cx="8851900" cy="635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395" name="Worksheet" r:id="rId5" imgW="5013883" imgH="3520368" progId="Excel.Sheet.12">
                  <p:embed/>
                </p:oleObj>
              </mc:Choice>
              <mc:Fallback>
                <p:oleObj name="Worksheet" r:id="rId5" imgW="5013883" imgH="3520368" progId="Excel.Sheet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"/>
                        <a:ext cx="8851900" cy="635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0418" name="Object 4"/>
          <p:cNvGraphicFramePr>
            <a:graphicFrameLocks noChangeAspect="1"/>
          </p:cNvGraphicFramePr>
          <p:nvPr/>
        </p:nvGraphicFramePr>
        <p:xfrm>
          <a:off x="228600" y="152400"/>
          <a:ext cx="8851900" cy="6356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419" name="Worksheet" r:id="rId5" imgW="5013883" imgH="3520368" progId="Excel.Sheet.12">
                  <p:embed/>
                </p:oleObj>
              </mc:Choice>
              <mc:Fallback>
                <p:oleObj name="Worksheet" r:id="rId5" imgW="5013883" imgH="3520368" progId="Excel.Sheet.12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52400"/>
                        <a:ext cx="8851900" cy="6356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-228600"/>
            <a:ext cx="8686800" cy="60960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b="1" smtClean="0"/>
              <a:t> </a:t>
            </a:r>
            <a:endParaRPr lang="en-US" altLang="en-US" smtClean="0"/>
          </a:p>
        </p:txBody>
      </p:sp>
      <p:graphicFrame>
        <p:nvGraphicFramePr>
          <p:cNvPr id="61443" name="Object 2"/>
          <p:cNvGraphicFramePr>
            <a:graphicFrameLocks noChangeAspect="1"/>
          </p:cNvGraphicFramePr>
          <p:nvPr/>
        </p:nvGraphicFramePr>
        <p:xfrm>
          <a:off x="107950" y="990600"/>
          <a:ext cx="8847138" cy="540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4" name="Worksheet" r:id="rId4" imgW="771500" imgH="476280" progId="Excel.Sheet.12">
                  <p:embed/>
                </p:oleObj>
              </mc:Choice>
              <mc:Fallback>
                <p:oleObj name="Worksheet" r:id="rId4" imgW="771500" imgH="476280" progId="Excel.Sheet.12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7950" y="990600"/>
                        <a:ext cx="8847138" cy="5405438"/>
                      </a:xfrm>
                      <a:prstGeom prst="rect">
                        <a:avLst/>
                      </a:prstGeom>
                      <a:solidFill>
                        <a:srgbClr val="C0C0C0"/>
                      </a:solidFill>
                      <a:ln>
                        <a:noFill/>
                      </a:ln>
                      <a:effectLst/>
                      <a:extLs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384A2F-3BFE-419F-953B-BB207F31E098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58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3562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solidFill>
                  <a:srgbClr val="C00000"/>
                </a:solidFill>
                <a:cs typeface="Times New Roman" pitchFamily="18" charset="0"/>
              </a:rPr>
              <a:t>Filing Requirements</a:t>
            </a:r>
            <a:endParaRPr lang="en-US" altLang="en-US" b="1" smtClean="0">
              <a:solidFill>
                <a:srgbClr val="C00000"/>
              </a:solidFill>
            </a:endParaRPr>
          </a:p>
        </p:txBody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914400"/>
            <a:ext cx="8915400" cy="5562600"/>
          </a:xfrm>
        </p:spPr>
        <p:txBody>
          <a:bodyPr/>
          <a:lstStyle/>
          <a:p>
            <a:pPr eaLnBrk="1" hangingPunct="1">
              <a:spcBef>
                <a:spcPts val="0"/>
              </a:spcBef>
              <a:defRPr/>
            </a:pPr>
            <a:r>
              <a:rPr lang="en-US" altLang="en-US" sz="3600" b="1" dirty="0" smtClean="0">
                <a:cs typeface="Times New Roman" pitchFamily="18" charset="0"/>
              </a:rPr>
              <a:t>Any taxpayer whose gross income is less than the sum of the standard deduction and the personal exemption (but not dependency exemptions) does not have to file a tax return </a:t>
            </a:r>
          </a:p>
          <a:p>
            <a:pPr marL="857250" lvl="1" indent="-400050" eaLnBrk="1" hangingPunct="1">
              <a:spcBef>
                <a:spcPts val="0"/>
              </a:spcBef>
              <a:defRPr/>
            </a:pPr>
            <a:r>
              <a:rPr lang="en-US" altLang="en-US" sz="3200" b="1" dirty="0" smtClean="0">
                <a:cs typeface="Times New Roman" pitchFamily="18" charset="0"/>
              </a:rPr>
              <a:t>$10,300 in 2015 for a single individual </a:t>
            </a:r>
          </a:p>
          <a:p>
            <a:pPr marL="857250" lvl="1" indent="-400050" eaLnBrk="1" hangingPunct="1">
              <a:spcBef>
                <a:spcPts val="0"/>
              </a:spcBef>
              <a:defRPr/>
            </a:pPr>
            <a:r>
              <a:rPr lang="en-US" altLang="en-US" sz="3200" b="1" dirty="0" smtClean="0">
                <a:cs typeface="Times New Roman" pitchFamily="18" charset="0"/>
              </a:rPr>
              <a:t>$20,600 in 2015 for married filing jointly</a:t>
            </a:r>
          </a:p>
          <a:p>
            <a:pPr marL="609600" indent="-609600" eaLnBrk="1" hangingPunct="1">
              <a:spcBef>
                <a:spcPts val="0"/>
              </a:spcBef>
              <a:defRPr/>
            </a:pPr>
            <a:r>
              <a:rPr lang="en-US" altLang="en-US" sz="3600" b="1" dirty="0" smtClean="0">
                <a:cs typeface="Times New Roman" pitchFamily="18" charset="0"/>
              </a:rPr>
              <a:t>Returns should be filed if</a:t>
            </a:r>
          </a:p>
          <a:p>
            <a:pPr marL="457200" lvl="1" indent="0"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altLang="en-US" sz="3200" b="1" dirty="0" smtClean="0">
                <a:cs typeface="Times New Roman" pitchFamily="18" charset="0"/>
              </a:rPr>
              <a:t>Net self-employment income is $400 or more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 typeface="Arial" pitchFamily="34" charset="0"/>
              <a:buNone/>
              <a:defRPr/>
            </a:pPr>
            <a:r>
              <a:rPr lang="en-US" altLang="en-US" sz="3600" b="1" dirty="0" smtClean="0"/>
              <a:t>Prepayments and Filing Requirements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altLang="en-US" b="1" i="1" dirty="0" smtClean="0"/>
              <a:t>Late filing</a:t>
            </a:r>
            <a:r>
              <a:rPr lang="en-US" altLang="en-US" b="1" dirty="0" smtClean="0"/>
              <a:t> penalty</a:t>
            </a:r>
          </a:p>
          <a:p>
            <a:pPr lvl="1" eaLnBrk="1" hangingPunct="1"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altLang="en-US" b="1" dirty="0" smtClean="0"/>
              <a:t>5% of tax owed per month up to 25% if not fraudulent; 15% of tax owed per month up to 75%  if fraudulent</a:t>
            </a:r>
          </a:p>
          <a:p>
            <a:pPr lvl="1" eaLnBrk="1" hangingPunct="1"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altLang="en-US" b="1" dirty="0" smtClean="0"/>
              <a:t>No penalty if no tax is due</a:t>
            </a:r>
          </a:p>
          <a:p>
            <a:pPr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altLang="en-US" b="1" dirty="0" smtClean="0"/>
              <a:t>Late </a:t>
            </a:r>
            <a:r>
              <a:rPr lang="en-US" altLang="en-US" b="1" i="1" dirty="0" smtClean="0"/>
              <a:t>payment</a:t>
            </a:r>
            <a:r>
              <a:rPr lang="en-US" altLang="en-US" b="1" dirty="0" smtClean="0"/>
              <a:t> penalty</a:t>
            </a:r>
          </a:p>
          <a:p>
            <a:pPr lvl="1" eaLnBrk="1" hangingPunct="1">
              <a:spcBef>
                <a:spcPts val="0"/>
              </a:spcBef>
              <a:buFont typeface="Arial" pitchFamily="34" charset="0"/>
              <a:buChar char="–"/>
              <a:defRPr/>
            </a:pPr>
            <a:r>
              <a:rPr lang="en-US" altLang="en-US" b="1" dirty="0" smtClean="0"/>
              <a:t>If don’t pay entire tax owed by due date of return</a:t>
            </a:r>
          </a:p>
          <a:p>
            <a:pPr lvl="2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altLang="en-US" sz="2800" b="1" dirty="0" smtClean="0"/>
              <a:t>.5% of amount due up to 25% maximum if not fraudulent</a:t>
            </a:r>
          </a:p>
          <a:p>
            <a:pPr lvl="2" eaLnBrk="1" hangingPunct="1">
              <a:spcBef>
                <a:spcPts val="0"/>
              </a:spcBef>
              <a:buFont typeface="Arial" pitchFamily="34" charset="0"/>
              <a:buChar char="•"/>
              <a:defRPr/>
            </a:pPr>
            <a:r>
              <a:rPr lang="en-US" altLang="en-US" sz="2800" b="1" dirty="0" smtClean="0"/>
              <a:t>15% of amount due per month up to 75% if fraudulent</a:t>
            </a:r>
          </a:p>
        </p:txBody>
      </p:sp>
      <p:sp>
        <p:nvSpPr>
          <p:cNvPr id="63491" name="Rectangle 4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itchFamily="18" charset="0"/>
                <a:cs typeface="Arial" charset="0"/>
              </a:rPr>
              <a:t>7-</a:t>
            </a:r>
            <a:fld id="{32C850E1-A0CC-4AF9-89A0-AFC930765000}" type="slidenum">
              <a:rPr lang="en-US" altLang="en-US" sz="1200">
                <a:latin typeface="Times New Roman" pitchFamily="18" charset="0"/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59</a:t>
            </a:fld>
            <a:endParaRPr lang="en-US" altLang="en-US" sz="1200"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Content Placeholder 2"/>
          <p:cNvSpPr>
            <a:spLocks noGrp="1"/>
          </p:cNvSpPr>
          <p:nvPr>
            <p:ph idx="1"/>
          </p:nvPr>
        </p:nvSpPr>
        <p:spPr>
          <a:xfrm>
            <a:off x="152400" y="50800"/>
            <a:ext cx="8991600" cy="63500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charset="0"/>
              <a:buNone/>
            </a:pPr>
            <a:endParaRPr lang="en-US" altLang="en-US" sz="3600" b="1" smtClean="0"/>
          </a:p>
          <a:p>
            <a:pPr marL="0" indent="0"/>
            <a:endParaRPr lang="en-US" altLang="en-US" sz="9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17F79C4-A530-4126-8D08-290BD126D056}" type="datetime1">
              <a:rPr lang="en-US" smtClean="0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EB297D9-A0D9-4767-8002-AA9A90DD2457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graphicFrame>
        <p:nvGraphicFramePr>
          <p:cNvPr id="9221" name="Object 1"/>
          <p:cNvGraphicFramePr>
            <a:graphicFrameLocks noChangeAspect="1"/>
          </p:cNvGraphicFramePr>
          <p:nvPr/>
        </p:nvGraphicFramePr>
        <p:xfrm>
          <a:off x="152400" y="152400"/>
          <a:ext cx="8755063" cy="609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2" name="Worksheet" r:id="rId5" imgW="3139377" imgH="2072736" progId="Excel.Sheet.12">
                  <p:embed/>
                </p:oleObj>
              </mc:Choice>
              <mc:Fallback>
                <p:oleObj name="Worksheet" r:id="rId5" imgW="3139377" imgH="2072736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52400"/>
                        <a:ext cx="8755063" cy="6096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52400"/>
            <a:ext cx="8763000" cy="64770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en-US" altLang="en-US" sz="4400" b="1" smtClean="0"/>
              <a:t>Billy filed 2014 tax return on </a:t>
            </a:r>
            <a:br>
              <a:rPr lang="en-US" altLang="en-US" sz="4400" b="1" smtClean="0"/>
            </a:br>
            <a:r>
              <a:rPr lang="en-US" altLang="en-US" sz="4400" b="1" smtClean="0"/>
              <a:t>June 5, 2015, without requesting </a:t>
            </a:r>
            <a:br>
              <a:rPr lang="en-US" altLang="en-US" sz="4400" b="1" smtClean="0"/>
            </a:br>
            <a:r>
              <a:rPr lang="en-US" altLang="en-US" sz="4400" b="1" smtClean="0"/>
              <a:t>an extension. </a:t>
            </a:r>
            <a:br>
              <a:rPr lang="en-US" altLang="en-US" sz="4400" b="1" smtClean="0"/>
            </a:br>
            <a:r>
              <a:rPr lang="en-US" altLang="en-US" sz="4400" b="1" smtClean="0"/>
              <a:t>His total tax was $10,000.</a:t>
            </a:r>
            <a:br>
              <a:rPr lang="en-US" altLang="en-US" sz="4400" b="1" smtClean="0"/>
            </a:br>
            <a:r>
              <a:rPr lang="en-US" altLang="en-US" sz="4400" b="1" smtClean="0"/>
              <a:t>He had no withholding tax and he made no estimated tax payments. </a:t>
            </a:r>
            <a:br>
              <a:rPr lang="en-US" altLang="en-US" sz="4400" b="1" smtClean="0"/>
            </a:br>
            <a:r>
              <a:rPr lang="en-US" altLang="en-US" sz="4400" b="1" smtClean="0"/>
              <a:t>He paid $10,000 with return </a:t>
            </a:r>
            <a:br>
              <a:rPr lang="en-US" altLang="en-US" sz="4400" b="1" smtClean="0"/>
            </a:br>
            <a:r>
              <a:rPr lang="en-US" altLang="en-US" sz="4400" b="1" smtClean="0"/>
              <a:t>filed on June 5, 2015? </a:t>
            </a:r>
          </a:p>
          <a:p>
            <a:pPr marL="0" indent="0">
              <a:spcBef>
                <a:spcPct val="0"/>
              </a:spcBef>
              <a:buFont typeface="Arial" charset="0"/>
              <a:buNone/>
            </a:pPr>
            <a:r>
              <a:rPr lang="en-US" altLang="en-US" sz="4400" b="1" smtClean="0"/>
              <a:t>Penalty for failure to file and pay? </a:t>
            </a:r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en-US" altLang="en-US" sz="2800" b="1" smtClean="0"/>
          </a:p>
        </p:txBody>
      </p:sp>
      <p:sp>
        <p:nvSpPr>
          <p:cNvPr id="64515" name="Rectangle 4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itchFamily="18" charset="0"/>
                <a:cs typeface="Arial" charset="0"/>
              </a:rPr>
              <a:t>7-</a:t>
            </a:r>
            <a:fld id="{2E0E76F7-71A5-4DDC-8509-4B3FB5DB089B}" type="slidenum">
              <a:rPr lang="en-US" altLang="en-US" sz="1200">
                <a:latin typeface="Times New Roman" pitchFamily="18" charset="0"/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60</a:t>
            </a:fld>
            <a:endParaRPr lang="en-US" altLang="en-US" sz="1200">
              <a:latin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52400"/>
            <a:ext cx="8763000" cy="64770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charset="0"/>
              <a:buNone/>
            </a:pPr>
            <a:endParaRPr lang="en-US" altLang="en-US" sz="4400" b="1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en-US" altLang="en-US" sz="2800" b="1" smtClean="0"/>
          </a:p>
        </p:txBody>
      </p:sp>
      <p:sp>
        <p:nvSpPr>
          <p:cNvPr id="65539" name="Rectangle 4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itchFamily="18" charset="0"/>
                <a:cs typeface="Arial" charset="0"/>
              </a:rPr>
              <a:t>7-</a:t>
            </a:r>
            <a:fld id="{9B3FD147-DF15-4A7D-A83D-371C14988FF7}" type="slidenum">
              <a:rPr lang="en-US" altLang="en-US" sz="1200">
                <a:latin typeface="Times New Roman" pitchFamily="18" charset="0"/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61</a:t>
            </a:fld>
            <a:endParaRPr lang="en-US" altLang="en-US" sz="1200">
              <a:latin typeface="Times New Roman" pitchFamily="18" charset="0"/>
              <a:cs typeface="Arial" charset="0"/>
            </a:endParaRPr>
          </a:p>
        </p:txBody>
      </p:sp>
      <p:graphicFrame>
        <p:nvGraphicFramePr>
          <p:cNvPr id="65540" name="Object 1"/>
          <p:cNvGraphicFramePr>
            <a:graphicFrameLocks noChangeAspect="1"/>
          </p:cNvGraphicFramePr>
          <p:nvPr/>
        </p:nvGraphicFramePr>
        <p:xfrm>
          <a:off x="176213" y="914400"/>
          <a:ext cx="8856662" cy="495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1" name="Worksheet" r:id="rId4" imgW="3215663" imgH="1798416" progId="Excel.Sheet.12">
                  <p:embed/>
                </p:oleObj>
              </mc:Choice>
              <mc:Fallback>
                <p:oleObj name="Worksheet" r:id="rId4" imgW="3215663" imgH="1798416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3" y="914400"/>
                        <a:ext cx="8856662" cy="495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52400"/>
            <a:ext cx="8763000" cy="64770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charset="0"/>
              <a:buNone/>
            </a:pPr>
            <a:endParaRPr lang="en-US" altLang="en-US" sz="4400" b="1" smtClean="0"/>
          </a:p>
          <a:p>
            <a:pPr marL="0" indent="0" eaLnBrk="1" hangingPunct="1">
              <a:spcBef>
                <a:spcPct val="0"/>
              </a:spcBef>
              <a:buFont typeface="Arial" charset="0"/>
              <a:buNone/>
            </a:pPr>
            <a:endParaRPr lang="en-US" altLang="en-US" sz="2800" b="1" smtClean="0"/>
          </a:p>
        </p:txBody>
      </p:sp>
      <p:sp>
        <p:nvSpPr>
          <p:cNvPr id="66563" name="Rectangle 4"/>
          <p:cNvSpPr>
            <a:spLocks noChangeArrowheads="1"/>
          </p:cNvSpPr>
          <p:nvPr/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itchFamily="18" charset="0"/>
                <a:cs typeface="Arial" charset="0"/>
              </a:rPr>
              <a:t>7-</a:t>
            </a:r>
            <a:fld id="{405CBC54-5A81-4FC6-95A3-5F09C7DA150C}" type="slidenum">
              <a:rPr lang="en-US" altLang="en-US" sz="1200">
                <a:latin typeface="Times New Roman" pitchFamily="18" charset="0"/>
                <a:cs typeface="Arial" charset="0"/>
              </a:rPr>
              <a:pPr algn="r" eaLnBrk="1" hangingPunct="1">
                <a:spcBef>
                  <a:spcPct val="0"/>
                </a:spcBef>
                <a:buFontTx/>
                <a:buNone/>
              </a:pPr>
              <a:t>62</a:t>
            </a:fld>
            <a:endParaRPr lang="en-US" altLang="en-US" sz="1200">
              <a:latin typeface="Times New Roman" pitchFamily="18" charset="0"/>
              <a:cs typeface="Arial" charset="0"/>
            </a:endParaRPr>
          </a:p>
        </p:txBody>
      </p:sp>
      <p:graphicFrame>
        <p:nvGraphicFramePr>
          <p:cNvPr id="66564" name="Object 1"/>
          <p:cNvGraphicFramePr>
            <a:graphicFrameLocks noChangeAspect="1"/>
          </p:cNvGraphicFramePr>
          <p:nvPr/>
        </p:nvGraphicFramePr>
        <p:xfrm>
          <a:off x="176213" y="914400"/>
          <a:ext cx="8815387" cy="4930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5" name="Worksheet" r:id="rId4" imgW="3215663" imgH="1798416" progId="Excel.Sheet.12">
                  <p:embed/>
                </p:oleObj>
              </mc:Choice>
              <mc:Fallback>
                <p:oleObj name="Worksheet" r:id="rId4" imgW="3215663" imgH="1798416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213" y="914400"/>
                        <a:ext cx="8815387" cy="4930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4A93AB9-04B5-4EB9-B685-F2AECEA9F634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63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/>
          <a:lstStyle/>
          <a:p>
            <a:pPr marL="0" indent="0" eaLnBrk="1" hangingPunct="1">
              <a:lnSpc>
                <a:spcPts val="4400"/>
              </a:lnSpc>
              <a:buFont typeface="Arial" pitchFamily="34" charset="0"/>
              <a:buNone/>
              <a:defRPr/>
            </a:pPr>
            <a:r>
              <a:rPr lang="en-US" altLang="en-US" sz="3600" b="1" dirty="0" smtClean="0">
                <a:cs typeface="Times New Roman" pitchFamily="18" charset="0"/>
              </a:rPr>
              <a:t>Payment of Income Tax</a:t>
            </a:r>
            <a:r>
              <a:rPr lang="en-US" altLang="en-US" sz="3600" dirty="0" smtClean="0"/>
              <a:t> </a:t>
            </a:r>
          </a:p>
          <a:p>
            <a:pPr eaLnBrk="1" hangingPunct="1">
              <a:lnSpc>
                <a:spcPts val="4400"/>
              </a:lnSpc>
              <a:buFont typeface="Arial" pitchFamily="34" charset="0"/>
              <a:buChar char="•"/>
              <a:defRPr/>
            </a:pPr>
            <a:r>
              <a:rPr lang="en-US" altLang="en-US" sz="3600" b="1" dirty="0" smtClean="0">
                <a:cs typeface="Times New Roman" pitchFamily="18" charset="0"/>
              </a:rPr>
              <a:t>Estimated quarterly payments are made by persons with large amounts of income from sources not subject to withholding</a:t>
            </a:r>
          </a:p>
          <a:p>
            <a:pPr lvl="1" eaLnBrk="1" hangingPunct="1">
              <a:lnSpc>
                <a:spcPts val="4400"/>
              </a:lnSpc>
              <a:buFont typeface="Arial" pitchFamily="34" charset="0"/>
              <a:buChar char="–"/>
              <a:defRPr/>
            </a:pPr>
            <a:r>
              <a:rPr lang="en-US" altLang="en-US" sz="3200" b="1" dirty="0" smtClean="0">
                <a:cs typeface="Times New Roman" pitchFamily="18" charset="0"/>
              </a:rPr>
              <a:t>Due on April 15, June 15, September 15 of current year and January 15 of following year</a:t>
            </a:r>
          </a:p>
          <a:p>
            <a:pPr eaLnBrk="1" hangingPunct="1">
              <a:lnSpc>
                <a:spcPts val="4400"/>
              </a:lnSpc>
              <a:buFont typeface="Arial" pitchFamily="34" charset="0"/>
              <a:buChar char="•"/>
              <a:defRPr/>
            </a:pPr>
            <a:r>
              <a:rPr lang="en-US" altLang="en-US" sz="3600" b="1" dirty="0" smtClean="0">
                <a:cs typeface="Times New Roman" pitchFamily="18" charset="0"/>
              </a:rPr>
              <a:t>If payments are not 90% or more of the total tax owed (or </a:t>
            </a:r>
            <a:r>
              <a:rPr lang="en-US" altLang="en-US" sz="3600" b="1" dirty="0" err="1" smtClean="0">
                <a:cs typeface="Times New Roman" pitchFamily="18" charset="0"/>
              </a:rPr>
              <a:t>amt</a:t>
            </a:r>
            <a:r>
              <a:rPr lang="en-US" altLang="en-US" sz="3600" b="1" dirty="0" smtClean="0">
                <a:cs typeface="Times New Roman" pitchFamily="18" charset="0"/>
              </a:rPr>
              <a:t> required based on the prior year</a:t>
            </a:r>
            <a:r>
              <a:rPr lang="en-US" altLang="en-US" sz="3600" b="1" dirty="0" smtClean="0">
                <a:latin typeface="Tahoma" pitchFamily="34" charset="0"/>
                <a:cs typeface="Times New Roman" pitchFamily="18" charset="0"/>
              </a:rPr>
              <a:t>’</a:t>
            </a:r>
            <a:r>
              <a:rPr lang="en-US" altLang="en-US" sz="3600" b="1" dirty="0" smtClean="0">
                <a:cs typeface="Times New Roman" pitchFamily="18" charset="0"/>
              </a:rPr>
              <a:t>s tax), a penalty may be charged, unless balance due is less than $1,000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A421811-2FD0-4578-BC5B-2A4C9ECA85A3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64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457200"/>
            <a:ext cx="8686800" cy="5943600"/>
          </a:xfrm>
        </p:spPr>
        <p:txBody>
          <a:bodyPr/>
          <a:lstStyle/>
          <a:p>
            <a:pPr marL="571500" indent="-571500" eaLnBrk="1" hangingPunct="1">
              <a:buFont typeface="Arial" pitchFamily="34" charset="0"/>
              <a:buChar char="•"/>
              <a:defRPr/>
            </a:pPr>
            <a:r>
              <a:rPr lang="en-US" altLang="en-US" sz="5400" b="1" i="1" dirty="0" smtClean="0"/>
              <a:t>Underpayment</a:t>
            </a:r>
            <a:r>
              <a:rPr lang="en-US" altLang="en-US" sz="5400" b="1" dirty="0" smtClean="0"/>
              <a:t> penalties</a:t>
            </a:r>
          </a:p>
          <a:p>
            <a:pPr marL="839788" lvl="1" indent="-495300" eaLnBrk="1" hangingPunct="1">
              <a:buFont typeface="Arial" pitchFamily="34" charset="0"/>
              <a:buChar char="–"/>
              <a:defRPr/>
            </a:pPr>
            <a:r>
              <a:rPr lang="en-US" altLang="en-US" sz="4800" b="1" dirty="0" smtClean="0"/>
              <a:t>Safe-harbor requirements</a:t>
            </a:r>
          </a:p>
          <a:p>
            <a:pPr marL="1131888" lvl="2" indent="-438150" eaLnBrk="1" hangingPunct="1">
              <a:buFont typeface="Arial" pitchFamily="34" charset="0"/>
              <a:buChar char="•"/>
              <a:defRPr/>
            </a:pPr>
            <a:r>
              <a:rPr lang="en-US" altLang="en-US" sz="4400" b="1" dirty="0" smtClean="0"/>
              <a:t>90% of current tax liability or</a:t>
            </a:r>
          </a:p>
          <a:p>
            <a:pPr marL="1131888" lvl="2" indent="-438150" eaLnBrk="1" hangingPunct="1">
              <a:buFont typeface="Arial" pitchFamily="34" charset="0"/>
              <a:buChar char="•"/>
              <a:defRPr/>
            </a:pPr>
            <a:r>
              <a:rPr lang="en-US" altLang="en-US" sz="4400" b="1" dirty="0" smtClean="0"/>
              <a:t>100% of previous year’s tax liability </a:t>
            </a:r>
            <a:br>
              <a:rPr lang="en-US" altLang="en-US" sz="4400" b="1" dirty="0" smtClean="0"/>
            </a:br>
            <a:r>
              <a:rPr lang="en-US" altLang="en-US" sz="4400" b="1" dirty="0" smtClean="0"/>
              <a:t>(110% with higher AGI &gt; $150,000) – 25% at each estimated filing deadline</a:t>
            </a:r>
          </a:p>
          <a:p>
            <a:pPr eaLnBrk="1" hangingPunct="1">
              <a:lnSpc>
                <a:spcPct val="80000"/>
              </a:lnSpc>
              <a:buFont typeface="Arial" pitchFamily="34" charset="0"/>
              <a:buChar char="•"/>
              <a:defRPr/>
            </a:pPr>
            <a:endParaRPr lang="en-US" altLang="en-US" sz="3600" b="1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B785F18-1FF4-41AC-B1DF-154966FBDD89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65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763000" cy="62484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en-US" sz="4400" b="1" smtClean="0"/>
              <a:t>Sheryl's AGI is $200,000. Her current year federal income tax liability is $52,068. </a:t>
            </a:r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en-US" sz="4400" b="1" smtClean="0"/>
              <a:t>Last year, her tax federal income tax liability was $48,722. </a:t>
            </a:r>
            <a:br>
              <a:rPr lang="en-US" altLang="en-US" sz="4400" b="1" smtClean="0"/>
            </a:br>
            <a:endParaRPr lang="en-US" altLang="en-US" sz="2000" b="1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en-US" sz="4400" b="1" smtClean="0"/>
              <a:t>To avoid underpayment penalties her total estimated tax payments should be at least ______?</a:t>
            </a:r>
            <a:br>
              <a:rPr lang="en-US" altLang="en-US" sz="4400" b="1" smtClean="0"/>
            </a:br>
            <a:endParaRPr lang="en-US" altLang="en-US" sz="2400" b="1" smtClean="0"/>
          </a:p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en-US" sz="3600" b="1" smtClean="0"/>
              <a:t>(rounded) (assume she made the required payments each quarter) ?</a:t>
            </a:r>
            <a:r>
              <a:rPr lang="en-US" altLang="en-US" sz="4400" b="1" smtClean="0"/>
              <a:t> 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B52A32B-C4DA-40B6-B97E-E555F5DDEF99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66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57785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en-US" sz="3600" b="1" smtClean="0">
                <a:cs typeface="Times New Roman" pitchFamily="18" charset="0"/>
              </a:rPr>
              <a:t> </a:t>
            </a:r>
          </a:p>
        </p:txBody>
      </p:sp>
      <p:graphicFrame>
        <p:nvGraphicFramePr>
          <p:cNvPr id="70660" name="Object 1"/>
          <p:cNvGraphicFramePr>
            <a:graphicFrameLocks noChangeAspect="1"/>
          </p:cNvGraphicFramePr>
          <p:nvPr/>
        </p:nvGraphicFramePr>
        <p:xfrm>
          <a:off x="292100" y="304800"/>
          <a:ext cx="8470900" cy="6180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61" name="Worksheet" r:id="rId4" imgW="2308880" imgH="1683936" progId="Excel.Sheet.12">
                  <p:embed/>
                </p:oleObj>
              </mc:Choice>
              <mc:Fallback>
                <p:oleObj name="Worksheet" r:id="rId4" imgW="2308880" imgH="1683936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304800"/>
                        <a:ext cx="8470900" cy="6180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C257E72-BF63-4EB8-977C-27B4E5D48094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67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304800"/>
            <a:ext cx="8686800" cy="57785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Arial" charset="0"/>
              <a:buNone/>
            </a:pPr>
            <a:r>
              <a:rPr lang="en-US" altLang="en-US" sz="3600" b="1" smtClean="0">
                <a:cs typeface="Times New Roman" pitchFamily="18" charset="0"/>
              </a:rPr>
              <a:t> </a:t>
            </a:r>
          </a:p>
        </p:txBody>
      </p:sp>
      <p:graphicFrame>
        <p:nvGraphicFramePr>
          <p:cNvPr id="71684" name="Object 1"/>
          <p:cNvGraphicFramePr>
            <a:graphicFrameLocks noChangeAspect="1"/>
          </p:cNvGraphicFramePr>
          <p:nvPr/>
        </p:nvGraphicFramePr>
        <p:xfrm>
          <a:off x="292100" y="304800"/>
          <a:ext cx="8478838" cy="594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685" name="Worksheet" r:id="rId4" imgW="2240375" imgH="1569672" progId="Excel.Sheet.12">
                  <p:embed/>
                </p:oleObj>
              </mc:Choice>
              <mc:Fallback>
                <p:oleObj name="Worksheet" r:id="rId4" imgW="2240375" imgH="1569672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2100" y="304800"/>
                        <a:ext cx="8478838" cy="5943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2150" y="2209800"/>
            <a:ext cx="7773988" cy="1371600"/>
          </a:xfrm>
        </p:spPr>
        <p:txBody>
          <a:bodyPr/>
          <a:lstStyle/>
          <a:p>
            <a:pPr eaLnBrk="1" hangingPunct="1"/>
            <a:r>
              <a:rPr lang="en-US" altLang="en-US" sz="8800" b="1" smtClean="0">
                <a:solidFill>
                  <a:srgbClr val="FF0000"/>
                </a:solidFill>
              </a:rPr>
              <a:t>End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Content Placeholder 2"/>
          <p:cNvSpPr>
            <a:spLocks noGrp="1"/>
          </p:cNvSpPr>
          <p:nvPr>
            <p:ph idx="1"/>
          </p:nvPr>
        </p:nvSpPr>
        <p:spPr>
          <a:xfrm>
            <a:off x="152400" y="50800"/>
            <a:ext cx="8991600" cy="5867400"/>
          </a:xfrm>
        </p:spPr>
        <p:txBody>
          <a:bodyPr/>
          <a:lstStyle/>
          <a:p>
            <a:pPr marL="0" indent="0"/>
            <a:r>
              <a:rPr lang="en-US" altLang="en-US" sz="900" smtClean="0"/>
              <a:t>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17F79C4-A530-4126-8D08-290BD126D056}" type="datetime1">
              <a:rPr lang="en-US" smtClean="0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D0428569-17ED-473E-95A9-91D4FEFB1C47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pic>
        <p:nvPicPr>
          <p:cNvPr id="1024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3" y="533400"/>
            <a:ext cx="8753475" cy="519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Content Placeholder 2"/>
          <p:cNvSpPr>
            <a:spLocks noGrp="1"/>
          </p:cNvSpPr>
          <p:nvPr>
            <p:ph idx="1"/>
          </p:nvPr>
        </p:nvSpPr>
        <p:spPr>
          <a:xfrm>
            <a:off x="152400" y="50800"/>
            <a:ext cx="8991600" cy="5867400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sz="4400" b="1" smtClean="0"/>
              <a:t> </a:t>
            </a:r>
            <a:endParaRPr lang="en-US" altLang="en-US" sz="3600" b="1" smtClean="0"/>
          </a:p>
          <a:p>
            <a:pPr marL="0" indent="0"/>
            <a:endParaRPr lang="en-US" altLang="en-US" sz="90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17F79C4-A530-4126-8D08-290BD126D056}" type="datetime1">
              <a:rPr lang="en-US" smtClean="0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5A355FE-E0F0-4C19-A485-4DD8F85F1CE4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400" y="762000"/>
            <a:ext cx="8712200" cy="445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50800"/>
            <a:ext cx="8991600" cy="6350000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4800" b="1" dirty="0" smtClean="0"/>
              <a:t>Investment </a:t>
            </a:r>
            <a:r>
              <a:rPr lang="en-US" sz="4800" b="1" dirty="0"/>
              <a:t>Income Tax</a:t>
            </a:r>
          </a:p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4000" b="1" dirty="0"/>
              <a:t>A single taxpayer with an AGI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(</a:t>
            </a:r>
            <a:r>
              <a:rPr lang="en-US" sz="4000" b="1" dirty="0"/>
              <a:t>and modified AGI) of $240,000, which includes </a:t>
            </a:r>
            <a:r>
              <a:rPr lang="en-US" sz="4000" b="1" dirty="0" smtClean="0"/>
              <a:t>a salary </a:t>
            </a:r>
            <a:r>
              <a:rPr lang="en-US" sz="4000" b="1" dirty="0"/>
              <a:t>of $190,000 and long-term capital gains of $50,000.  </a:t>
            </a:r>
            <a:br>
              <a:rPr lang="en-US" sz="4000" b="1" dirty="0"/>
            </a:br>
            <a:r>
              <a:rPr lang="en-US" sz="4000" b="1" dirty="0"/>
              <a:t>What is the Net Investment Income tax liability this year, rounded to nearest whole dollar amount? </a:t>
            </a:r>
          </a:p>
          <a:p>
            <a:pPr marL="742950" indent="-742950">
              <a:buFont typeface="Arial" charset="0"/>
              <a:buAutoNum type="alphaLcPeriod"/>
              <a:defRPr/>
            </a:pPr>
            <a:r>
              <a:rPr lang="en-US" sz="3600" b="1" dirty="0" smtClean="0"/>
              <a:t>$</a:t>
            </a:r>
            <a:r>
              <a:rPr lang="en-US" sz="3600" b="1" dirty="0"/>
              <a:t>1,920  </a:t>
            </a:r>
            <a:r>
              <a:rPr lang="en-US" sz="3600" b="1" dirty="0" smtClean="0"/>
              <a:t>    b. </a:t>
            </a:r>
            <a:r>
              <a:rPr lang="en-US" sz="3600" b="1" dirty="0"/>
              <a:t>$1,840 </a:t>
            </a:r>
            <a:r>
              <a:rPr lang="en-US" sz="3600" b="1" dirty="0" smtClean="0"/>
              <a:t>   c</a:t>
            </a:r>
            <a:r>
              <a:rPr lang="en-US" sz="3600" b="1" dirty="0"/>
              <a:t>. $2,220 </a:t>
            </a:r>
            <a:endParaRPr lang="en-US" sz="3600" b="1" dirty="0" smtClean="0"/>
          </a:p>
          <a:p>
            <a:pPr marL="742950" indent="-742950">
              <a:buFont typeface="Arial" charset="0"/>
              <a:buAutoNum type="alphaLcPeriod"/>
              <a:defRPr/>
            </a:pPr>
            <a:r>
              <a:rPr lang="en-US" sz="3600" b="1" dirty="0" smtClean="0"/>
              <a:t>d</a:t>
            </a:r>
            <a:r>
              <a:rPr lang="en-US" sz="3600" b="1" dirty="0"/>
              <a:t>. $1,520 </a:t>
            </a:r>
            <a:r>
              <a:rPr lang="en-US" sz="3600" b="1" dirty="0" smtClean="0"/>
              <a:t> e</a:t>
            </a:r>
            <a:r>
              <a:rPr lang="en-US" sz="3600" b="1" dirty="0"/>
              <a:t>. Other</a:t>
            </a:r>
          </a:p>
          <a:p>
            <a:pPr marL="0" indent="0">
              <a:defRPr/>
            </a:pPr>
            <a:endParaRPr lang="en-US" sz="9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D17F79C4-A530-4126-8D08-290BD126D056}" type="datetime1">
              <a:rPr lang="en-US" smtClean="0"/>
              <a:pPr>
                <a:defRPr/>
              </a:pPr>
              <a:t>10/31/2015</a:t>
            </a:fld>
            <a:endParaRPr lang="en-US"/>
          </a:p>
        </p:txBody>
      </p:sp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8A6FE0D-F2E1-4903-954D-42E4CC3932AE}" type="slidenum">
              <a:rPr lang="en-US" altLang="en-US" sz="1200" smtClean="0">
                <a:solidFill>
                  <a:srgbClr val="898989"/>
                </a:solidFill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1768</TotalTime>
  <Words>1451</Words>
  <Application>Microsoft Office PowerPoint</Application>
  <PresentationFormat>On-screen Show (4:3)</PresentationFormat>
  <Paragraphs>224</Paragraphs>
  <Slides>68</Slides>
  <Notes>28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68</vt:i4>
      </vt:variant>
    </vt:vector>
  </HeadingPairs>
  <TitlesOfParts>
    <vt:vector size="76" baseType="lpstr">
      <vt:lpstr>Arial</vt:lpstr>
      <vt:lpstr>Calibri</vt:lpstr>
      <vt:lpstr>Times New Roman</vt:lpstr>
      <vt:lpstr>Tahoma</vt:lpstr>
      <vt:lpstr>Office Theme</vt:lpstr>
      <vt:lpstr>Microsoft Excel Worksheet</vt:lpstr>
      <vt:lpstr>Microsoft Excel 97-2003 Worksheet</vt:lpstr>
      <vt:lpstr>Microsoft Office Excel Worksheet</vt:lpstr>
      <vt:lpstr>Chapter 8 Individual Tax Computations and Credits   Howard Godfrey, Ph.D., CPA Professor of Accounting  ©Howard Godfrey-2015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Excess FICA</vt:lpstr>
      <vt:lpstr>PowerPoint Presentation</vt:lpstr>
      <vt:lpstr>Credits vs. Deductions</vt:lpstr>
      <vt:lpstr>Child Tax Credit-1</vt:lpstr>
      <vt:lpstr>PowerPoint Presentation</vt:lpstr>
      <vt:lpstr>Child Tax Credit Cindy files as head of household and has three dependent children ages 12, 14, and 16.  Her AGI is $80,000.  Cindy child tax credit?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Dependent Care Credit-Jane June is single and has AGI of $45,000.  June has a five-year-old son who is in day care while she works.  a. How much can she claim for the dependent care credit if she spends $5,000 for child care during the year?  b. How much can she claim for the dependent care credit if she spends $3,000 for child care during the year?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Filing Requirements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1-  Instructor PowerPoint Slides. Summer, 2008. Edited May 30, 2008. Copyright © 2008, Dr. Howard Godfrey</dc:title>
  <dc:creator>Howard</dc:creator>
  <cp:lastModifiedBy>HowardGodfrey</cp:lastModifiedBy>
  <cp:revision>376</cp:revision>
  <cp:lastPrinted>2015-10-26T02:37:36Z</cp:lastPrinted>
  <dcterms:created xsi:type="dcterms:W3CDTF">2008-05-30T15:41:50Z</dcterms:created>
  <dcterms:modified xsi:type="dcterms:W3CDTF">2015-10-31T21:12:13Z</dcterms:modified>
</cp:coreProperties>
</file>