
<file path=[Content_Types].xml><?xml version="1.0" encoding="utf-8"?>
<Types xmlns="http://schemas.openxmlformats.org/package/2006/content-types">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715" r:id="rId2"/>
    <p:sldId id="965" r:id="rId3"/>
    <p:sldId id="1097" r:id="rId4"/>
    <p:sldId id="1027" r:id="rId5"/>
    <p:sldId id="1080" r:id="rId6"/>
    <p:sldId id="1028" r:id="rId7"/>
    <p:sldId id="1084" r:id="rId8"/>
    <p:sldId id="1029" r:id="rId9"/>
    <p:sldId id="1030" r:id="rId10"/>
    <p:sldId id="1031" r:id="rId11"/>
    <p:sldId id="1032" r:id="rId12"/>
    <p:sldId id="1033" r:id="rId13"/>
    <p:sldId id="1034" r:id="rId14"/>
    <p:sldId id="1035" r:id="rId15"/>
    <p:sldId id="1086" r:id="rId16"/>
    <p:sldId id="1085" r:id="rId17"/>
    <p:sldId id="1098" r:id="rId18"/>
    <p:sldId id="1037" r:id="rId19"/>
    <p:sldId id="1038" r:id="rId20"/>
    <p:sldId id="1039" r:id="rId21"/>
    <p:sldId id="1040" r:id="rId22"/>
    <p:sldId id="1041" r:id="rId23"/>
    <p:sldId id="1042" r:id="rId24"/>
    <p:sldId id="1043" r:id="rId25"/>
    <p:sldId id="1044" r:id="rId26"/>
    <p:sldId id="1045" r:id="rId27"/>
    <p:sldId id="1046" r:id="rId28"/>
    <p:sldId id="1047" r:id="rId29"/>
    <p:sldId id="1048" r:id="rId30"/>
    <p:sldId id="1049" r:id="rId31"/>
    <p:sldId id="1050" r:id="rId32"/>
    <p:sldId id="1051" r:id="rId33"/>
    <p:sldId id="1052" r:id="rId34"/>
    <p:sldId id="1053" r:id="rId35"/>
    <p:sldId id="1054" r:id="rId36"/>
    <p:sldId id="1055" r:id="rId37"/>
    <p:sldId id="1056" r:id="rId38"/>
    <p:sldId id="1057" r:id="rId39"/>
    <p:sldId id="1058" r:id="rId40"/>
    <p:sldId id="1059" r:id="rId41"/>
    <p:sldId id="1060" r:id="rId42"/>
    <p:sldId id="1061" r:id="rId43"/>
    <p:sldId id="1062" r:id="rId44"/>
    <p:sldId id="1093" r:id="rId45"/>
    <p:sldId id="1094" r:id="rId46"/>
    <p:sldId id="1095" r:id="rId47"/>
    <p:sldId id="1096" r:id="rId48"/>
    <p:sldId id="993" r:id="rId49"/>
    <p:sldId id="1007" r:id="rId50"/>
    <p:sldId id="1008" r:id="rId51"/>
    <p:sldId id="1009" r:id="rId52"/>
    <p:sldId id="1010" r:id="rId53"/>
    <p:sldId id="1011" r:id="rId54"/>
    <p:sldId id="1012" r:id="rId55"/>
    <p:sldId id="1013" r:id="rId56"/>
    <p:sldId id="1014" r:id="rId57"/>
    <p:sldId id="1015" r:id="rId58"/>
    <p:sldId id="1016" r:id="rId59"/>
    <p:sldId id="1017" r:id="rId60"/>
    <p:sldId id="1018" r:id="rId61"/>
    <p:sldId id="1019" r:id="rId62"/>
    <p:sldId id="1100" r:id="rId63"/>
    <p:sldId id="1020" r:id="rId64"/>
    <p:sldId id="1021" r:id="rId65"/>
    <p:sldId id="1022" r:id="rId66"/>
    <p:sldId id="996" r:id="rId67"/>
    <p:sldId id="1106" r:id="rId68"/>
    <p:sldId id="1107" r:id="rId69"/>
    <p:sldId id="1119" r:id="rId70"/>
    <p:sldId id="1122" r:id="rId71"/>
    <p:sldId id="1099" r:id="rId72"/>
    <p:sldId id="995" r:id="rId73"/>
    <p:sldId id="1081" r:id="rId74"/>
    <p:sldId id="1082" r:id="rId75"/>
    <p:sldId id="1103" r:id="rId76"/>
    <p:sldId id="1083" r:id="rId77"/>
    <p:sldId id="1087" r:id="rId78"/>
    <p:sldId id="1090" r:id="rId79"/>
    <p:sldId id="1089" r:id="rId80"/>
    <p:sldId id="1101" r:id="rId81"/>
    <p:sldId id="997" r:id="rId82"/>
    <p:sldId id="1088" r:id="rId83"/>
    <p:sldId id="1108" r:id="rId84"/>
    <p:sldId id="1091" r:id="rId85"/>
    <p:sldId id="1102" r:id="rId86"/>
    <p:sldId id="1109" r:id="rId87"/>
    <p:sldId id="1110" r:id="rId88"/>
    <p:sldId id="1111" r:id="rId89"/>
    <p:sldId id="1112" r:id="rId90"/>
    <p:sldId id="999" r:id="rId91"/>
    <p:sldId id="998" r:id="rId92"/>
    <p:sldId id="1000" r:id="rId93"/>
    <p:sldId id="1123" r:id="rId94"/>
    <p:sldId id="972" r:id="rId95"/>
    <p:sldId id="1002" r:id="rId96"/>
    <p:sldId id="1105" r:id="rId97"/>
    <p:sldId id="1121" r:id="rId98"/>
    <p:sldId id="1120" r:id="rId99"/>
    <p:sldId id="1118" r:id="rId100"/>
    <p:sldId id="1113" r:id="rId101"/>
    <p:sldId id="1114" r:id="rId102"/>
    <p:sldId id="1115" r:id="rId103"/>
    <p:sldId id="1116" r:id="rId104"/>
    <p:sldId id="1117" r:id="rId105"/>
    <p:sldId id="828" r:id="rId106"/>
    <p:sldId id="829" r:id="rId107"/>
    <p:sldId id="962" r:id="rId108"/>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175" autoAdjust="0"/>
    <p:restoredTop sz="94607" autoAdjust="0"/>
  </p:normalViewPr>
  <p:slideViewPr>
    <p:cSldViewPr>
      <p:cViewPr>
        <p:scale>
          <a:sx n="66" d="100"/>
          <a:sy n="66" d="100"/>
        </p:scale>
        <p:origin x="-1584" y="-547"/>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62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0863" y="234950"/>
            <a:ext cx="3825875" cy="268288"/>
          </a:xfrm>
          <a:prstGeom prst="rect">
            <a:avLst/>
          </a:prstGeom>
        </p:spPr>
        <p:txBody>
          <a:bodyPr vert="horz" lIns="92181" tIns="46090" rIns="92181" bIns="46090" rtlCol="0"/>
          <a:lstStyle>
            <a:lvl1pPr algn="l" eaLnBrk="1" fontAlgn="auto" hangingPunct="1">
              <a:spcBef>
                <a:spcPts val="0"/>
              </a:spcBef>
              <a:spcAft>
                <a:spcPts val="0"/>
              </a:spcAft>
              <a:defRPr sz="1200">
                <a:latin typeface="+mn-lt"/>
              </a:defRPr>
            </a:lvl1pPr>
          </a:lstStyle>
          <a:p>
            <a:pPr>
              <a:defRPr/>
            </a:pPr>
            <a:r>
              <a:rPr lang="en-US"/>
              <a:t>IN-12-Chp-03-1-Fed-Tax</a:t>
            </a:r>
          </a:p>
        </p:txBody>
      </p:sp>
      <p:sp>
        <p:nvSpPr>
          <p:cNvPr id="3" name="Date Placeholder 2"/>
          <p:cNvSpPr>
            <a:spLocks noGrp="1"/>
          </p:cNvSpPr>
          <p:nvPr>
            <p:ph type="dt" sz="quarter" idx="1"/>
          </p:nvPr>
        </p:nvSpPr>
        <p:spPr>
          <a:xfrm>
            <a:off x="4638675" y="234950"/>
            <a:ext cx="2201863" cy="311150"/>
          </a:xfrm>
          <a:prstGeom prst="rect">
            <a:avLst/>
          </a:prstGeom>
        </p:spPr>
        <p:txBody>
          <a:bodyPr vert="horz" lIns="92181" tIns="46090" rIns="92181" bIns="46090" rtlCol="0"/>
          <a:lstStyle>
            <a:lvl1pPr algn="r" eaLnBrk="1" fontAlgn="auto" hangingPunct="1">
              <a:spcBef>
                <a:spcPts val="0"/>
              </a:spcBef>
              <a:spcAft>
                <a:spcPts val="0"/>
              </a:spcAft>
              <a:defRPr sz="1200">
                <a:latin typeface="+mn-lt"/>
              </a:defRPr>
            </a:lvl1pPr>
          </a:lstStyle>
          <a:p>
            <a:pPr>
              <a:defRPr/>
            </a:pPr>
            <a:r>
              <a:rPr lang="en-US"/>
              <a:t>Accounting </a:t>
            </a:r>
            <a:r>
              <a:rPr lang="en-US" smtClean="0"/>
              <a:t> 6160</a:t>
            </a:r>
            <a:endParaRPr lang="en-US"/>
          </a:p>
        </p:txBody>
      </p:sp>
      <p:sp>
        <p:nvSpPr>
          <p:cNvPr id="4" name="Footer Placeholder 3"/>
          <p:cNvSpPr>
            <a:spLocks noGrp="1"/>
          </p:cNvSpPr>
          <p:nvPr>
            <p:ph type="ftr" sz="quarter" idx="2"/>
          </p:nvPr>
        </p:nvSpPr>
        <p:spPr>
          <a:xfrm>
            <a:off x="314325" y="8739188"/>
            <a:ext cx="2752725" cy="388937"/>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defRPr>
            </a:lvl1pPr>
          </a:lstStyle>
          <a:p>
            <a:pPr>
              <a:defRPr/>
            </a:pPr>
            <a:r>
              <a:rPr lang="en-US"/>
              <a:t>Copyright </a:t>
            </a:r>
            <a:r>
              <a:rPr lang="en-US" smtClean="0"/>
              <a:t>2012-Dr</a:t>
            </a:r>
            <a:r>
              <a:rPr lang="en-US"/>
              <a:t>. Howard Godfrey</a:t>
            </a:r>
          </a:p>
        </p:txBody>
      </p:sp>
      <p:sp>
        <p:nvSpPr>
          <p:cNvPr id="5" name="Slide Number Placeholder 4"/>
          <p:cNvSpPr>
            <a:spLocks noGrp="1"/>
          </p:cNvSpPr>
          <p:nvPr>
            <p:ph type="sldNum" sz="quarter" idx="3"/>
          </p:nvPr>
        </p:nvSpPr>
        <p:spPr>
          <a:xfrm>
            <a:off x="4008438" y="8739188"/>
            <a:ext cx="2754312" cy="466725"/>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Times New Roman" pitchFamily="18" charset="0"/>
              </a:defRPr>
            </a:lvl1pPr>
          </a:lstStyle>
          <a:p>
            <a:pPr>
              <a:defRPr/>
            </a:pPr>
            <a:r>
              <a:rPr lang="en-US" altLang="en-US"/>
              <a:t> Chapter 3. Page </a:t>
            </a:r>
            <a:fld id="{802235AC-3D15-43CE-8FB5-F56D549E6008}" type="slidenum">
              <a:rPr lang="en-US" altLang="en-US"/>
              <a:pPr>
                <a:defRPr/>
              </a:pPr>
              <a:t>‹#›</a:t>
            </a:fld>
            <a:endParaRPr lang="en-US" altLang="en-US"/>
          </a:p>
        </p:txBody>
      </p:sp>
    </p:spTree>
    <p:extLst>
      <p:ext uri="{BB962C8B-B14F-4D97-AF65-F5344CB8AC3E}">
        <p14:creationId xmlns:p14="http://schemas.microsoft.com/office/powerpoint/2010/main" val="287427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2181" tIns="46090" rIns="92181" bIns="460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2181" tIns="46090" rIns="92181" bIns="46090" rtlCol="0"/>
          <a:lstStyle>
            <a:lvl1pPr algn="r" eaLnBrk="1" fontAlgn="auto" hangingPunct="1">
              <a:spcBef>
                <a:spcPts val="0"/>
              </a:spcBef>
              <a:spcAft>
                <a:spcPts val="0"/>
              </a:spcAft>
              <a:defRPr sz="1200">
                <a:latin typeface="+mn-lt"/>
              </a:defRPr>
            </a:lvl1pPr>
          </a:lstStyle>
          <a:p>
            <a:pPr>
              <a:defRPr/>
            </a:pPr>
            <a:fld id="{4DFEA27C-F2AE-4A60-B965-CEB70341D86C}" type="datetimeFigureOut">
              <a:rPr lang="en-US"/>
              <a:pPr>
                <a:defRPr/>
              </a:pPr>
              <a:t>11/3/2015</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81" tIns="46090" rIns="92181" bIns="46090" rtlCol="0" anchor="ctr"/>
          <a:lstStyle/>
          <a:p>
            <a:pPr lvl="0"/>
            <a:endParaRPr lang="en-US" noProof="0"/>
          </a:p>
        </p:txBody>
      </p:sp>
      <p:sp>
        <p:nvSpPr>
          <p:cNvPr id="5" name="Notes Placeholder 4"/>
          <p:cNvSpPr>
            <a:spLocks noGrp="1"/>
          </p:cNvSpPr>
          <p:nvPr>
            <p:ph type="body" sz="quarter" idx="3"/>
          </p:nvPr>
        </p:nvSpPr>
        <p:spPr>
          <a:xfrm>
            <a:off x="708025" y="4446588"/>
            <a:ext cx="5661025" cy="4213225"/>
          </a:xfrm>
          <a:prstGeom prst="rect">
            <a:avLst/>
          </a:prstGeom>
        </p:spPr>
        <p:txBody>
          <a:bodyPr vert="horz" lIns="92181" tIns="46090" rIns="92181" bIns="460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Calibri" pitchFamily="34" charset="0"/>
              </a:defRPr>
            </a:lvl1pPr>
          </a:lstStyle>
          <a:p>
            <a:pPr>
              <a:defRPr/>
            </a:pPr>
            <a:fld id="{00A8D4E8-7B7B-4A56-A5F5-4C1231B7E03A}" type="slidenum">
              <a:rPr lang="en-US" altLang="en-US"/>
              <a:pPr>
                <a:defRPr/>
              </a:pPr>
              <a:t>‹#›</a:t>
            </a:fld>
            <a:endParaRPr lang="en-US" altLang="en-US"/>
          </a:p>
        </p:txBody>
      </p:sp>
    </p:spTree>
    <p:extLst>
      <p:ext uri="{BB962C8B-B14F-4D97-AF65-F5344CB8AC3E}">
        <p14:creationId xmlns:p14="http://schemas.microsoft.com/office/powerpoint/2010/main" val="1844225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0725" indent="-276225">
              <a:spcBef>
                <a:spcPct val="30000"/>
              </a:spcBef>
              <a:defRPr sz="1200">
                <a:solidFill>
                  <a:schemeClr val="tx1"/>
                </a:solidFill>
                <a:latin typeface="Calibri" pitchFamily="34" charset="0"/>
              </a:defRPr>
            </a:lvl2pPr>
            <a:lvl3pPr marL="1109663" indent="-220663">
              <a:spcBef>
                <a:spcPct val="30000"/>
              </a:spcBef>
              <a:defRPr sz="1200">
                <a:solidFill>
                  <a:schemeClr val="tx1"/>
                </a:solidFill>
                <a:latin typeface="Calibri" pitchFamily="34" charset="0"/>
              </a:defRPr>
            </a:lvl3pPr>
            <a:lvl4pPr marL="1554163" indent="-220663">
              <a:spcBef>
                <a:spcPct val="30000"/>
              </a:spcBef>
              <a:defRPr sz="1200">
                <a:solidFill>
                  <a:schemeClr val="tx1"/>
                </a:solidFill>
                <a:latin typeface="Calibri" pitchFamily="34" charset="0"/>
              </a:defRPr>
            </a:lvl4pPr>
            <a:lvl5pPr marL="1998663" indent="-220663">
              <a:spcBef>
                <a:spcPct val="30000"/>
              </a:spcBef>
              <a:defRPr sz="1200">
                <a:solidFill>
                  <a:schemeClr val="tx1"/>
                </a:solidFill>
                <a:latin typeface="Calibri" pitchFamily="34" charset="0"/>
              </a:defRPr>
            </a:lvl5pPr>
            <a:lvl6pPr marL="2455863" indent="-220663" eaLnBrk="0" fontAlgn="base" hangingPunct="0">
              <a:spcBef>
                <a:spcPct val="30000"/>
              </a:spcBef>
              <a:spcAft>
                <a:spcPct val="0"/>
              </a:spcAft>
              <a:defRPr sz="1200">
                <a:solidFill>
                  <a:schemeClr val="tx1"/>
                </a:solidFill>
                <a:latin typeface="Calibri" pitchFamily="34" charset="0"/>
              </a:defRPr>
            </a:lvl6pPr>
            <a:lvl7pPr marL="2913063" indent="-220663" eaLnBrk="0" fontAlgn="base" hangingPunct="0">
              <a:spcBef>
                <a:spcPct val="30000"/>
              </a:spcBef>
              <a:spcAft>
                <a:spcPct val="0"/>
              </a:spcAft>
              <a:defRPr sz="1200">
                <a:solidFill>
                  <a:schemeClr val="tx1"/>
                </a:solidFill>
                <a:latin typeface="Calibri" pitchFamily="34" charset="0"/>
              </a:defRPr>
            </a:lvl7pPr>
            <a:lvl8pPr marL="3370263" indent="-220663" eaLnBrk="0" fontAlgn="base" hangingPunct="0">
              <a:spcBef>
                <a:spcPct val="30000"/>
              </a:spcBef>
              <a:spcAft>
                <a:spcPct val="0"/>
              </a:spcAft>
              <a:defRPr sz="1200">
                <a:solidFill>
                  <a:schemeClr val="tx1"/>
                </a:solidFill>
                <a:latin typeface="Calibri" pitchFamily="34" charset="0"/>
              </a:defRPr>
            </a:lvl8pPr>
            <a:lvl9pPr marL="3827463"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1F8A77FF-2131-41D4-8780-A5C924B1CF23}" type="slidenum">
              <a:rPr lang="en-US" altLang="en-US" smtClean="0"/>
              <a:pPr>
                <a:spcBef>
                  <a:spcPct val="0"/>
                </a:spcBef>
              </a:pPr>
              <a:t>1</a:t>
            </a:fld>
            <a:endParaRPr lang="en-US" altLang="en-US" smtClean="0"/>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61</a:t>
            </a:fld>
            <a:endParaRPr lang="en-US" altLang="en-US" smtClean="0">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62</a:t>
            </a:fld>
            <a:endParaRPr lang="en-US" altLang="en-US" smtClean="0">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F1DAFE-F9CC-4D9E-85A9-8A2B7FA0388A}" type="slidenum">
              <a:rPr lang="en-US" altLang="en-US" smtClean="0">
                <a:latin typeface="Calibri" pitchFamily="34" charset="0"/>
              </a:rPr>
              <a:pPr/>
              <a:t>63</a:t>
            </a:fld>
            <a:endParaRPr lang="en-US" altLang="en-US" smtClean="0">
              <a:latin typeface="Calibri" pitchFamily="34"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6EE509-1830-45F4-BF17-0F15D86CBE6A}" type="slidenum">
              <a:rPr lang="en-US" altLang="en-US" smtClean="0">
                <a:latin typeface="Calibri" pitchFamily="34" charset="0"/>
              </a:rPr>
              <a:pPr/>
              <a:t>64</a:t>
            </a:fld>
            <a:endParaRPr lang="en-US" altLang="en-US" smtClean="0">
              <a:latin typeface="Calibri" pitchFamily="34"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6C6861-4962-4A3E-99E7-D76E23155C6C}" type="slidenum">
              <a:rPr lang="en-US" altLang="en-US" smtClean="0">
                <a:latin typeface="Calibri" pitchFamily="34" charset="0"/>
              </a:rPr>
              <a:pPr/>
              <a:t>65</a:t>
            </a:fld>
            <a:endParaRPr lang="en-US" altLang="en-US" smtClean="0">
              <a:latin typeface="Calibri" pitchFamily="34" charset="0"/>
            </a:endParaRPr>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69</a:t>
            </a:fld>
            <a:endParaRPr lang="en-US" altLang="en-US" smtClean="0">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F6EA53-E078-4930-A90C-1C5F2CFFAD81}" type="slidenum">
              <a:rPr lang="en-US" altLang="en-US" smtClean="0">
                <a:latin typeface="Calibri" pitchFamily="34" charset="0"/>
              </a:rPr>
              <a:pPr/>
              <a:t>86</a:t>
            </a:fld>
            <a:endParaRPr lang="en-US" altLang="en-US" smtClean="0">
              <a:latin typeface="Calibri"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D2D830-2AEB-466E-A54A-E54AC98A5238}" type="slidenum">
              <a:rPr lang="en-US" altLang="en-US" smtClean="0">
                <a:latin typeface="Calibri" pitchFamily="34" charset="0"/>
              </a:rPr>
              <a:pPr/>
              <a:t>87</a:t>
            </a:fld>
            <a:endParaRPr lang="en-US" altLang="en-US" smtClean="0">
              <a:latin typeface="Calibri"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769B0C-9402-4CC0-8AB4-B9BA2FD5AD16}" type="slidenum">
              <a:rPr lang="en-US" altLang="en-US" smtClean="0">
                <a:latin typeface="Calibri" pitchFamily="34" charset="0"/>
              </a:rPr>
              <a:pPr/>
              <a:t>88</a:t>
            </a:fld>
            <a:endParaRPr lang="en-US" altLang="en-US" smtClean="0">
              <a:latin typeface="Calibri"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BE86E6-8685-4D7C-8316-9D685E9B95BE}" type="slidenum">
              <a:rPr lang="en-US" altLang="en-US" smtClean="0">
                <a:latin typeface="Calibri" pitchFamily="34" charset="0"/>
              </a:rPr>
              <a:pPr/>
              <a:t>89</a:t>
            </a:fld>
            <a:endParaRPr lang="en-US" altLang="en-US" smtClean="0">
              <a:latin typeface="Calibri"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E5000E-7556-46FE-8593-34FB967025DE}" type="slidenum">
              <a:rPr lang="en-US" altLang="en-US" smtClean="0">
                <a:latin typeface="Calibri" pitchFamily="34" charset="0"/>
              </a:rPr>
              <a:pPr/>
              <a:t>4</a:t>
            </a:fld>
            <a:endParaRPr lang="en-US" altLang="en-US" smtClean="0">
              <a:latin typeface="Calibri" pitchFamily="34" charset="0"/>
            </a:endParaRPr>
          </a:p>
        </p:txBody>
      </p:sp>
      <p:sp>
        <p:nvSpPr>
          <p:cNvPr id="185347"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smtClean="0"/>
          </a:p>
        </p:txBody>
      </p:sp>
      <p:sp>
        <p:nvSpPr>
          <p:cNvPr id="185348"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618A17-4C84-4A9C-A6D0-1A9FF044301A}" type="slidenum">
              <a:rPr lang="en-US" altLang="en-US" smtClean="0">
                <a:latin typeface="Calibri" pitchFamily="34" charset="0"/>
              </a:rPr>
              <a:pPr/>
              <a:t>99</a:t>
            </a:fld>
            <a:endParaRPr lang="en-US" altLang="en-US" smtClean="0">
              <a:latin typeface="Calibri" pitchFamily="34" charset="0"/>
            </a:endParaRPr>
          </a:p>
        </p:txBody>
      </p:sp>
      <p:sp>
        <p:nvSpPr>
          <p:cNvPr id="197635" name="Rectangle 2"/>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49" tIns="45660" rIns="92949" bIns="45660" numCol="1" anchor="t" anchorCtr="0" compatLnSpc="1">
            <a:prstTxWarp prst="textNoShape">
              <a:avLst/>
            </a:prstTxWarp>
          </a:bodyPr>
          <a:lstStyle/>
          <a:p>
            <a:endParaRPr lang="en-US" altLang="en-US" smtClean="0"/>
          </a:p>
        </p:txBody>
      </p:sp>
      <p:sp>
        <p:nvSpPr>
          <p:cNvPr id="197636"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A33929-F5E8-4DE1-BF1E-04FB47855B7D}" type="slidenum">
              <a:rPr lang="en-US" altLang="en-US" smtClean="0">
                <a:latin typeface="Calibri" pitchFamily="34" charset="0"/>
              </a:rPr>
              <a:pPr/>
              <a:t>100</a:t>
            </a:fld>
            <a:endParaRPr lang="en-US" altLang="en-US" smtClean="0">
              <a:latin typeface="Calibri" pitchFamily="34"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70766E-71AE-42A0-B488-55CE99450037}" type="slidenum">
              <a:rPr lang="en-US" altLang="en-US" smtClean="0">
                <a:latin typeface="Calibri" pitchFamily="34" charset="0"/>
              </a:rPr>
              <a:pPr/>
              <a:t>101</a:t>
            </a:fld>
            <a:endParaRPr lang="en-US" altLang="en-US" smtClean="0">
              <a:latin typeface="Calibri" pitchFamily="34"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039822-C742-4A6B-9C2E-8E65F38F4092}" type="slidenum">
              <a:rPr lang="en-US" altLang="en-US" smtClean="0">
                <a:latin typeface="Calibri" pitchFamily="34" charset="0"/>
              </a:rPr>
              <a:pPr/>
              <a:t>102</a:t>
            </a:fld>
            <a:endParaRPr lang="en-US" altLang="en-US" smtClean="0">
              <a:latin typeface="Calibri"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9E00F1-2320-4CC6-BA76-7D0FA182C277}" type="slidenum">
              <a:rPr lang="en-US" altLang="en-US" smtClean="0">
                <a:latin typeface="Calibri" pitchFamily="34" charset="0"/>
              </a:rPr>
              <a:pPr/>
              <a:t>103</a:t>
            </a:fld>
            <a:endParaRPr lang="en-US" altLang="en-US" smtClean="0">
              <a:latin typeface="Calibri"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3AEC73-DDDC-4E40-9F42-A09E692DE9FE}" type="slidenum">
              <a:rPr lang="en-US" altLang="en-US" smtClean="0">
                <a:latin typeface="Calibri" pitchFamily="34" charset="0"/>
              </a:rPr>
              <a:pPr/>
              <a:t>104</a:t>
            </a:fld>
            <a:endParaRPr lang="en-US" altLang="en-US" smtClean="0">
              <a:latin typeface="Calibri" pitchFamily="34" charset="0"/>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270469-D8D1-4993-8A08-052AB0E926D1}" type="slidenum">
              <a:rPr lang="en-US" altLang="en-US" smtClean="0">
                <a:latin typeface="Calibri" pitchFamily="34" charset="0"/>
              </a:rPr>
              <a:pPr/>
              <a:t>105</a:t>
            </a:fld>
            <a:endParaRPr lang="en-US" altLang="en-US" smtClean="0">
              <a:latin typeface="Calibri" pitchFamily="34"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F53F2A-6479-49C0-8CCF-BF8052822B0F}" type="slidenum">
              <a:rPr lang="en-US" altLang="en-US" smtClean="0">
                <a:latin typeface="Calibri" pitchFamily="34" charset="0"/>
              </a:rPr>
              <a:pPr/>
              <a:t>106</a:t>
            </a:fld>
            <a:endParaRPr lang="en-US" altLang="en-US" smtClean="0">
              <a:latin typeface="Calibri"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FC7CA2-FF9C-4BBA-A234-06F15B41103F}" type="slidenum">
              <a:rPr lang="en-US" altLang="en-US" smtClean="0">
                <a:latin typeface="Calibri" pitchFamily="34" charset="0"/>
              </a:rPr>
              <a:pPr/>
              <a:t>5</a:t>
            </a:fld>
            <a:endParaRPr lang="en-US" altLang="en-US" smtClean="0">
              <a:latin typeface="Calibri" pitchFamily="34" charset="0"/>
            </a:endParaRPr>
          </a:p>
        </p:txBody>
      </p:sp>
      <p:sp>
        <p:nvSpPr>
          <p:cNvPr id="186371"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smtClean="0"/>
          </a:p>
        </p:txBody>
      </p:sp>
      <p:sp>
        <p:nvSpPr>
          <p:cNvPr id="186372"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C63AC8-1E4D-464A-9527-53D46AC2A31F}" type="slidenum">
              <a:rPr lang="en-US" altLang="en-US" smtClean="0">
                <a:latin typeface="Calibri" pitchFamily="34" charset="0"/>
              </a:rPr>
              <a:pPr/>
              <a:t>17</a:t>
            </a:fld>
            <a:endParaRPr lang="en-US" altLang="en-US" smtClean="0">
              <a:latin typeface="Calibri" pitchFamily="34" charset="0"/>
            </a:endParaRPr>
          </a:p>
        </p:txBody>
      </p:sp>
      <p:sp>
        <p:nvSpPr>
          <p:cNvPr id="187395"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smtClean="0"/>
          </a:p>
        </p:txBody>
      </p:sp>
      <p:sp>
        <p:nvSpPr>
          <p:cNvPr id="187396"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2F31E5-23A4-4702-91D2-AD242BEABF5E}" type="slidenum">
              <a:rPr lang="en-US" altLang="en-US" smtClean="0">
                <a:latin typeface="Calibri" pitchFamily="34" charset="0"/>
              </a:rPr>
              <a:pPr/>
              <a:t>53</a:t>
            </a:fld>
            <a:endParaRPr lang="en-US" altLang="en-US" smtClean="0">
              <a:latin typeface="Calibri" pitchFamily="34" charset="0"/>
            </a:endParaRPr>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1EEADB-924A-44F5-9E49-09B665586C7C}" type="slidenum">
              <a:rPr lang="en-US" altLang="en-US" smtClean="0">
                <a:latin typeface="Calibri" pitchFamily="34" charset="0"/>
              </a:rPr>
              <a:pPr/>
              <a:t>54</a:t>
            </a:fld>
            <a:endParaRPr lang="en-US" altLang="en-US" smtClean="0">
              <a:latin typeface="Calibri" pitchFamily="34"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80E523-7A71-4269-81D6-6C628F2B7D03}" type="slidenum">
              <a:rPr lang="en-US" altLang="en-US" smtClean="0">
                <a:latin typeface="Calibri" pitchFamily="34" charset="0"/>
              </a:rPr>
              <a:pPr/>
              <a:t>56</a:t>
            </a:fld>
            <a:endParaRPr lang="en-US" altLang="en-US" smtClean="0">
              <a:latin typeface="Calibri" pitchFamily="34" charset="0"/>
            </a:endParaRPr>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EC14AE-3A81-48E4-B684-BCCC54DA6ECE}" type="slidenum">
              <a:rPr lang="en-US" altLang="en-US" smtClean="0">
                <a:latin typeface="Calibri" pitchFamily="34" charset="0"/>
              </a:rPr>
              <a:pPr/>
              <a:t>57</a:t>
            </a:fld>
            <a:endParaRPr lang="en-US" altLang="en-US" smtClean="0">
              <a:latin typeface="Calibri" pitchFamily="34" charset="0"/>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A1E6F5-61B1-4727-BC29-4D92D783569E}" type="slidenum">
              <a:rPr lang="en-US" altLang="en-US" smtClean="0">
                <a:latin typeface="Calibri" pitchFamily="34" charset="0"/>
              </a:rPr>
              <a:pPr/>
              <a:t>58</a:t>
            </a:fld>
            <a:endParaRPr lang="en-US" altLang="en-US" smtClean="0">
              <a:latin typeface="Calibri" pitchFamily="34" charset="0"/>
            </a:endParaRPr>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5C6977-D8BA-4E57-9A72-EBAEE57A8782}" type="datetime1">
              <a:rPr lang="en-US"/>
              <a:pPr>
                <a:defRPr/>
              </a:pPr>
              <a:t>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D20DB707-145A-461E-AA38-1FFF760934B3}" type="slidenum">
              <a:rPr lang="en-US" altLang="en-US"/>
              <a:pPr>
                <a:defRPr/>
              </a:pPr>
              <a:t>‹#›</a:t>
            </a:fld>
            <a:endParaRPr lang="en-US" altLang="en-US"/>
          </a:p>
        </p:txBody>
      </p:sp>
    </p:spTree>
    <p:extLst>
      <p:ext uri="{BB962C8B-B14F-4D97-AF65-F5344CB8AC3E}">
        <p14:creationId xmlns:p14="http://schemas.microsoft.com/office/powerpoint/2010/main" val="163064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2BB707-160C-450D-9C31-7543FE33C855}" type="datetime1">
              <a:rPr lang="en-US"/>
              <a:pPr>
                <a:defRPr/>
              </a:pPr>
              <a:t>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10E3B65A-D186-4B15-A8F5-AD14E47C89A5}" type="slidenum">
              <a:rPr lang="en-US" altLang="en-US"/>
              <a:pPr>
                <a:defRPr/>
              </a:pPr>
              <a:t>‹#›</a:t>
            </a:fld>
            <a:endParaRPr lang="en-US" altLang="en-US"/>
          </a:p>
        </p:txBody>
      </p:sp>
    </p:spTree>
    <p:extLst>
      <p:ext uri="{BB962C8B-B14F-4D97-AF65-F5344CB8AC3E}">
        <p14:creationId xmlns:p14="http://schemas.microsoft.com/office/powerpoint/2010/main" val="221298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D0BF00-D085-48E0-9741-F121D0D0BAB2}" type="datetime1">
              <a:rPr lang="en-US"/>
              <a:pPr>
                <a:defRPr/>
              </a:pPr>
              <a:t>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54EFC32A-5A15-4B5D-A45A-9770546A4876}" type="slidenum">
              <a:rPr lang="en-US" altLang="en-US"/>
              <a:pPr>
                <a:defRPr/>
              </a:pPr>
              <a:t>‹#›</a:t>
            </a:fld>
            <a:endParaRPr lang="en-US" altLang="en-US"/>
          </a:p>
        </p:txBody>
      </p:sp>
    </p:spTree>
    <p:extLst>
      <p:ext uri="{BB962C8B-B14F-4D97-AF65-F5344CB8AC3E}">
        <p14:creationId xmlns:p14="http://schemas.microsoft.com/office/powerpoint/2010/main" val="207510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AC740D3-61B6-42BA-A62C-D4C5A3C03A22}" type="slidenum">
              <a:rPr lang="en-US"/>
              <a:pPr>
                <a:defRPr/>
              </a:pPr>
              <a:t>‹#›</a:t>
            </a:fld>
            <a:endParaRPr lang="en-US"/>
          </a:p>
        </p:txBody>
      </p:sp>
    </p:spTree>
    <p:extLst>
      <p:ext uri="{BB962C8B-B14F-4D97-AF65-F5344CB8AC3E}">
        <p14:creationId xmlns:p14="http://schemas.microsoft.com/office/powerpoint/2010/main" val="134381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A14259-835A-4221-AD5F-AECEB880766D}" type="datetime1">
              <a:rPr lang="en-US"/>
              <a:pPr>
                <a:defRPr/>
              </a:pPr>
              <a:t>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6BE8DE63-D073-41FF-B882-203C050DD5B6}" type="slidenum">
              <a:rPr lang="en-US" altLang="en-US"/>
              <a:pPr>
                <a:defRPr/>
              </a:pPr>
              <a:t>‹#›</a:t>
            </a:fld>
            <a:endParaRPr lang="en-US" altLang="en-US"/>
          </a:p>
        </p:txBody>
      </p:sp>
    </p:spTree>
    <p:extLst>
      <p:ext uri="{BB962C8B-B14F-4D97-AF65-F5344CB8AC3E}">
        <p14:creationId xmlns:p14="http://schemas.microsoft.com/office/powerpoint/2010/main" val="56108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FAB211-FE7E-4962-84F1-C6A231CEA7B0}" type="datetime1">
              <a:rPr lang="en-US"/>
              <a:pPr>
                <a:defRPr/>
              </a:pPr>
              <a:t>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7F9F385B-7E47-45F1-AE88-75A2471CCE44}" type="slidenum">
              <a:rPr lang="en-US" altLang="en-US"/>
              <a:pPr>
                <a:defRPr/>
              </a:pPr>
              <a:t>‹#›</a:t>
            </a:fld>
            <a:endParaRPr lang="en-US" altLang="en-US"/>
          </a:p>
        </p:txBody>
      </p:sp>
    </p:spTree>
    <p:extLst>
      <p:ext uri="{BB962C8B-B14F-4D97-AF65-F5344CB8AC3E}">
        <p14:creationId xmlns:p14="http://schemas.microsoft.com/office/powerpoint/2010/main" val="8682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47AAB7-6C41-4B1D-90B8-CCDC369958E6}" type="datetime1">
              <a:rPr lang="en-US"/>
              <a:pPr>
                <a:defRPr/>
              </a:pPr>
              <a:t>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0E31201C-4688-4491-A0B8-115FEE4E1D96}" type="slidenum">
              <a:rPr lang="en-US" altLang="en-US"/>
              <a:pPr>
                <a:defRPr/>
              </a:pPr>
              <a:t>‹#›</a:t>
            </a:fld>
            <a:endParaRPr lang="en-US" altLang="en-US"/>
          </a:p>
        </p:txBody>
      </p:sp>
    </p:spTree>
    <p:extLst>
      <p:ext uri="{BB962C8B-B14F-4D97-AF65-F5344CB8AC3E}">
        <p14:creationId xmlns:p14="http://schemas.microsoft.com/office/powerpoint/2010/main" val="303729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06E06E-66DA-4CF2-AA3D-80F9766F8E71}" type="datetime1">
              <a:rPr lang="en-US"/>
              <a:pPr>
                <a:defRPr/>
              </a:pPr>
              <a:t>11/3/2015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9" name="Slide Number Placeholder 5"/>
          <p:cNvSpPr>
            <a:spLocks noGrp="1"/>
          </p:cNvSpPr>
          <p:nvPr>
            <p:ph type="sldNum" sz="quarter" idx="12"/>
          </p:nvPr>
        </p:nvSpPr>
        <p:spPr/>
        <p:txBody>
          <a:bodyPr/>
          <a:lstStyle>
            <a:lvl1pPr>
              <a:defRPr/>
            </a:lvl1pPr>
          </a:lstStyle>
          <a:p>
            <a:pPr>
              <a:defRPr/>
            </a:pPr>
            <a:fld id="{A99A6126-6D80-45EF-BFCF-FB49BC83BE53}" type="slidenum">
              <a:rPr lang="en-US" altLang="en-US"/>
              <a:pPr>
                <a:defRPr/>
              </a:pPr>
              <a:t>‹#›</a:t>
            </a:fld>
            <a:endParaRPr lang="en-US" altLang="en-US"/>
          </a:p>
        </p:txBody>
      </p:sp>
    </p:spTree>
    <p:extLst>
      <p:ext uri="{BB962C8B-B14F-4D97-AF65-F5344CB8AC3E}">
        <p14:creationId xmlns:p14="http://schemas.microsoft.com/office/powerpoint/2010/main" val="366453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147F04-DD4E-4D5D-A6A9-C91843425AEC}" type="datetime1">
              <a:rPr lang="en-US"/>
              <a:pPr>
                <a:defRPr/>
              </a:pPr>
              <a:t>11/3/2015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5" name="Slide Number Placeholder 5"/>
          <p:cNvSpPr>
            <a:spLocks noGrp="1"/>
          </p:cNvSpPr>
          <p:nvPr>
            <p:ph type="sldNum" sz="quarter" idx="12"/>
          </p:nvPr>
        </p:nvSpPr>
        <p:spPr/>
        <p:txBody>
          <a:bodyPr/>
          <a:lstStyle>
            <a:lvl1pPr>
              <a:defRPr/>
            </a:lvl1pPr>
          </a:lstStyle>
          <a:p>
            <a:pPr>
              <a:defRPr/>
            </a:pPr>
            <a:fld id="{7F78C09E-39DC-4268-897A-47E884E23850}" type="slidenum">
              <a:rPr lang="en-US" altLang="en-US"/>
              <a:pPr>
                <a:defRPr/>
              </a:pPr>
              <a:t>‹#›</a:t>
            </a:fld>
            <a:endParaRPr lang="en-US" altLang="en-US"/>
          </a:p>
        </p:txBody>
      </p:sp>
    </p:spTree>
    <p:extLst>
      <p:ext uri="{BB962C8B-B14F-4D97-AF65-F5344CB8AC3E}">
        <p14:creationId xmlns:p14="http://schemas.microsoft.com/office/powerpoint/2010/main" val="330789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8F465-4B17-4D56-B8A6-E5E54038E8BC}" type="datetime1">
              <a:rPr lang="en-US"/>
              <a:pPr>
                <a:defRPr/>
              </a:pPr>
              <a:t>11/3/2015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4" name="Slide Number Placeholder 5"/>
          <p:cNvSpPr>
            <a:spLocks noGrp="1"/>
          </p:cNvSpPr>
          <p:nvPr>
            <p:ph type="sldNum" sz="quarter" idx="12"/>
          </p:nvPr>
        </p:nvSpPr>
        <p:spPr/>
        <p:txBody>
          <a:bodyPr/>
          <a:lstStyle>
            <a:lvl1pPr>
              <a:defRPr/>
            </a:lvl1pPr>
          </a:lstStyle>
          <a:p>
            <a:pPr>
              <a:defRPr/>
            </a:pPr>
            <a:fld id="{65F8787C-F6A8-432C-9C55-646B66DA60C6}" type="slidenum">
              <a:rPr lang="en-US" altLang="en-US"/>
              <a:pPr>
                <a:defRPr/>
              </a:pPr>
              <a:t>‹#›</a:t>
            </a:fld>
            <a:endParaRPr lang="en-US" altLang="en-US"/>
          </a:p>
        </p:txBody>
      </p:sp>
    </p:spTree>
    <p:extLst>
      <p:ext uri="{BB962C8B-B14F-4D97-AF65-F5344CB8AC3E}">
        <p14:creationId xmlns:p14="http://schemas.microsoft.com/office/powerpoint/2010/main" val="9608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B93A5D-EC04-4E6A-920C-B68EA2D35F4F}" type="datetime1">
              <a:rPr lang="en-US"/>
              <a:pPr>
                <a:defRPr/>
              </a:pPr>
              <a:t>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F76C4C2B-9B53-4C97-8A67-2D25C04D9E6B}" type="slidenum">
              <a:rPr lang="en-US" altLang="en-US"/>
              <a:pPr>
                <a:defRPr/>
              </a:pPr>
              <a:t>‹#›</a:t>
            </a:fld>
            <a:endParaRPr lang="en-US" altLang="en-US"/>
          </a:p>
        </p:txBody>
      </p:sp>
    </p:spTree>
    <p:extLst>
      <p:ext uri="{BB962C8B-B14F-4D97-AF65-F5344CB8AC3E}">
        <p14:creationId xmlns:p14="http://schemas.microsoft.com/office/powerpoint/2010/main" val="1349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D671F8-2E7A-4D52-9388-A4DEE5C9DEA6}" type="datetime1">
              <a:rPr lang="en-US"/>
              <a:pPr>
                <a:defRPr/>
              </a:pPr>
              <a:t>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655DB2C9-ADCE-4024-ADC8-8B864B945B04}" type="slidenum">
              <a:rPr lang="en-US" altLang="en-US"/>
              <a:pPr>
                <a:defRPr/>
              </a:pPr>
              <a:t>‹#›</a:t>
            </a:fld>
            <a:endParaRPr lang="en-US" altLang="en-US"/>
          </a:p>
        </p:txBody>
      </p:sp>
    </p:spTree>
    <p:extLst>
      <p:ext uri="{BB962C8B-B14F-4D97-AF65-F5344CB8AC3E}">
        <p14:creationId xmlns:p14="http://schemas.microsoft.com/office/powerpoint/2010/main" val="84239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1E4C89-0F0E-4AF1-9577-4342D9D6F830}" type="datetime1">
              <a:rPr lang="en-US"/>
              <a:pPr>
                <a:defRPr/>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Copyright 2008. Dr. Howard Godfrey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0915CA5-FEC3-4902-B794-919538E0D0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image" Target="../media/image52.emf"/><Relationship Id="rId5" Type="http://schemas.openxmlformats.org/officeDocument/2006/relationships/oleObject" Target="../embeddings/Microsoft_Excel_97-2003_Worksheet6.xls"/><Relationship Id="rId4" Type="http://schemas.openxmlformats.org/officeDocument/2006/relationships/oleObject" Target="../embeddings/oleObject46.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48.vml"/><Relationship Id="rId6" Type="http://schemas.openxmlformats.org/officeDocument/2006/relationships/image" Target="../media/image53.emf"/><Relationship Id="rId5" Type="http://schemas.openxmlformats.org/officeDocument/2006/relationships/oleObject" Target="../embeddings/Microsoft_Excel_97-2003_Worksheet7.xls"/><Relationship Id="rId4" Type="http://schemas.openxmlformats.org/officeDocument/2006/relationships/oleObject" Target="../embeddings/oleObject47.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49.vml"/><Relationship Id="rId6" Type="http://schemas.openxmlformats.org/officeDocument/2006/relationships/image" Target="../media/image54.emf"/><Relationship Id="rId5" Type="http://schemas.openxmlformats.org/officeDocument/2006/relationships/oleObject" Target="../embeddings/Microsoft_Excel_97-2003_Worksheet8.xls"/><Relationship Id="rId4" Type="http://schemas.openxmlformats.org/officeDocument/2006/relationships/oleObject" Target="../embeddings/oleObject48.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50.vml"/><Relationship Id="rId6" Type="http://schemas.openxmlformats.org/officeDocument/2006/relationships/image" Target="../media/image55.emf"/><Relationship Id="rId5" Type="http://schemas.openxmlformats.org/officeDocument/2006/relationships/oleObject" Target="../embeddings/Microsoft_Excel_97-2003_Worksheet9.xls"/><Relationship Id="rId4" Type="http://schemas.openxmlformats.org/officeDocument/2006/relationships/oleObject" Target="../embeddings/oleObject49.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image" Target="../media/image56.emf"/><Relationship Id="rId5" Type="http://schemas.openxmlformats.org/officeDocument/2006/relationships/oleObject" Target="../embeddings/Microsoft_Excel_97-2003_Worksheet10.xls"/><Relationship Id="rId4" Type="http://schemas.openxmlformats.org/officeDocument/2006/relationships/oleObject" Target="../embeddings/oleObject50.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52.vml"/><Relationship Id="rId6" Type="http://schemas.openxmlformats.org/officeDocument/2006/relationships/image" Target="../media/image57.emf"/><Relationship Id="rId5" Type="http://schemas.openxmlformats.org/officeDocument/2006/relationships/oleObject" Target="../embeddings/Microsoft_Excel_97-2003_Worksheet11.xls"/><Relationship Id="rId4" Type="http://schemas.openxmlformats.org/officeDocument/2006/relationships/oleObject" Target="../embeddings/oleObject51.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53.vml"/><Relationship Id="rId6" Type="http://schemas.openxmlformats.org/officeDocument/2006/relationships/image" Target="../media/image58.emf"/><Relationship Id="rId5" Type="http://schemas.openxmlformats.org/officeDocument/2006/relationships/oleObject" Target="../embeddings/Microsoft_Excel_97-2003_Worksheet12.xls"/><Relationship Id="rId4" Type="http://schemas.openxmlformats.org/officeDocument/2006/relationships/oleObject" Target="../embeddings/oleObject52.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package" Target="../embeddings/Microsoft_Excel_Worksheet2.xlsx"/><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Worksheet1.xls"/></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4.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5.xls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6.xls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7.xls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package" Target="../embeddings/Microsoft_Excel_Worksheet8.xlsx"/><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package" Target="../embeddings/Microsoft_Excel_Worksheet9.xlsx"/><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package" Target="../embeddings/Microsoft_Excel_Worksheet10.xlsx"/><Relationship Id="rId4" Type="http://schemas.openxmlformats.org/officeDocument/2006/relationships/oleObject" Target="../embeddings/oleObject1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0.emf"/><Relationship Id="rId5" Type="http://schemas.openxmlformats.org/officeDocument/2006/relationships/package" Target="../embeddings/Microsoft_Excel_Worksheet11.xlsx"/><Relationship Id="rId4" Type="http://schemas.openxmlformats.org/officeDocument/2006/relationships/oleObject" Target="../embeddings/oleObject17.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1.emf"/><Relationship Id="rId5" Type="http://schemas.openxmlformats.org/officeDocument/2006/relationships/package" Target="../embeddings/Microsoft_Excel_Worksheet12.xlsx"/><Relationship Id="rId4" Type="http://schemas.openxmlformats.org/officeDocument/2006/relationships/oleObject" Target="../embeddings/oleObject18.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3.emf"/><Relationship Id="rId5" Type="http://schemas.openxmlformats.org/officeDocument/2006/relationships/package" Target="../embeddings/Microsoft_Excel_Worksheet13.xlsx"/><Relationship Id="rId4" Type="http://schemas.openxmlformats.org/officeDocument/2006/relationships/oleObject" Target="../embeddings/oleObject20.bin"/></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package" Target="../embeddings/Microsoft_Excel_Worksheet14.xlsx"/></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package" Target="../embeddings/Microsoft_Excel_Worksheet15.xlsx"/></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package" Target="../embeddings/Microsoft_Excel_Worksheet16.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package" Target="../embeddings/Microsoft_Excel_Worksheet17.xlsx"/></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package" Target="../embeddings/Microsoft_Excel_Worksheet18.xlsx"/></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package" Target="../embeddings/Microsoft_Excel_Worksheet19.xlsx"/></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package" Target="../embeddings/Microsoft_Excel_Worksheet20.xlsx"/></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package" Target="../embeddings/Microsoft_Excel_Worksheet21.xlsx"/></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package" Target="../embeddings/Microsoft_Excel_Worksheet22.xlsx"/></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package" Target="../embeddings/Microsoft_Excel_Worksheet23.xlsx"/></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package" Target="../embeddings/Microsoft_Excel_Worksheet24.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package" Target="../embeddings/Microsoft_Excel_Worksheet25.xlsx"/></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package" Target="../embeddings/Microsoft_Excel_Worksheet26.xlsx"/></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39.emf"/><Relationship Id="rId5" Type="http://schemas.openxmlformats.org/officeDocument/2006/relationships/oleObject" Target="../embeddings/Microsoft_Excel_97-2003_Worksheet2.xls"/><Relationship Id="rId4" Type="http://schemas.openxmlformats.org/officeDocument/2006/relationships/oleObject" Target="../embeddings/oleObject3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40.emf"/><Relationship Id="rId5" Type="http://schemas.openxmlformats.org/officeDocument/2006/relationships/oleObject" Target="../embeddings/Microsoft_Excel_97-2003_Worksheet3.xls"/><Relationship Id="rId4" Type="http://schemas.openxmlformats.org/officeDocument/2006/relationships/oleObject" Target="../embeddings/oleObject34.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41.emf"/><Relationship Id="rId5" Type="http://schemas.openxmlformats.org/officeDocument/2006/relationships/oleObject" Target="../embeddings/Microsoft_Excel_97-2003_Worksheet4.xls"/><Relationship Id="rId4" Type="http://schemas.openxmlformats.org/officeDocument/2006/relationships/oleObject" Target="../embeddings/oleObject3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42.emf"/><Relationship Id="rId5" Type="http://schemas.openxmlformats.org/officeDocument/2006/relationships/oleObject" Target="../embeddings/Microsoft_Excel_97-2003_Worksheet5.xls"/><Relationship Id="rId4" Type="http://schemas.openxmlformats.org/officeDocument/2006/relationships/oleObject" Target="../embeddings/oleObject3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package" Target="../embeddings/Microsoft_Excel_Worksheet27.xlsx"/></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package" Target="../embeddings/Microsoft_Excel_Worksheet28.xlsx"/></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package" Target="../embeddings/Microsoft_Excel_Worksheet29.xlsx"/></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package" Target="../embeddings/Microsoft_Excel_Worksheet30.xlsx"/></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package" Target="../embeddings/Microsoft_Excel_Worksheet31.xlsx"/></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48.emf"/><Relationship Id="rId4" Type="http://schemas.openxmlformats.org/officeDocument/2006/relationships/package" Target="../embeddings/Microsoft_Excel_Worksheet32.xlsx"/></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49.emf"/><Relationship Id="rId4" Type="http://schemas.openxmlformats.org/officeDocument/2006/relationships/package" Target="../embeddings/Microsoft_Excel_Worksheet33.xlsx"/></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package" Target="../embeddings/Microsoft_Excel_Worksheet34.xlsx"/></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51.emf"/><Relationship Id="rId5" Type="http://schemas.openxmlformats.org/officeDocument/2006/relationships/package" Target="../embeddings/Microsoft_Excel_Worksheet35.xlsx"/><Relationship Id="rId4" Type="http://schemas.openxmlformats.org/officeDocument/2006/relationships/oleObject" Target="../embeddings/oleObject4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686800" cy="6477000"/>
          </a:xfrm>
          <a:extLst/>
        </p:spPr>
        <p:txBody>
          <a:bodyPr anchor="t">
            <a:normAutofit fontScale="90000"/>
          </a:bodyPr>
          <a:lstStyle/>
          <a:p>
            <a:pPr eaLnBrk="1" hangingPunct="1">
              <a:defRPr/>
            </a:pPr>
            <a:r>
              <a:rPr lang="en-US" altLang="en-US" sz="8000" b="1" smtClean="0"/>
              <a:t>Chapter 9</a:t>
            </a:r>
            <a:br>
              <a:rPr lang="en-US" altLang="en-US" sz="8000" b="1" smtClean="0"/>
            </a:br>
            <a:r>
              <a:rPr lang="en-US" altLang="en-US" sz="8000" b="1" smtClean="0"/>
              <a:t>Business </a:t>
            </a:r>
            <a:r>
              <a:rPr lang="en-US" altLang="en-US" sz="8000" b="1"/>
              <a:t>Income-Deductions-Acct-Methods</a:t>
            </a:r>
            <a:r>
              <a:rPr lang="en-US" altLang="en-US" sz="5300" b="1" dirty="0" smtClean="0"/>
              <a:t/>
            </a:r>
            <a:br>
              <a:rPr lang="en-US" altLang="en-US" sz="5300" b="1" dirty="0" smtClean="0"/>
            </a:br>
            <a:r>
              <a:rPr lang="en-US" altLang="en-US" sz="3600" u="sng" dirty="0" smtClean="0"/>
              <a:t/>
            </a:r>
            <a:br>
              <a:rPr lang="en-US" altLang="en-US" sz="3600" u="sng" dirty="0" smtClean="0"/>
            </a:br>
            <a:r>
              <a:rPr lang="en-US" altLang="en-US" sz="3600" dirty="0" smtClean="0"/>
              <a:t> Howard Godfrey, Ph.D., CPA</a:t>
            </a:r>
            <a:br>
              <a:rPr lang="en-US" altLang="en-US" sz="3600" dirty="0" smtClean="0"/>
            </a:br>
            <a:r>
              <a:rPr lang="en-US" altLang="en-US" sz="2800" dirty="0" smtClean="0"/>
              <a:t>Professor of Accounting </a:t>
            </a:r>
            <a:r>
              <a:rPr lang="en-US" altLang="en-US" sz="3600" dirty="0" smtClean="0"/>
              <a:t/>
            </a:r>
            <a:br>
              <a:rPr lang="en-US" altLang="en-US" sz="3600" dirty="0" smtClean="0"/>
            </a:br>
            <a:r>
              <a:rPr lang="en-US" altLang="en-US" sz="2800" dirty="0" smtClean="0"/>
              <a:t>©Howard Godfrey-2015 </a:t>
            </a:r>
            <a:r>
              <a:rPr lang="en-US" altLang="en-US" sz="3600" dirty="0" smtClean="0"/>
              <a:t/>
            </a:r>
            <a:br>
              <a:rPr lang="en-US" altLang="en-US" sz="3600" dirty="0" smtClean="0"/>
            </a:br>
            <a:endParaRPr lang="en-US" alt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52400" y="228600"/>
            <a:ext cx="8839200" cy="6400800"/>
          </a:xfrm>
        </p:spPr>
        <p:txBody>
          <a:bodyPr/>
          <a:lstStyle/>
          <a:p>
            <a:pPr eaLnBrk="1" hangingPunct="1">
              <a:lnSpc>
                <a:spcPct val="90000"/>
              </a:lnSpc>
              <a:buFontTx/>
              <a:buNone/>
              <a:defRPr/>
            </a:pPr>
            <a:r>
              <a:rPr lang="en-US" sz="4000" b="1" u="sng" dirty="0" smtClean="0">
                <a:solidFill>
                  <a:srgbClr val="C00000"/>
                </a:solidFill>
              </a:rPr>
              <a:t>Rules for Deductions for AGI</a:t>
            </a:r>
            <a:r>
              <a:rPr lang="en-US" sz="3600" b="1" u="sng" dirty="0" smtClean="0">
                <a:solidFill>
                  <a:srgbClr val="C00000"/>
                </a:solidFill>
              </a:rPr>
              <a:t>. [3 of 7]</a:t>
            </a:r>
          </a:p>
          <a:p>
            <a:pPr marL="234950" indent="-234950" eaLnBrk="1" hangingPunct="1">
              <a:lnSpc>
                <a:spcPct val="90000"/>
              </a:lnSpc>
              <a:spcBef>
                <a:spcPts val="1200"/>
              </a:spcBef>
              <a:defRPr/>
            </a:pPr>
            <a:r>
              <a:rPr lang="en-US" b="1" dirty="0" smtClean="0"/>
              <a:t>There is no good definition of a </a:t>
            </a:r>
            <a:r>
              <a:rPr lang="en-US" b="1" u="sng" dirty="0" smtClean="0">
                <a:solidFill>
                  <a:srgbClr val="C00000"/>
                </a:solidFill>
              </a:rPr>
              <a:t>trade or business.</a:t>
            </a:r>
            <a:r>
              <a:rPr lang="en-US" b="1" dirty="0" smtClean="0">
                <a:solidFill>
                  <a:srgbClr val="C00000"/>
                </a:solidFill>
              </a:rPr>
              <a:t>  </a:t>
            </a:r>
          </a:p>
          <a:p>
            <a:pPr marL="234950" indent="-234950" eaLnBrk="1" hangingPunct="1">
              <a:lnSpc>
                <a:spcPct val="90000"/>
              </a:lnSpc>
              <a:spcBef>
                <a:spcPts val="1200"/>
              </a:spcBef>
              <a:defRPr/>
            </a:pPr>
            <a:r>
              <a:rPr lang="en-US" b="1" dirty="0" smtClean="0"/>
              <a:t>An typical investor is not in a trade or business.</a:t>
            </a:r>
            <a:br>
              <a:rPr lang="en-US" b="1" dirty="0" smtClean="0"/>
            </a:br>
            <a:r>
              <a:rPr lang="en-US" b="1" dirty="0" smtClean="0"/>
              <a:t>However, Wachovia Securities invests in stocks and sells stocks to its customers.  It is a business.  </a:t>
            </a:r>
          </a:p>
          <a:p>
            <a:pPr marL="234950" indent="-234950" eaLnBrk="1" hangingPunct="1">
              <a:lnSpc>
                <a:spcPct val="90000"/>
              </a:lnSpc>
              <a:spcBef>
                <a:spcPts val="1200"/>
              </a:spcBef>
              <a:defRPr/>
            </a:pPr>
            <a:r>
              <a:rPr lang="en-US" b="1" dirty="0" smtClean="0"/>
              <a:t>If you buy land and build an apartment building on it for resale, you may not be in a trade or business. If you repeat this 20 times, you are in the real estate business (possibly as a real estate developer).</a:t>
            </a:r>
          </a:p>
          <a:p>
            <a:pPr marL="234950" indent="-234950" eaLnBrk="1" hangingPunct="1">
              <a:lnSpc>
                <a:spcPct val="90000"/>
              </a:lnSpc>
              <a:spcBef>
                <a:spcPts val="1200"/>
              </a:spcBef>
              <a:defRPr/>
            </a:pPr>
            <a:r>
              <a:rPr lang="en-US" b="1" dirty="0" smtClean="0"/>
              <a:t>When does your activity rise to the level that causes you to be in a trade or business? </a:t>
            </a:r>
            <a:br>
              <a:rPr lang="en-US" b="1" dirty="0" smtClean="0"/>
            </a:br>
            <a:r>
              <a:rPr lang="en-US" b="1" dirty="0" smtClean="0"/>
              <a:t>Who knows?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0594" name="Object 2"/>
          <p:cNvGraphicFramePr>
            <a:graphicFrameLocks noGrp="1" noChangeAspect="1"/>
          </p:cNvGraphicFramePr>
          <p:nvPr>
            <p:ph/>
          </p:nvPr>
        </p:nvGraphicFramePr>
        <p:xfrm>
          <a:off x="304800" y="228600"/>
          <a:ext cx="8639175" cy="6273800"/>
        </p:xfrm>
        <a:graphic>
          <a:graphicData uri="http://schemas.openxmlformats.org/presentationml/2006/ole">
            <mc:AlternateContent xmlns:mc="http://schemas.openxmlformats.org/markup-compatibility/2006">
              <mc:Choice xmlns:v="urn:schemas-microsoft-com:vml" Requires="v">
                <p:oleObj spid="_x0000_s193547" name="Worksheet" r:id="rId5" imgW="2400401" imgH="1743120" progId="Excel.Sheet.8">
                  <p:embed/>
                </p:oleObj>
              </mc:Choice>
              <mc:Fallback>
                <p:oleObj name="Worksheet" r:id="rId5" imgW="2400401" imgH="17431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863917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9975961"/>
      </p:ext>
    </p:extLst>
  </p:cSld>
  <p:clrMapOvr>
    <a:masterClrMapping/>
  </p:clrMapOvr>
  <p:transition/>
  <p:timing>
    <p:tnLst>
      <p:par>
        <p:cTn id="1" dur="indefinite" restart="never" nodeType="tmRoot"/>
      </p:par>
    </p:tnLst>
    <p:bldLst>
      <p:bldP spid="1390594"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p:cNvSpPr>
            <a:spLocks noGrp="1"/>
          </p:cNvSpPr>
          <p:nvPr>
            <p:ph/>
          </p:nvPr>
        </p:nvSpPr>
        <p:spPr/>
        <p:txBody>
          <a:bodyPr/>
          <a:lstStyle/>
          <a:p>
            <a:pPr marL="0" indent="0">
              <a:buFont typeface="Arial" charset="0"/>
              <a:buNone/>
            </a:pPr>
            <a:r>
              <a:rPr lang="en-US" altLang="en-US" smtClean="0"/>
              <a:t>  </a:t>
            </a:r>
          </a:p>
        </p:txBody>
      </p:sp>
      <p:graphicFrame>
        <p:nvGraphicFramePr>
          <p:cNvPr id="156675" name="Object 2"/>
          <p:cNvGraphicFramePr>
            <a:graphicFrameLocks noChangeAspect="1"/>
          </p:cNvGraphicFramePr>
          <p:nvPr/>
        </p:nvGraphicFramePr>
        <p:xfrm>
          <a:off x="381000" y="260350"/>
          <a:ext cx="8718550" cy="6316663"/>
        </p:xfrm>
        <a:graphic>
          <a:graphicData uri="http://schemas.openxmlformats.org/presentationml/2006/ole">
            <mc:AlternateContent xmlns:mc="http://schemas.openxmlformats.org/markup-compatibility/2006">
              <mc:Choice xmlns:v="urn:schemas-microsoft-com:vml" Requires="v">
                <p:oleObj spid="_x0000_s194571" name="Worksheet" r:id="rId5" imgW="4564382" imgH="3307176" progId="Excel.Sheet.8">
                  <p:embed/>
                </p:oleObj>
              </mc:Choice>
              <mc:Fallback>
                <p:oleObj name="Worksheet" r:id="rId5" imgW="4564382" imgH="330717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60350"/>
                        <a:ext cx="871855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42857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Grp="1" noChangeAspect="1"/>
          </p:cNvGraphicFramePr>
          <p:nvPr>
            <p:ph/>
          </p:nvPr>
        </p:nvGraphicFramePr>
        <p:xfrm>
          <a:off x="338138" y="228600"/>
          <a:ext cx="8501062" cy="6472238"/>
        </p:xfrm>
        <a:graphic>
          <a:graphicData uri="http://schemas.openxmlformats.org/presentationml/2006/ole">
            <mc:AlternateContent xmlns:mc="http://schemas.openxmlformats.org/markup-compatibility/2006">
              <mc:Choice xmlns:v="urn:schemas-microsoft-com:vml" Requires="v">
                <p:oleObj spid="_x0000_s195595" name="Worksheet" r:id="rId5" imgW="4429100" imgH="3371760" progId="Excel.Sheet.8">
                  <p:embed/>
                </p:oleObj>
              </mc:Choice>
              <mc:Fallback>
                <p:oleObj name="Worksheet" r:id="rId5" imgW="4429100" imgH="337176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228600"/>
                        <a:ext cx="8501062"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45750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Grp="1" noChangeAspect="1"/>
          </p:cNvGraphicFramePr>
          <p:nvPr>
            <p:ph/>
          </p:nvPr>
        </p:nvGraphicFramePr>
        <p:xfrm>
          <a:off x="363538" y="304800"/>
          <a:ext cx="8464550" cy="6091238"/>
        </p:xfrm>
        <a:graphic>
          <a:graphicData uri="http://schemas.openxmlformats.org/presentationml/2006/ole">
            <mc:AlternateContent xmlns:mc="http://schemas.openxmlformats.org/markup-compatibility/2006">
              <mc:Choice xmlns:v="urn:schemas-microsoft-com:vml" Requires="v">
                <p:oleObj spid="_x0000_s196619" name="Worksheet" r:id="rId5" imgW="2276410" imgH="1638360" progId="Excel.Sheet.8">
                  <p:embed/>
                </p:oleObj>
              </mc:Choice>
              <mc:Fallback>
                <p:oleObj name="Worksheet" r:id="rId5" imgW="2276410" imgH="163836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304800"/>
                        <a:ext cx="846455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0360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2"/>
          <p:cNvGraphicFramePr>
            <a:graphicFrameLocks noGrp="1" noChangeAspect="1"/>
          </p:cNvGraphicFramePr>
          <p:nvPr>
            <p:ph/>
          </p:nvPr>
        </p:nvGraphicFramePr>
        <p:xfrm>
          <a:off x="441325" y="274638"/>
          <a:ext cx="8370888" cy="6294437"/>
        </p:xfrm>
        <a:graphic>
          <a:graphicData uri="http://schemas.openxmlformats.org/presentationml/2006/ole">
            <mc:AlternateContent xmlns:mc="http://schemas.openxmlformats.org/markup-compatibility/2006">
              <mc:Choice xmlns:v="urn:schemas-microsoft-com:vml" Requires="v">
                <p:oleObj spid="_x0000_s197643" name="Worksheet" r:id="rId5" imgW="2381222" imgH="1790640" progId="Excel.Sheet.8">
                  <p:embed/>
                </p:oleObj>
              </mc:Choice>
              <mc:Fallback>
                <p:oleObj name="Worksheet" r:id="rId5" imgW="2381222" imgH="17906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5" y="274638"/>
                        <a:ext cx="8370888"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97570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FCFDBC8C-20CA-46EC-B17D-70AC080BDFE4}" type="slidenum">
              <a:rPr lang="en-US" altLang="en-US" sz="1200" smtClean="0">
                <a:solidFill>
                  <a:srgbClr val="898989"/>
                </a:solidFill>
              </a:rPr>
              <a:pPr algn="l">
                <a:spcBef>
                  <a:spcPct val="0"/>
                </a:spcBef>
                <a:buFontTx/>
                <a:buNone/>
              </a:pPr>
              <a:t>105</a:t>
            </a:fld>
            <a:endParaRPr lang="en-US" altLang="en-US" sz="1200" smtClean="0">
              <a:solidFill>
                <a:srgbClr val="898989"/>
              </a:solidFill>
            </a:endParaRPr>
          </a:p>
        </p:txBody>
      </p:sp>
      <p:graphicFrame>
        <p:nvGraphicFramePr>
          <p:cNvPr id="139267" name="Object 2"/>
          <p:cNvGraphicFramePr>
            <a:graphicFrameLocks noGrp="1" noChangeAspect="1"/>
          </p:cNvGraphicFramePr>
          <p:nvPr>
            <p:ph/>
            <p:extLst>
              <p:ext uri="{D42A27DB-BD31-4B8C-83A1-F6EECF244321}">
                <p14:modId xmlns:p14="http://schemas.microsoft.com/office/powerpoint/2010/main" val="1210096029"/>
              </p:ext>
            </p:extLst>
          </p:nvPr>
        </p:nvGraphicFramePr>
        <p:xfrm>
          <a:off x="255588" y="774700"/>
          <a:ext cx="8616950" cy="5470525"/>
        </p:xfrm>
        <a:graphic>
          <a:graphicData uri="http://schemas.openxmlformats.org/presentationml/2006/ole">
            <mc:AlternateContent xmlns:mc="http://schemas.openxmlformats.org/markup-compatibility/2006">
              <mc:Choice xmlns:v="urn:schemas-microsoft-com:vml" Requires="v">
                <p:oleObj spid="_x0000_s139282" name="Worksheet" r:id="rId5" imgW="4213858" imgH="2674728" progId="Excel.Sheet.8">
                  <p:embed/>
                </p:oleObj>
              </mc:Choice>
              <mc:Fallback>
                <p:oleObj name="Worksheet" r:id="rId5" imgW="4213858" imgH="2674728" progId="Excel.Sheet.8">
                  <p:embed/>
                  <p:pic>
                    <p:nvPicPr>
                      <p:cNvPr id="0" name="Object 2"/>
                      <p:cNvPicPr>
                        <a:picLocks noChangeAspect="1" noChangeArrowheads="1"/>
                      </p:cNvPicPr>
                      <p:nvPr/>
                    </p:nvPicPr>
                    <p:blipFill>
                      <a:blip r:embed="rId6"/>
                      <a:srcRect/>
                      <a:stretch>
                        <a:fillRect/>
                      </a:stretch>
                    </p:blipFill>
                    <p:spPr bwMode="auto">
                      <a:xfrm>
                        <a:off x="255588" y="774700"/>
                        <a:ext cx="861695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E487B433-A757-46CC-88EC-BF1684F9B6BD}" type="slidenum">
              <a:rPr lang="en-US" altLang="en-US" sz="1200" smtClean="0">
                <a:solidFill>
                  <a:srgbClr val="898989"/>
                </a:solidFill>
              </a:rPr>
              <a:pPr algn="l">
                <a:spcBef>
                  <a:spcPct val="0"/>
                </a:spcBef>
                <a:buFontTx/>
                <a:buNone/>
              </a:pPr>
              <a:t>106</a:t>
            </a:fld>
            <a:endParaRPr lang="en-US" altLang="en-US" sz="1200" smtClean="0">
              <a:solidFill>
                <a:srgbClr val="898989"/>
              </a:solidFill>
            </a:endParaRPr>
          </a:p>
        </p:txBody>
      </p:sp>
      <p:graphicFrame>
        <p:nvGraphicFramePr>
          <p:cNvPr id="140291" name="Object 2"/>
          <p:cNvGraphicFramePr>
            <a:graphicFrameLocks noGrp="1" noChangeAspect="1"/>
          </p:cNvGraphicFramePr>
          <p:nvPr>
            <p:ph/>
            <p:extLst>
              <p:ext uri="{D42A27DB-BD31-4B8C-83A1-F6EECF244321}">
                <p14:modId xmlns:p14="http://schemas.microsoft.com/office/powerpoint/2010/main" val="2545880883"/>
              </p:ext>
            </p:extLst>
          </p:nvPr>
        </p:nvGraphicFramePr>
        <p:xfrm>
          <a:off x="263525" y="596900"/>
          <a:ext cx="8516938" cy="5426075"/>
        </p:xfrm>
        <a:graphic>
          <a:graphicData uri="http://schemas.openxmlformats.org/presentationml/2006/ole">
            <mc:AlternateContent xmlns:mc="http://schemas.openxmlformats.org/markup-compatibility/2006">
              <mc:Choice xmlns:v="urn:schemas-microsoft-com:vml" Requires="v">
                <p:oleObj spid="_x0000_s140306" name="Worksheet" r:id="rId5" imgW="4198514" imgH="2674728" progId="Excel.Sheet.8">
                  <p:embed/>
                </p:oleObj>
              </mc:Choice>
              <mc:Fallback>
                <p:oleObj name="Worksheet" r:id="rId5" imgW="4198514" imgH="2674728" progId="Excel.Sheet.8">
                  <p:embed/>
                  <p:pic>
                    <p:nvPicPr>
                      <p:cNvPr id="0" name="Object 2"/>
                      <p:cNvPicPr>
                        <a:picLocks noChangeAspect="1" noChangeArrowheads="1"/>
                      </p:cNvPicPr>
                      <p:nvPr/>
                    </p:nvPicPr>
                    <p:blipFill>
                      <a:blip r:embed="rId6"/>
                      <a:srcRect/>
                      <a:stretch>
                        <a:fillRect/>
                      </a:stretch>
                    </p:blipFill>
                    <p:spPr bwMode="auto">
                      <a:xfrm>
                        <a:off x="263525" y="596900"/>
                        <a:ext cx="8516938"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09600" y="1600200"/>
            <a:ext cx="7856538" cy="3581400"/>
          </a:xfrm>
        </p:spPr>
        <p:txBody>
          <a:bodyPr/>
          <a:lstStyle/>
          <a:p>
            <a:pPr eaLnBrk="1" hangingPunct="1"/>
            <a:r>
              <a:rPr lang="en-US" altLang="en-US" sz="11700" b="1" smtClean="0"/>
              <a:t>The End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152400"/>
            <a:ext cx="8839200" cy="6324600"/>
          </a:xfrm>
        </p:spPr>
        <p:txBody>
          <a:bodyPr/>
          <a:lstStyle/>
          <a:p>
            <a:pPr eaLnBrk="1" hangingPunct="1">
              <a:lnSpc>
                <a:spcPct val="90000"/>
              </a:lnSpc>
              <a:buFontTx/>
              <a:buNone/>
            </a:pPr>
            <a:r>
              <a:rPr lang="en-US" altLang="en-US" sz="4000" b="1" u="sng" smtClean="0">
                <a:solidFill>
                  <a:srgbClr val="C00000"/>
                </a:solidFill>
              </a:rPr>
              <a:t>Rules for Deductions for AGI. [4 of 7]</a:t>
            </a:r>
            <a:r>
              <a:rPr lang="en-US" altLang="en-US" sz="3600" b="1" u="sng" smtClean="0">
                <a:solidFill>
                  <a:srgbClr val="C00000"/>
                </a:solidFill>
              </a:rPr>
              <a:t> </a:t>
            </a:r>
          </a:p>
          <a:p>
            <a:pPr eaLnBrk="1" hangingPunct="1">
              <a:lnSpc>
                <a:spcPct val="90000"/>
              </a:lnSpc>
            </a:pPr>
            <a:r>
              <a:rPr lang="en-US" altLang="en-US" sz="3600" b="1" smtClean="0"/>
              <a:t>Expenses (and losses) are deductible </a:t>
            </a:r>
            <a:br>
              <a:rPr lang="en-US" altLang="en-US" sz="3600" b="1" smtClean="0"/>
            </a:br>
            <a:r>
              <a:rPr lang="en-US" altLang="en-US" sz="3600" b="1" smtClean="0"/>
              <a:t>“For AGI” if they are for a </a:t>
            </a:r>
            <a:r>
              <a:rPr lang="en-US" altLang="en-US" sz="3600" b="1" u="sng" smtClean="0"/>
              <a:t>trade or business operation</a:t>
            </a:r>
            <a:r>
              <a:rPr lang="en-US" altLang="en-US" sz="3600" b="1" smtClean="0"/>
              <a:t> (generally providing goods or services to customers, clients, etc.). </a:t>
            </a:r>
          </a:p>
          <a:p>
            <a:pPr eaLnBrk="1" hangingPunct="1">
              <a:lnSpc>
                <a:spcPct val="90000"/>
              </a:lnSpc>
            </a:pPr>
            <a:r>
              <a:rPr lang="en-US" altLang="en-US" sz="3600" b="1" smtClean="0"/>
              <a:t>Expenses are deductible </a:t>
            </a:r>
            <a:r>
              <a:rPr lang="en-US" altLang="en-US" sz="3600" b="1" u="sng" smtClean="0">
                <a:solidFill>
                  <a:srgbClr val="C00000"/>
                </a:solidFill>
              </a:rPr>
              <a:t>“For AGI”</a:t>
            </a:r>
            <a:r>
              <a:rPr lang="en-US" altLang="en-US" sz="3600" b="1" smtClean="0">
                <a:solidFill>
                  <a:srgbClr val="C00000"/>
                </a:solidFill>
              </a:rPr>
              <a:t> </a:t>
            </a:r>
            <a:r>
              <a:rPr lang="en-US" altLang="en-US" sz="3600" b="1" smtClean="0"/>
              <a:t>if they are for a </a:t>
            </a:r>
            <a:r>
              <a:rPr lang="en-US" altLang="en-US" sz="3600" b="1" u="sng" smtClean="0"/>
              <a:t>transaction entered into for profit, </a:t>
            </a:r>
            <a:r>
              <a:rPr lang="en-US" altLang="en-US" sz="3600" b="1" smtClean="0"/>
              <a:t>and they involve property that generates </a:t>
            </a:r>
            <a:r>
              <a:rPr lang="en-US" altLang="en-US" sz="3600" b="1" u="sng" smtClean="0"/>
              <a:t>rental income or royalty income</a:t>
            </a:r>
            <a:r>
              <a:rPr lang="en-US" altLang="en-US" sz="3600" b="1" smtClean="0"/>
              <a:t>.</a:t>
            </a:r>
          </a:p>
          <a:p>
            <a:pPr eaLnBrk="1" hangingPunct="1">
              <a:lnSpc>
                <a:spcPct val="90000"/>
              </a:lnSpc>
            </a:pPr>
            <a:r>
              <a:rPr lang="en-US" altLang="en-US" sz="3600" b="1" smtClean="0"/>
              <a:t>Expenses for </a:t>
            </a:r>
            <a:r>
              <a:rPr lang="en-US" altLang="en-US" sz="3600" b="1" u="sng" smtClean="0"/>
              <a:t>other</a:t>
            </a:r>
            <a:r>
              <a:rPr lang="en-US" altLang="en-US" sz="3600" b="1" smtClean="0"/>
              <a:t> </a:t>
            </a:r>
            <a:r>
              <a:rPr lang="en-US" altLang="en-US" sz="3600" b="1" u="sng" smtClean="0"/>
              <a:t>transactions entered into for profit</a:t>
            </a:r>
            <a:r>
              <a:rPr lang="en-US" altLang="en-US" sz="3600" b="1" smtClean="0"/>
              <a:t> are deductible as </a:t>
            </a:r>
            <a:r>
              <a:rPr lang="en-US" altLang="en-US" sz="3600" b="1" u="sng" smtClean="0">
                <a:solidFill>
                  <a:srgbClr val="C00000"/>
                </a:solidFill>
              </a:rPr>
              <a:t>Misc. Item. Deductions.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28600" y="228600"/>
            <a:ext cx="8458200" cy="6400800"/>
          </a:xfrm>
        </p:spPr>
        <p:txBody>
          <a:bodyPr/>
          <a:lstStyle/>
          <a:p>
            <a:pPr eaLnBrk="1" hangingPunct="1">
              <a:buFontTx/>
              <a:buNone/>
            </a:pPr>
            <a:r>
              <a:rPr lang="en-US" altLang="en-US" b="1" u="sng" smtClean="0">
                <a:solidFill>
                  <a:srgbClr val="C00000"/>
                </a:solidFill>
              </a:rPr>
              <a:t>Rules for Deductions for AGI</a:t>
            </a:r>
            <a:r>
              <a:rPr lang="en-US" altLang="en-US" sz="3600" b="1" u="sng" smtClean="0">
                <a:solidFill>
                  <a:srgbClr val="C00000"/>
                </a:solidFill>
              </a:rPr>
              <a:t>.[5 of 7</a:t>
            </a:r>
            <a:r>
              <a:rPr lang="en-US" altLang="en-US" sz="4000" b="1" u="sng" smtClean="0">
                <a:solidFill>
                  <a:srgbClr val="C00000"/>
                </a:solidFill>
              </a:rPr>
              <a:t>]</a:t>
            </a:r>
            <a:r>
              <a:rPr lang="en-US" altLang="en-US" sz="3600" b="1" u="sng" smtClean="0">
                <a:solidFill>
                  <a:srgbClr val="C00000"/>
                </a:solidFill>
              </a:rPr>
              <a:t> </a:t>
            </a:r>
          </a:p>
          <a:p>
            <a:pPr eaLnBrk="1" hangingPunct="1"/>
            <a:r>
              <a:rPr lang="en-US" altLang="en-US" sz="4000" b="1" smtClean="0"/>
              <a:t>A taxpayer can deduct reasonable expenses (and losses) for a </a:t>
            </a:r>
            <a:r>
              <a:rPr lang="en-US" altLang="en-US" sz="4000" b="1" u="sng" smtClean="0"/>
              <a:t>trade or business operation.</a:t>
            </a:r>
            <a:r>
              <a:rPr lang="en-US" altLang="en-US" sz="4000" b="1" u="sng" smtClean="0">
                <a:solidFill>
                  <a:srgbClr val="FF0000"/>
                </a:solidFill>
              </a:rPr>
              <a:t> </a:t>
            </a:r>
            <a:r>
              <a:rPr lang="en-US" altLang="en-US" sz="4000" b="1" u="sng" smtClean="0">
                <a:solidFill>
                  <a:srgbClr val="C00000"/>
                </a:solidFill>
              </a:rPr>
              <a:t>(Sec. 162)</a:t>
            </a:r>
          </a:p>
          <a:p>
            <a:pPr eaLnBrk="1" hangingPunct="1"/>
            <a:r>
              <a:rPr lang="en-US" altLang="en-US" sz="4000" b="1" smtClean="0"/>
              <a:t>A taxpayer can deduct reasonable expenses (and losses) for a </a:t>
            </a:r>
            <a:r>
              <a:rPr lang="en-US" altLang="en-US" sz="4000" b="1" u="sng" smtClean="0"/>
              <a:t>transaction entered into for profit</a:t>
            </a:r>
            <a:r>
              <a:rPr lang="en-US" altLang="en-US" sz="4000" b="1" smtClean="0"/>
              <a:t>, even though it does not meet the definition of a trade or business operation. </a:t>
            </a:r>
            <a:r>
              <a:rPr lang="en-US" altLang="en-US" sz="4000" b="1" u="sng" smtClean="0">
                <a:solidFill>
                  <a:srgbClr val="C00000"/>
                </a:solidFill>
              </a:rPr>
              <a:t>(Sec. 212)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52400" y="152400"/>
            <a:ext cx="8763000" cy="6477000"/>
          </a:xfrm>
        </p:spPr>
        <p:txBody>
          <a:bodyPr/>
          <a:lstStyle/>
          <a:p>
            <a:pPr eaLnBrk="1" hangingPunct="1">
              <a:buFontTx/>
              <a:buNone/>
            </a:pPr>
            <a:r>
              <a:rPr lang="en-US" altLang="en-US" sz="4000" b="1" u="sng" smtClean="0">
                <a:solidFill>
                  <a:srgbClr val="C00000"/>
                </a:solidFill>
              </a:rPr>
              <a:t>Rules for Deductions for AGI. [6 of 7]</a:t>
            </a:r>
            <a:r>
              <a:rPr lang="en-US" altLang="en-US" b="1" smtClean="0">
                <a:solidFill>
                  <a:srgbClr val="C00000"/>
                </a:solidFill>
              </a:rPr>
              <a:t> </a:t>
            </a:r>
          </a:p>
          <a:p>
            <a:pPr eaLnBrk="1" hangingPunct="1"/>
            <a:r>
              <a:rPr lang="en-US" altLang="en-US" sz="3600" b="1" smtClean="0"/>
              <a:t>Renting property to tenants (for example under one-year contract or longer) is generally not a trade or business, unless you provide substantial services.</a:t>
            </a:r>
          </a:p>
          <a:p>
            <a:pPr eaLnBrk="1" hangingPunct="1"/>
            <a:r>
              <a:rPr lang="en-US" altLang="en-US" sz="3600" b="1" smtClean="0"/>
              <a:t>A golf course technically rents you the land for a few hours, but you are mainly paying for service.</a:t>
            </a:r>
          </a:p>
          <a:p>
            <a:pPr eaLnBrk="1" hangingPunct="1"/>
            <a:r>
              <a:rPr lang="en-US" altLang="en-US" b="1" smtClean="0"/>
              <a:t>A Marriott Hotel is a trade or business.</a:t>
            </a:r>
            <a:br>
              <a:rPr lang="en-US" altLang="en-US" b="1" smtClean="0"/>
            </a:br>
            <a:r>
              <a:rPr lang="en-US" altLang="en-US" b="1" smtClean="0"/>
              <a:t>They have many customers and they provide substantial services to their customers.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52400" y="152400"/>
            <a:ext cx="8839200" cy="6477000"/>
          </a:xfrm>
        </p:spPr>
        <p:txBody>
          <a:bodyPr/>
          <a:lstStyle/>
          <a:p>
            <a:pPr eaLnBrk="1" hangingPunct="1">
              <a:buFontTx/>
              <a:buNone/>
            </a:pPr>
            <a:r>
              <a:rPr lang="en-US" altLang="en-US" sz="4000" b="1" u="sng" smtClean="0">
                <a:solidFill>
                  <a:srgbClr val="C00000"/>
                </a:solidFill>
              </a:rPr>
              <a:t>Rules for Deductions for AGI. [7 of 7] </a:t>
            </a:r>
          </a:p>
          <a:p>
            <a:pPr eaLnBrk="1" hangingPunct="1"/>
            <a:r>
              <a:rPr lang="en-US" altLang="en-US" sz="3600" b="1" smtClean="0"/>
              <a:t>An employee is in the trade or business of being an employee, but is subject to special limits on deductions.</a:t>
            </a:r>
          </a:p>
          <a:p>
            <a:pPr eaLnBrk="1" hangingPunct="1"/>
            <a:r>
              <a:rPr lang="en-US" altLang="en-US" sz="3600" b="1" u="sng" smtClean="0"/>
              <a:t>Employee expenses are deductible from AGI (Misc. Deductions) </a:t>
            </a:r>
            <a:r>
              <a:rPr lang="en-US" altLang="en-US" sz="3600" b="1" smtClean="0"/>
              <a:t>except for reimbursed expenses. </a:t>
            </a:r>
            <a:br>
              <a:rPr lang="en-US" altLang="en-US" sz="3600" b="1" smtClean="0"/>
            </a:br>
            <a:r>
              <a:rPr lang="en-US" altLang="en-US" b="1" smtClean="0"/>
              <a:t>(If the reimbursement is included in income, there is an offsetting deduction for AGI. Usually, reimbursed expenses are not included in income, so there is no deduction.)</a:t>
            </a:r>
            <a:endParaRPr lang="en-US" altLang="en-US" sz="3600" b="1"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52400" y="152400"/>
            <a:ext cx="8839200" cy="6477000"/>
          </a:xfrm>
        </p:spPr>
        <p:txBody>
          <a:bodyPr/>
          <a:lstStyle/>
          <a:p>
            <a:pPr marL="0" indent="0">
              <a:buFont typeface="Arial" charset="0"/>
              <a:buNone/>
            </a:pPr>
            <a:r>
              <a:rPr lang="en-US" altLang="en-US" sz="3600" b="1" u="sng" smtClean="0">
                <a:solidFill>
                  <a:srgbClr val="C00000"/>
                </a:solidFill>
              </a:rPr>
              <a:t>Sec. 62. Adjusted Gross Income Defined.</a:t>
            </a:r>
          </a:p>
          <a:p>
            <a:pPr marL="0" indent="0">
              <a:buFont typeface="Arial" charset="0"/>
              <a:buNone/>
            </a:pPr>
            <a:r>
              <a:rPr lang="en-US" altLang="en-US" b="1" smtClean="0"/>
              <a:t>(a) General Rule. For purposes of this subtitle, the term “adjusted gross income” means, in the case of an individual, gross income minus the following deductions:</a:t>
            </a:r>
          </a:p>
          <a:p>
            <a:pPr marL="0" indent="0">
              <a:buFont typeface="Arial" charset="0"/>
              <a:buNone/>
            </a:pPr>
            <a:r>
              <a:rPr lang="en-US" altLang="en-US" b="1" u="sng" smtClean="0"/>
              <a:t>(1) Trade and business deductions. </a:t>
            </a:r>
            <a:r>
              <a:rPr lang="en-US" altLang="en-US" b="1" smtClean="0"/>
              <a:t>The deductions allowed by this chapter (other than by part VII of this subchapter) which are attributable to a trade or business carried on by the taxpayer, </a:t>
            </a:r>
            <a:r>
              <a:rPr lang="en-US" altLang="en-US" b="1" u="sng" smtClean="0"/>
              <a:t>if such trade or business does not consist of the performance of services by the taxpayer as an employee.</a:t>
            </a:r>
          </a:p>
          <a:p>
            <a:pPr marL="0" indent="0">
              <a:buFont typeface="Arial" charset="0"/>
              <a:buNone/>
            </a:pPr>
            <a:endParaRPr lang="en-US" altLang="en-US" sz="2000" b="1"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 y="152400"/>
            <a:ext cx="8839200" cy="6477000"/>
          </a:xfrm>
        </p:spPr>
        <p:txBody>
          <a:bodyPr/>
          <a:lstStyle/>
          <a:p>
            <a:pPr marL="0" indent="0">
              <a:buFont typeface="Arial" charset="0"/>
              <a:buNone/>
            </a:pPr>
            <a:r>
              <a:rPr lang="en-US" altLang="en-US" b="1" u="sng" smtClean="0">
                <a:solidFill>
                  <a:srgbClr val="C00000"/>
                </a:solidFill>
              </a:rPr>
              <a:t>Sec. 62. Adjusted Gross Income Defined. Cont’d</a:t>
            </a:r>
          </a:p>
          <a:p>
            <a:pPr marL="0" indent="0">
              <a:buFont typeface="Arial" charset="0"/>
              <a:buNone/>
            </a:pPr>
            <a:r>
              <a:rPr lang="en-US" altLang="en-US" sz="2800" b="1" u="sng" smtClean="0"/>
              <a:t>(a) General Rule. </a:t>
            </a:r>
            <a:r>
              <a:rPr lang="en-US" altLang="en-US" sz="2800" b="1" smtClean="0"/>
              <a:t>For purposes of this subtitle, the term “adjusted gross income” means…….</a:t>
            </a:r>
          </a:p>
          <a:p>
            <a:pPr marL="0" indent="0">
              <a:buFont typeface="Arial" charset="0"/>
              <a:buNone/>
            </a:pPr>
            <a:r>
              <a:rPr lang="en-US" altLang="en-US" sz="2800" b="1" smtClean="0"/>
              <a:t>(2) Certain trade and business deductions of employees.</a:t>
            </a:r>
          </a:p>
          <a:p>
            <a:pPr marL="0" indent="0">
              <a:buFont typeface="Arial" charset="0"/>
              <a:buNone/>
            </a:pPr>
            <a:r>
              <a:rPr lang="en-US" altLang="en-US" sz="2800" b="1" u="sng" smtClean="0"/>
              <a:t>(A) Reimbursed expenses of employees.</a:t>
            </a:r>
          </a:p>
          <a:p>
            <a:pPr marL="0" indent="0">
              <a:buFont typeface="Arial" charset="0"/>
              <a:buNone/>
            </a:pPr>
            <a:r>
              <a:rPr lang="en-US" altLang="en-US" sz="2800" b="1" smtClean="0"/>
              <a:t>The deductions allowed by part VI ( section 161 and following) which consist of expenses paid or incurred by the taxpayer, in connection with the performance by him of services as an employee, </a:t>
            </a:r>
            <a:r>
              <a:rPr lang="en-US" altLang="en-US" sz="2800" b="1" u="sng" smtClean="0"/>
              <a:t>under a reimbursement or other expense allowance arrangement with his employer. </a:t>
            </a:r>
            <a:r>
              <a:rPr lang="en-US" altLang="en-US" sz="2800" b="1" smtClean="0"/>
              <a:t>The fact that the reimbursement may be provided by a third party shall not be determinative of whether or not the preceding sentence applies. (Accountable Plan)</a:t>
            </a:r>
          </a:p>
          <a:p>
            <a:pPr marL="0" indent="0" eaLnBrk="1" hangingPunct="1">
              <a:buFont typeface="Arial" charset="0"/>
              <a:buNone/>
            </a:pPr>
            <a:endParaRPr lang="en-US" altLang="en-US" sz="2000" b="1"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152400"/>
            <a:ext cx="8839200" cy="582613"/>
          </a:xfrm>
          <a:noFill/>
        </p:spPr>
        <p:txBody>
          <a:bodyPr lIns="90488" tIns="44450" rIns="90488" bIns="44450">
            <a:spAutoFit/>
          </a:bodyPr>
          <a:lstStyle/>
          <a:p>
            <a:pPr algn="l"/>
            <a:r>
              <a:rPr lang="en-US" altLang="en-US" sz="3200" b="1" smtClean="0">
                <a:latin typeface="Arial" charset="0"/>
                <a:cs typeface="Arial" charset="0"/>
              </a:rPr>
              <a:t> </a:t>
            </a:r>
          </a:p>
        </p:txBody>
      </p:sp>
      <p:graphicFrame>
        <p:nvGraphicFramePr>
          <p:cNvPr id="19459" name="Object 2"/>
          <p:cNvGraphicFramePr>
            <a:graphicFrameLocks noChangeAspect="1"/>
          </p:cNvGraphicFramePr>
          <p:nvPr/>
        </p:nvGraphicFramePr>
        <p:xfrm>
          <a:off x="152400" y="304800"/>
          <a:ext cx="8686800" cy="6318250"/>
        </p:xfrm>
        <a:graphic>
          <a:graphicData uri="http://schemas.openxmlformats.org/presentationml/2006/ole">
            <mc:AlternateContent xmlns:mc="http://schemas.openxmlformats.org/markup-compatibility/2006">
              <mc:Choice xmlns:v="urn:schemas-microsoft-com:vml" Requires="v">
                <p:oleObj spid="_x0000_s19473" name="Worksheet" r:id="rId5" imgW="2333678" imgH="1685880" progId="Excel.Sheet.12">
                  <p:embed/>
                </p:oleObj>
              </mc:Choice>
              <mc:Fallback>
                <p:oleObj name="Worksheet" r:id="rId5" imgW="2333678" imgH="168588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86868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304800"/>
            <a:ext cx="8610600" cy="6324600"/>
          </a:xfrm>
        </p:spPr>
        <p:txBody>
          <a:bodyPr/>
          <a:lstStyle/>
          <a:p>
            <a:pPr>
              <a:buFontTx/>
              <a:buNone/>
            </a:pPr>
            <a:r>
              <a:rPr lang="en-US" altLang="en-US" sz="4400" b="1" u="sng" smtClean="0">
                <a:solidFill>
                  <a:srgbClr val="C00000"/>
                </a:solidFill>
              </a:rPr>
              <a:t>Meals &amp; Entertainment. </a:t>
            </a:r>
            <a:r>
              <a:rPr lang="en-US" altLang="en-US" sz="4800" b="1" smtClean="0">
                <a:solidFill>
                  <a:srgbClr val="C00000"/>
                </a:solidFill>
              </a:rPr>
              <a:t> </a:t>
            </a:r>
          </a:p>
          <a:p>
            <a:r>
              <a:rPr lang="en-US" altLang="en-US" sz="4400" b="1" smtClean="0"/>
              <a:t>The deduction for business meals and entertainment expenses is limited to 50% of the qualified expenses</a:t>
            </a:r>
          </a:p>
          <a:p>
            <a:r>
              <a:rPr lang="en-US" altLang="en-US" sz="4400" b="1" smtClean="0"/>
              <a:t>The 50% limit is imposed on person (employer or employee) that ultimately pays the expense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152400"/>
            <a:ext cx="8763000" cy="6553200"/>
          </a:xfrm>
        </p:spPr>
        <p:txBody>
          <a:bodyPr/>
          <a:lstStyle/>
          <a:p>
            <a:pPr>
              <a:buFontTx/>
              <a:buNone/>
            </a:pPr>
            <a:r>
              <a:rPr lang="en-US" altLang="en-US" sz="4000" b="1" u="sng" smtClean="0">
                <a:solidFill>
                  <a:srgbClr val="FF3300"/>
                </a:solidFill>
              </a:rPr>
              <a:t>Transportation Expenses</a:t>
            </a:r>
            <a:r>
              <a:rPr lang="en-US" altLang="en-US" sz="3600" b="1" u="sng" smtClean="0">
                <a:solidFill>
                  <a:srgbClr val="FF3300"/>
                </a:solidFill>
              </a:rPr>
              <a:t>. </a:t>
            </a:r>
            <a:r>
              <a:rPr lang="en-US" altLang="en-US" sz="3600" b="1" smtClean="0"/>
              <a:t> </a:t>
            </a:r>
          </a:p>
          <a:p>
            <a:r>
              <a:rPr lang="en-US" altLang="en-US" sz="3600" b="1" smtClean="0"/>
              <a:t>Certain transportation expenses incurred when the taxpayer is </a:t>
            </a:r>
            <a:r>
              <a:rPr lang="en-US" altLang="en-US" sz="3600" b="1" smtClean="0">
                <a:solidFill>
                  <a:schemeClr val="tx2"/>
                </a:solidFill>
              </a:rPr>
              <a:t>not </a:t>
            </a:r>
            <a:r>
              <a:rPr lang="en-US" altLang="en-US" sz="3600" b="1" smtClean="0"/>
              <a:t>away from home are deductible and include</a:t>
            </a:r>
          </a:p>
          <a:p>
            <a:pPr lvl="1"/>
            <a:r>
              <a:rPr lang="en-US" altLang="en-US" sz="3600" b="1" smtClean="0"/>
              <a:t>the cost of transportation from one work location to another </a:t>
            </a:r>
          </a:p>
          <a:p>
            <a:pPr lvl="1"/>
            <a:r>
              <a:rPr lang="en-US" altLang="en-US" sz="3600" b="1" smtClean="0"/>
              <a:t>transportation between home and a temporary work location if the taxpayer has a regular place of business</a:t>
            </a:r>
          </a:p>
          <a:p>
            <a:pPr lvl="1"/>
            <a:r>
              <a:rPr lang="en-US" altLang="en-US" sz="3600" b="1" smtClean="0"/>
              <a:t>any meal costs are not deductible, however</a:t>
            </a:r>
          </a:p>
          <a:p>
            <a:pPr lvl="1"/>
            <a:endParaRPr lang="en-US" altLang="en-US" sz="3200" b="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28600" y="457200"/>
            <a:ext cx="8686800" cy="6096000"/>
          </a:xfrm>
        </p:spPr>
        <p:txBody>
          <a:bodyPr/>
          <a:lstStyle/>
          <a:p>
            <a:pPr algn="ctr">
              <a:buFontTx/>
              <a:buNone/>
            </a:pPr>
            <a:r>
              <a:rPr lang="en-US" altLang="en-US" sz="4400" b="1" u="sng" smtClean="0">
                <a:solidFill>
                  <a:srgbClr val="C00000"/>
                </a:solidFill>
              </a:rPr>
              <a:t>Transportation Expenses </a:t>
            </a:r>
          </a:p>
          <a:p>
            <a:r>
              <a:rPr lang="en-US" altLang="en-US" sz="4000" b="1" smtClean="0"/>
              <a:t>The prorated business portion of actual auto expenses or a standard mileage rate </a:t>
            </a:r>
            <a:r>
              <a:rPr lang="en-US" altLang="en-US" sz="4000" b="1" u="sng" smtClean="0">
                <a:solidFill>
                  <a:srgbClr val="C00000"/>
                </a:solidFill>
              </a:rPr>
              <a:t>(57.5¢ for 2015)</a:t>
            </a:r>
            <a:r>
              <a:rPr lang="en-US" altLang="en-US" sz="4000" b="1" smtClean="0">
                <a:solidFill>
                  <a:srgbClr val="C00000"/>
                </a:solidFill>
              </a:rPr>
              <a:t> </a:t>
            </a:r>
            <a:r>
              <a:rPr lang="en-US" altLang="en-US" sz="4000" b="1" smtClean="0"/>
              <a:t>plus related parking and tolls can be deducted</a:t>
            </a:r>
          </a:p>
          <a:p>
            <a:r>
              <a:rPr lang="en-US" altLang="en-US" sz="4000" b="1" smtClean="0"/>
              <a:t>Commuting expenses (between home and regular place of business) are a personal nondeductible expense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228600" y="152400"/>
            <a:ext cx="8686800" cy="6400800"/>
          </a:xfrm>
        </p:spPr>
        <p:txBody>
          <a:bodyPr/>
          <a:lstStyle/>
          <a:p>
            <a:pPr algn="ctr">
              <a:spcBef>
                <a:spcPct val="0"/>
              </a:spcBef>
              <a:buFont typeface="Arial" charset="0"/>
              <a:buNone/>
              <a:defRPr/>
            </a:pPr>
            <a:r>
              <a:rPr lang="en-US" sz="5400" b="1" u="sng" dirty="0" smtClean="0">
                <a:solidFill>
                  <a:srgbClr val="FF0000"/>
                </a:solidFill>
              </a:rPr>
              <a:t>Documentation</a:t>
            </a:r>
          </a:p>
          <a:p>
            <a:pPr marL="0" indent="0">
              <a:spcBef>
                <a:spcPct val="0"/>
              </a:spcBef>
              <a:buFont typeface="Arial" charset="0"/>
              <a:buNone/>
              <a:defRPr/>
            </a:pPr>
            <a:r>
              <a:rPr lang="en-US" sz="3600" b="1" dirty="0" smtClean="0"/>
              <a:t>Expenses related to Meals, Entertainment, Automobile Usage, Travel, and Business Gifts are deductible subject to limitations and </a:t>
            </a:r>
            <a:r>
              <a:rPr lang="en-US" sz="3600" b="1" u="sng" dirty="0" smtClean="0">
                <a:solidFill>
                  <a:schemeClr val="tx2"/>
                </a:solidFill>
              </a:rPr>
              <a:t>strict documentation requirements</a:t>
            </a:r>
            <a:endParaRPr lang="en-US" sz="3600" b="1" u="sng" dirty="0" smtClean="0"/>
          </a:p>
          <a:p>
            <a:pPr marL="0" lvl="1" indent="0">
              <a:defRPr/>
            </a:pPr>
            <a:r>
              <a:rPr lang="en-US" sz="3200" b="1" dirty="0" smtClean="0"/>
              <a:t>Amount</a:t>
            </a:r>
          </a:p>
          <a:p>
            <a:pPr marL="0" lvl="1" indent="0">
              <a:defRPr/>
            </a:pPr>
            <a:r>
              <a:rPr lang="en-US" sz="3200" b="1" dirty="0" smtClean="0"/>
              <a:t>Time and place</a:t>
            </a:r>
          </a:p>
          <a:p>
            <a:pPr marL="0" lvl="1" indent="0">
              <a:defRPr/>
            </a:pPr>
            <a:r>
              <a:rPr lang="en-US" sz="3200" b="1" dirty="0" smtClean="0"/>
              <a:t>Date and description</a:t>
            </a:r>
          </a:p>
          <a:p>
            <a:pPr marL="0" lvl="1" indent="0">
              <a:defRPr/>
            </a:pPr>
            <a:r>
              <a:rPr lang="en-US" sz="3200" b="1" dirty="0" smtClean="0"/>
              <a:t>Business purpose</a:t>
            </a:r>
          </a:p>
          <a:p>
            <a:pPr marL="0" lvl="1" indent="0">
              <a:defRPr/>
            </a:pPr>
            <a:r>
              <a:rPr lang="en-US" sz="3200" b="1" dirty="0" smtClean="0"/>
              <a:t>Business relationship of other person(s)</a:t>
            </a:r>
          </a:p>
          <a:p>
            <a:pPr>
              <a:buFontTx/>
              <a:buNone/>
              <a:defRPr/>
            </a:pPr>
            <a:endParaRPr lang="en-US" sz="3600" b="1"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228600" y="304800"/>
            <a:ext cx="8610600" cy="6324600"/>
          </a:xfrm>
        </p:spPr>
        <p:txBody>
          <a:bodyPr/>
          <a:lstStyle/>
          <a:p>
            <a:pPr>
              <a:buFontTx/>
              <a:buNone/>
            </a:pPr>
            <a:r>
              <a:rPr lang="en-US" altLang="en-US" sz="4400" b="1" smtClean="0"/>
              <a:t> </a:t>
            </a:r>
          </a:p>
        </p:txBody>
      </p:sp>
      <p:graphicFrame>
        <p:nvGraphicFramePr>
          <p:cNvPr id="24579" name="Object 2"/>
          <p:cNvGraphicFramePr>
            <a:graphicFrameLocks noChangeAspect="1"/>
          </p:cNvGraphicFramePr>
          <p:nvPr/>
        </p:nvGraphicFramePr>
        <p:xfrm>
          <a:off x="307975" y="195263"/>
          <a:ext cx="8448675" cy="6604000"/>
        </p:xfrm>
        <a:graphic>
          <a:graphicData uri="http://schemas.openxmlformats.org/presentationml/2006/ole">
            <mc:AlternateContent xmlns:mc="http://schemas.openxmlformats.org/markup-compatibility/2006">
              <mc:Choice xmlns:v="urn:schemas-microsoft-com:vml" Requires="v">
                <p:oleObj spid="_x0000_s24593" name="Worksheet" r:id="rId3" imgW="1971810" imgH="1533615" progId="Excel.Sheet.12">
                  <p:embed/>
                </p:oleObj>
              </mc:Choice>
              <mc:Fallback>
                <p:oleObj name="Worksheet" r:id="rId3" imgW="1971810" imgH="1533615"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95263"/>
                        <a:ext cx="8448675"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28600" y="304800"/>
            <a:ext cx="8610600" cy="6324600"/>
          </a:xfrm>
        </p:spPr>
        <p:txBody>
          <a:bodyPr/>
          <a:lstStyle/>
          <a:p>
            <a:pPr>
              <a:buFontTx/>
              <a:buNone/>
            </a:pPr>
            <a:r>
              <a:rPr lang="en-US" altLang="en-US" sz="4400" b="1" smtClean="0"/>
              <a:t> </a:t>
            </a:r>
          </a:p>
        </p:txBody>
      </p:sp>
      <p:graphicFrame>
        <p:nvGraphicFramePr>
          <p:cNvPr id="25603" name="Object 2"/>
          <p:cNvGraphicFramePr>
            <a:graphicFrameLocks noChangeAspect="1"/>
          </p:cNvGraphicFramePr>
          <p:nvPr>
            <p:extLst>
              <p:ext uri="{D42A27DB-BD31-4B8C-83A1-F6EECF244321}">
                <p14:modId xmlns:p14="http://schemas.microsoft.com/office/powerpoint/2010/main" val="3992573806"/>
              </p:ext>
            </p:extLst>
          </p:nvPr>
        </p:nvGraphicFramePr>
        <p:xfrm>
          <a:off x="685800" y="304800"/>
          <a:ext cx="7793038" cy="6280150"/>
        </p:xfrm>
        <a:graphic>
          <a:graphicData uri="http://schemas.openxmlformats.org/presentationml/2006/ole">
            <mc:AlternateContent xmlns:mc="http://schemas.openxmlformats.org/markup-compatibility/2006">
              <mc:Choice xmlns:v="urn:schemas-microsoft-com:vml" Requires="v">
                <p:oleObj spid="_x0000_s25617" name="Worksheet" r:id="rId4" imgW="2019298" imgH="1775520" progId="Excel.Sheet.12">
                  <p:embed/>
                </p:oleObj>
              </mc:Choice>
              <mc:Fallback>
                <p:oleObj name="Worksheet" r:id="rId4" imgW="2019298" imgH="1775520" progId="Excel.Sheet.12">
                  <p:embed/>
                  <p:pic>
                    <p:nvPicPr>
                      <p:cNvPr id="0" name="Object 2"/>
                      <p:cNvPicPr>
                        <a:picLocks noChangeAspect="1" noChangeArrowheads="1"/>
                      </p:cNvPicPr>
                      <p:nvPr/>
                    </p:nvPicPr>
                    <p:blipFill>
                      <a:blip r:embed="rId5"/>
                      <a:srcRect/>
                      <a:stretch>
                        <a:fillRect/>
                      </a:stretch>
                    </p:blipFill>
                    <p:spPr bwMode="auto">
                      <a:xfrm>
                        <a:off x="685800" y="304800"/>
                        <a:ext cx="7793038"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2400" y="228600"/>
            <a:ext cx="8915400" cy="6324600"/>
          </a:xfrm>
        </p:spPr>
        <p:txBody>
          <a:bodyPr/>
          <a:lstStyle/>
          <a:p>
            <a:pPr algn="ctr">
              <a:spcBef>
                <a:spcPts val="0"/>
              </a:spcBef>
              <a:buFont typeface="Arial" charset="0"/>
              <a:buNone/>
            </a:pPr>
            <a:r>
              <a:rPr lang="en-US" altLang="en-US" sz="3600" b="1" u="sng" dirty="0" smtClean="0">
                <a:solidFill>
                  <a:srgbClr val="C00000"/>
                </a:solidFill>
              </a:rPr>
              <a:t>Travel Away From Home</a:t>
            </a:r>
            <a:endParaRPr lang="en-US" altLang="en-US" sz="4400" b="1" dirty="0" smtClean="0">
              <a:solidFill>
                <a:srgbClr val="C00000"/>
              </a:solidFill>
            </a:endParaRPr>
          </a:p>
          <a:p>
            <a:pPr>
              <a:spcBef>
                <a:spcPts val="0"/>
              </a:spcBef>
            </a:pPr>
            <a:r>
              <a:rPr lang="en-US" altLang="en-US" sz="3600" b="1" dirty="0" smtClean="0"/>
              <a:t>Travel expenses incurred for temporary travel away from home (over night) on business are deductible. </a:t>
            </a:r>
          </a:p>
          <a:p>
            <a:pPr>
              <a:spcBef>
                <a:spcPts val="0"/>
              </a:spcBef>
            </a:pPr>
            <a:r>
              <a:rPr lang="en-US" altLang="en-US" sz="3600" b="1" dirty="0" smtClean="0"/>
              <a:t>Qualifying expenses include lodging: (1) 50% of meals, (2) transportation to destination and back, and (3) incidental expenses</a:t>
            </a:r>
          </a:p>
          <a:p>
            <a:pPr lvl="1">
              <a:spcBef>
                <a:spcPts val="0"/>
              </a:spcBef>
            </a:pPr>
            <a:r>
              <a:rPr lang="en-US" altLang="en-US" sz="3200" b="1" dirty="0" smtClean="0"/>
              <a:t>Away from home refers to person’s</a:t>
            </a:r>
            <a:r>
              <a:rPr lang="en-US" altLang="en-US" sz="3200" b="1" u="sng" dirty="0" smtClean="0"/>
              <a:t> </a:t>
            </a:r>
            <a:r>
              <a:rPr lang="en-US" altLang="en-US" sz="3200" b="1" u="sng" dirty="0" smtClean="0">
                <a:solidFill>
                  <a:schemeClr val="tx2"/>
                </a:solidFill>
              </a:rPr>
              <a:t>tax home</a:t>
            </a:r>
            <a:r>
              <a:rPr lang="en-US" altLang="en-US" sz="3200" b="1" dirty="0" smtClean="0">
                <a:solidFill>
                  <a:schemeClr val="tx2"/>
                </a:solidFill>
              </a:rPr>
              <a:t>; </a:t>
            </a:r>
            <a:r>
              <a:rPr lang="en-US" altLang="en-US" sz="3200" b="1" dirty="0" smtClean="0"/>
              <a:t> that is, the location of principal place of employment regardless of where the family residence is maintained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304800"/>
            <a:ext cx="8458200" cy="6172200"/>
          </a:xfrm>
        </p:spPr>
        <p:txBody>
          <a:bodyPr/>
          <a:lstStyle/>
          <a:p>
            <a:pPr algn="ctr">
              <a:buFontTx/>
              <a:buNone/>
            </a:pPr>
            <a:r>
              <a:rPr lang="en-US" altLang="en-US" sz="3600" b="1" u="sng" smtClean="0">
                <a:solidFill>
                  <a:srgbClr val="C00000"/>
                </a:solidFill>
              </a:rPr>
              <a:t>Temporary Assignments </a:t>
            </a:r>
            <a:r>
              <a:rPr lang="en-US" altLang="en-US" sz="3600" b="1" smtClean="0">
                <a:solidFill>
                  <a:srgbClr val="C00000"/>
                </a:solidFill>
              </a:rPr>
              <a:t> </a:t>
            </a:r>
          </a:p>
          <a:p>
            <a:r>
              <a:rPr lang="en-US" altLang="en-US" sz="3600" b="1" smtClean="0"/>
              <a:t>Temporary is defined as </a:t>
            </a:r>
            <a:r>
              <a:rPr lang="en-US" altLang="en-US" sz="3600" b="1" smtClean="0">
                <a:solidFill>
                  <a:schemeClr val="tx2"/>
                </a:solidFill>
              </a:rPr>
              <a:t>one year or less</a:t>
            </a:r>
          </a:p>
          <a:p>
            <a:r>
              <a:rPr lang="en-US" altLang="en-US" sz="3600" b="1" smtClean="0"/>
              <a:t>Employment away from home in a single location that is realistically expected to last (and does in fact last) for one year or less, will be treated as temporary</a:t>
            </a:r>
          </a:p>
          <a:p>
            <a:r>
              <a:rPr lang="en-US" altLang="en-US" sz="3600" b="1" smtClean="0"/>
              <a:t>Assignment for more than one year shifts </a:t>
            </a:r>
            <a:r>
              <a:rPr lang="en-US" altLang="en-US" sz="3600" b="1" u="sng" smtClean="0"/>
              <a:t>tax home</a:t>
            </a:r>
            <a:r>
              <a:rPr lang="en-US" altLang="en-US" sz="3600" b="1" smtClean="0"/>
              <a:t> to the new location (no deduction for travel and living costs)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28600" y="228600"/>
            <a:ext cx="8610600" cy="6248400"/>
          </a:xfrm>
        </p:spPr>
        <p:txBody>
          <a:bodyPr/>
          <a:lstStyle/>
          <a:p>
            <a:pPr>
              <a:buFontTx/>
              <a:buNone/>
            </a:pPr>
            <a:r>
              <a:rPr lang="en-US" altLang="en-US" sz="3600" b="1" u="sng" smtClean="0">
                <a:solidFill>
                  <a:srgbClr val="C00000"/>
                </a:solidFill>
              </a:rPr>
              <a:t>Combining Business with Pleasure Travel</a:t>
            </a:r>
          </a:p>
          <a:p>
            <a:r>
              <a:rPr lang="en-US" altLang="en-US" sz="4000" b="1" smtClean="0"/>
              <a:t>Over 50% of the activity requiring travel must have a business purpose</a:t>
            </a:r>
          </a:p>
          <a:p>
            <a:pPr lvl="1"/>
            <a:r>
              <a:rPr lang="en-US" altLang="en-US" sz="3600" b="1" smtClean="0"/>
              <a:t>Personal activity costs on a business trip are not deductible</a:t>
            </a:r>
          </a:p>
          <a:p>
            <a:pPr lvl="1"/>
            <a:r>
              <a:rPr lang="en-US" altLang="en-US" sz="3600" b="1" smtClean="0"/>
              <a:t>Incidental business expenses on a personal trip are deductible</a:t>
            </a:r>
          </a:p>
          <a:p>
            <a:pPr lvl="1"/>
            <a:r>
              <a:rPr lang="en-US" altLang="en-US" sz="3600" b="1" smtClean="0"/>
              <a:t>Travel for general educational purposes or for investment related meetings is not deductible</a:t>
            </a:r>
          </a:p>
          <a:p>
            <a:pPr>
              <a:buFont typeface="Arial" charset="0"/>
              <a:buNone/>
            </a:pPr>
            <a:endParaRPr lang="en-US" altLang="en-US" b="1"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28600" y="457200"/>
            <a:ext cx="8610600" cy="6019800"/>
          </a:xfrm>
        </p:spPr>
        <p:txBody>
          <a:bodyPr/>
          <a:lstStyle/>
          <a:p>
            <a:pPr>
              <a:buFontTx/>
              <a:buNone/>
            </a:pPr>
            <a:r>
              <a:rPr lang="en-US" altLang="en-US" sz="3600" b="1" u="sng" smtClean="0">
                <a:solidFill>
                  <a:srgbClr val="C00000"/>
                </a:solidFill>
              </a:rPr>
              <a:t>Combining Business with Pleasure Travel</a:t>
            </a:r>
          </a:p>
          <a:p>
            <a:r>
              <a:rPr lang="en-US" altLang="en-US" sz="3600" b="1" smtClean="0"/>
              <a:t> For U.S. travel, if the trip is primarily for business, all transportation costs to and from destination are deductible</a:t>
            </a:r>
          </a:p>
          <a:p>
            <a:r>
              <a:rPr lang="en-US" altLang="en-US" sz="3600" b="1" smtClean="0"/>
              <a:t>If primary purpose is pleasure, no deduction for transportation</a:t>
            </a:r>
          </a:p>
          <a:p>
            <a:r>
              <a:rPr lang="en-US" altLang="en-US" sz="3600" b="1" smtClean="0"/>
              <a:t>Primary purpose is determined by the number of days on business versus personal days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52400" y="228600"/>
            <a:ext cx="8686800" cy="6248400"/>
          </a:xfrm>
        </p:spPr>
        <p:txBody>
          <a:bodyPr/>
          <a:lstStyle/>
          <a:p>
            <a:pPr marL="0" lvl="4" indent="0">
              <a:lnSpc>
                <a:spcPct val="90000"/>
              </a:lnSpc>
              <a:buFontTx/>
              <a:buNone/>
            </a:pPr>
            <a:r>
              <a:rPr lang="en-US" altLang="en-US" sz="3000" b="1" smtClean="0"/>
              <a:t> </a:t>
            </a:r>
          </a:p>
        </p:txBody>
      </p:sp>
      <p:graphicFrame>
        <p:nvGraphicFramePr>
          <p:cNvPr id="30723" name="Object 3"/>
          <p:cNvGraphicFramePr>
            <a:graphicFrameLocks noChangeAspect="1"/>
          </p:cNvGraphicFramePr>
          <p:nvPr/>
        </p:nvGraphicFramePr>
        <p:xfrm>
          <a:off x="109538" y="153988"/>
          <a:ext cx="8951912" cy="6246812"/>
        </p:xfrm>
        <a:graphic>
          <a:graphicData uri="http://schemas.openxmlformats.org/presentationml/2006/ole">
            <mc:AlternateContent xmlns:mc="http://schemas.openxmlformats.org/markup-compatibility/2006">
              <mc:Choice xmlns:v="urn:schemas-microsoft-com:vml" Requires="v">
                <p:oleObj spid="_x0000_s30737" name="Worksheet" r:id="rId3" imgW="2674819" imgH="1874520" progId="Excel.Sheet.12">
                  <p:embed/>
                </p:oleObj>
              </mc:Choice>
              <mc:Fallback>
                <p:oleObj name="Worksheet" r:id="rId3" imgW="2674819" imgH="1874520"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53988"/>
                        <a:ext cx="8951912" cy="6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52400" y="228600"/>
            <a:ext cx="8686800" cy="6248400"/>
          </a:xfrm>
        </p:spPr>
        <p:txBody>
          <a:bodyPr/>
          <a:lstStyle/>
          <a:p>
            <a:pPr marL="0" lvl="4" indent="0">
              <a:lnSpc>
                <a:spcPct val="90000"/>
              </a:lnSpc>
              <a:buFontTx/>
              <a:buNone/>
            </a:pPr>
            <a:r>
              <a:rPr lang="en-US" altLang="en-US" sz="3000" b="1" smtClean="0"/>
              <a:t> </a:t>
            </a:r>
          </a:p>
        </p:txBody>
      </p:sp>
      <p:graphicFrame>
        <p:nvGraphicFramePr>
          <p:cNvPr id="31747" name="Object 2"/>
          <p:cNvGraphicFramePr>
            <a:graphicFrameLocks noChangeAspect="1"/>
          </p:cNvGraphicFramePr>
          <p:nvPr/>
        </p:nvGraphicFramePr>
        <p:xfrm>
          <a:off x="307975" y="225425"/>
          <a:ext cx="8655050" cy="6022975"/>
        </p:xfrm>
        <a:graphic>
          <a:graphicData uri="http://schemas.openxmlformats.org/presentationml/2006/ole">
            <mc:AlternateContent xmlns:mc="http://schemas.openxmlformats.org/markup-compatibility/2006">
              <mc:Choice xmlns:v="urn:schemas-microsoft-com:vml" Requires="v">
                <p:oleObj spid="_x0000_s31761" name="Worksheet" r:id="rId3" imgW="3101406" imgH="2156394" progId="Excel.Sheet.12">
                  <p:embed/>
                </p:oleObj>
              </mc:Choice>
              <mc:Fallback>
                <p:oleObj name="Worksheet" r:id="rId3" imgW="3101406" imgH="2156394"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25425"/>
                        <a:ext cx="8655050"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01D220-89F1-470C-80A4-D0D3AD1A7CF6}"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graphicFrame>
        <p:nvGraphicFramePr>
          <p:cNvPr id="5123" name="Object 2"/>
          <p:cNvGraphicFramePr>
            <a:graphicFrameLocks noGrp="1" noChangeAspect="1"/>
          </p:cNvGraphicFramePr>
          <p:nvPr>
            <p:ph/>
          </p:nvPr>
        </p:nvGraphicFramePr>
        <p:xfrm>
          <a:off x="304800" y="312738"/>
          <a:ext cx="8375650" cy="5991225"/>
        </p:xfrm>
        <a:graphic>
          <a:graphicData uri="http://schemas.openxmlformats.org/presentationml/2006/ole">
            <mc:AlternateContent xmlns:mc="http://schemas.openxmlformats.org/markup-compatibility/2006">
              <mc:Choice xmlns:v="urn:schemas-microsoft-com:vml" Requires="v">
                <p:oleObj spid="_x0000_s5137" name="Worksheet" r:id="rId4" imgW="3078435" imgH="2202120" progId="Excel.Sheet.8">
                  <p:embed/>
                </p:oleObj>
              </mc:Choice>
              <mc:Fallback>
                <p:oleObj name="Worksheet" r:id="rId4" imgW="3078435" imgH="220212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12738"/>
                        <a:ext cx="8375650" cy="5991225"/>
                      </a:xfrm>
                      <a:prstGeom prst="rect">
                        <a:avLst/>
                      </a:prstGeom>
                      <a:noFill/>
                      <a:ln w="19050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2400" y="228600"/>
            <a:ext cx="8686800" cy="6248400"/>
          </a:xfrm>
        </p:spPr>
        <p:txBody>
          <a:bodyPr/>
          <a:lstStyle/>
          <a:p>
            <a:pPr lvl="4">
              <a:lnSpc>
                <a:spcPct val="90000"/>
              </a:lnSpc>
              <a:buFontTx/>
              <a:buNone/>
            </a:pPr>
            <a:endParaRPr lang="en-US" altLang="en-US" sz="800" smtClean="0"/>
          </a:p>
          <a:p>
            <a:pPr>
              <a:lnSpc>
                <a:spcPct val="90000"/>
              </a:lnSpc>
              <a:buFontTx/>
              <a:buNone/>
            </a:pPr>
            <a:r>
              <a:rPr lang="en-US" altLang="en-US" sz="3600" b="1" u="sng" smtClean="0">
                <a:solidFill>
                  <a:srgbClr val="C00000"/>
                </a:solidFill>
              </a:rPr>
              <a:t>Combining Business with Pleasure Travel</a:t>
            </a:r>
            <a:r>
              <a:rPr lang="en-US" altLang="en-US" b="1" u="sng" smtClean="0">
                <a:solidFill>
                  <a:srgbClr val="C00000"/>
                </a:solidFill>
              </a:rPr>
              <a:t> </a:t>
            </a:r>
          </a:p>
          <a:p>
            <a:pPr>
              <a:lnSpc>
                <a:spcPct val="90000"/>
              </a:lnSpc>
              <a:buFontTx/>
              <a:buNone/>
            </a:pPr>
            <a:r>
              <a:rPr lang="en-US" altLang="en-US" sz="3600" b="1" smtClean="0"/>
              <a:t>Meals &amp; lodging are deductible only for days on which business is conducted</a:t>
            </a:r>
          </a:p>
          <a:p>
            <a:pPr>
              <a:lnSpc>
                <a:spcPct val="90000"/>
              </a:lnSpc>
            </a:pPr>
            <a:r>
              <a:rPr lang="en-US" altLang="en-US" sz="3600" b="1" smtClean="0"/>
              <a:t>If a taxpayer remains in a temporary location to reduce costs as a result of</a:t>
            </a:r>
          </a:p>
          <a:p>
            <a:pPr lvl="1">
              <a:lnSpc>
                <a:spcPct val="90000"/>
              </a:lnSpc>
            </a:pPr>
            <a:r>
              <a:rPr lang="en-US" altLang="en-US" sz="3200" b="1" smtClean="0"/>
              <a:t>reduced airfare for Saturday night stays or </a:t>
            </a:r>
          </a:p>
          <a:p>
            <a:pPr lvl="1">
              <a:lnSpc>
                <a:spcPct val="90000"/>
              </a:lnSpc>
            </a:pPr>
            <a:r>
              <a:rPr lang="en-US" altLang="en-US" sz="3200" b="1" smtClean="0"/>
              <a:t>for business conducted on both Friday and Monday </a:t>
            </a:r>
          </a:p>
          <a:p>
            <a:pPr lvl="1">
              <a:lnSpc>
                <a:spcPct val="90000"/>
              </a:lnSpc>
            </a:pPr>
            <a:r>
              <a:rPr lang="en-US" altLang="en-US" sz="3200" b="1" smtClean="0"/>
              <a:t>the costs for additional days are deductible if they are less than the cost of returning home when business is completed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04800" y="152400"/>
            <a:ext cx="8610600" cy="6400800"/>
          </a:xfrm>
          <a:noFill/>
        </p:spPr>
        <p:txBody>
          <a:bodyPr/>
          <a:lstStyle/>
          <a:p>
            <a:pPr marL="0" indent="0">
              <a:buFontTx/>
              <a:buNone/>
            </a:pPr>
            <a:r>
              <a:rPr lang="en-US" altLang="en-US" sz="4000" b="1" u="sng" smtClean="0">
                <a:solidFill>
                  <a:srgbClr val="FF3300"/>
                </a:solidFill>
              </a:rPr>
              <a:t>Travel Expenses</a:t>
            </a:r>
            <a:r>
              <a:rPr lang="en-US" altLang="en-US" sz="3600" b="1" u="sng" smtClean="0">
                <a:solidFill>
                  <a:srgbClr val="FF3300"/>
                </a:solidFill>
              </a:rPr>
              <a:t>- Martha</a:t>
            </a:r>
            <a:r>
              <a:rPr lang="en-US" altLang="en-US" sz="4000" b="1" smtClean="0"/>
              <a:t> </a:t>
            </a:r>
            <a:endParaRPr lang="en-US" altLang="en-US" sz="4000" b="1" u="sng" smtClean="0">
              <a:solidFill>
                <a:srgbClr val="FF3300"/>
              </a:solidFill>
            </a:endParaRPr>
          </a:p>
          <a:p>
            <a:pPr marL="0" indent="0">
              <a:buFontTx/>
              <a:buNone/>
            </a:pPr>
            <a:r>
              <a:rPr lang="en-US" altLang="en-US" sz="3600" b="1" smtClean="0"/>
              <a:t>Martha lives with her husband in Los Angeles but works in San Diego. During the week she stays in a hotel in San Diego and eats in restaurants. On weekends she flies home to Los Angeles. During the year, Martha spent $5,000 for the hotel, and $2,000 for meals while in San Diego. Her airfare for travel between San Diego and Los Angeles was $2,500. </a:t>
            </a:r>
            <a:r>
              <a:rPr lang="en-US" altLang="en-US" sz="3600" b="1" u="sng" smtClean="0"/>
              <a:t>What is Martha’s deduction for travel expenses?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4800" b="1" u="sng" smtClean="0">
                <a:solidFill>
                  <a:srgbClr val="FF3300"/>
                </a:solidFill>
              </a:rPr>
              <a:t>Travel Expenses-Martha</a:t>
            </a:r>
          </a:p>
          <a:p>
            <a:pPr marL="0" indent="0">
              <a:buFontTx/>
              <a:buNone/>
            </a:pPr>
            <a:r>
              <a:rPr lang="en-US" altLang="en-US" sz="4800" b="1" smtClean="0"/>
              <a:t>Martha cannot deduct any travel expenses. </a:t>
            </a:r>
          </a:p>
          <a:p>
            <a:pPr marL="0" indent="0">
              <a:buFontTx/>
              <a:buNone/>
            </a:pPr>
            <a:r>
              <a:rPr lang="en-US" altLang="en-US" sz="4800" b="1" smtClean="0"/>
              <a:t>Her tax home is in San Diego. </a:t>
            </a:r>
          </a:p>
          <a:p>
            <a:pPr marL="0" indent="0">
              <a:buFontTx/>
              <a:buNone/>
            </a:pPr>
            <a:r>
              <a:rPr lang="en-US" altLang="en-US" sz="4800" b="1" smtClean="0"/>
              <a:t>Her travel to Los Angeles is purely personal and her expenses are nondeductible.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52400" y="304800"/>
            <a:ext cx="8839200" cy="5943600"/>
          </a:xfrm>
          <a:noFill/>
        </p:spPr>
        <p:txBody>
          <a:bodyPr/>
          <a:lstStyle/>
          <a:p>
            <a:pPr marL="0" indent="0">
              <a:lnSpc>
                <a:spcPct val="90000"/>
              </a:lnSpc>
              <a:buFontTx/>
              <a:buNone/>
            </a:pPr>
            <a:r>
              <a:rPr lang="en-US" altLang="en-US" sz="4000" b="1" u="sng" dirty="0" smtClean="0">
                <a:solidFill>
                  <a:srgbClr val="FF3300"/>
                </a:solidFill>
              </a:rPr>
              <a:t>Transportation Expense-John</a:t>
            </a:r>
          </a:p>
          <a:p>
            <a:pPr marL="0" indent="0">
              <a:lnSpc>
                <a:spcPct val="90000"/>
              </a:lnSpc>
              <a:buFontTx/>
              <a:buNone/>
            </a:pPr>
            <a:r>
              <a:rPr lang="en-US" altLang="en-US" sz="3600" b="1" dirty="0" smtClean="0"/>
              <a:t>John is a high school teacher. He travels three days per week to a school in the next county to work with gifted children in an after-school program that does not end until </a:t>
            </a:r>
            <a:br>
              <a:rPr lang="en-US" altLang="en-US" sz="3600" b="1" dirty="0" smtClean="0"/>
            </a:br>
            <a:r>
              <a:rPr lang="en-US" altLang="en-US" sz="3600" b="1" dirty="0" smtClean="0"/>
              <a:t>6:30 P.M. </a:t>
            </a:r>
          </a:p>
          <a:p>
            <a:pPr marL="0" indent="0">
              <a:lnSpc>
                <a:spcPct val="90000"/>
              </a:lnSpc>
              <a:buFontTx/>
              <a:buNone/>
            </a:pPr>
            <a:r>
              <a:rPr lang="en-US" altLang="en-US" sz="3600" b="1" dirty="0" smtClean="0"/>
              <a:t>He normally eats dinner before driving home. </a:t>
            </a:r>
          </a:p>
          <a:p>
            <a:pPr marL="0" indent="0">
              <a:lnSpc>
                <a:spcPct val="90000"/>
              </a:lnSpc>
              <a:buFontTx/>
              <a:buNone/>
            </a:pPr>
            <a:r>
              <a:rPr lang="en-US" altLang="en-US" sz="3600" b="1" u="sng" dirty="0" smtClean="0"/>
              <a:t>If he drives 75 miles each way on 90 days to the gifted program, his meal expense is $900, and he maintains adequate records, how much may John deduct?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28600" y="304800"/>
            <a:ext cx="8763000" cy="6172200"/>
          </a:xfrm>
          <a:noFill/>
        </p:spPr>
        <p:txBody>
          <a:bodyPr/>
          <a:lstStyle/>
          <a:p>
            <a:pPr marL="0" indent="0">
              <a:buFontTx/>
              <a:buNone/>
            </a:pPr>
            <a:r>
              <a:rPr lang="en-US" altLang="en-US" sz="4400" b="1" u="sng" smtClean="0">
                <a:solidFill>
                  <a:srgbClr val="C00000"/>
                </a:solidFill>
              </a:rPr>
              <a:t>Transportation Expense-John</a:t>
            </a:r>
          </a:p>
          <a:p>
            <a:pPr marL="0" indent="0">
              <a:buFontTx/>
              <a:buNone/>
            </a:pPr>
            <a:endParaRPr lang="en-US" altLang="en-US" sz="3600" b="1" smtClean="0"/>
          </a:p>
          <a:p>
            <a:pPr marL="0" indent="0">
              <a:buFontTx/>
              <a:buNone/>
            </a:pPr>
            <a:endParaRPr lang="en-US" altLang="en-US" sz="4400" b="1" smtClean="0"/>
          </a:p>
          <a:p>
            <a:pPr marL="0" indent="0">
              <a:buFontTx/>
              <a:buNone/>
            </a:pPr>
            <a:endParaRPr lang="en-US" altLang="en-US" sz="4000" b="1" smtClean="0"/>
          </a:p>
          <a:p>
            <a:pPr marL="0" indent="0">
              <a:buFontTx/>
              <a:buNone/>
            </a:pPr>
            <a:endParaRPr lang="en-US" altLang="en-US" sz="4000" b="1" smtClean="0"/>
          </a:p>
          <a:p>
            <a:pPr marL="0" indent="0">
              <a:buFontTx/>
              <a:buNone/>
            </a:pPr>
            <a:r>
              <a:rPr lang="en-US" altLang="en-US" sz="4000" b="1" smtClean="0"/>
              <a:t>John is allowed to deduct his mileage only. </a:t>
            </a:r>
          </a:p>
          <a:p>
            <a:pPr marL="0" indent="0">
              <a:buFontTx/>
              <a:buNone/>
            </a:pPr>
            <a:r>
              <a:rPr lang="en-US" altLang="en-US" sz="4000" b="1" smtClean="0"/>
              <a:t>He has no deduction for meals as he is not “traveling away from home.”</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3708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6000" b="1" u="sng" smtClean="0">
                <a:solidFill>
                  <a:srgbClr val="C00000"/>
                </a:solidFill>
              </a:rPr>
              <a:t>Business Gifts</a:t>
            </a:r>
            <a:r>
              <a:rPr lang="en-US" altLang="en-US" sz="4400" b="1" u="sng" smtClean="0">
                <a:solidFill>
                  <a:srgbClr val="C00000"/>
                </a:solidFill>
              </a:rPr>
              <a:t>. </a:t>
            </a:r>
            <a:endParaRPr lang="en-US" altLang="en-US" sz="6000" b="1" u="sng" smtClean="0">
              <a:solidFill>
                <a:srgbClr val="C00000"/>
              </a:solidFill>
            </a:endParaRPr>
          </a:p>
          <a:p>
            <a:pPr marL="0" indent="0">
              <a:buFontTx/>
              <a:buNone/>
            </a:pPr>
            <a:r>
              <a:rPr lang="en-US" altLang="en-US" sz="6000" b="1" smtClean="0"/>
              <a:t>Randy gave one of his best customers a $150 bottle of wine. </a:t>
            </a:r>
          </a:p>
          <a:p>
            <a:pPr marL="0" indent="0">
              <a:buFontTx/>
              <a:buNone/>
            </a:pPr>
            <a:r>
              <a:rPr lang="en-US" altLang="en-US" sz="6000" b="1" smtClean="0"/>
              <a:t>How much can he deduct for this business gift?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6600" b="1" u="sng" smtClean="0">
                <a:solidFill>
                  <a:srgbClr val="C00000"/>
                </a:solidFill>
              </a:rPr>
              <a:t>Business Gifts</a:t>
            </a:r>
            <a:r>
              <a:rPr lang="en-US" altLang="en-US" sz="4400" b="1" smtClean="0">
                <a:solidFill>
                  <a:srgbClr val="C00000"/>
                </a:solidFill>
              </a:rPr>
              <a:t> </a:t>
            </a:r>
            <a:r>
              <a:rPr lang="en-US" altLang="en-US" sz="4400" b="1" smtClean="0"/>
              <a:t>– Slide 2</a:t>
            </a:r>
            <a:endParaRPr lang="en-US" altLang="en-US" sz="6600" b="1" u="sng" smtClean="0">
              <a:solidFill>
                <a:srgbClr val="FF3300"/>
              </a:solidFill>
            </a:endParaRPr>
          </a:p>
          <a:p>
            <a:pPr marL="0" indent="0">
              <a:buFontTx/>
              <a:buNone/>
            </a:pPr>
            <a:r>
              <a:rPr lang="en-US" altLang="en-US" sz="6600" b="1" smtClean="0"/>
              <a:t>The deduction for business gifts is limited annually to </a:t>
            </a:r>
          </a:p>
          <a:p>
            <a:pPr marL="0" indent="0">
              <a:buFontTx/>
              <a:buNone/>
            </a:pPr>
            <a:r>
              <a:rPr lang="en-US" altLang="en-US" sz="6600" b="1" smtClean="0"/>
              <a:t>$25 per donee.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52400" y="152400"/>
            <a:ext cx="8686800" cy="6477000"/>
          </a:xfrm>
        </p:spPr>
        <p:txBody>
          <a:bodyPr/>
          <a:lstStyle/>
          <a:p>
            <a:pPr>
              <a:lnSpc>
                <a:spcPct val="90000"/>
              </a:lnSpc>
              <a:buFontTx/>
              <a:buNone/>
            </a:pPr>
            <a:r>
              <a:rPr lang="en-US" altLang="en-US" sz="4400" b="1" u="sng" smtClean="0">
                <a:solidFill>
                  <a:srgbClr val="C00000"/>
                </a:solidFill>
              </a:rPr>
              <a:t>Meals &amp; Entertainment  </a:t>
            </a:r>
          </a:p>
          <a:p>
            <a:pPr>
              <a:lnSpc>
                <a:spcPct val="90000"/>
              </a:lnSpc>
            </a:pPr>
            <a:r>
              <a:rPr lang="en-US" altLang="en-US" sz="3600" b="1" u="sng" smtClean="0">
                <a:solidFill>
                  <a:schemeClr val="tx2"/>
                </a:solidFill>
              </a:rPr>
              <a:t>Directly-related</a:t>
            </a:r>
            <a:r>
              <a:rPr lang="en-US" altLang="en-US" sz="3600" b="1" smtClean="0"/>
              <a:t> expenses - costs incurred when a significant business discussion takes place between the taxpayer and a customer in atmosphere conducive to the serious conduct of business.</a:t>
            </a:r>
          </a:p>
          <a:p>
            <a:pPr>
              <a:lnSpc>
                <a:spcPct val="90000"/>
              </a:lnSpc>
            </a:pPr>
            <a:r>
              <a:rPr lang="en-US" altLang="en-US" sz="3600" b="1" u="sng" smtClean="0">
                <a:solidFill>
                  <a:schemeClr val="tx2"/>
                </a:solidFill>
              </a:rPr>
              <a:t>Associated-with</a:t>
            </a:r>
            <a:r>
              <a:rPr lang="en-US" altLang="en-US" sz="3600" b="1" smtClean="0"/>
              <a:t> expenses - deductible when directly preceded or followed by a substantial business discussion</a:t>
            </a:r>
          </a:p>
          <a:p>
            <a:pPr lvl="1">
              <a:lnSpc>
                <a:spcPct val="90000"/>
              </a:lnSpc>
            </a:pPr>
            <a:r>
              <a:rPr lang="en-US" altLang="en-US" sz="3200" b="1" smtClean="0"/>
              <a:t>Deduction for entertainment tickets is limited to 50% of the tickets’ </a:t>
            </a:r>
            <a:r>
              <a:rPr lang="en-US" altLang="en-US" sz="3200" b="1" u="sng" smtClean="0">
                <a:solidFill>
                  <a:schemeClr val="tx2"/>
                </a:solidFill>
              </a:rPr>
              <a:t>face value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28600" y="152400"/>
            <a:ext cx="8686800" cy="6400800"/>
          </a:xfrm>
        </p:spPr>
        <p:txBody>
          <a:bodyPr/>
          <a:lstStyle/>
          <a:p>
            <a:pPr algn="ctr">
              <a:lnSpc>
                <a:spcPct val="80000"/>
              </a:lnSpc>
              <a:buFont typeface="Arial" charset="0"/>
              <a:buNone/>
            </a:pPr>
            <a:r>
              <a:rPr lang="en-US" altLang="en-US" sz="4000" b="1" u="sng" smtClean="0">
                <a:solidFill>
                  <a:srgbClr val="C00000"/>
                </a:solidFill>
              </a:rPr>
              <a:t>Deductions Restriction</a:t>
            </a:r>
            <a:r>
              <a:rPr lang="en-US" altLang="en-US" sz="4800" b="1" smtClean="0">
                <a:solidFill>
                  <a:srgbClr val="C00000"/>
                </a:solidFill>
              </a:rPr>
              <a:t> </a:t>
            </a:r>
            <a:endParaRPr lang="en-US" altLang="en-US" sz="4000" b="1" smtClean="0">
              <a:solidFill>
                <a:srgbClr val="C00000"/>
              </a:solidFill>
            </a:endParaRPr>
          </a:p>
          <a:p>
            <a:pPr>
              <a:lnSpc>
                <a:spcPct val="80000"/>
              </a:lnSpc>
            </a:pPr>
            <a:r>
              <a:rPr lang="en-US" altLang="en-US" sz="3600" b="1" smtClean="0"/>
              <a:t>No deduction allowed for the costs of owning and maintaining entertainment facilities such as hunting lodges and yachts</a:t>
            </a:r>
          </a:p>
          <a:p>
            <a:pPr>
              <a:lnSpc>
                <a:spcPct val="80000"/>
              </a:lnSpc>
            </a:pPr>
            <a:r>
              <a:rPr lang="en-US" altLang="en-US" sz="3600" b="1" smtClean="0"/>
              <a:t>No deduction allowed for membership dues and fees paid to social, athletic, or sporting clubs</a:t>
            </a:r>
          </a:p>
          <a:p>
            <a:pPr lvl="1">
              <a:lnSpc>
                <a:spcPct val="80000"/>
              </a:lnSpc>
            </a:pPr>
            <a:r>
              <a:rPr lang="en-US" altLang="en-US" sz="3600" b="1" smtClean="0"/>
              <a:t>Deductions are allowed for dues to professional organizations, public service organizations, and trade associations</a:t>
            </a:r>
          </a:p>
          <a:p>
            <a:pPr>
              <a:lnSpc>
                <a:spcPct val="80000"/>
              </a:lnSpc>
            </a:pPr>
            <a:r>
              <a:rPr lang="en-US" altLang="en-US" sz="3600" b="1" smtClean="0"/>
              <a:t>Deduction for business gifts limited to </a:t>
            </a:r>
            <a:br>
              <a:rPr lang="en-US" altLang="en-US" sz="3600" b="1" smtClean="0"/>
            </a:br>
            <a:r>
              <a:rPr lang="en-US" altLang="en-US" sz="3600" b="1" smtClean="0"/>
              <a:t>$25 per donee per year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smtClean="0"/>
              <a:t> </a:t>
            </a:r>
          </a:p>
        </p:txBody>
      </p:sp>
      <p:graphicFrame>
        <p:nvGraphicFramePr>
          <p:cNvPr id="41987" name="Object 2"/>
          <p:cNvGraphicFramePr>
            <a:graphicFrameLocks noChangeAspect="1"/>
          </p:cNvGraphicFramePr>
          <p:nvPr/>
        </p:nvGraphicFramePr>
        <p:xfrm>
          <a:off x="152400" y="304800"/>
          <a:ext cx="8637588" cy="5908675"/>
        </p:xfrm>
        <a:graphic>
          <a:graphicData uri="http://schemas.openxmlformats.org/presentationml/2006/ole">
            <mc:AlternateContent xmlns:mc="http://schemas.openxmlformats.org/markup-compatibility/2006">
              <mc:Choice xmlns:v="urn:schemas-microsoft-com:vml" Requires="v">
                <p:oleObj spid="_x0000_s42001" name="Worksheet" r:id="rId4" imgW="3070873" imgH="2118319" progId="Excel.Sheet.12">
                  <p:embed/>
                </p:oleObj>
              </mc:Choice>
              <mc:Fallback>
                <p:oleObj name="Worksheet" r:id="rId4" imgW="3070873" imgH="2118319"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8637588"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152400"/>
            <a:ext cx="8839200" cy="582613"/>
          </a:xfrm>
          <a:noFill/>
        </p:spPr>
        <p:txBody>
          <a:bodyPr lIns="90488" tIns="44450" rIns="90488" bIns="44450">
            <a:spAutoFit/>
          </a:bodyPr>
          <a:lstStyle/>
          <a:p>
            <a:pPr algn="l"/>
            <a:r>
              <a:rPr lang="en-US" altLang="en-US" sz="3200" b="1" smtClean="0">
                <a:latin typeface="Arial" charset="0"/>
                <a:cs typeface="Arial" charset="0"/>
              </a:rPr>
              <a:t> </a:t>
            </a:r>
          </a:p>
        </p:txBody>
      </p:sp>
      <p:graphicFrame>
        <p:nvGraphicFramePr>
          <p:cNvPr id="6147" name="Object 2"/>
          <p:cNvGraphicFramePr>
            <a:graphicFrameLocks noChangeAspect="1"/>
          </p:cNvGraphicFramePr>
          <p:nvPr/>
        </p:nvGraphicFramePr>
        <p:xfrm>
          <a:off x="152400" y="304800"/>
          <a:ext cx="8742363" cy="6013450"/>
        </p:xfrm>
        <a:graphic>
          <a:graphicData uri="http://schemas.openxmlformats.org/presentationml/2006/ole">
            <mc:AlternateContent xmlns:mc="http://schemas.openxmlformats.org/markup-compatibility/2006">
              <mc:Choice xmlns:v="urn:schemas-microsoft-com:vml" Requires="v">
                <p:oleObj spid="_x0000_s6161" name="Worksheet" r:id="rId5" imgW="2543302" imgH="1743120" progId="Excel.Sheet.12">
                  <p:embed/>
                </p:oleObj>
              </mc:Choice>
              <mc:Fallback>
                <p:oleObj name="Worksheet" r:id="rId5" imgW="2543302" imgH="174312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8742363"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smtClean="0"/>
              <a:t> </a:t>
            </a:r>
          </a:p>
        </p:txBody>
      </p:sp>
      <p:graphicFrame>
        <p:nvGraphicFramePr>
          <p:cNvPr id="43011" name="Object 2"/>
          <p:cNvGraphicFramePr>
            <a:graphicFrameLocks noChangeAspect="1"/>
          </p:cNvGraphicFramePr>
          <p:nvPr/>
        </p:nvGraphicFramePr>
        <p:xfrm>
          <a:off x="228600" y="609600"/>
          <a:ext cx="8518525" cy="5681663"/>
        </p:xfrm>
        <a:graphic>
          <a:graphicData uri="http://schemas.openxmlformats.org/presentationml/2006/ole">
            <mc:AlternateContent xmlns:mc="http://schemas.openxmlformats.org/markup-compatibility/2006">
              <mc:Choice xmlns:v="urn:schemas-microsoft-com:vml" Requires="v">
                <p:oleObj spid="_x0000_s43025" name="Worksheet" r:id="rId4" imgW="3230839" imgH="2156378" progId="Excel.Sheet.12">
                  <p:embed/>
                </p:oleObj>
              </mc:Choice>
              <mc:Fallback>
                <p:oleObj name="Worksheet" r:id="rId4" imgW="3230839" imgH="2156378"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
                        <a:ext cx="8518525"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smtClean="0"/>
              <a:t> </a:t>
            </a:r>
          </a:p>
        </p:txBody>
      </p:sp>
      <p:graphicFrame>
        <p:nvGraphicFramePr>
          <p:cNvPr id="44035" name="Object 2"/>
          <p:cNvGraphicFramePr>
            <a:graphicFrameLocks noChangeAspect="1"/>
          </p:cNvGraphicFramePr>
          <p:nvPr/>
        </p:nvGraphicFramePr>
        <p:xfrm>
          <a:off x="307975" y="606425"/>
          <a:ext cx="8516938" cy="5681663"/>
        </p:xfrm>
        <a:graphic>
          <a:graphicData uri="http://schemas.openxmlformats.org/presentationml/2006/ole">
            <mc:AlternateContent xmlns:mc="http://schemas.openxmlformats.org/markup-compatibility/2006">
              <mc:Choice xmlns:v="urn:schemas-microsoft-com:vml" Requires="v">
                <p:oleObj spid="_x0000_s44049" name="Worksheet" r:id="rId4" imgW="3230839" imgH="2156378" progId="Excel.Sheet.12">
                  <p:embed/>
                </p:oleObj>
              </mc:Choice>
              <mc:Fallback>
                <p:oleObj name="Worksheet" r:id="rId4" imgW="3230839" imgH="2156378"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606425"/>
                        <a:ext cx="8516938"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52400" y="228600"/>
            <a:ext cx="8763000" cy="6400800"/>
          </a:xfrm>
          <a:noFill/>
        </p:spPr>
        <p:txBody>
          <a:bodyPr/>
          <a:lstStyle/>
          <a:p>
            <a:pPr marL="0" indent="0">
              <a:lnSpc>
                <a:spcPct val="90000"/>
              </a:lnSpc>
              <a:buFontTx/>
              <a:buNone/>
            </a:pPr>
            <a:r>
              <a:rPr lang="en-US" altLang="en-US" sz="4400" b="1" u="sng" smtClean="0">
                <a:solidFill>
                  <a:srgbClr val="C00000"/>
                </a:solidFill>
              </a:rPr>
              <a:t>Entertainment Expenses - Jim</a:t>
            </a:r>
          </a:p>
          <a:p>
            <a:pPr marL="0" indent="0">
              <a:lnSpc>
                <a:spcPct val="90000"/>
              </a:lnSpc>
              <a:buFontTx/>
              <a:buNone/>
            </a:pPr>
            <a:r>
              <a:rPr lang="en-US" altLang="en-US" sz="4000" b="1" smtClean="0"/>
              <a:t>Jim, a self-employed individual, takes an important customer to the hockey playoffs. </a:t>
            </a:r>
          </a:p>
          <a:p>
            <a:pPr marL="0" indent="0">
              <a:lnSpc>
                <a:spcPct val="90000"/>
              </a:lnSpc>
              <a:buFontTx/>
              <a:buNone/>
            </a:pPr>
            <a:r>
              <a:rPr lang="en-US" altLang="en-US" sz="4000" b="1" smtClean="0"/>
              <a:t>Although the face value of a ticket is only $70, he pays a scalper $400 for each ticket. </a:t>
            </a:r>
          </a:p>
          <a:p>
            <a:pPr marL="0" indent="0">
              <a:lnSpc>
                <a:spcPct val="90000"/>
              </a:lnSpc>
              <a:buFontTx/>
              <a:buNone/>
            </a:pPr>
            <a:r>
              <a:rPr lang="en-US" altLang="en-US" sz="4000" b="1" smtClean="0"/>
              <a:t>Assuming all other requirements are met, how much can Jim deduct for the two tickets?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52400" y="304800"/>
            <a:ext cx="8915400" cy="6400800"/>
          </a:xfrm>
          <a:noFill/>
        </p:spPr>
        <p:txBody>
          <a:bodyPr/>
          <a:lstStyle/>
          <a:p>
            <a:pPr marL="0" indent="0">
              <a:buFontTx/>
              <a:buNone/>
            </a:pPr>
            <a:r>
              <a:rPr lang="en-US" altLang="en-US" sz="4400" b="1" u="sng" smtClean="0">
                <a:solidFill>
                  <a:srgbClr val="C00000"/>
                </a:solidFill>
              </a:rPr>
              <a:t>Entertainment Expenses-Jim</a:t>
            </a:r>
          </a:p>
          <a:p>
            <a:pPr marL="0" indent="0">
              <a:buFontTx/>
              <a:buNone/>
            </a:pPr>
            <a:r>
              <a:rPr lang="en-US" altLang="en-US" sz="6000" b="1" smtClean="0"/>
              <a:t>$70. </a:t>
            </a:r>
          </a:p>
          <a:p>
            <a:pPr marL="0" indent="0">
              <a:buFontTx/>
              <a:buNone/>
            </a:pPr>
            <a:r>
              <a:rPr lang="en-US" altLang="en-US" sz="4000" b="1" smtClean="0"/>
              <a:t>Entertainment tickets are not only subject to the 50% limit, but the 50% limit applies to the face value of the tickets.  </a:t>
            </a:r>
          </a:p>
          <a:p>
            <a:pPr marL="0" indent="0">
              <a:buFontTx/>
              <a:buNone/>
            </a:pPr>
            <a:r>
              <a:rPr lang="en-US" altLang="en-US" sz="4000" b="1" smtClean="0"/>
              <a:t>Thus, Jim is allowed a deduction for only one-half of the face value of the tickets or $70 (50% x $140).</a:t>
            </a:r>
            <a:r>
              <a:rPr lang="en-US" altLang="en-US" sz="4000" smtClean="0"/>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04800" y="457200"/>
            <a:ext cx="8458200" cy="6019800"/>
          </a:xfrm>
        </p:spPr>
        <p:txBody>
          <a:bodyPr/>
          <a:lstStyle/>
          <a:p>
            <a:pPr eaLnBrk="1" hangingPunct="1">
              <a:lnSpc>
                <a:spcPct val="90000"/>
              </a:lnSpc>
              <a:buFontTx/>
              <a:buNone/>
            </a:pPr>
            <a:r>
              <a:rPr lang="en-US" altLang="en-US" sz="3600" b="1" u="sng" smtClean="0">
                <a:solidFill>
                  <a:srgbClr val="FF3300"/>
                </a:solidFill>
              </a:rPr>
              <a:t> </a:t>
            </a:r>
            <a:endParaRPr lang="en-US" altLang="en-US" b="1" smtClean="0"/>
          </a:p>
        </p:txBody>
      </p:sp>
      <p:graphicFrame>
        <p:nvGraphicFramePr>
          <p:cNvPr id="47107" name="Object 2"/>
          <p:cNvGraphicFramePr>
            <a:graphicFrameLocks noChangeAspect="1"/>
          </p:cNvGraphicFramePr>
          <p:nvPr/>
        </p:nvGraphicFramePr>
        <p:xfrm>
          <a:off x="225425" y="307975"/>
          <a:ext cx="8869363" cy="6154738"/>
        </p:xfrm>
        <a:graphic>
          <a:graphicData uri="http://schemas.openxmlformats.org/presentationml/2006/ole">
            <mc:AlternateContent xmlns:mc="http://schemas.openxmlformats.org/markup-compatibility/2006">
              <mc:Choice xmlns:v="urn:schemas-microsoft-com:vml" Requires="v">
                <p:oleObj spid="_x0000_s47121" name="Worksheet" r:id="rId4" imgW="3246134" imgH="2255472" progId="Excel.Sheet.12">
                  <p:embed/>
                </p:oleObj>
              </mc:Choice>
              <mc:Fallback>
                <p:oleObj name="Worksheet" r:id="rId4" imgW="3246134" imgH="2255472"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307975"/>
                        <a:ext cx="8869363" cy="615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Grp="1" noChangeAspect="1"/>
          </p:cNvGraphicFramePr>
          <p:nvPr>
            <p:ph/>
          </p:nvPr>
        </p:nvGraphicFramePr>
        <p:xfrm>
          <a:off x="231775" y="576263"/>
          <a:ext cx="8705850" cy="5672137"/>
        </p:xfrm>
        <a:graphic>
          <a:graphicData uri="http://schemas.openxmlformats.org/presentationml/2006/ole">
            <mc:AlternateContent xmlns:mc="http://schemas.openxmlformats.org/markup-compatibility/2006">
              <mc:Choice xmlns:v="urn:schemas-microsoft-com:vml" Requires="v">
                <p:oleObj spid="_x0000_s48144" name="Worksheet" r:id="rId3" imgW="3520440" imgH="2293554" progId="Excel.Sheet.8">
                  <p:embed/>
                </p:oleObj>
              </mc:Choice>
              <mc:Fallback>
                <p:oleObj name="Worksheet" r:id="rId3" imgW="3520440" imgH="2293554"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576263"/>
                        <a:ext cx="8705850" cy="567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Grp="1" noChangeAspect="1"/>
          </p:cNvGraphicFramePr>
          <p:nvPr>
            <p:ph/>
          </p:nvPr>
        </p:nvGraphicFramePr>
        <p:xfrm>
          <a:off x="225425" y="381000"/>
          <a:ext cx="8621713" cy="6230938"/>
        </p:xfrm>
        <a:graphic>
          <a:graphicData uri="http://schemas.openxmlformats.org/presentationml/2006/ole">
            <mc:AlternateContent xmlns:mc="http://schemas.openxmlformats.org/markup-compatibility/2006">
              <mc:Choice xmlns:v="urn:schemas-microsoft-com:vml" Requires="v">
                <p:oleObj spid="_x0000_s49168" name="Worksheet" r:id="rId3" imgW="3520440" imgH="2545213" progId="Excel.Sheet.8">
                  <p:embed/>
                </p:oleObj>
              </mc:Choice>
              <mc:Fallback>
                <p:oleObj name="Worksheet" r:id="rId3" imgW="3520440" imgH="2545213"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381000"/>
                        <a:ext cx="8621713" cy="623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52400" y="228600"/>
            <a:ext cx="8686800" cy="6400800"/>
          </a:xfrm>
        </p:spPr>
        <p:txBody>
          <a:bodyPr/>
          <a:lstStyle/>
          <a:p>
            <a:pPr eaLnBrk="1" hangingPunct="1">
              <a:buFontTx/>
              <a:buNone/>
            </a:pPr>
            <a:r>
              <a:rPr lang="en-US" altLang="en-US" sz="4000" b="1" u="sng" dirty="0" smtClean="0">
                <a:solidFill>
                  <a:srgbClr val="C00000"/>
                </a:solidFill>
              </a:rPr>
              <a:t>Investor Losses </a:t>
            </a:r>
          </a:p>
          <a:p>
            <a:pPr eaLnBrk="1" hangingPunct="1"/>
            <a:r>
              <a:rPr lang="en-US" altLang="en-US" sz="3600" b="1" dirty="0" smtClean="0"/>
              <a:t>An investor in the stock market deducts </a:t>
            </a:r>
            <a:r>
              <a:rPr lang="en-US" altLang="en-US" sz="3600" b="1" u="sng" dirty="0" smtClean="0">
                <a:solidFill>
                  <a:srgbClr val="C00000"/>
                </a:solidFill>
              </a:rPr>
              <a:t>investment related expenses from AGI on Schedule A.</a:t>
            </a:r>
          </a:p>
          <a:p>
            <a:pPr eaLnBrk="1" hangingPunct="1"/>
            <a:r>
              <a:rPr lang="en-US" altLang="en-US" sz="3600" b="1" dirty="0" smtClean="0"/>
              <a:t>An investor in the stock market reports gains (and deducts losses) on the sale of stock on Schedule D, and the net gain or loss (subject to loss limits) flows from Schedule D to the front of Form 1040.</a:t>
            </a:r>
          </a:p>
          <a:p>
            <a:pPr eaLnBrk="1" hangingPunct="1"/>
            <a:r>
              <a:rPr lang="en-US" altLang="en-US" sz="3600" b="1" u="sng" dirty="0" smtClean="0">
                <a:solidFill>
                  <a:srgbClr val="C00000"/>
                </a:solidFill>
              </a:rPr>
              <a:t>Capital losses</a:t>
            </a:r>
            <a:r>
              <a:rPr lang="en-US" altLang="en-US" sz="3600" b="1" dirty="0" smtClean="0">
                <a:solidFill>
                  <a:srgbClr val="C00000"/>
                </a:solidFill>
              </a:rPr>
              <a:t> </a:t>
            </a:r>
            <a:r>
              <a:rPr lang="en-US" altLang="en-US" sz="3600" b="1" dirty="0" smtClean="0"/>
              <a:t>from stock sales are deductible </a:t>
            </a:r>
            <a:r>
              <a:rPr lang="en-US" altLang="en-US" sz="3600" b="1" u="sng" dirty="0" smtClean="0">
                <a:solidFill>
                  <a:srgbClr val="C00000"/>
                </a:solidFill>
              </a:rPr>
              <a:t>for AGI</a:t>
            </a:r>
            <a:r>
              <a:rPr lang="en-US" altLang="en-US" b="1" u="sng" dirty="0" smtClean="0">
                <a:solidFill>
                  <a:srgbClr val="C00000"/>
                </a:solidFill>
              </a:rPr>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381000"/>
            <a:ext cx="8839200" cy="6248400"/>
          </a:xfrm>
          <a:noFill/>
        </p:spPr>
        <p:txBody>
          <a:bodyPr lIns="92075" tIns="46038" rIns="92075" bIns="46038"/>
          <a:lstStyle/>
          <a:p>
            <a:pPr marL="0" indent="0">
              <a:buFont typeface="Arial" charset="0"/>
              <a:buNone/>
            </a:pPr>
            <a:r>
              <a:rPr lang="en-US" altLang="en-US" sz="4400" b="1" u="sng" smtClean="0">
                <a:solidFill>
                  <a:srgbClr val="C00000"/>
                </a:solidFill>
              </a:rPr>
              <a:t>Business casualty and theft losses </a:t>
            </a:r>
          </a:p>
          <a:p>
            <a:pPr marL="0" indent="0">
              <a:buFont typeface="Arial" charset="0"/>
              <a:buNone/>
            </a:pPr>
            <a:r>
              <a:rPr lang="en-US" altLang="en-US" sz="4000" b="1" smtClean="0"/>
              <a:t>result from damage caused by a sudden, unexpected and/or unusual event</a:t>
            </a:r>
          </a:p>
          <a:p>
            <a:pPr lvl="1"/>
            <a:r>
              <a:rPr lang="en-US" altLang="en-US" sz="3600" b="1" smtClean="0"/>
              <a:t>For property </a:t>
            </a:r>
            <a:r>
              <a:rPr lang="en-US" altLang="en-US" sz="3600" b="1" u="sng" smtClean="0">
                <a:solidFill>
                  <a:srgbClr val="C00000"/>
                </a:solidFill>
              </a:rPr>
              <a:t>fully destroyed</a:t>
            </a:r>
            <a:r>
              <a:rPr lang="en-US" altLang="en-US" sz="3600" b="1" smtClean="0">
                <a:solidFill>
                  <a:schemeClr val="tx2"/>
                </a:solidFill>
              </a:rPr>
              <a:t>,</a:t>
            </a:r>
            <a:r>
              <a:rPr lang="en-US" altLang="en-US" sz="3600" b="1" smtClean="0"/>
              <a:t> deduct the adjusted basis less insurance recovery</a:t>
            </a:r>
          </a:p>
          <a:p>
            <a:pPr lvl="1"/>
            <a:r>
              <a:rPr lang="en-US" altLang="en-US" sz="3600" b="1" smtClean="0"/>
              <a:t>For property </a:t>
            </a:r>
            <a:r>
              <a:rPr lang="en-US" altLang="en-US" sz="3600" b="1" u="sng" smtClean="0">
                <a:solidFill>
                  <a:srgbClr val="C00000"/>
                </a:solidFill>
              </a:rPr>
              <a:t>partially destroyed, </a:t>
            </a:r>
            <a:r>
              <a:rPr lang="en-US" altLang="en-US" sz="3600" b="1" smtClean="0"/>
              <a:t>deduct lesser of the property’s adjusted basis, or the decline in the property’s value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120650"/>
            <a:ext cx="8839200" cy="6342063"/>
          </a:xfrm>
          <a:noFill/>
        </p:spPr>
        <p:txBody>
          <a:bodyPr lIns="90488" tIns="44450" rIns="90488" bIns="44450">
            <a:spAutoFit/>
          </a:bodyPr>
          <a:lstStyle/>
          <a:p>
            <a:pPr algn="l">
              <a:lnSpc>
                <a:spcPts val="3500"/>
              </a:lnSpc>
            </a:pPr>
            <a:r>
              <a:rPr lang="en-US" altLang="en-US" sz="3600" b="1" u="sng" smtClean="0">
                <a:solidFill>
                  <a:srgbClr val="C00000"/>
                </a:solidFill>
                <a:latin typeface="Arial" charset="0"/>
                <a:cs typeface="Arial" charset="0"/>
              </a:rPr>
              <a:t>Classification of Expenses </a:t>
            </a:r>
            <a:r>
              <a:rPr lang="en-US" altLang="en-US" sz="2800" b="1" smtClean="0">
                <a:latin typeface="Arial" charset="0"/>
                <a:cs typeface="Arial" charset="0"/>
              </a:rPr>
              <a:t/>
            </a:r>
            <a:br>
              <a:rPr lang="en-US" altLang="en-US" sz="2800" b="1" smtClean="0">
                <a:latin typeface="Arial" charset="0"/>
                <a:cs typeface="Arial" charset="0"/>
              </a:rPr>
            </a:br>
            <a:r>
              <a:rPr lang="en-US" altLang="en-US" sz="2800" b="1" smtClean="0">
                <a:latin typeface="Arial" charset="0"/>
                <a:cs typeface="Arial" charset="0"/>
              </a:rPr>
              <a:t>Profit motivated, Trade or business or Production of income, Rental, Personal, Mixed business and pleasure.</a:t>
            </a:r>
            <a:r>
              <a:rPr lang="en-US" altLang="en-US" sz="1200" smtClean="0">
                <a:latin typeface="Arial" charset="0"/>
                <a:cs typeface="Arial" charset="0"/>
              </a:rPr>
              <a:t/>
            </a:r>
            <a:br>
              <a:rPr lang="en-US" altLang="en-US" sz="1200" smtClean="0">
                <a:latin typeface="Arial" charset="0"/>
                <a:cs typeface="Arial" charset="0"/>
              </a:rPr>
            </a:br>
            <a:r>
              <a:rPr lang="en-US" altLang="en-US" sz="2800" b="1" u="sng" smtClean="0">
                <a:latin typeface="Arial" charset="0"/>
                <a:cs typeface="Arial" charset="0"/>
              </a:rPr>
              <a:t>Tests for Deductibility</a:t>
            </a:r>
            <a:r>
              <a:rPr lang="en-US" altLang="en-US" sz="2800" b="1" smtClean="0">
                <a:latin typeface="Arial" charset="0"/>
                <a:cs typeface="Arial" charset="0"/>
              </a:rPr>
              <a:t> –Ordinary and necessary,</a:t>
            </a:r>
            <a:br>
              <a:rPr lang="en-US" altLang="en-US" sz="2800" b="1" smtClean="0">
                <a:latin typeface="Arial" charset="0"/>
                <a:cs typeface="Arial" charset="0"/>
              </a:rPr>
            </a:br>
            <a:r>
              <a:rPr lang="en-US" altLang="en-US" sz="2800" b="1" smtClean="0">
                <a:latin typeface="Arial" charset="0"/>
                <a:cs typeface="Arial" charset="0"/>
              </a:rPr>
              <a:t>Reasonable in amount.</a:t>
            </a:r>
            <a:br>
              <a:rPr lang="en-US" altLang="en-US" sz="2800" b="1" smtClean="0">
                <a:latin typeface="Arial" charset="0"/>
                <a:cs typeface="Arial" charset="0"/>
              </a:rPr>
            </a:br>
            <a:r>
              <a:rPr lang="en-US" altLang="en-US" sz="2800" b="1" u="sng" smtClean="0">
                <a:latin typeface="Arial" charset="0"/>
                <a:cs typeface="Arial" charset="0"/>
              </a:rPr>
              <a:t>Limits on Deductions. </a:t>
            </a:r>
            <a:r>
              <a:rPr lang="en-US" altLang="en-US" sz="2800" b="1" smtClean="0">
                <a:latin typeface="Arial" charset="0"/>
                <a:cs typeface="Arial" charset="0"/>
              </a:rPr>
              <a:t>Not against Public policy, Not political or lobbying. Not capital expenditure. </a:t>
            </a:r>
            <a:br>
              <a:rPr lang="en-US" altLang="en-US" sz="2800" b="1" smtClean="0">
                <a:latin typeface="Arial" charset="0"/>
                <a:cs typeface="Arial" charset="0"/>
              </a:rPr>
            </a:br>
            <a:r>
              <a:rPr lang="en-US" altLang="en-US" sz="2800" b="1" smtClean="0">
                <a:latin typeface="Arial" charset="0"/>
                <a:cs typeface="Arial" charset="0"/>
              </a:rPr>
              <a:t>Not an expense related to tax-exempt income, Not a personal expense. </a:t>
            </a:r>
            <a:br>
              <a:rPr lang="en-US" altLang="en-US" sz="2800" b="1" smtClean="0">
                <a:latin typeface="Arial" charset="0"/>
                <a:cs typeface="Arial" charset="0"/>
              </a:rPr>
            </a:br>
            <a:r>
              <a:rPr lang="en-US" altLang="en-US" sz="2800" b="1" smtClean="0">
                <a:latin typeface="Arial" charset="0"/>
                <a:cs typeface="Arial" charset="0"/>
              </a:rPr>
              <a:t>For taxpayer’s benefit- not paying an expense for another person.</a:t>
            </a:r>
            <a:r>
              <a:rPr lang="en-US" altLang="en-US" sz="1100" smtClean="0">
                <a:latin typeface="Arial" charset="0"/>
                <a:cs typeface="Arial" charset="0"/>
              </a:rPr>
              <a:t/>
            </a:r>
            <a:br>
              <a:rPr lang="en-US" altLang="en-US" sz="1100" smtClean="0">
                <a:latin typeface="Arial" charset="0"/>
                <a:cs typeface="Arial" charset="0"/>
              </a:rPr>
            </a:br>
            <a:r>
              <a:rPr lang="en-US" altLang="en-US" sz="2800" b="1" u="sng" smtClean="0">
                <a:latin typeface="Arial" charset="0"/>
                <a:cs typeface="Arial" charset="0"/>
              </a:rPr>
              <a:t>Timing </a:t>
            </a:r>
            <a:r>
              <a:rPr lang="en-US" altLang="en-US" sz="2800" b="1" smtClean="0">
                <a:latin typeface="Arial" charset="0"/>
                <a:cs typeface="Arial" charset="0"/>
              </a:rPr>
              <a:t>– Cash or Accrual basis, Accrual to related party, Financial accounting &amp; tax differences</a:t>
            </a:r>
            <a:endParaRPr lang="en-US" altLang="en-US" sz="3200" b="1"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228600"/>
            <a:ext cx="8382000" cy="990600"/>
          </a:xfrm>
        </p:spPr>
        <p:txBody>
          <a:bodyPr/>
          <a:lstStyle/>
          <a:p>
            <a:r>
              <a:rPr lang="en-US" altLang="en-US" b="1" u="sng" smtClean="0">
                <a:solidFill>
                  <a:srgbClr val="FF3300"/>
                </a:solidFill>
                <a:cs typeface="Times New Roman" pitchFamily="18" charset="0"/>
              </a:rPr>
              <a:t>Involuntary Conversions</a:t>
            </a:r>
            <a:r>
              <a:rPr lang="en-US" altLang="en-US" smtClean="0"/>
              <a:t> </a:t>
            </a:r>
          </a:p>
        </p:txBody>
      </p:sp>
      <p:sp>
        <p:nvSpPr>
          <p:cNvPr id="53251" name="Rectangle 3"/>
          <p:cNvSpPr>
            <a:spLocks noGrp="1" noChangeArrowheads="1"/>
          </p:cNvSpPr>
          <p:nvPr>
            <p:ph type="body" idx="1"/>
          </p:nvPr>
        </p:nvSpPr>
        <p:spPr>
          <a:xfrm>
            <a:off x="304800" y="1143000"/>
            <a:ext cx="8305800" cy="4876800"/>
          </a:xfrm>
        </p:spPr>
        <p:txBody>
          <a:bodyPr/>
          <a:lstStyle/>
          <a:p>
            <a:r>
              <a:rPr lang="en-US" altLang="en-US" b="1" smtClean="0">
                <a:cs typeface="Times New Roman" pitchFamily="18" charset="0"/>
              </a:rPr>
              <a:t>An </a:t>
            </a:r>
            <a:r>
              <a:rPr lang="en-US" altLang="en-US" b="1" smtClean="0">
                <a:solidFill>
                  <a:schemeClr val="tx2"/>
                </a:solidFill>
                <a:cs typeface="Times New Roman" pitchFamily="18" charset="0"/>
              </a:rPr>
              <a:t>involuntary conversion</a:t>
            </a:r>
            <a:r>
              <a:rPr lang="en-US" altLang="en-US" b="1" smtClean="0">
                <a:cs typeface="Times New Roman" pitchFamily="18" charset="0"/>
              </a:rPr>
              <a:t> results from</a:t>
            </a:r>
          </a:p>
          <a:p>
            <a:pPr lvl="1"/>
            <a:r>
              <a:rPr lang="en-US" altLang="en-US" sz="3200" b="1" smtClean="0">
                <a:solidFill>
                  <a:schemeClr val="tx2"/>
                </a:solidFill>
                <a:cs typeface="Times New Roman" pitchFamily="18" charset="0"/>
              </a:rPr>
              <a:t>Theft</a:t>
            </a:r>
            <a:r>
              <a:rPr lang="en-US" altLang="en-US" sz="3200" b="1" smtClean="0">
                <a:cs typeface="Times New Roman" pitchFamily="18" charset="0"/>
              </a:rPr>
              <a:t> </a:t>
            </a:r>
            <a:r>
              <a:rPr lang="en-US" altLang="en-US" sz="3200" b="1" smtClean="0">
                <a:latin typeface="Tahoma" pitchFamily="34" charset="0"/>
                <a:cs typeface="Times New Roman" pitchFamily="18" charset="0"/>
              </a:rPr>
              <a:t>–</a:t>
            </a:r>
            <a:r>
              <a:rPr lang="en-US" altLang="en-US" sz="3200" b="1" smtClean="0">
                <a:cs typeface="Times New Roman" pitchFamily="18" charset="0"/>
              </a:rPr>
              <a:t> embezzlement, larceny and robbery (but not simply losing items)</a:t>
            </a:r>
          </a:p>
          <a:p>
            <a:pPr lvl="1"/>
            <a:r>
              <a:rPr lang="en-US" altLang="en-US" sz="3200" b="1" smtClean="0">
                <a:solidFill>
                  <a:schemeClr val="tx2"/>
                </a:solidFill>
                <a:cs typeface="Times New Roman" pitchFamily="18" charset="0"/>
              </a:rPr>
              <a:t>Casualty</a:t>
            </a:r>
            <a:r>
              <a:rPr lang="en-US" altLang="en-US" sz="3200" b="1" smtClean="0">
                <a:cs typeface="Times New Roman" pitchFamily="18" charset="0"/>
              </a:rPr>
              <a:t> </a:t>
            </a:r>
            <a:r>
              <a:rPr lang="en-US" altLang="en-US" sz="3200" b="1" smtClean="0">
                <a:latin typeface="Tahoma" pitchFamily="34" charset="0"/>
                <a:cs typeface="Times New Roman" pitchFamily="18" charset="0"/>
              </a:rPr>
              <a:t>–</a:t>
            </a:r>
            <a:r>
              <a:rPr lang="en-US" altLang="en-US" sz="3200" b="1" smtClean="0">
                <a:cs typeface="Times New Roman" pitchFamily="18" charset="0"/>
              </a:rPr>
              <a:t> requires a sudden, unexpected, and unusual event such as a fire, flood, tornado, hurricane or vandalism</a:t>
            </a:r>
          </a:p>
          <a:p>
            <a:pPr lvl="1"/>
            <a:r>
              <a:rPr lang="en-US" altLang="en-US" sz="3200" b="1" smtClean="0">
                <a:solidFill>
                  <a:schemeClr val="tx2"/>
                </a:solidFill>
                <a:cs typeface="Times New Roman" pitchFamily="18" charset="0"/>
              </a:rPr>
              <a:t>Condemnation</a:t>
            </a:r>
            <a:r>
              <a:rPr lang="en-US" altLang="en-US" sz="3200" b="1" smtClean="0">
                <a:cs typeface="Times New Roman" pitchFamily="18" charset="0"/>
              </a:rPr>
              <a:t> </a:t>
            </a:r>
            <a:r>
              <a:rPr lang="en-US" altLang="en-US" sz="3200" b="1" smtClean="0">
                <a:latin typeface="Tahoma" pitchFamily="34" charset="0"/>
                <a:cs typeface="Times New Roman" pitchFamily="18" charset="0"/>
              </a:rPr>
              <a:t>–</a:t>
            </a:r>
            <a:r>
              <a:rPr lang="en-US" altLang="en-US" sz="3200" b="1" smtClean="0">
                <a:cs typeface="Times New Roman" pitchFamily="18" charset="0"/>
              </a:rPr>
              <a:t> lawful taking of property for its fair market value by a government under the right of eminent domain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28600" y="152400"/>
            <a:ext cx="8763000" cy="6629400"/>
          </a:xfrm>
        </p:spPr>
        <p:txBody>
          <a:bodyPr/>
          <a:lstStyle/>
          <a:p>
            <a:pPr algn="ctr">
              <a:lnSpc>
                <a:spcPct val="90000"/>
              </a:lnSpc>
              <a:buFont typeface="Arial" charset="0"/>
              <a:buNone/>
            </a:pPr>
            <a:r>
              <a:rPr lang="en-US" altLang="en-US" b="1" u="sng" smtClean="0">
                <a:solidFill>
                  <a:srgbClr val="FF3300"/>
                </a:solidFill>
                <a:cs typeface="Times New Roman" pitchFamily="18" charset="0"/>
              </a:rPr>
              <a:t>Casualties and Thefts</a:t>
            </a:r>
          </a:p>
          <a:p>
            <a:pPr>
              <a:lnSpc>
                <a:spcPct val="90000"/>
              </a:lnSpc>
            </a:pPr>
            <a:r>
              <a:rPr lang="en-US" altLang="en-US" sz="4000" b="1" smtClean="0">
                <a:cs typeface="Times New Roman" pitchFamily="18" charset="0"/>
              </a:rPr>
              <a:t>Gains and losses sustained on casualties and thefts are not under a taxpayer</a:t>
            </a:r>
            <a:r>
              <a:rPr lang="en-US" altLang="en-US" sz="4000" b="1" smtClean="0">
                <a:latin typeface="Tahoma" pitchFamily="34" charset="0"/>
                <a:cs typeface="Times New Roman" pitchFamily="18" charset="0"/>
              </a:rPr>
              <a:t>’</a:t>
            </a:r>
            <a:r>
              <a:rPr lang="en-US" altLang="en-US" sz="4000" b="1" smtClean="0">
                <a:cs typeface="Times New Roman" pitchFamily="18" charset="0"/>
              </a:rPr>
              <a:t>s control so they receive special tax treatment</a:t>
            </a:r>
          </a:p>
          <a:p>
            <a:pPr lvl="1">
              <a:lnSpc>
                <a:spcPct val="90000"/>
              </a:lnSpc>
            </a:pPr>
            <a:r>
              <a:rPr lang="en-US" altLang="en-US" sz="3600" b="1" smtClean="0">
                <a:cs typeface="Times New Roman" pitchFamily="18" charset="0"/>
              </a:rPr>
              <a:t>Allowable losses (including personal losses) are immediately deductible</a:t>
            </a:r>
          </a:p>
          <a:p>
            <a:pPr lvl="1">
              <a:lnSpc>
                <a:spcPct val="90000"/>
              </a:lnSpc>
            </a:pPr>
            <a:r>
              <a:rPr lang="en-US" altLang="en-US" sz="3600" b="1" smtClean="0">
                <a:cs typeface="Times New Roman" pitchFamily="18" charset="0"/>
              </a:rPr>
              <a:t>Gains (due to receipt of insurance proceeds) may be deferred if all insurance proceeds are used to repair the damaged property or to acquire qualifying replacement property</a:t>
            </a:r>
            <a:r>
              <a:rPr lang="en-US" altLang="en-US" sz="3600" smtClean="0">
                <a:cs typeface="Times New Roman" pitchFamily="18" charset="0"/>
              </a:rPr>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76200" y="76200"/>
            <a:ext cx="8915400" cy="6324600"/>
          </a:xfrm>
        </p:spPr>
        <p:txBody>
          <a:bodyPr/>
          <a:lstStyle/>
          <a:p>
            <a:pPr marL="609600" indent="-609600" algn="ctr">
              <a:spcBef>
                <a:spcPct val="0"/>
              </a:spcBef>
              <a:buFont typeface="Arial" charset="0"/>
              <a:buNone/>
            </a:pPr>
            <a:r>
              <a:rPr lang="en-US" altLang="en-US" sz="3600" b="1" u="sng" smtClean="0">
                <a:solidFill>
                  <a:srgbClr val="C00000"/>
                </a:solidFill>
                <a:cs typeface="Times New Roman" pitchFamily="18" charset="0"/>
              </a:rPr>
              <a:t>Casualty and Theft Losses</a:t>
            </a:r>
          </a:p>
          <a:p>
            <a:pPr marL="609600" indent="-609600">
              <a:spcBef>
                <a:spcPct val="0"/>
              </a:spcBef>
            </a:pPr>
            <a:r>
              <a:rPr lang="en-US" altLang="en-US" b="1" u="sng" smtClean="0">
                <a:solidFill>
                  <a:srgbClr val="C00000"/>
                </a:solidFill>
                <a:cs typeface="Times New Roman" pitchFamily="18" charset="0"/>
              </a:rPr>
              <a:t>Partial destruction of Business or Investment Property– </a:t>
            </a:r>
            <a:r>
              <a:rPr lang="en-US" altLang="en-US" b="1" smtClean="0">
                <a:cs typeface="Times New Roman" pitchFamily="18" charset="0"/>
              </a:rPr>
              <a:t/>
            </a:r>
            <a:br>
              <a:rPr lang="en-US" altLang="en-US" b="1" smtClean="0">
                <a:cs typeface="Times New Roman" pitchFamily="18" charset="0"/>
              </a:rPr>
            </a:br>
            <a:r>
              <a:rPr lang="en-US" altLang="en-US" b="1" smtClean="0">
                <a:cs typeface="Times New Roman" pitchFamily="18" charset="0"/>
              </a:rPr>
              <a:t>Loss limited to the </a:t>
            </a:r>
            <a:r>
              <a:rPr lang="en-US" altLang="en-US" b="1" smtClean="0">
                <a:solidFill>
                  <a:schemeClr val="tx2"/>
                </a:solidFill>
                <a:cs typeface="Times New Roman" pitchFamily="18" charset="0"/>
              </a:rPr>
              <a:t>lesser</a:t>
            </a:r>
            <a:r>
              <a:rPr lang="en-US" altLang="en-US" b="1" smtClean="0">
                <a:cs typeface="Times New Roman" pitchFamily="18" charset="0"/>
              </a:rPr>
              <a:t> of:</a:t>
            </a:r>
          </a:p>
          <a:p>
            <a:pPr marL="914400" lvl="2" indent="0">
              <a:spcBef>
                <a:spcPct val="0"/>
              </a:spcBef>
              <a:buClr>
                <a:schemeClr val="tx2"/>
              </a:buClr>
              <a:buSzPct val="70000"/>
              <a:buFont typeface="Arial" charset="0"/>
              <a:buNone/>
            </a:pPr>
            <a:r>
              <a:rPr lang="en-US" altLang="en-US" sz="2800" b="1" smtClean="0">
                <a:cs typeface="Times New Roman" pitchFamily="18" charset="0"/>
              </a:rPr>
              <a:t>Decline in fair market value (or repair costs to restore property to pre-casualty condition), or</a:t>
            </a:r>
          </a:p>
          <a:p>
            <a:pPr marL="914400" lvl="2" indent="0">
              <a:spcBef>
                <a:spcPct val="0"/>
              </a:spcBef>
              <a:buClr>
                <a:schemeClr val="tx2"/>
              </a:buClr>
              <a:buSzPct val="70000"/>
              <a:buFont typeface="Arial" charset="0"/>
              <a:buNone/>
            </a:pPr>
            <a:r>
              <a:rPr lang="en-US" altLang="en-US" sz="2800" b="1" smtClean="0">
                <a:cs typeface="Times New Roman" pitchFamily="18" charset="0"/>
              </a:rPr>
              <a:t>The adjusted basis of the property </a:t>
            </a:r>
          </a:p>
          <a:p>
            <a:pPr marL="914400" lvl="2" indent="0">
              <a:spcBef>
                <a:spcPct val="0"/>
              </a:spcBef>
              <a:buClr>
                <a:schemeClr val="tx2"/>
              </a:buClr>
              <a:buSzPct val="70000"/>
              <a:buFont typeface="Arial" charset="0"/>
              <a:buNone/>
            </a:pPr>
            <a:endParaRPr lang="en-US" altLang="en-US" sz="2800" b="1" u="sng" smtClean="0">
              <a:solidFill>
                <a:srgbClr val="C00000"/>
              </a:solidFill>
              <a:cs typeface="Times New Roman" pitchFamily="18" charset="0"/>
            </a:endParaRPr>
          </a:p>
          <a:p>
            <a:pPr marL="914400" lvl="2" indent="0">
              <a:spcBef>
                <a:spcPct val="0"/>
              </a:spcBef>
              <a:buClr>
                <a:schemeClr val="tx2"/>
              </a:buClr>
              <a:buSzPct val="70000"/>
              <a:buFont typeface="Arial" charset="0"/>
              <a:buNone/>
            </a:pPr>
            <a:r>
              <a:rPr lang="en-US" altLang="en-US" sz="2800" b="1" u="sng" smtClean="0">
                <a:solidFill>
                  <a:srgbClr val="C00000"/>
                </a:solidFill>
                <a:cs typeface="Times New Roman" pitchFamily="18" charset="0"/>
              </a:rPr>
              <a:t>Complete Destruction of Business Property</a:t>
            </a:r>
          </a:p>
          <a:p>
            <a:pPr marL="914400" lvl="2" indent="0">
              <a:spcBef>
                <a:spcPct val="0"/>
              </a:spcBef>
              <a:buClr>
                <a:schemeClr val="tx2"/>
              </a:buClr>
              <a:buSzPct val="70000"/>
              <a:buFont typeface="Arial" charset="0"/>
              <a:buNone/>
            </a:pPr>
            <a:r>
              <a:rPr lang="en-US" altLang="en-US" sz="2800" b="1" smtClean="0">
                <a:cs typeface="Times New Roman" pitchFamily="18" charset="0"/>
              </a:rPr>
              <a:t>For business property that is completely destroyed, the loss is always the property</a:t>
            </a:r>
            <a:r>
              <a:rPr lang="en-US" altLang="en-US" sz="2800" b="1" smtClean="0">
                <a:latin typeface="Tahoma" pitchFamily="34" charset="0"/>
                <a:cs typeface="Times New Roman" pitchFamily="18" charset="0"/>
              </a:rPr>
              <a:t>’</a:t>
            </a:r>
            <a:r>
              <a:rPr lang="en-US" altLang="en-US" sz="2800" b="1" smtClean="0">
                <a:cs typeface="Times New Roman" pitchFamily="18" charset="0"/>
              </a:rPr>
              <a:t>s adjusted basis.</a:t>
            </a:r>
          </a:p>
          <a:p>
            <a:pPr marL="609600" indent="-609600">
              <a:spcBef>
                <a:spcPct val="0"/>
              </a:spcBef>
            </a:pPr>
            <a:r>
              <a:rPr lang="en-US" altLang="en-US" b="1" smtClean="0">
                <a:cs typeface="Times New Roman" pitchFamily="18" charset="0"/>
              </a:rPr>
              <a:t>The loss computed above is then </a:t>
            </a:r>
            <a:r>
              <a:rPr lang="en-US" altLang="en-US" b="1" smtClean="0">
                <a:solidFill>
                  <a:schemeClr val="tx2"/>
                </a:solidFill>
                <a:cs typeface="Times New Roman" pitchFamily="18" charset="0"/>
              </a:rPr>
              <a:t>reduced</a:t>
            </a:r>
            <a:r>
              <a:rPr lang="en-US" altLang="en-US" b="1" smtClean="0">
                <a:cs typeface="Times New Roman" pitchFamily="18" charset="0"/>
              </a:rPr>
              <a:t> by any insurance proceeds received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52400"/>
            <a:ext cx="8610600" cy="6400800"/>
          </a:xfrm>
        </p:spPr>
        <p:txBody>
          <a:bodyPr/>
          <a:lstStyle/>
          <a:p>
            <a:pPr algn="l"/>
            <a:r>
              <a:rPr lang="en-US" altLang="en-US" sz="3200" b="1" smtClean="0"/>
              <a:t> </a:t>
            </a:r>
            <a:r>
              <a:rPr lang="en-US" altLang="en-US" sz="1800" smtClean="0"/>
              <a:t/>
            </a:r>
            <a:br>
              <a:rPr lang="en-US" altLang="en-US" sz="1800" smtClean="0"/>
            </a:br>
            <a:r>
              <a:rPr lang="en-US" altLang="en-US" sz="1800" smtClean="0"/>
              <a:t/>
            </a:r>
            <a:br>
              <a:rPr lang="en-US" altLang="en-US" sz="1800" smtClean="0"/>
            </a:br>
            <a:endParaRPr lang="en-US" altLang="en-US" sz="1800" b="1" smtClean="0"/>
          </a:p>
        </p:txBody>
      </p:sp>
      <p:graphicFrame>
        <p:nvGraphicFramePr>
          <p:cNvPr id="56323" name="Object 2"/>
          <p:cNvGraphicFramePr>
            <a:graphicFrameLocks noChangeAspect="1"/>
          </p:cNvGraphicFramePr>
          <p:nvPr/>
        </p:nvGraphicFramePr>
        <p:xfrm>
          <a:off x="228600" y="228600"/>
          <a:ext cx="8721725" cy="6394450"/>
        </p:xfrm>
        <a:graphic>
          <a:graphicData uri="http://schemas.openxmlformats.org/presentationml/2006/ole">
            <mc:AlternateContent xmlns:mc="http://schemas.openxmlformats.org/markup-compatibility/2006">
              <mc:Choice xmlns:v="urn:schemas-microsoft-com:vml" Requires="v">
                <p:oleObj spid="_x0000_s56337" name="Worksheet" r:id="rId5" imgW="2209687" imgH="1790640" progId="Excel.Sheet.12">
                  <p:embed/>
                </p:oleObj>
              </mc:Choice>
              <mc:Fallback>
                <p:oleObj name="Worksheet" r:id="rId5" imgW="2209687" imgH="179064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8721725"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152400"/>
            <a:ext cx="8610600" cy="6400800"/>
          </a:xfrm>
        </p:spPr>
        <p:txBody>
          <a:bodyPr/>
          <a:lstStyle/>
          <a:p>
            <a:pPr algn="l"/>
            <a:r>
              <a:rPr lang="en-US" altLang="en-US" sz="3200" b="1" smtClean="0"/>
              <a:t> </a:t>
            </a:r>
            <a:r>
              <a:rPr lang="en-US" altLang="en-US" sz="1800" smtClean="0"/>
              <a:t/>
            </a:r>
            <a:br>
              <a:rPr lang="en-US" altLang="en-US" sz="1800" smtClean="0"/>
            </a:br>
            <a:r>
              <a:rPr lang="en-US" altLang="en-US" sz="1800" smtClean="0"/>
              <a:t/>
            </a:r>
            <a:br>
              <a:rPr lang="en-US" altLang="en-US" sz="1800" smtClean="0"/>
            </a:br>
            <a:endParaRPr lang="en-US" altLang="en-US" sz="1800" b="1" smtClean="0"/>
          </a:p>
        </p:txBody>
      </p:sp>
      <p:graphicFrame>
        <p:nvGraphicFramePr>
          <p:cNvPr id="57347" name="Object 2"/>
          <p:cNvGraphicFramePr>
            <a:graphicFrameLocks noChangeAspect="1"/>
          </p:cNvGraphicFramePr>
          <p:nvPr/>
        </p:nvGraphicFramePr>
        <p:xfrm>
          <a:off x="228600" y="228600"/>
          <a:ext cx="8721725" cy="6394450"/>
        </p:xfrm>
        <a:graphic>
          <a:graphicData uri="http://schemas.openxmlformats.org/presentationml/2006/ole">
            <mc:AlternateContent xmlns:mc="http://schemas.openxmlformats.org/markup-compatibility/2006">
              <mc:Choice xmlns:v="urn:schemas-microsoft-com:vml" Requires="v">
                <p:oleObj spid="_x0000_s57361" name="Worksheet" r:id="rId5" imgW="2209687" imgH="1790640" progId="Excel.Sheet.12">
                  <p:embed/>
                </p:oleObj>
              </mc:Choice>
              <mc:Fallback>
                <p:oleObj name="Worksheet" r:id="rId5" imgW="2209687" imgH="179064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8721725"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152400"/>
            <a:ext cx="8534400" cy="914400"/>
          </a:xfrm>
        </p:spPr>
        <p:txBody>
          <a:bodyPr/>
          <a:lstStyle/>
          <a:p>
            <a:r>
              <a:rPr lang="en-US" altLang="en-US" sz="4000" b="1" u="sng" smtClean="0">
                <a:solidFill>
                  <a:srgbClr val="FF3300"/>
                </a:solidFill>
                <a:cs typeface="Times New Roman" pitchFamily="18" charset="0"/>
              </a:rPr>
              <a:t>Casualty</a:t>
            </a:r>
            <a:r>
              <a:rPr lang="en-US" altLang="en-US" sz="4000" b="1" u="sng" smtClean="0">
                <a:solidFill>
                  <a:srgbClr val="FF3300"/>
                </a:solidFill>
              </a:rPr>
              <a:t> </a:t>
            </a:r>
            <a:r>
              <a:rPr lang="en-US" altLang="en-US" sz="4000" b="1" u="sng" smtClean="0">
                <a:solidFill>
                  <a:srgbClr val="FF3300"/>
                </a:solidFill>
                <a:cs typeface="Times New Roman" pitchFamily="18" charset="0"/>
              </a:rPr>
              <a:t>&amp;Theft Loss Deductions</a:t>
            </a:r>
          </a:p>
        </p:txBody>
      </p:sp>
      <p:sp>
        <p:nvSpPr>
          <p:cNvPr id="58371" name="Rectangle 3"/>
          <p:cNvSpPr>
            <a:spLocks noGrp="1" noChangeArrowheads="1"/>
          </p:cNvSpPr>
          <p:nvPr>
            <p:ph type="body" idx="1"/>
          </p:nvPr>
        </p:nvSpPr>
        <p:spPr>
          <a:xfrm>
            <a:off x="76200" y="1066800"/>
            <a:ext cx="8991600" cy="5562600"/>
          </a:xfrm>
        </p:spPr>
        <p:txBody>
          <a:bodyPr/>
          <a:lstStyle/>
          <a:p>
            <a:pPr>
              <a:lnSpc>
                <a:spcPct val="90000"/>
              </a:lnSpc>
              <a:spcBef>
                <a:spcPct val="0"/>
              </a:spcBef>
            </a:pPr>
            <a:r>
              <a:rPr lang="en-US" altLang="en-US" b="1" smtClean="0">
                <a:cs typeface="Times New Roman" pitchFamily="18" charset="0"/>
              </a:rPr>
              <a:t>Thefts are deductible in year of discovery</a:t>
            </a:r>
          </a:p>
          <a:p>
            <a:pPr>
              <a:lnSpc>
                <a:spcPct val="90000"/>
              </a:lnSpc>
              <a:spcBef>
                <a:spcPct val="0"/>
              </a:spcBef>
            </a:pPr>
            <a:r>
              <a:rPr lang="en-US" altLang="en-US" b="1" smtClean="0">
                <a:cs typeface="Times New Roman" pitchFamily="18" charset="0"/>
              </a:rPr>
              <a:t>For casualties in designated disaster areas, taxpayer can elect to deduct loss in preceding year</a:t>
            </a:r>
          </a:p>
          <a:p>
            <a:pPr>
              <a:lnSpc>
                <a:spcPct val="90000"/>
              </a:lnSpc>
              <a:spcBef>
                <a:spcPct val="0"/>
              </a:spcBef>
            </a:pPr>
            <a:r>
              <a:rPr lang="en-US" altLang="en-US" b="1" smtClean="0">
                <a:cs typeface="Times New Roman" pitchFamily="18" charset="0"/>
              </a:rPr>
              <a:t>A net business loss is deducted from ordinary income; an investment loss is an itemized deduction</a:t>
            </a:r>
          </a:p>
          <a:p>
            <a:pPr>
              <a:lnSpc>
                <a:spcPct val="90000"/>
              </a:lnSpc>
              <a:spcBef>
                <a:spcPct val="0"/>
              </a:spcBef>
            </a:pPr>
            <a:r>
              <a:rPr lang="en-US" altLang="en-US" b="1" smtClean="0">
                <a:cs typeface="Times New Roman" pitchFamily="18" charset="0"/>
              </a:rPr>
              <a:t>Individuals have additional limits on losses from personal-use property:</a:t>
            </a:r>
          </a:p>
          <a:p>
            <a:pPr lvl="1">
              <a:lnSpc>
                <a:spcPct val="90000"/>
              </a:lnSpc>
              <a:spcBef>
                <a:spcPct val="0"/>
              </a:spcBef>
            </a:pPr>
            <a:r>
              <a:rPr lang="en-US" altLang="en-US" sz="3200" b="1" smtClean="0">
                <a:cs typeface="Times New Roman" pitchFamily="18" charset="0"/>
              </a:rPr>
              <a:t>$100 floor per casualty (per event) </a:t>
            </a:r>
          </a:p>
          <a:p>
            <a:pPr lvl="1">
              <a:lnSpc>
                <a:spcPct val="90000"/>
              </a:lnSpc>
              <a:spcBef>
                <a:spcPct val="0"/>
              </a:spcBef>
            </a:pPr>
            <a:r>
              <a:rPr lang="en-US" altLang="en-US" sz="3200" b="1" smtClean="0">
                <a:cs typeface="Times New Roman" pitchFamily="18" charset="0"/>
              </a:rPr>
              <a:t>10% of AGI threshold</a:t>
            </a:r>
          </a:p>
          <a:p>
            <a:pPr lvl="1">
              <a:lnSpc>
                <a:spcPct val="90000"/>
              </a:lnSpc>
              <a:spcBef>
                <a:spcPct val="0"/>
              </a:spcBef>
            </a:pPr>
            <a:r>
              <a:rPr lang="en-US" altLang="en-US" sz="3200" b="1" smtClean="0">
                <a:cs typeface="Times New Roman" pitchFamily="18" charset="0"/>
              </a:rPr>
              <a:t>Must itemize to deduct loss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8839200" cy="6477000"/>
          </a:xfrm>
        </p:spPr>
        <p:txBody>
          <a:bodyPr/>
          <a:lstStyle/>
          <a:p>
            <a:pPr algn="l"/>
            <a:r>
              <a:rPr lang="en-US" altLang="en-US" sz="3600" b="1" dirty="0" smtClean="0"/>
              <a:t/>
            </a:r>
            <a:br>
              <a:rPr lang="en-US" altLang="en-US" sz="3600" b="1" dirty="0" smtClean="0"/>
            </a:br>
            <a:r>
              <a:rPr lang="en-US" altLang="en-US" sz="3600" b="1" dirty="0" smtClean="0"/>
              <a:t>Jim's business building was totally destroyed by fire. The property had an </a:t>
            </a:r>
            <a:br>
              <a:rPr lang="en-US" altLang="en-US" sz="3600" b="1" dirty="0" smtClean="0"/>
            </a:br>
            <a:r>
              <a:rPr lang="en-US" altLang="en-US" sz="3600" b="1" u="sng" dirty="0" smtClean="0"/>
              <a:t>adjusted basis of $150,000 </a:t>
            </a:r>
            <a:r>
              <a:rPr lang="en-US" altLang="en-US" sz="3600" b="1" dirty="0" smtClean="0"/>
              <a:t>and </a:t>
            </a:r>
            <a:br>
              <a:rPr lang="en-US" altLang="en-US" sz="3600" b="1" dirty="0" smtClean="0"/>
            </a:br>
            <a:r>
              <a:rPr lang="en-US" altLang="en-US" sz="3600" b="1" dirty="0" smtClean="0"/>
              <a:t>a </a:t>
            </a:r>
            <a:r>
              <a:rPr lang="en-US" altLang="en-US" sz="3600" b="1" u="sng" dirty="0" smtClean="0"/>
              <a:t>FMV of $130,000 </a:t>
            </a:r>
            <a:r>
              <a:rPr lang="en-US" altLang="en-US" sz="3600" b="1" dirty="0" smtClean="0"/>
              <a:t>before the fire. </a:t>
            </a:r>
            <a:br>
              <a:rPr lang="en-US" altLang="en-US" sz="3600" b="1" dirty="0" smtClean="0"/>
            </a:br>
            <a:r>
              <a:rPr lang="en-US" altLang="en-US" sz="3600" b="1" dirty="0" smtClean="0"/>
              <a:t>Jim received insurance </a:t>
            </a:r>
            <a:br>
              <a:rPr lang="en-US" altLang="en-US" sz="3600" b="1" dirty="0" smtClean="0"/>
            </a:br>
            <a:r>
              <a:rPr lang="en-US" altLang="en-US" sz="3600" b="1" u="sng" dirty="0" smtClean="0"/>
              <a:t>reimbursement of $120,000 </a:t>
            </a:r>
            <a:r>
              <a:rPr lang="en-US" altLang="en-US" sz="3600" b="1" dirty="0" smtClean="0"/>
              <a:t>for the destruction of the workshop. </a:t>
            </a:r>
            <a:br>
              <a:rPr lang="en-US" altLang="en-US" sz="3600" b="1" dirty="0" smtClean="0"/>
            </a:br>
            <a:r>
              <a:rPr lang="en-US" altLang="en-US" sz="3600" b="1" dirty="0" smtClean="0"/>
              <a:t>Jim's </a:t>
            </a:r>
            <a:r>
              <a:rPr lang="en-US" altLang="en-US" sz="3600" b="1" u="sng" dirty="0" smtClean="0">
                <a:solidFill>
                  <a:srgbClr val="C00000"/>
                </a:solidFill>
              </a:rPr>
              <a:t>AGI was $70,000</a:t>
            </a:r>
            <a:r>
              <a:rPr lang="en-US" altLang="en-US" sz="3600" b="1" dirty="0" smtClean="0">
                <a:solidFill>
                  <a:srgbClr val="C00000"/>
                </a:solidFill>
              </a:rPr>
              <a:t>, </a:t>
            </a:r>
            <a:r>
              <a:rPr lang="en-US" altLang="en-US" sz="3600" b="1" dirty="0" smtClean="0"/>
              <a:t>before considering this loss. </a:t>
            </a:r>
            <a:br>
              <a:rPr lang="en-US" altLang="en-US" sz="3600" b="1" dirty="0" smtClean="0"/>
            </a:br>
            <a:r>
              <a:rPr lang="en-US" altLang="en-US" sz="3600" b="1" dirty="0" smtClean="0"/>
              <a:t>Jim had no casualty gains during the year. </a:t>
            </a:r>
            <a:r>
              <a:rPr lang="en-US" altLang="en-US" sz="3200" b="1" dirty="0" smtClean="0"/>
              <a:t/>
            </a:r>
            <a:br>
              <a:rPr lang="en-US" altLang="en-US" sz="3200" b="1" dirty="0" smtClean="0"/>
            </a:br>
            <a:r>
              <a:rPr lang="en-US" altLang="en-US" sz="3200" b="1" dirty="0" smtClean="0"/>
              <a:t>What is Jim’s fire loss deduction on his tax return?</a:t>
            </a:r>
            <a:br>
              <a:rPr lang="en-US" altLang="en-US" sz="3200" b="1" dirty="0" smtClean="0"/>
            </a:br>
            <a:r>
              <a:rPr lang="en-US" altLang="en-US" sz="3200" b="1" dirty="0" smtClean="0"/>
              <a:t>a.  $ 2,900   b. $ 8,500  c. $ 30,000</a:t>
            </a:r>
            <a:r>
              <a:rPr lang="en-US" altLang="en-US" sz="1800" dirty="0" smtClean="0"/>
              <a:t/>
            </a:r>
            <a:br>
              <a:rPr lang="en-US" altLang="en-US" sz="1800" dirty="0" smtClean="0"/>
            </a:br>
            <a:r>
              <a:rPr lang="en-US" altLang="en-US" sz="1800" dirty="0" smtClean="0"/>
              <a:t/>
            </a:r>
            <a:br>
              <a:rPr lang="en-US" altLang="en-US" sz="1800" dirty="0" smtClean="0"/>
            </a:br>
            <a:endParaRPr lang="en-US" altLang="en-US" sz="1800" b="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152400"/>
            <a:ext cx="8610600" cy="6400800"/>
          </a:xfrm>
        </p:spPr>
        <p:txBody>
          <a:bodyPr/>
          <a:lstStyle/>
          <a:p>
            <a:pPr algn="l"/>
            <a:r>
              <a:rPr lang="en-US" altLang="en-US" sz="3200" b="1" smtClean="0"/>
              <a:t> </a:t>
            </a:r>
            <a:r>
              <a:rPr lang="en-US" altLang="en-US" sz="1800" smtClean="0"/>
              <a:t/>
            </a:r>
            <a:br>
              <a:rPr lang="en-US" altLang="en-US" sz="1800" smtClean="0"/>
            </a:br>
            <a:r>
              <a:rPr lang="en-US" altLang="en-US" sz="1800" smtClean="0"/>
              <a:t/>
            </a:r>
            <a:br>
              <a:rPr lang="en-US" altLang="en-US" sz="1800" smtClean="0"/>
            </a:br>
            <a:endParaRPr lang="en-US" altLang="en-US" sz="1800" b="1" smtClean="0"/>
          </a:p>
        </p:txBody>
      </p:sp>
      <p:graphicFrame>
        <p:nvGraphicFramePr>
          <p:cNvPr id="60419" name="Object 2"/>
          <p:cNvGraphicFramePr>
            <a:graphicFrameLocks noChangeAspect="1"/>
          </p:cNvGraphicFramePr>
          <p:nvPr/>
        </p:nvGraphicFramePr>
        <p:xfrm>
          <a:off x="396875" y="304800"/>
          <a:ext cx="8213725" cy="6019800"/>
        </p:xfrm>
        <a:graphic>
          <a:graphicData uri="http://schemas.openxmlformats.org/presentationml/2006/ole">
            <mc:AlternateContent xmlns:mc="http://schemas.openxmlformats.org/markup-compatibility/2006">
              <mc:Choice xmlns:v="urn:schemas-microsoft-com:vml" Requires="v">
                <p:oleObj spid="_x0000_s60433" name="Worksheet" r:id="rId5" imgW="2152689" imgH="1409670" progId="Excel.Sheet.12">
                  <p:embed/>
                </p:oleObj>
              </mc:Choice>
              <mc:Fallback>
                <p:oleObj name="Worksheet" r:id="rId5" imgW="2152689" imgH="140967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 y="304800"/>
                        <a:ext cx="82137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52400"/>
            <a:ext cx="8610600" cy="6400800"/>
          </a:xfrm>
        </p:spPr>
        <p:txBody>
          <a:bodyPr/>
          <a:lstStyle/>
          <a:p>
            <a:pPr algn="l"/>
            <a:r>
              <a:rPr lang="en-US" altLang="en-US" sz="3200" b="1" smtClean="0"/>
              <a:t> </a:t>
            </a:r>
            <a:r>
              <a:rPr lang="en-US" altLang="en-US" sz="1800" smtClean="0"/>
              <a:t/>
            </a:r>
            <a:br>
              <a:rPr lang="en-US" altLang="en-US" sz="1800" smtClean="0"/>
            </a:br>
            <a:r>
              <a:rPr lang="en-US" altLang="en-US" sz="1800" smtClean="0"/>
              <a:t/>
            </a:r>
            <a:br>
              <a:rPr lang="en-US" altLang="en-US" sz="1800" smtClean="0"/>
            </a:br>
            <a:endParaRPr lang="en-US" altLang="en-US" sz="1800" b="1" smtClean="0"/>
          </a:p>
        </p:txBody>
      </p:sp>
      <p:graphicFrame>
        <p:nvGraphicFramePr>
          <p:cNvPr id="61443" name="Object 2"/>
          <p:cNvGraphicFramePr>
            <a:graphicFrameLocks noChangeAspect="1"/>
          </p:cNvGraphicFramePr>
          <p:nvPr/>
        </p:nvGraphicFramePr>
        <p:xfrm>
          <a:off x="396875" y="304800"/>
          <a:ext cx="8213725" cy="6096000"/>
        </p:xfrm>
        <a:graphic>
          <a:graphicData uri="http://schemas.openxmlformats.org/presentationml/2006/ole">
            <mc:AlternateContent xmlns:mc="http://schemas.openxmlformats.org/markup-compatibility/2006">
              <mc:Choice xmlns:v="urn:schemas-microsoft-com:vml" Requires="v">
                <p:oleObj spid="_x0000_s61457" name="Worksheet" r:id="rId5" imgW="2152689" imgH="1600290" progId="Excel.Sheet.12">
                  <p:embed/>
                </p:oleObj>
              </mc:Choice>
              <mc:Fallback>
                <p:oleObj name="Worksheet" r:id="rId5" imgW="2152689" imgH="160029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 y="304800"/>
                        <a:ext cx="82137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92162"/>
          </a:xfrm>
        </p:spPr>
        <p:txBody>
          <a:bodyPr/>
          <a:lstStyle/>
          <a:p>
            <a:r>
              <a:rPr lang="en-US" altLang="en-US" sz="4000" b="1" u="sng" smtClean="0">
                <a:solidFill>
                  <a:srgbClr val="C00000"/>
                </a:solidFill>
                <a:cs typeface="Times New Roman" pitchFamily="18" charset="0"/>
              </a:rPr>
              <a:t>Gains on Involuntary Conversions</a:t>
            </a:r>
          </a:p>
        </p:txBody>
      </p:sp>
      <p:sp>
        <p:nvSpPr>
          <p:cNvPr id="62467" name="Rectangle 3"/>
          <p:cNvSpPr>
            <a:spLocks noGrp="1" noChangeArrowheads="1"/>
          </p:cNvSpPr>
          <p:nvPr>
            <p:ph type="body" idx="1"/>
          </p:nvPr>
        </p:nvSpPr>
        <p:spPr>
          <a:xfrm>
            <a:off x="152400" y="1371600"/>
            <a:ext cx="8839200" cy="4572000"/>
          </a:xfrm>
        </p:spPr>
        <p:txBody>
          <a:bodyPr/>
          <a:lstStyle/>
          <a:p>
            <a:r>
              <a:rPr lang="en-US" altLang="en-US" sz="4800" b="1" smtClean="0">
                <a:cs typeface="Times New Roman" pitchFamily="18" charset="0"/>
              </a:rPr>
              <a:t>If the insurance recovery on a casualty or theft is greater than the loss, the taxpayer has a gain</a:t>
            </a:r>
          </a:p>
          <a:p>
            <a:r>
              <a:rPr lang="en-US" altLang="en-US" sz="4800" b="1" smtClean="0">
                <a:cs typeface="Times New Roman" pitchFamily="18" charset="0"/>
              </a:rPr>
              <a:t>Condemnations usually result in gain because proceeds received are usually fair market value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000" b="1" u="sng" smtClean="0">
                <a:solidFill>
                  <a:srgbClr val="C00000"/>
                </a:solidFill>
              </a:rPr>
              <a:t>Code Sections</a:t>
            </a:r>
            <a:endParaRPr lang="en-US" altLang="en-US" sz="3600" b="1" smtClean="0">
              <a:solidFill>
                <a:srgbClr val="C00000"/>
              </a:solidFill>
            </a:endParaRPr>
          </a:p>
          <a:p>
            <a:pPr eaLnBrk="1" hangingPunct="1">
              <a:lnSpc>
                <a:spcPct val="90000"/>
              </a:lnSpc>
            </a:pPr>
            <a:r>
              <a:rPr lang="en-US" altLang="en-US" sz="3600" b="1" u="sng" smtClean="0">
                <a:solidFill>
                  <a:srgbClr val="C00000"/>
                </a:solidFill>
              </a:rPr>
              <a:t>Sec. 161</a:t>
            </a:r>
            <a:r>
              <a:rPr lang="en-US" altLang="en-US" sz="3600" b="1" smtClean="0">
                <a:solidFill>
                  <a:srgbClr val="C00000"/>
                </a:solidFill>
              </a:rPr>
              <a:t> </a:t>
            </a:r>
            <a:r>
              <a:rPr lang="en-US" altLang="en-US" sz="3600" b="1" smtClean="0"/>
              <a:t>- deductions permitted only for those expenses and losses for which a deduction is authorized</a:t>
            </a:r>
          </a:p>
          <a:p>
            <a:pPr eaLnBrk="1" hangingPunct="1">
              <a:lnSpc>
                <a:spcPct val="90000"/>
              </a:lnSpc>
            </a:pPr>
            <a:r>
              <a:rPr lang="en-US" altLang="en-US" sz="3600" b="1" u="sng" smtClean="0">
                <a:solidFill>
                  <a:srgbClr val="C00000"/>
                </a:solidFill>
              </a:rPr>
              <a:t>Sec. 162(a)</a:t>
            </a:r>
            <a:r>
              <a:rPr lang="en-US" altLang="en-US" sz="3600" b="1" smtClean="0">
                <a:solidFill>
                  <a:srgbClr val="C00000"/>
                </a:solidFill>
              </a:rPr>
              <a:t> </a:t>
            </a:r>
            <a:r>
              <a:rPr lang="en-US" altLang="en-US" sz="3600" b="1" smtClean="0"/>
              <a:t>authorizes deductions for </a:t>
            </a:r>
            <a:r>
              <a:rPr lang="en-US" altLang="en-US" sz="3600" b="1" u="sng" smtClean="0">
                <a:solidFill>
                  <a:schemeClr val="tx2"/>
                </a:solidFill>
              </a:rPr>
              <a:t>ordinary</a:t>
            </a:r>
            <a:r>
              <a:rPr lang="en-US" altLang="en-US" sz="3600" b="1" u="sng" smtClean="0"/>
              <a:t> and </a:t>
            </a:r>
            <a:r>
              <a:rPr lang="en-US" altLang="en-US" sz="3600" b="1" u="sng" smtClean="0">
                <a:solidFill>
                  <a:schemeClr val="tx2"/>
                </a:solidFill>
              </a:rPr>
              <a:t>necessary</a:t>
            </a:r>
            <a:r>
              <a:rPr lang="en-US" altLang="en-US" sz="3600" b="1" smtClean="0"/>
              <a:t> expenses, that are </a:t>
            </a:r>
            <a:r>
              <a:rPr lang="en-US" altLang="en-US" sz="3600" b="1" u="sng" smtClean="0">
                <a:solidFill>
                  <a:schemeClr val="tx2"/>
                </a:solidFill>
              </a:rPr>
              <a:t>reasonable</a:t>
            </a:r>
            <a:r>
              <a:rPr lang="en-US" altLang="en-US" sz="3600" b="1" smtClean="0"/>
              <a:t> in amount, and incurred in </a:t>
            </a:r>
            <a:r>
              <a:rPr lang="en-US" altLang="en-US" sz="3600" b="1" u="sng" smtClean="0">
                <a:solidFill>
                  <a:schemeClr val="tx2"/>
                </a:solidFill>
              </a:rPr>
              <a:t>actively carrying on a trade or business</a:t>
            </a:r>
          </a:p>
          <a:p>
            <a:pPr eaLnBrk="1" hangingPunct="1">
              <a:lnSpc>
                <a:spcPct val="90000"/>
              </a:lnSpc>
            </a:pPr>
            <a:r>
              <a:rPr lang="en-US" altLang="en-US" sz="3600" b="1" u="sng" smtClean="0">
                <a:solidFill>
                  <a:srgbClr val="C00000"/>
                </a:solidFill>
              </a:rPr>
              <a:t>Sec. 212</a:t>
            </a:r>
            <a:r>
              <a:rPr lang="en-US" altLang="en-US" sz="3600" b="1" smtClean="0">
                <a:solidFill>
                  <a:srgbClr val="C00000"/>
                </a:solidFill>
              </a:rPr>
              <a:t> </a:t>
            </a:r>
            <a:r>
              <a:rPr lang="en-US" altLang="en-US" sz="3600" b="1" smtClean="0"/>
              <a:t>authorizes deductions for </a:t>
            </a:r>
            <a:br>
              <a:rPr lang="en-US" altLang="en-US" sz="3600" b="1" smtClean="0"/>
            </a:br>
            <a:r>
              <a:rPr lang="en-US" altLang="en-US" sz="3600" b="1" smtClean="0"/>
              <a:t>expenses related to production of income (investment-related expenses)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1020762"/>
          </a:xfrm>
        </p:spPr>
        <p:txBody>
          <a:bodyPr/>
          <a:lstStyle/>
          <a:p>
            <a:r>
              <a:rPr lang="en-US" altLang="en-US" sz="4000" b="1" u="sng" smtClean="0">
                <a:solidFill>
                  <a:srgbClr val="C00000"/>
                </a:solidFill>
              </a:rPr>
              <a:t>Gains on Involuntary Conversions</a:t>
            </a:r>
          </a:p>
        </p:txBody>
      </p:sp>
      <p:sp>
        <p:nvSpPr>
          <p:cNvPr id="63491" name="Rectangle 3"/>
          <p:cNvSpPr>
            <a:spLocks noGrp="1" noChangeArrowheads="1"/>
          </p:cNvSpPr>
          <p:nvPr>
            <p:ph type="body" idx="1"/>
          </p:nvPr>
        </p:nvSpPr>
        <p:spPr>
          <a:xfrm>
            <a:off x="152400" y="1066800"/>
            <a:ext cx="8839200" cy="5257800"/>
          </a:xfrm>
        </p:spPr>
        <p:txBody>
          <a:bodyPr/>
          <a:lstStyle/>
          <a:p>
            <a:pPr>
              <a:lnSpc>
                <a:spcPct val="95000"/>
              </a:lnSpc>
              <a:spcBef>
                <a:spcPct val="10000"/>
              </a:spcBef>
            </a:pPr>
            <a:r>
              <a:rPr lang="en-US" altLang="en-US" sz="3600" b="1" smtClean="0">
                <a:cs typeface="Times New Roman" pitchFamily="18" charset="0"/>
              </a:rPr>
              <a:t>If all proceeds are used to acquire qualified replacement property (or repair the property to its pre-casualty condition) within the required replacement period, the gain is deferred</a:t>
            </a:r>
          </a:p>
          <a:p>
            <a:pPr>
              <a:lnSpc>
                <a:spcPct val="95000"/>
              </a:lnSpc>
              <a:spcBef>
                <a:spcPct val="10000"/>
              </a:spcBef>
            </a:pPr>
            <a:r>
              <a:rPr lang="en-US" altLang="en-US" sz="3600" b="1" smtClean="0">
                <a:cs typeface="Times New Roman" pitchFamily="18" charset="0"/>
              </a:rPr>
              <a:t>Gain may have to be recognized if </a:t>
            </a:r>
            <a:r>
              <a:rPr lang="en-US" altLang="en-US" sz="3600" b="1" u="sng" smtClean="0">
                <a:cs typeface="Times New Roman" pitchFamily="18" charset="0"/>
              </a:rPr>
              <a:t>all proceeds</a:t>
            </a:r>
            <a:r>
              <a:rPr lang="en-US" altLang="en-US" sz="3600" b="1" smtClean="0">
                <a:cs typeface="Times New Roman" pitchFamily="18" charset="0"/>
              </a:rPr>
              <a:t> are not used to acquire replacement property (or make repairs to the damaged property) within the required time period </a:t>
            </a:r>
            <a:endParaRPr lang="en-US" altLang="en-US" sz="3600" b="1"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304800"/>
            <a:ext cx="8763000" cy="6324600"/>
          </a:xfrm>
        </p:spPr>
        <p:txBody>
          <a:bodyPr/>
          <a:lstStyle/>
          <a:p>
            <a:pPr algn="l"/>
            <a:r>
              <a:rPr lang="en-US" altLang="en-US" sz="3600" b="1" smtClean="0"/>
              <a:t>Jane's residence was totally destroyed by fire. The property had an adjusted basis of $150,000 and a FMV of $130,000 before the fire. Jane received insurance reimbursement of $120,000 for the destruction of her home. </a:t>
            </a:r>
            <a:br>
              <a:rPr lang="en-US" altLang="en-US" sz="3600" b="1" smtClean="0"/>
            </a:br>
            <a:r>
              <a:rPr lang="en-US" altLang="en-US" sz="3600" b="1" smtClean="0"/>
              <a:t>Jane's adjusted gross income was $70,000. </a:t>
            </a:r>
            <a:br>
              <a:rPr lang="en-US" altLang="en-US" sz="3600" b="1" smtClean="0"/>
            </a:br>
            <a:r>
              <a:rPr lang="en-US" altLang="en-US" sz="3600" b="1" smtClean="0"/>
              <a:t>Jane had no casualty gains during the year. </a:t>
            </a:r>
            <a:br>
              <a:rPr lang="en-US" altLang="en-US" sz="3600" b="1" smtClean="0"/>
            </a:br>
            <a:r>
              <a:rPr lang="en-US" altLang="en-US" sz="3600" b="1" smtClean="0"/>
              <a:t>What amount of the fire loss was Jane entitled to claim as an itemized deduction on her tax return?</a:t>
            </a:r>
            <a:r>
              <a:rPr lang="en-US" altLang="en-US" sz="3200" b="1" smtClean="0"/>
              <a:t/>
            </a:r>
            <a:br>
              <a:rPr lang="en-US" altLang="en-US" sz="3200" b="1" smtClean="0"/>
            </a:br>
            <a:r>
              <a:rPr lang="en-US" altLang="en-US" sz="3200" b="1" smtClean="0"/>
              <a:t>a. $ 2,900  b.  $ 8,500    c.  $ 8,600    d.  $10,000</a:t>
            </a:r>
            <a:br>
              <a:rPr lang="en-US" altLang="en-US" sz="3200" b="1" smtClean="0"/>
            </a:br>
            <a:r>
              <a:rPr lang="en-US" altLang="en-US" sz="1600" b="1" smtClean="0"/>
              <a:t/>
            </a:r>
            <a:br>
              <a:rPr lang="en-US" altLang="en-US" sz="1600" b="1" smtClean="0"/>
            </a:br>
            <a:endParaRPr lang="en-US" altLang="en-US" sz="1600" b="1"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152400"/>
            <a:ext cx="8763000" cy="6553200"/>
          </a:xfrm>
        </p:spPr>
        <p:txBody>
          <a:bodyPr/>
          <a:lstStyle/>
          <a:p>
            <a:pPr algn="l"/>
            <a:r>
              <a:rPr lang="en-US" sz="3600" b="1" dirty="0"/>
              <a:t>R</a:t>
            </a:r>
            <a:r>
              <a:rPr lang="en-US" sz="3600" b="1" dirty="0" smtClean="0"/>
              <a:t>equirements </a:t>
            </a:r>
            <a:r>
              <a:rPr lang="en-US" sz="3600" b="1" dirty="0"/>
              <a:t>for </a:t>
            </a:r>
            <a:r>
              <a:rPr lang="en-US" sz="3600" b="1" u="sng" dirty="0">
                <a:latin typeface="Arial Black" panose="020B0A04020102020204" pitchFamily="34" charset="0"/>
              </a:rPr>
              <a:t>recognizing taxable income</a:t>
            </a:r>
            <a:r>
              <a:rPr lang="en-US" sz="3600" b="1" dirty="0">
                <a:latin typeface="Arial Black" panose="020B0A04020102020204" pitchFamily="34" charset="0"/>
              </a:rPr>
              <a:t> </a:t>
            </a:r>
            <a:r>
              <a:rPr lang="en-US" sz="3600" b="1" dirty="0"/>
              <a:t>tend to be structured </a:t>
            </a:r>
            <a:r>
              <a:rPr lang="en-US" sz="3600" b="1" u="sng" dirty="0"/>
              <a:t>to </a:t>
            </a:r>
            <a:r>
              <a:rPr lang="en-US" sz="3600" b="1" u="sng" dirty="0" smtClean="0"/>
              <a:t>recognize </a:t>
            </a:r>
            <a:r>
              <a:rPr lang="en-US" sz="3600" b="1" u="sng" dirty="0"/>
              <a:t>income earlier than the recognition rules for </a:t>
            </a:r>
            <a:r>
              <a:rPr lang="en-US" sz="3600" b="1" u="sng" dirty="0" smtClean="0"/>
              <a:t>GAAP accounting</a:t>
            </a:r>
            <a:r>
              <a:rPr lang="en-US" sz="3600" b="1" dirty="0"/>
              <a:t>.  </a:t>
            </a:r>
            <a:r>
              <a:rPr lang="en-US" sz="3600" b="1" dirty="0" smtClean="0"/>
              <a:t>Requirements </a:t>
            </a:r>
            <a:r>
              <a:rPr lang="en-US" sz="3600" b="1" dirty="0"/>
              <a:t>for </a:t>
            </a:r>
            <a:r>
              <a:rPr lang="en-US" sz="3600" b="1" dirty="0">
                <a:latin typeface="Arial Black" panose="020B0A04020102020204" pitchFamily="34" charset="0"/>
              </a:rPr>
              <a:t>accruing tax deductions </a:t>
            </a:r>
            <a:r>
              <a:rPr lang="en-US" sz="3600" b="1" dirty="0"/>
              <a:t>tend to be structured to </a:t>
            </a:r>
            <a:r>
              <a:rPr lang="en-US" sz="3600" b="1" u="sng" dirty="0"/>
              <a:t>recognize less </a:t>
            </a:r>
            <a:r>
              <a:rPr lang="en-US" sz="3600" b="1" u="sng" dirty="0" smtClean="0"/>
              <a:t>accrued </a:t>
            </a:r>
            <a:r>
              <a:rPr lang="en-US" sz="3600" b="1" u="sng" dirty="0"/>
              <a:t>expenses</a:t>
            </a:r>
            <a:r>
              <a:rPr lang="en-US" sz="3600" b="1" dirty="0"/>
              <a:t> than the recognition rules for </a:t>
            </a:r>
            <a:r>
              <a:rPr lang="en-US" sz="3600" b="1" dirty="0" smtClean="0"/>
              <a:t>GAAP </a:t>
            </a:r>
            <a:r>
              <a:rPr lang="en-US" sz="3600" b="1" dirty="0"/>
              <a:t>reporting </a:t>
            </a:r>
            <a:r>
              <a:rPr lang="en-US" sz="3600" b="1" dirty="0" smtClean="0"/>
              <a:t>purposes. The </a:t>
            </a:r>
            <a:r>
              <a:rPr lang="en-US" sz="3600" b="1" dirty="0"/>
              <a:t>government's main objective for writing tax laws is to </a:t>
            </a:r>
            <a:r>
              <a:rPr lang="en-US" sz="3600" b="1" dirty="0" smtClean="0"/>
              <a:t>collect </a:t>
            </a:r>
            <a:r>
              <a:rPr lang="en-US" sz="3600" b="1" dirty="0"/>
              <a:t>revenues. </a:t>
            </a:r>
            <a:r>
              <a:rPr lang="en-US" sz="3600" b="1" dirty="0" smtClean="0"/>
              <a:t>Tax </a:t>
            </a:r>
            <a:r>
              <a:rPr lang="en-US" sz="3600" b="1" dirty="0"/>
              <a:t>accounting rules for accrual-method businesses tend to </a:t>
            </a:r>
            <a:r>
              <a:rPr lang="en-US" sz="3600" b="1" dirty="0" smtClean="0"/>
              <a:t>bias </a:t>
            </a:r>
            <a:r>
              <a:rPr lang="en-US" sz="3600" b="1" dirty="0">
                <a:latin typeface="Arial Black" panose="020B0A04020102020204" pitchFamily="34" charset="0"/>
              </a:rPr>
              <a:t>against </a:t>
            </a:r>
            <a:r>
              <a:rPr lang="en-US" sz="3600" b="1" i="1" dirty="0">
                <a:latin typeface="Arial Black" panose="020B0A04020102020204" pitchFamily="34" charset="0"/>
              </a:rPr>
              <a:t>understating </a:t>
            </a:r>
            <a:r>
              <a:rPr lang="en-US" sz="3600" b="1" dirty="0">
                <a:latin typeface="Arial Black" panose="020B0A04020102020204" pitchFamily="34" charset="0"/>
              </a:rPr>
              <a:t>income. </a:t>
            </a:r>
            <a:r>
              <a:rPr lang="en-US" altLang="en-US" sz="1800" b="1" dirty="0" smtClean="0"/>
              <a:t/>
            </a:r>
            <a:br>
              <a:rPr lang="en-US" altLang="en-US" sz="1800" b="1" dirty="0" smtClean="0"/>
            </a:br>
            <a:r>
              <a:rPr lang="en-US" altLang="en-US" sz="1050" b="1" dirty="0" smtClean="0"/>
              <a:t/>
            </a:r>
            <a:br>
              <a:rPr lang="en-US" altLang="en-US" sz="1050" b="1" dirty="0" smtClean="0"/>
            </a:br>
            <a:endParaRPr lang="en-US" altLang="en-US" sz="1050" b="1" dirty="0" smtClean="0"/>
          </a:p>
        </p:txBody>
      </p:sp>
    </p:spTree>
    <p:extLst>
      <p:ext uri="{BB962C8B-B14F-4D97-AF65-F5344CB8AC3E}">
        <p14:creationId xmlns:p14="http://schemas.microsoft.com/office/powerpoint/2010/main" val="20775700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533400"/>
            <a:ext cx="8610600" cy="5715000"/>
          </a:xfrm>
        </p:spPr>
        <p:txBody>
          <a:bodyPr/>
          <a:lstStyle/>
          <a:p>
            <a:pPr eaLnBrk="1" hangingPunct="1"/>
            <a:r>
              <a:rPr lang="en-US" altLang="en-US" sz="2800" b="1" smtClean="0">
                <a:solidFill>
                  <a:srgbClr val="FF3300"/>
                </a:solidFill>
              </a:rPr>
              <a:t> </a:t>
            </a:r>
            <a:r>
              <a:rPr lang="en-US" altLang="en-US" sz="4000" b="1" smtClean="0"/>
              <a:t/>
            </a:r>
            <a:br>
              <a:rPr lang="en-US" altLang="en-US" sz="4000" b="1" smtClean="0"/>
            </a:br>
            <a:r>
              <a:rPr lang="en-US" altLang="en-US" sz="4000" b="1" smtClean="0"/>
              <a:t> </a:t>
            </a:r>
          </a:p>
        </p:txBody>
      </p:sp>
      <p:graphicFrame>
        <p:nvGraphicFramePr>
          <p:cNvPr id="65539" name="Object 2"/>
          <p:cNvGraphicFramePr>
            <a:graphicFrameLocks noChangeAspect="1"/>
          </p:cNvGraphicFramePr>
          <p:nvPr/>
        </p:nvGraphicFramePr>
        <p:xfrm>
          <a:off x="1295400" y="304800"/>
          <a:ext cx="6878638" cy="6188075"/>
        </p:xfrm>
        <a:graphic>
          <a:graphicData uri="http://schemas.openxmlformats.org/presentationml/2006/ole">
            <mc:AlternateContent xmlns:mc="http://schemas.openxmlformats.org/markup-compatibility/2006">
              <mc:Choice xmlns:v="urn:schemas-microsoft-com:vml" Requires="v">
                <p:oleObj spid="_x0000_s65553" name="Worksheet" r:id="rId5" imgW="2562211" imgH="2304990" progId="Excel.Sheet.12">
                  <p:embed/>
                </p:oleObj>
              </mc:Choice>
              <mc:Fallback>
                <p:oleObj name="Worksheet" r:id="rId5" imgW="2562211" imgH="230499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04800"/>
                        <a:ext cx="6878638"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533400"/>
            <a:ext cx="8610600" cy="5715000"/>
          </a:xfrm>
        </p:spPr>
        <p:txBody>
          <a:bodyPr/>
          <a:lstStyle/>
          <a:p>
            <a:pPr eaLnBrk="1" hangingPunct="1"/>
            <a:r>
              <a:rPr lang="en-US" altLang="en-US" sz="2800" b="1" smtClean="0">
                <a:solidFill>
                  <a:srgbClr val="FF3300"/>
                </a:solidFill>
              </a:rPr>
              <a:t> </a:t>
            </a:r>
            <a:r>
              <a:rPr lang="en-US" altLang="en-US" sz="4000" b="1" smtClean="0"/>
              <a:t/>
            </a:r>
            <a:br>
              <a:rPr lang="en-US" altLang="en-US" sz="4000" b="1" smtClean="0"/>
            </a:br>
            <a:r>
              <a:rPr lang="en-US" altLang="en-US" sz="4000" b="1" smtClean="0"/>
              <a:t> </a:t>
            </a:r>
          </a:p>
        </p:txBody>
      </p:sp>
      <p:graphicFrame>
        <p:nvGraphicFramePr>
          <p:cNvPr id="66563" name="Object 2"/>
          <p:cNvGraphicFramePr>
            <a:graphicFrameLocks noChangeAspect="1"/>
          </p:cNvGraphicFramePr>
          <p:nvPr/>
        </p:nvGraphicFramePr>
        <p:xfrm>
          <a:off x="1295400" y="309563"/>
          <a:ext cx="6724650" cy="6316662"/>
        </p:xfrm>
        <a:graphic>
          <a:graphicData uri="http://schemas.openxmlformats.org/presentationml/2006/ole">
            <mc:AlternateContent xmlns:mc="http://schemas.openxmlformats.org/markup-compatibility/2006">
              <mc:Choice xmlns:v="urn:schemas-microsoft-com:vml" Requires="v">
                <p:oleObj spid="_x0000_s66577" name="Worksheet" r:id="rId4" imgW="2504968" imgH="2352568" progId="Excel.Sheet.12">
                  <p:embed/>
                </p:oleObj>
              </mc:Choice>
              <mc:Fallback>
                <p:oleObj name="Worksheet" r:id="rId4" imgW="2504968" imgH="2352568"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9563"/>
                        <a:ext cx="6724650"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33400"/>
            <a:ext cx="8610600" cy="5715000"/>
          </a:xfrm>
        </p:spPr>
        <p:txBody>
          <a:bodyPr/>
          <a:lstStyle/>
          <a:p>
            <a:pPr eaLnBrk="1" hangingPunct="1"/>
            <a:r>
              <a:rPr lang="en-US" altLang="en-US" sz="19900" b="1" smtClean="0"/>
              <a:t> </a:t>
            </a:r>
          </a:p>
        </p:txBody>
      </p:sp>
      <p:graphicFrame>
        <p:nvGraphicFramePr>
          <p:cNvPr id="67587" name="Object 2"/>
          <p:cNvGraphicFramePr>
            <a:graphicFrameLocks noChangeAspect="1"/>
          </p:cNvGraphicFramePr>
          <p:nvPr>
            <p:extLst>
              <p:ext uri="{D42A27DB-BD31-4B8C-83A1-F6EECF244321}">
                <p14:modId xmlns:p14="http://schemas.microsoft.com/office/powerpoint/2010/main" val="3097350574"/>
              </p:ext>
            </p:extLst>
          </p:nvPr>
        </p:nvGraphicFramePr>
        <p:xfrm>
          <a:off x="152400" y="228600"/>
          <a:ext cx="8750300" cy="6076950"/>
        </p:xfrm>
        <a:graphic>
          <a:graphicData uri="http://schemas.openxmlformats.org/presentationml/2006/ole">
            <mc:AlternateContent xmlns:mc="http://schemas.openxmlformats.org/markup-compatibility/2006">
              <mc:Choice xmlns:v="urn:schemas-microsoft-com:vml" Requires="v">
                <p:oleObj spid="_x0000_s67602" name="Worksheet" r:id="rId5" imgW="4133844" imgH="3133620" progId="Excel.Sheet.12">
                  <p:embed/>
                </p:oleObj>
              </mc:Choice>
              <mc:Fallback>
                <p:oleObj name="Worksheet" r:id="rId5" imgW="4133844" imgH="3133620"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
                        <a:ext cx="8750300" cy="60769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3045751819"/>
              </p:ext>
            </p:extLst>
          </p:nvPr>
        </p:nvGraphicFramePr>
        <p:xfrm>
          <a:off x="157163" y="233363"/>
          <a:ext cx="8791575" cy="6383337"/>
        </p:xfrm>
        <a:graphic>
          <a:graphicData uri="http://schemas.openxmlformats.org/presentationml/2006/ole">
            <mc:AlternateContent xmlns:mc="http://schemas.openxmlformats.org/markup-compatibility/2006">
              <mc:Choice xmlns:v="urn:schemas-microsoft-com:vml" Requires="v">
                <p:oleObj spid="_x0000_s185358" name="Worksheet" r:id="rId4" imgW="3611785" imgH="2621376" progId="Excel.Sheet.12">
                  <p:embed/>
                </p:oleObj>
              </mc:Choice>
              <mc:Fallback>
                <p:oleObj name="Worksheet" r:id="rId4" imgW="3611785" imgH="2621376" progId="Excel.Sheet.12">
                  <p:embed/>
                  <p:pic>
                    <p:nvPicPr>
                      <p:cNvPr id="0" name=""/>
                      <p:cNvPicPr/>
                      <p:nvPr/>
                    </p:nvPicPr>
                    <p:blipFill>
                      <a:blip r:embed="rId5"/>
                      <a:stretch>
                        <a:fillRect/>
                      </a:stretch>
                    </p:blipFill>
                    <p:spPr>
                      <a:xfrm>
                        <a:off x="157163" y="233363"/>
                        <a:ext cx="8791575" cy="6383337"/>
                      </a:xfrm>
                      <a:prstGeom prst="rect">
                        <a:avLst/>
                      </a:prstGeom>
                    </p:spPr>
                  </p:pic>
                </p:oleObj>
              </mc:Fallback>
            </mc:AlternateContent>
          </a:graphicData>
        </a:graphic>
      </p:graphicFrame>
    </p:spTree>
    <p:extLst>
      <p:ext uri="{BB962C8B-B14F-4D97-AF65-F5344CB8AC3E}">
        <p14:creationId xmlns:p14="http://schemas.microsoft.com/office/powerpoint/2010/main" val="237602658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3645086085"/>
              </p:ext>
            </p:extLst>
          </p:nvPr>
        </p:nvGraphicFramePr>
        <p:xfrm>
          <a:off x="231775" y="233363"/>
          <a:ext cx="8601075" cy="6229350"/>
        </p:xfrm>
        <a:graphic>
          <a:graphicData uri="http://schemas.openxmlformats.org/presentationml/2006/ole">
            <mc:AlternateContent xmlns:mc="http://schemas.openxmlformats.org/markup-compatibility/2006">
              <mc:Choice xmlns:v="urn:schemas-microsoft-com:vml" Requires="v">
                <p:oleObj spid="_x0000_s186381" name="Worksheet" r:id="rId4" imgW="4038595" imgH="2926152" progId="Excel.Sheet.12">
                  <p:embed/>
                </p:oleObj>
              </mc:Choice>
              <mc:Fallback>
                <p:oleObj name="Worksheet" r:id="rId4" imgW="4038595" imgH="2926152" progId="Excel.Sheet.12">
                  <p:embed/>
                  <p:pic>
                    <p:nvPicPr>
                      <p:cNvPr id="0" name=""/>
                      <p:cNvPicPr/>
                      <p:nvPr/>
                    </p:nvPicPr>
                    <p:blipFill>
                      <a:blip r:embed="rId5"/>
                      <a:stretch>
                        <a:fillRect/>
                      </a:stretch>
                    </p:blipFill>
                    <p:spPr>
                      <a:xfrm>
                        <a:off x="231775" y="233363"/>
                        <a:ext cx="8601075" cy="6229350"/>
                      </a:xfrm>
                      <a:prstGeom prst="rect">
                        <a:avLst/>
                      </a:prstGeom>
                    </p:spPr>
                  </p:pic>
                </p:oleObj>
              </mc:Fallback>
            </mc:AlternateContent>
          </a:graphicData>
        </a:graphic>
      </p:graphicFrame>
    </p:spTree>
    <p:extLst>
      <p:ext uri="{BB962C8B-B14F-4D97-AF65-F5344CB8AC3E}">
        <p14:creationId xmlns:p14="http://schemas.microsoft.com/office/powerpoint/2010/main" val="286821738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304800"/>
            <a:ext cx="8763000" cy="6324600"/>
          </a:xfrm>
        </p:spPr>
        <p:txBody>
          <a:bodyPr/>
          <a:lstStyle/>
          <a:p>
            <a:pPr algn="l"/>
            <a:r>
              <a:rPr lang="en-US" altLang="en-US" sz="3200" b="1" dirty="0" smtClean="0"/>
              <a:t/>
            </a:r>
            <a:br>
              <a:rPr lang="en-US" altLang="en-US" sz="3200" b="1" dirty="0" smtClean="0"/>
            </a:br>
            <a:r>
              <a:rPr lang="en-US" altLang="en-US" sz="1600" b="1" dirty="0" smtClean="0"/>
              <a:t/>
            </a:r>
            <a:br>
              <a:rPr lang="en-US" altLang="en-US" sz="1600" b="1" dirty="0" smtClean="0"/>
            </a:br>
            <a:endParaRPr lang="en-US" altLang="en-US" sz="1600" b="1"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97119850"/>
              </p:ext>
            </p:extLst>
          </p:nvPr>
        </p:nvGraphicFramePr>
        <p:xfrm>
          <a:off x="92075" y="381000"/>
          <a:ext cx="9051925" cy="6108700"/>
        </p:xfrm>
        <a:graphic>
          <a:graphicData uri="http://schemas.openxmlformats.org/presentationml/2006/ole">
            <mc:AlternateContent xmlns:mc="http://schemas.openxmlformats.org/markup-compatibility/2006">
              <mc:Choice xmlns:v="urn:schemas-microsoft-com:vml" Requires="v">
                <p:oleObj spid="_x0000_s199690" name="Worksheet" r:id="rId4" imgW="3329983" imgH="2247912" progId="Excel.Sheet.12">
                  <p:embed/>
                </p:oleObj>
              </mc:Choice>
              <mc:Fallback>
                <p:oleObj name="Worksheet" r:id="rId4" imgW="3329983" imgH="2247912" progId="Excel.Sheet.12">
                  <p:embed/>
                  <p:pic>
                    <p:nvPicPr>
                      <p:cNvPr id="0" name=""/>
                      <p:cNvPicPr/>
                      <p:nvPr/>
                    </p:nvPicPr>
                    <p:blipFill>
                      <a:blip r:embed="rId5"/>
                      <a:stretch>
                        <a:fillRect/>
                      </a:stretch>
                    </p:blipFill>
                    <p:spPr>
                      <a:xfrm>
                        <a:off x="92075" y="381000"/>
                        <a:ext cx="9051925" cy="6108700"/>
                      </a:xfrm>
                      <a:prstGeom prst="rect">
                        <a:avLst/>
                      </a:prstGeom>
                    </p:spPr>
                  </p:pic>
                </p:oleObj>
              </mc:Fallback>
            </mc:AlternateContent>
          </a:graphicData>
        </a:graphic>
      </p:graphicFrame>
    </p:spTree>
    <p:extLst>
      <p:ext uri="{BB962C8B-B14F-4D97-AF65-F5344CB8AC3E}">
        <p14:creationId xmlns:p14="http://schemas.microsoft.com/office/powerpoint/2010/main" val="369936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228600"/>
            <a:ext cx="8839200" cy="6248400"/>
          </a:xfrm>
        </p:spPr>
        <p:txBody>
          <a:bodyPr/>
          <a:lstStyle/>
          <a:p>
            <a:pPr marL="0" indent="0">
              <a:lnSpc>
                <a:spcPts val="4000"/>
              </a:lnSpc>
              <a:spcBef>
                <a:spcPts val="0"/>
              </a:spcBef>
              <a:buFont typeface="Arial" charset="0"/>
              <a:buNone/>
              <a:defRPr/>
            </a:pPr>
            <a:r>
              <a:rPr lang="en-US" sz="3600" b="1" u="sng" dirty="0">
                <a:solidFill>
                  <a:srgbClr val="C00000"/>
                </a:solidFill>
              </a:rPr>
              <a:t>Sec. 212. Expenses for Production </a:t>
            </a:r>
            <a:r>
              <a:rPr lang="en-US" sz="3600" b="1" u="sng" dirty="0" smtClean="0">
                <a:solidFill>
                  <a:srgbClr val="C00000"/>
                </a:solidFill>
              </a:rPr>
              <a:t>of </a:t>
            </a:r>
            <a:r>
              <a:rPr lang="en-US" sz="3600" b="1" u="sng" dirty="0">
                <a:solidFill>
                  <a:srgbClr val="C00000"/>
                </a:solidFill>
              </a:rPr>
              <a:t>Income.</a:t>
            </a:r>
          </a:p>
          <a:p>
            <a:pPr marL="0" indent="0">
              <a:lnSpc>
                <a:spcPts val="4000"/>
              </a:lnSpc>
              <a:spcBef>
                <a:spcPts val="0"/>
              </a:spcBef>
              <a:buFont typeface="Arial" charset="0"/>
              <a:buNone/>
              <a:defRPr/>
            </a:pPr>
            <a:r>
              <a:rPr lang="en-US" sz="3600" b="1" dirty="0"/>
              <a:t>In the case of an individual, there shall be allowed as a deduction all the ordinary and necessary expenses paid or incurred during the taxable year-</a:t>
            </a:r>
          </a:p>
          <a:p>
            <a:pPr marL="625475" indent="-625475">
              <a:lnSpc>
                <a:spcPts val="4000"/>
              </a:lnSpc>
              <a:spcBef>
                <a:spcPts val="0"/>
              </a:spcBef>
              <a:buFont typeface="Arial" charset="0"/>
              <a:buNone/>
              <a:defRPr/>
            </a:pPr>
            <a:r>
              <a:rPr lang="en-US" sz="3600" b="1" dirty="0"/>
              <a:t>(1) for the production or collection of income;</a:t>
            </a:r>
          </a:p>
          <a:p>
            <a:pPr marL="625475" indent="-625475">
              <a:lnSpc>
                <a:spcPts val="4000"/>
              </a:lnSpc>
              <a:spcBef>
                <a:spcPts val="0"/>
              </a:spcBef>
              <a:buFont typeface="Arial" charset="0"/>
              <a:buNone/>
              <a:defRPr/>
            </a:pPr>
            <a:r>
              <a:rPr lang="en-US" sz="3600" b="1" dirty="0"/>
              <a:t>(2) for the management, conservation, or maintenance of property held for the production of income; or</a:t>
            </a:r>
          </a:p>
          <a:p>
            <a:pPr marL="625475" indent="-625475">
              <a:lnSpc>
                <a:spcPts val="4000"/>
              </a:lnSpc>
              <a:spcBef>
                <a:spcPts val="0"/>
              </a:spcBef>
              <a:buFont typeface="Arial" charset="0"/>
              <a:buNone/>
              <a:defRPr/>
            </a:pPr>
            <a:r>
              <a:rPr lang="en-US" sz="3600" b="1" dirty="0"/>
              <a:t>(3) in connection with the determination, collection, or refund of any tax.</a:t>
            </a:r>
          </a:p>
          <a:p>
            <a:pPr marL="0" indent="0" eaLnBrk="1" hangingPunct="1">
              <a:lnSpc>
                <a:spcPts val="4000"/>
              </a:lnSpc>
              <a:spcBef>
                <a:spcPts val="0"/>
              </a:spcBef>
              <a:buFont typeface="Arial" charset="0"/>
              <a:buNone/>
              <a:defRPr/>
            </a:pPr>
            <a:endParaRPr lang="en-US" altLang="en-US" sz="3600" b="1" dirty="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152400" y="152400"/>
            <a:ext cx="8763000" cy="6324600"/>
          </a:xfrm>
        </p:spPr>
        <p:txBody>
          <a:bodyPr/>
          <a:lstStyle/>
          <a:p>
            <a:pPr marL="0" indent="0">
              <a:buNone/>
            </a:pPr>
            <a:r>
              <a:rPr lang="en-US" sz="3600" b="1" u="sng" dirty="0">
                <a:solidFill>
                  <a:srgbClr val="C00000"/>
                </a:solidFill>
              </a:rPr>
              <a:t>Income </a:t>
            </a:r>
            <a:r>
              <a:rPr lang="en-US" sz="3600" b="1" u="sng" dirty="0" smtClean="0">
                <a:solidFill>
                  <a:srgbClr val="C00000"/>
                </a:solidFill>
              </a:rPr>
              <a:t>Taxes – Nike. </a:t>
            </a:r>
            <a:r>
              <a:rPr lang="en-US" sz="2800" b="1" dirty="0" smtClean="0"/>
              <a:t>The </a:t>
            </a:r>
            <a:r>
              <a:rPr lang="en-US" sz="2800" b="1" dirty="0"/>
              <a:t>Company accounts for income taxes using the asset and liability method. This approach requires the recognition of deferred tax assets and liabilities for the expected future tax consequences of temporary differences between the carrying amounts and the tax basis of assets and liabilities. </a:t>
            </a:r>
          </a:p>
          <a:p>
            <a:pPr marL="0" indent="0">
              <a:buNone/>
            </a:pPr>
            <a:r>
              <a:rPr lang="en-US" b="1" dirty="0"/>
              <a:t>The allowance for uncollectible accounts </a:t>
            </a:r>
            <a:r>
              <a:rPr lang="en-US" b="1" dirty="0">
                <a:latin typeface="Arial Black" panose="020B0A04020102020204" pitchFamily="34" charset="0"/>
              </a:rPr>
              <a:t>receivable was $78 million and $78 million </a:t>
            </a:r>
            <a:r>
              <a:rPr lang="en-US" b="1" dirty="0"/>
              <a:t>at May 31, 2015 and </a:t>
            </a:r>
            <a:r>
              <a:rPr lang="en-US" b="1" dirty="0" smtClean="0"/>
              <a:t>2014, </a:t>
            </a:r>
            <a:r>
              <a:rPr lang="en-US" b="1" dirty="0"/>
              <a:t>respectively, of which </a:t>
            </a:r>
            <a:r>
              <a:rPr lang="en-US" b="1" u="sng" dirty="0">
                <a:latin typeface="Arial Black" panose="020B0A04020102020204" pitchFamily="34" charset="0"/>
              </a:rPr>
              <a:t>$24 million and $37 </a:t>
            </a:r>
            <a:r>
              <a:rPr lang="en-US" b="1" u="sng" dirty="0" smtClean="0">
                <a:latin typeface="Arial Black" panose="020B0A04020102020204" pitchFamily="34" charset="0"/>
              </a:rPr>
              <a:t>million</a:t>
            </a:r>
            <a:r>
              <a:rPr lang="en-US" b="1" dirty="0" smtClean="0">
                <a:latin typeface="Arial Black" panose="020B0A04020102020204" pitchFamily="34" charset="0"/>
              </a:rPr>
              <a:t>,</a:t>
            </a:r>
            <a:r>
              <a:rPr lang="en-US" b="1" dirty="0" smtClean="0"/>
              <a:t> </a:t>
            </a:r>
            <a:r>
              <a:rPr lang="en-US" b="1" dirty="0"/>
              <a:t>respectively, was classified as long-term and recorded in </a:t>
            </a:r>
            <a:r>
              <a:rPr lang="en-US" b="1" i="1" u="sng" dirty="0"/>
              <a:t>Deferred income taxes and </a:t>
            </a:r>
            <a:r>
              <a:rPr lang="en-US" b="1" i="1" u="sng" dirty="0">
                <a:latin typeface="Arial Black" panose="020B0A04020102020204" pitchFamily="34" charset="0"/>
              </a:rPr>
              <a:t>other </a:t>
            </a:r>
            <a:r>
              <a:rPr lang="en-US" b="1" i="1" u="sng" dirty="0" smtClean="0">
                <a:latin typeface="Arial Black" panose="020B0A04020102020204" pitchFamily="34" charset="0"/>
              </a:rPr>
              <a:t>assets</a:t>
            </a:r>
            <a:r>
              <a:rPr lang="en-US" b="1" u="sng" dirty="0" smtClean="0">
                <a:latin typeface="Arial Black" panose="020B0A04020102020204" pitchFamily="34" charset="0"/>
              </a:rPr>
              <a:t>.   </a:t>
            </a:r>
            <a:r>
              <a:rPr lang="en-US" b="1" dirty="0" smtClean="0">
                <a:latin typeface="Arial Black" panose="020B0A04020102020204" pitchFamily="34" charset="0"/>
              </a:rPr>
              <a:t>Why?</a:t>
            </a:r>
            <a:endParaRPr lang="en-US" b="1" dirty="0">
              <a:latin typeface="Arial Black" panose="020B0A04020102020204" pitchFamily="34" charset="0"/>
            </a:endParaRPr>
          </a:p>
          <a:p>
            <a:pPr marL="0" indent="0" algn="ctr" eaLnBrk="1" hangingPunct="1">
              <a:lnSpc>
                <a:spcPct val="90000"/>
              </a:lnSpc>
              <a:buNone/>
            </a:pPr>
            <a:endParaRPr lang="en-US" altLang="en-US" sz="1800" dirty="0" smtClean="0"/>
          </a:p>
        </p:txBody>
      </p:sp>
    </p:spTree>
    <p:extLst>
      <p:ext uri="{BB962C8B-B14F-4D97-AF65-F5344CB8AC3E}">
        <p14:creationId xmlns:p14="http://schemas.microsoft.com/office/powerpoint/2010/main" val="126077001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4120182002"/>
              </p:ext>
            </p:extLst>
          </p:nvPr>
        </p:nvGraphicFramePr>
        <p:xfrm>
          <a:off x="312268" y="457201"/>
          <a:ext cx="8603132" cy="6001972"/>
        </p:xfrm>
        <a:graphic>
          <a:graphicData uri="http://schemas.openxmlformats.org/presentationml/2006/ole">
            <mc:AlternateContent xmlns:mc="http://schemas.openxmlformats.org/markup-compatibility/2006">
              <mc:Choice xmlns:v="urn:schemas-microsoft-com:vml" Requires="v">
                <p:oleObj spid="_x0000_s180240" name="Worksheet" r:id="rId4" imgW="2971895" imgH="2072736" progId="Excel.Sheet.12">
                  <p:embed/>
                </p:oleObj>
              </mc:Choice>
              <mc:Fallback>
                <p:oleObj name="Worksheet" r:id="rId4" imgW="2971895" imgH="2072736" progId="Excel.Sheet.12">
                  <p:embed/>
                  <p:pic>
                    <p:nvPicPr>
                      <p:cNvPr id="0" name=""/>
                      <p:cNvPicPr/>
                      <p:nvPr/>
                    </p:nvPicPr>
                    <p:blipFill>
                      <a:blip r:embed="rId5"/>
                      <a:stretch>
                        <a:fillRect/>
                      </a:stretch>
                    </p:blipFill>
                    <p:spPr>
                      <a:xfrm>
                        <a:off x="312268" y="457201"/>
                        <a:ext cx="8603132" cy="6001972"/>
                      </a:xfrm>
                      <a:prstGeom prst="rect">
                        <a:avLst/>
                      </a:prstGeom>
                    </p:spPr>
                  </p:pic>
                </p:oleObj>
              </mc:Fallback>
            </mc:AlternateContent>
          </a:graphicData>
        </a:graphic>
      </p:graphicFrame>
    </p:spTree>
    <p:extLst>
      <p:ext uri="{BB962C8B-B14F-4D97-AF65-F5344CB8AC3E}">
        <p14:creationId xmlns:p14="http://schemas.microsoft.com/office/powerpoint/2010/main" val="64348591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69635" name="Object 1"/>
          <p:cNvGraphicFramePr>
            <a:graphicFrameLocks noChangeAspect="1"/>
          </p:cNvGraphicFramePr>
          <p:nvPr/>
        </p:nvGraphicFramePr>
        <p:xfrm>
          <a:off x="261938" y="609600"/>
          <a:ext cx="8632825" cy="5872163"/>
        </p:xfrm>
        <a:graphic>
          <a:graphicData uri="http://schemas.openxmlformats.org/presentationml/2006/ole">
            <mc:AlternateContent xmlns:mc="http://schemas.openxmlformats.org/markup-compatibility/2006">
              <mc:Choice xmlns:v="urn:schemas-microsoft-com:vml" Requires="v">
                <p:oleObj spid="_x0000_s69649" name="Worksheet" r:id="rId4" imgW="4190950" imgH="2849904" progId="Excel.Sheet.12">
                  <p:embed/>
                </p:oleObj>
              </mc:Choice>
              <mc:Fallback>
                <p:oleObj name="Worksheet" r:id="rId4" imgW="4190950" imgH="2849904"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09600"/>
                        <a:ext cx="8632825"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70659" name="Object 1"/>
          <p:cNvGraphicFramePr>
            <a:graphicFrameLocks noChangeAspect="1"/>
          </p:cNvGraphicFramePr>
          <p:nvPr/>
        </p:nvGraphicFramePr>
        <p:xfrm>
          <a:off x="261938" y="609600"/>
          <a:ext cx="8694737" cy="5905500"/>
        </p:xfrm>
        <a:graphic>
          <a:graphicData uri="http://schemas.openxmlformats.org/presentationml/2006/ole">
            <mc:AlternateContent xmlns:mc="http://schemas.openxmlformats.org/markup-compatibility/2006">
              <mc:Choice xmlns:v="urn:schemas-microsoft-com:vml" Requires="v">
                <p:oleObj spid="_x0000_s70673" name="Worksheet" r:id="rId4" imgW="4221421" imgH="2865024" progId="Excel.Sheet.12">
                  <p:embed/>
                </p:oleObj>
              </mc:Choice>
              <mc:Fallback>
                <p:oleObj name="Worksheet" r:id="rId4" imgW="4221421" imgH="2865024"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09600"/>
                        <a:ext cx="86947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71683" name="Object 1"/>
          <p:cNvGraphicFramePr>
            <a:graphicFrameLocks noChangeAspect="1"/>
          </p:cNvGraphicFramePr>
          <p:nvPr/>
        </p:nvGraphicFramePr>
        <p:xfrm>
          <a:off x="261938" y="609600"/>
          <a:ext cx="8712200" cy="5889625"/>
        </p:xfrm>
        <a:graphic>
          <a:graphicData uri="http://schemas.openxmlformats.org/presentationml/2006/ole">
            <mc:AlternateContent xmlns:mc="http://schemas.openxmlformats.org/markup-compatibility/2006">
              <mc:Choice xmlns:v="urn:schemas-microsoft-com:vml" Requires="v">
                <p:oleObj spid="_x0000_s71697" name="Worksheet" r:id="rId4" imgW="4229201" imgH="2857464" progId="Excel.Sheet.12">
                  <p:embed/>
                </p:oleObj>
              </mc:Choice>
              <mc:Fallback>
                <p:oleObj name="Worksheet" r:id="rId4" imgW="4229201" imgH="2857464"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609600"/>
                        <a:ext cx="87122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152400" y="152400"/>
            <a:ext cx="8839200" cy="6400800"/>
          </a:xfrm>
        </p:spPr>
        <p:txBody>
          <a:bodyPr/>
          <a:lstStyle/>
          <a:p>
            <a:pPr eaLnBrk="1" hangingPunct="1">
              <a:buFontTx/>
              <a:buNone/>
            </a:pPr>
            <a:r>
              <a:rPr lang="en-US" altLang="en-US" sz="4400" b="1" u="sng" dirty="0" smtClean="0">
                <a:solidFill>
                  <a:srgbClr val="C00000"/>
                </a:solidFill>
              </a:rPr>
              <a:t>Accrual Accounting-Revenues-1</a:t>
            </a:r>
            <a:r>
              <a:rPr lang="en-US" altLang="en-US" sz="4400" b="1" u="sng" dirty="0" smtClean="0">
                <a:solidFill>
                  <a:srgbClr val="C00000"/>
                </a:solidFill>
                <a:cs typeface="Arial" charset="0"/>
              </a:rPr>
              <a:t> </a:t>
            </a:r>
          </a:p>
          <a:p>
            <a:pPr eaLnBrk="1" hangingPunct="1">
              <a:buFontTx/>
              <a:buNone/>
            </a:pPr>
            <a:r>
              <a:rPr lang="en-US" altLang="en-US" sz="4400" b="1" dirty="0" smtClean="0">
                <a:cs typeface="Arial" charset="0"/>
              </a:rPr>
              <a:t>REG §1.451-1.methods of accounting</a:t>
            </a:r>
            <a:endParaRPr lang="en-US" altLang="en-US" sz="4400" b="1" dirty="0" smtClean="0">
              <a:cs typeface="Times New Roman" pitchFamily="18" charset="0"/>
            </a:endParaRPr>
          </a:p>
          <a:p>
            <a:pPr eaLnBrk="1" hangingPunct="1">
              <a:buFontTx/>
              <a:buNone/>
            </a:pPr>
            <a:r>
              <a:rPr lang="en-US" altLang="en-US" sz="4400" b="1" dirty="0" smtClean="0">
                <a:cs typeface="Times New Roman" pitchFamily="18" charset="0"/>
              </a:rPr>
              <a:t>.. income is included in gross income </a:t>
            </a:r>
            <a:br>
              <a:rPr lang="en-US" altLang="en-US" sz="4400" b="1" dirty="0" smtClean="0">
                <a:cs typeface="Times New Roman" pitchFamily="18" charset="0"/>
              </a:rPr>
            </a:br>
            <a:r>
              <a:rPr lang="en-US" altLang="en-US" sz="4400" b="1" dirty="0" smtClean="0">
                <a:cs typeface="Times New Roman" pitchFamily="18" charset="0"/>
              </a:rPr>
              <a:t>[when] </a:t>
            </a:r>
            <a:r>
              <a:rPr lang="en-US" altLang="en-US" sz="4400" b="1" u="sng" dirty="0" smtClean="0">
                <a:solidFill>
                  <a:srgbClr val="C00000"/>
                </a:solidFill>
                <a:cs typeface="Times New Roman" pitchFamily="18" charset="0"/>
              </a:rPr>
              <a:t>all events have occurred</a:t>
            </a:r>
            <a:r>
              <a:rPr lang="en-US" altLang="en-US" sz="4400" b="1" dirty="0" smtClean="0">
                <a:solidFill>
                  <a:srgbClr val="C00000"/>
                </a:solidFill>
                <a:cs typeface="Times New Roman" pitchFamily="18" charset="0"/>
              </a:rPr>
              <a:t> </a:t>
            </a:r>
            <a:r>
              <a:rPr lang="en-US" altLang="en-US" sz="4400" b="1" dirty="0" smtClean="0">
                <a:cs typeface="Times New Roman" pitchFamily="18" charset="0"/>
              </a:rPr>
              <a:t>that fix the </a:t>
            </a:r>
            <a:r>
              <a:rPr lang="en-US" altLang="en-US" sz="4400" b="1" u="sng" dirty="0" smtClean="0">
                <a:solidFill>
                  <a:srgbClr val="C00000"/>
                </a:solidFill>
                <a:cs typeface="Times New Roman" pitchFamily="18" charset="0"/>
              </a:rPr>
              <a:t>right to receive the income</a:t>
            </a:r>
            <a:r>
              <a:rPr lang="en-US" altLang="en-US" sz="4400" b="1" dirty="0" smtClean="0">
                <a:cs typeface="Times New Roman" pitchFamily="18" charset="0"/>
              </a:rPr>
              <a:t>, </a:t>
            </a:r>
          </a:p>
          <a:p>
            <a:pPr eaLnBrk="1" hangingPunct="1">
              <a:buFontTx/>
              <a:buNone/>
            </a:pPr>
            <a:r>
              <a:rPr lang="en-US" altLang="en-US" sz="4400" b="1" dirty="0">
                <a:cs typeface="Times New Roman" pitchFamily="18" charset="0"/>
              </a:rPr>
              <a:t> </a:t>
            </a:r>
            <a:r>
              <a:rPr lang="en-US" altLang="en-US" sz="4400" b="1" dirty="0" smtClean="0">
                <a:cs typeface="Times New Roman" pitchFamily="18" charset="0"/>
              </a:rPr>
              <a:t>  and</a:t>
            </a:r>
            <a:br>
              <a:rPr lang="en-US" altLang="en-US" sz="4400" b="1" dirty="0" smtClean="0">
                <a:cs typeface="Times New Roman" pitchFamily="18" charset="0"/>
              </a:rPr>
            </a:br>
            <a:r>
              <a:rPr lang="en-US" altLang="en-US" sz="4400" b="1" u="sng" dirty="0" smtClean="0">
                <a:solidFill>
                  <a:srgbClr val="C00000"/>
                </a:solidFill>
                <a:cs typeface="Times New Roman" pitchFamily="18" charset="0"/>
              </a:rPr>
              <a:t>the amount</a:t>
            </a:r>
            <a:r>
              <a:rPr lang="en-US" altLang="en-US" sz="4400" b="1" dirty="0" smtClean="0">
                <a:cs typeface="Times New Roman" pitchFamily="18" charset="0"/>
              </a:rPr>
              <a:t> can be </a:t>
            </a:r>
            <a:r>
              <a:rPr lang="en-US" altLang="en-US" sz="4400" b="1" u="sng" dirty="0" smtClean="0">
                <a:solidFill>
                  <a:srgbClr val="C00000"/>
                </a:solidFill>
                <a:cs typeface="Times New Roman" pitchFamily="18" charset="0"/>
              </a:rPr>
              <a:t>determined with reasonable accuracy</a:t>
            </a:r>
            <a:r>
              <a:rPr lang="en-US" altLang="en-US" sz="4400" b="1" dirty="0" smtClean="0">
                <a:cs typeface="Times New Roman" pitchFamily="18" charset="0"/>
              </a:rPr>
              <a:t>.</a:t>
            </a:r>
          </a:p>
        </p:txBody>
      </p:sp>
    </p:spTree>
    <p:extLst>
      <p:ext uri="{BB962C8B-B14F-4D97-AF65-F5344CB8AC3E}">
        <p14:creationId xmlns:p14="http://schemas.microsoft.com/office/powerpoint/2010/main" val="91874579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smtClean="0"/>
              <a:t> </a:t>
            </a:r>
          </a:p>
        </p:txBody>
      </p:sp>
      <p:graphicFrame>
        <p:nvGraphicFramePr>
          <p:cNvPr id="72707" name="Object 1"/>
          <p:cNvGraphicFramePr>
            <a:graphicFrameLocks noChangeAspect="1"/>
          </p:cNvGraphicFramePr>
          <p:nvPr>
            <p:extLst>
              <p:ext uri="{D42A27DB-BD31-4B8C-83A1-F6EECF244321}">
                <p14:modId xmlns:p14="http://schemas.microsoft.com/office/powerpoint/2010/main" val="1728733949"/>
              </p:ext>
            </p:extLst>
          </p:nvPr>
        </p:nvGraphicFramePr>
        <p:xfrm>
          <a:off x="271463" y="304800"/>
          <a:ext cx="8670925" cy="6518275"/>
        </p:xfrm>
        <a:graphic>
          <a:graphicData uri="http://schemas.openxmlformats.org/presentationml/2006/ole">
            <mc:AlternateContent xmlns:mc="http://schemas.openxmlformats.org/markup-compatibility/2006">
              <mc:Choice xmlns:v="urn:schemas-microsoft-com:vml" Requires="v">
                <p:oleObj spid="_x0000_s72724" name="Worksheet" r:id="rId4" imgW="4419591" imgH="3101328" progId="Excel.Sheet.12">
                  <p:embed/>
                </p:oleObj>
              </mc:Choice>
              <mc:Fallback>
                <p:oleObj name="Worksheet" r:id="rId4" imgW="4419591" imgH="3101328" progId="Excel.Sheet.12">
                  <p:embed/>
                  <p:pic>
                    <p:nvPicPr>
                      <p:cNvPr id="0" name="Object 1"/>
                      <p:cNvPicPr>
                        <a:picLocks noChangeAspect="1" noChangeArrowheads="1"/>
                      </p:cNvPicPr>
                      <p:nvPr/>
                    </p:nvPicPr>
                    <p:blipFill>
                      <a:blip r:embed="rId5"/>
                      <a:srcRect/>
                      <a:stretch>
                        <a:fillRect/>
                      </a:stretch>
                    </p:blipFill>
                    <p:spPr bwMode="auto">
                      <a:xfrm>
                        <a:off x="271463" y="304800"/>
                        <a:ext cx="8670925"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smtClean="0"/>
              <a:t> </a:t>
            </a:r>
          </a:p>
        </p:txBody>
      </p:sp>
      <p:graphicFrame>
        <p:nvGraphicFramePr>
          <p:cNvPr id="73731" name="Object 2"/>
          <p:cNvGraphicFramePr>
            <a:graphicFrameLocks noChangeAspect="1"/>
          </p:cNvGraphicFramePr>
          <p:nvPr>
            <p:extLst>
              <p:ext uri="{D42A27DB-BD31-4B8C-83A1-F6EECF244321}">
                <p14:modId xmlns:p14="http://schemas.microsoft.com/office/powerpoint/2010/main" val="1631256069"/>
              </p:ext>
            </p:extLst>
          </p:nvPr>
        </p:nvGraphicFramePr>
        <p:xfrm>
          <a:off x="0" y="304800"/>
          <a:ext cx="8956675" cy="5959475"/>
        </p:xfrm>
        <a:graphic>
          <a:graphicData uri="http://schemas.openxmlformats.org/presentationml/2006/ole">
            <mc:AlternateContent xmlns:mc="http://schemas.openxmlformats.org/markup-compatibility/2006">
              <mc:Choice xmlns:v="urn:schemas-microsoft-com:vml" Requires="v">
                <p:oleObj spid="_x0000_s73748" name="Worksheet" r:id="rId4" imgW="5417786" imgH="3604176" progId="Excel.Sheet.12">
                  <p:embed/>
                </p:oleObj>
              </mc:Choice>
              <mc:Fallback>
                <p:oleObj name="Worksheet" r:id="rId4" imgW="5417786" imgH="3604176" progId="Excel.Sheet.12">
                  <p:embed/>
                  <p:pic>
                    <p:nvPicPr>
                      <p:cNvPr id="0" name="Object 2"/>
                      <p:cNvPicPr>
                        <a:picLocks noChangeAspect="1" noChangeArrowheads="1"/>
                      </p:cNvPicPr>
                      <p:nvPr/>
                    </p:nvPicPr>
                    <p:blipFill>
                      <a:blip r:embed="rId5"/>
                      <a:srcRect/>
                      <a:stretch>
                        <a:fillRect/>
                      </a:stretch>
                    </p:blipFill>
                    <p:spPr bwMode="auto">
                      <a:xfrm>
                        <a:off x="0" y="304800"/>
                        <a:ext cx="89566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smtClean="0"/>
              <a:t> </a:t>
            </a:r>
          </a:p>
        </p:txBody>
      </p:sp>
      <p:graphicFrame>
        <p:nvGraphicFramePr>
          <p:cNvPr id="74755" name="Object 2"/>
          <p:cNvGraphicFramePr>
            <a:graphicFrameLocks noChangeAspect="1"/>
          </p:cNvGraphicFramePr>
          <p:nvPr>
            <p:extLst>
              <p:ext uri="{D42A27DB-BD31-4B8C-83A1-F6EECF244321}">
                <p14:modId xmlns:p14="http://schemas.microsoft.com/office/powerpoint/2010/main" val="545750534"/>
              </p:ext>
            </p:extLst>
          </p:nvPr>
        </p:nvGraphicFramePr>
        <p:xfrm>
          <a:off x="152400" y="304800"/>
          <a:ext cx="8867775" cy="5983288"/>
        </p:xfrm>
        <a:graphic>
          <a:graphicData uri="http://schemas.openxmlformats.org/presentationml/2006/ole">
            <mc:AlternateContent xmlns:mc="http://schemas.openxmlformats.org/markup-compatibility/2006">
              <mc:Choice xmlns:v="urn:schemas-microsoft-com:vml" Requires="v">
                <p:oleObj spid="_x0000_s74770" name="Worksheet" r:id="rId4" imgW="5364408" imgH="3619512" progId="Excel.Sheet.12">
                  <p:embed/>
                </p:oleObj>
              </mc:Choice>
              <mc:Fallback>
                <p:oleObj name="Worksheet" r:id="rId4" imgW="5364408" imgH="3619512" progId="Excel.Sheet.12">
                  <p:embed/>
                  <p:pic>
                    <p:nvPicPr>
                      <p:cNvPr id="0" name="Object 2"/>
                      <p:cNvPicPr>
                        <a:picLocks noChangeAspect="1" noChangeArrowheads="1"/>
                      </p:cNvPicPr>
                      <p:nvPr/>
                    </p:nvPicPr>
                    <p:blipFill>
                      <a:blip r:embed="rId5"/>
                      <a:srcRect/>
                      <a:stretch>
                        <a:fillRect/>
                      </a:stretch>
                    </p:blipFill>
                    <p:spPr bwMode="auto">
                      <a:xfrm>
                        <a:off x="152400" y="3048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smtClean="0"/>
              <a:t> </a:t>
            </a:r>
          </a:p>
        </p:txBody>
      </p:sp>
      <p:graphicFrame>
        <p:nvGraphicFramePr>
          <p:cNvPr id="75779" name="Object 2"/>
          <p:cNvGraphicFramePr>
            <a:graphicFrameLocks noChangeAspect="1"/>
          </p:cNvGraphicFramePr>
          <p:nvPr>
            <p:extLst>
              <p:ext uri="{D42A27DB-BD31-4B8C-83A1-F6EECF244321}">
                <p14:modId xmlns:p14="http://schemas.microsoft.com/office/powerpoint/2010/main" val="3832163149"/>
              </p:ext>
            </p:extLst>
          </p:nvPr>
        </p:nvGraphicFramePr>
        <p:xfrm>
          <a:off x="152400" y="457200"/>
          <a:ext cx="8867775" cy="5983288"/>
        </p:xfrm>
        <a:graphic>
          <a:graphicData uri="http://schemas.openxmlformats.org/presentationml/2006/ole">
            <mc:AlternateContent xmlns:mc="http://schemas.openxmlformats.org/markup-compatibility/2006">
              <mc:Choice xmlns:v="urn:schemas-microsoft-com:vml" Requires="v">
                <p:oleObj spid="_x0000_s75794" name="Worksheet" r:id="rId4" imgW="5364408" imgH="3619512" progId="Excel.Sheet.12">
                  <p:embed/>
                </p:oleObj>
              </mc:Choice>
              <mc:Fallback>
                <p:oleObj name="Worksheet" r:id="rId4" imgW="5364408" imgH="3619512" progId="Excel.Sheet.12">
                  <p:embed/>
                  <p:pic>
                    <p:nvPicPr>
                      <p:cNvPr id="0" name="Object 2"/>
                      <p:cNvPicPr>
                        <a:picLocks noChangeAspect="1" noChangeArrowheads="1"/>
                      </p:cNvPicPr>
                      <p:nvPr/>
                    </p:nvPicPr>
                    <p:blipFill>
                      <a:blip r:embed="rId5"/>
                      <a:srcRect/>
                      <a:stretch>
                        <a:fillRect/>
                      </a:stretch>
                    </p:blipFill>
                    <p:spPr bwMode="auto">
                      <a:xfrm>
                        <a:off x="152400" y="4572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04800" y="152400"/>
            <a:ext cx="8534400" cy="6400800"/>
          </a:xfrm>
        </p:spPr>
        <p:txBody>
          <a:bodyPr/>
          <a:lstStyle/>
          <a:p>
            <a:pPr eaLnBrk="1" hangingPunct="1">
              <a:lnSpc>
                <a:spcPct val="90000"/>
              </a:lnSpc>
              <a:buFontTx/>
              <a:buNone/>
            </a:pPr>
            <a:r>
              <a:rPr lang="en-US" altLang="en-US" sz="3600" b="1" u="sng" smtClean="0">
                <a:solidFill>
                  <a:srgbClr val="C00000"/>
                </a:solidFill>
              </a:rPr>
              <a:t>Rules for Deductions for AGI. [1 of 7]</a:t>
            </a:r>
            <a:r>
              <a:rPr lang="en-US" altLang="en-US" sz="4000" b="1" u="sng" smtClean="0">
                <a:solidFill>
                  <a:srgbClr val="C00000"/>
                </a:solidFill>
              </a:rPr>
              <a:t>  </a:t>
            </a:r>
          </a:p>
          <a:p>
            <a:pPr eaLnBrk="1" hangingPunct="1">
              <a:lnSpc>
                <a:spcPct val="90000"/>
              </a:lnSpc>
            </a:pPr>
            <a:r>
              <a:rPr lang="en-US" altLang="en-US" sz="4000" b="1" smtClean="0"/>
              <a:t>A taxpayer reports income and </a:t>
            </a:r>
            <a:br>
              <a:rPr lang="en-US" altLang="en-US" sz="4000" b="1" smtClean="0"/>
            </a:br>
            <a:r>
              <a:rPr lang="en-US" altLang="en-US" sz="4000" b="1" smtClean="0"/>
              <a:t>can deduct reasonable expenses </a:t>
            </a:r>
            <a:br>
              <a:rPr lang="en-US" altLang="en-US" sz="4000" b="1" smtClean="0"/>
            </a:br>
            <a:r>
              <a:rPr lang="en-US" altLang="en-US" sz="4000" b="1" smtClean="0"/>
              <a:t>(and losses) for a </a:t>
            </a:r>
            <a:br>
              <a:rPr lang="en-US" altLang="en-US" sz="4000" b="1" smtClean="0"/>
            </a:br>
            <a:r>
              <a:rPr lang="en-US" altLang="en-US" sz="4000" b="1" u="sng" smtClean="0"/>
              <a:t>trade or business operation. </a:t>
            </a:r>
          </a:p>
          <a:p>
            <a:pPr eaLnBrk="1" hangingPunct="1">
              <a:lnSpc>
                <a:spcPct val="90000"/>
              </a:lnSpc>
            </a:pPr>
            <a:r>
              <a:rPr lang="en-US" altLang="en-US" sz="4000" b="1" smtClean="0"/>
              <a:t>A taxpayer reports income and can deduct reasonable expenses (and losses) for a </a:t>
            </a:r>
            <a:r>
              <a:rPr lang="en-US" altLang="en-US" sz="4000" b="1" u="sng" smtClean="0"/>
              <a:t>transaction entered into for profit</a:t>
            </a:r>
            <a:r>
              <a:rPr lang="en-US" altLang="en-US" sz="4000" b="1" smtClean="0"/>
              <a:t>, even though it does not meet the definition of a trade or business operation.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smtClean="0"/>
              <a:t> </a:t>
            </a:r>
          </a:p>
        </p:txBody>
      </p:sp>
      <p:graphicFrame>
        <p:nvGraphicFramePr>
          <p:cNvPr id="75779" name="Object 2"/>
          <p:cNvGraphicFramePr>
            <a:graphicFrameLocks noChangeAspect="1"/>
          </p:cNvGraphicFramePr>
          <p:nvPr/>
        </p:nvGraphicFramePr>
        <p:xfrm>
          <a:off x="152400" y="457200"/>
          <a:ext cx="8867775" cy="5983288"/>
        </p:xfrm>
        <a:graphic>
          <a:graphicData uri="http://schemas.openxmlformats.org/presentationml/2006/ole">
            <mc:AlternateContent xmlns:mc="http://schemas.openxmlformats.org/markup-compatibility/2006">
              <mc:Choice xmlns:v="urn:schemas-microsoft-com:vml" Requires="v">
                <p:oleObj spid="_x0000_s181261" name="Worksheet" r:id="rId4" imgW="5364408" imgH="3619512" progId="Excel.Sheet.12">
                  <p:embed/>
                </p:oleObj>
              </mc:Choice>
              <mc:Fallback>
                <p:oleObj name="Worksheet" r:id="rId4" imgW="5364408" imgH="361951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123425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smtClean="0"/>
              <a:t>Note: We will not cover inventory methods in this course. We assume you have covered several chapters on inventories in prior accounting courses.</a:t>
            </a:r>
          </a:p>
          <a:p>
            <a:pPr eaLnBrk="1" hangingPunct="1">
              <a:lnSpc>
                <a:spcPct val="90000"/>
              </a:lnSpc>
              <a:buFontTx/>
              <a:buNone/>
            </a:pPr>
            <a:r>
              <a:rPr lang="en-US" altLang="en-US" sz="4800" b="1" dirty="0" smtClean="0"/>
              <a:t>So you will not have test questions on inventory in this course. None on Uniform Capitalization rules either.</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376250266"/>
              </p:ext>
            </p:extLst>
          </p:nvPr>
        </p:nvGraphicFramePr>
        <p:xfrm>
          <a:off x="312738" y="457200"/>
          <a:ext cx="8450262" cy="6002338"/>
        </p:xfrm>
        <a:graphic>
          <a:graphicData uri="http://schemas.openxmlformats.org/presentationml/2006/ole">
            <mc:AlternateContent xmlns:mc="http://schemas.openxmlformats.org/markup-compatibility/2006">
              <mc:Choice xmlns:v="urn:schemas-microsoft-com:vml" Requires="v">
                <p:oleObj spid="_x0000_s187404" name="Worksheet" r:id="rId4" imgW="3269041" imgH="2072736" progId="Excel.Sheet.12">
                  <p:embed/>
                </p:oleObj>
              </mc:Choice>
              <mc:Fallback>
                <p:oleObj name="Worksheet" r:id="rId4" imgW="3269041" imgH="2072736" progId="Excel.Sheet.12">
                  <p:embed/>
                  <p:pic>
                    <p:nvPicPr>
                      <p:cNvPr id="0" name=""/>
                      <p:cNvPicPr/>
                      <p:nvPr/>
                    </p:nvPicPr>
                    <p:blipFill>
                      <a:blip r:embed="rId5"/>
                      <a:stretch>
                        <a:fillRect/>
                      </a:stretch>
                    </p:blipFill>
                    <p:spPr>
                      <a:xfrm>
                        <a:off x="312738" y="457200"/>
                        <a:ext cx="8450262" cy="6002338"/>
                      </a:xfrm>
                      <a:prstGeom prst="rect">
                        <a:avLst/>
                      </a:prstGeom>
                    </p:spPr>
                  </p:pic>
                </p:oleObj>
              </mc:Fallback>
            </mc:AlternateContent>
          </a:graphicData>
        </a:graphic>
      </p:graphicFrame>
    </p:spTree>
    <p:extLst>
      <p:ext uri="{BB962C8B-B14F-4D97-AF65-F5344CB8AC3E}">
        <p14:creationId xmlns:p14="http://schemas.microsoft.com/office/powerpoint/2010/main" val="217337780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04800" y="304800"/>
            <a:ext cx="8458200" cy="6172200"/>
          </a:xfrm>
        </p:spPr>
        <p:txBody>
          <a:bodyPr/>
          <a:lstStyle/>
          <a:p>
            <a:pPr eaLnBrk="1" hangingPunct="1">
              <a:buFontTx/>
              <a:buNone/>
            </a:pPr>
            <a:r>
              <a:rPr lang="en-US" altLang="en-US" sz="4400" b="1" u="sng" dirty="0" smtClean="0">
                <a:solidFill>
                  <a:srgbClr val="FF3300"/>
                </a:solidFill>
              </a:rPr>
              <a:t>Timing of Deductions</a:t>
            </a:r>
            <a:r>
              <a:rPr lang="en-US" altLang="en-US" b="1" u="sng" dirty="0" smtClean="0">
                <a:solidFill>
                  <a:srgbClr val="FF3300"/>
                </a:solidFill>
              </a:rPr>
              <a:t> – Tax Rules</a:t>
            </a:r>
            <a:endParaRPr lang="en-US" altLang="en-US" b="1" u="sng" dirty="0" smtClean="0"/>
          </a:p>
          <a:p>
            <a:pPr eaLnBrk="1" hangingPunct="1"/>
            <a:r>
              <a:rPr lang="en-US" altLang="en-US" b="1" u="sng" dirty="0" smtClean="0"/>
              <a:t>Accrual method </a:t>
            </a:r>
            <a:r>
              <a:rPr lang="en-US" altLang="en-US" b="1" dirty="0" smtClean="0"/>
              <a:t>– expenses deductible when</a:t>
            </a:r>
          </a:p>
          <a:p>
            <a:pPr lvl="1" eaLnBrk="1" hangingPunct="1"/>
            <a:r>
              <a:rPr lang="en-US" altLang="en-US" sz="3200" b="1" u="sng" dirty="0" smtClean="0">
                <a:solidFill>
                  <a:srgbClr val="FF0000"/>
                </a:solidFill>
              </a:rPr>
              <a:t>“All events”</a:t>
            </a:r>
            <a:r>
              <a:rPr lang="en-US" altLang="en-US" sz="3200" b="1" dirty="0" smtClean="0">
                <a:solidFill>
                  <a:srgbClr val="FF0000"/>
                </a:solidFill>
              </a:rPr>
              <a:t> </a:t>
            </a:r>
            <a:r>
              <a:rPr lang="en-US" altLang="en-US" sz="3200" b="1" dirty="0" smtClean="0"/>
              <a:t>have occurred that fix liability and</a:t>
            </a:r>
          </a:p>
          <a:p>
            <a:pPr lvl="1" eaLnBrk="1" hangingPunct="1"/>
            <a:r>
              <a:rPr lang="en-US" altLang="en-US" sz="3200" b="1" u="sng" dirty="0" smtClean="0">
                <a:solidFill>
                  <a:srgbClr val="FF0000"/>
                </a:solidFill>
              </a:rPr>
              <a:t>“Economic performance”</a:t>
            </a:r>
            <a:r>
              <a:rPr lang="en-US" altLang="en-US" sz="3200" b="1" dirty="0" smtClean="0">
                <a:solidFill>
                  <a:srgbClr val="FF0000"/>
                </a:solidFill>
              </a:rPr>
              <a:t> </a:t>
            </a:r>
            <a:r>
              <a:rPr lang="en-US" altLang="en-US" sz="3200" b="1" dirty="0" smtClean="0"/>
              <a:t>occurs (property or services provided or used)</a:t>
            </a:r>
          </a:p>
          <a:p>
            <a:pPr eaLnBrk="1" hangingPunct="1"/>
            <a:r>
              <a:rPr lang="en-US" altLang="en-US" b="1" u="sng" dirty="0" smtClean="0"/>
              <a:t>Cash basis taxpayer</a:t>
            </a:r>
            <a:r>
              <a:rPr lang="en-US" altLang="en-US" b="1" dirty="0" smtClean="0"/>
              <a:t> - expenses deductible when paid</a:t>
            </a:r>
          </a:p>
          <a:p>
            <a:pPr lvl="1" eaLnBrk="1" hangingPunct="1"/>
            <a:r>
              <a:rPr lang="en-US" altLang="en-US" sz="3200" b="1" dirty="0" smtClean="0"/>
              <a:t>Date check is mailed</a:t>
            </a:r>
          </a:p>
          <a:p>
            <a:pPr lvl="1" eaLnBrk="1" hangingPunct="1"/>
            <a:r>
              <a:rPr lang="en-US" altLang="en-US" sz="3200" b="1" dirty="0" smtClean="0"/>
              <a:t>Date charged on credit card</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152400" y="152400"/>
            <a:ext cx="8763000" cy="6400800"/>
          </a:xfrm>
        </p:spPr>
        <p:txBody>
          <a:bodyPr/>
          <a:lstStyle/>
          <a:p>
            <a:pPr eaLnBrk="1" hangingPunct="1">
              <a:buFontTx/>
              <a:buNone/>
            </a:pPr>
            <a:r>
              <a:rPr lang="en-US" altLang="en-US" sz="4000" b="1" u="sng" dirty="0" smtClean="0">
                <a:solidFill>
                  <a:srgbClr val="C00000"/>
                </a:solidFill>
              </a:rPr>
              <a:t>Accrual Accounting-Expenses-1</a:t>
            </a:r>
            <a:r>
              <a:rPr lang="en-US" altLang="en-US" sz="4000" b="1" u="sng" dirty="0" smtClean="0">
                <a:solidFill>
                  <a:srgbClr val="C00000"/>
                </a:solidFill>
                <a:cs typeface="Arial" charset="0"/>
              </a:rPr>
              <a:t> </a:t>
            </a:r>
          </a:p>
          <a:p>
            <a:pPr eaLnBrk="1" hangingPunct="1">
              <a:buFontTx/>
              <a:buNone/>
            </a:pPr>
            <a:r>
              <a:rPr lang="en-US" altLang="en-US" sz="4000" b="1" dirty="0" smtClean="0">
                <a:cs typeface="Arial" charset="0"/>
              </a:rPr>
              <a:t>REG §1.461-1. ..methods of accounting</a:t>
            </a:r>
            <a:endParaRPr lang="en-US" altLang="en-US" sz="4000" b="1" dirty="0" smtClean="0">
              <a:cs typeface="Times New Roman" pitchFamily="18" charset="0"/>
            </a:endParaRPr>
          </a:p>
          <a:p>
            <a:pPr eaLnBrk="1" hangingPunct="1">
              <a:buFontTx/>
              <a:buNone/>
            </a:pPr>
            <a:r>
              <a:rPr lang="en-US" altLang="en-US" sz="4000" b="1" dirty="0" smtClean="0">
                <a:cs typeface="Times New Roman" pitchFamily="18" charset="0"/>
              </a:rPr>
              <a:t>…a liability is incurred, …, </a:t>
            </a:r>
            <a:br>
              <a:rPr lang="en-US" altLang="en-US" sz="4000" b="1" dirty="0" smtClean="0">
                <a:cs typeface="Times New Roman" pitchFamily="18" charset="0"/>
              </a:rPr>
            </a:br>
            <a:r>
              <a:rPr lang="en-US" altLang="en-US" sz="4000" b="1" dirty="0" smtClean="0">
                <a:cs typeface="Times New Roman" pitchFamily="18" charset="0"/>
              </a:rPr>
              <a:t>[when] </a:t>
            </a:r>
            <a:r>
              <a:rPr lang="en-US" altLang="en-US" sz="4000" b="1" u="sng" dirty="0" smtClean="0">
                <a:solidFill>
                  <a:srgbClr val="C00000"/>
                </a:solidFill>
                <a:cs typeface="Times New Roman" pitchFamily="18" charset="0"/>
              </a:rPr>
              <a:t>all events have occurred</a:t>
            </a:r>
            <a:r>
              <a:rPr lang="en-US" altLang="en-US" sz="4000" b="1" dirty="0" smtClean="0">
                <a:solidFill>
                  <a:srgbClr val="C00000"/>
                </a:solidFill>
                <a:cs typeface="Times New Roman" pitchFamily="18" charset="0"/>
              </a:rPr>
              <a:t> </a:t>
            </a:r>
            <a:r>
              <a:rPr lang="en-US" altLang="en-US" sz="4000" b="1" dirty="0" smtClean="0">
                <a:cs typeface="Times New Roman" pitchFamily="18" charset="0"/>
              </a:rPr>
              <a:t>that establish the liability, </a:t>
            </a:r>
            <a:br>
              <a:rPr lang="en-US" altLang="en-US" sz="4000" b="1" dirty="0" smtClean="0">
                <a:cs typeface="Times New Roman" pitchFamily="18" charset="0"/>
              </a:rPr>
            </a:br>
            <a:r>
              <a:rPr lang="en-US" altLang="en-US" sz="4000" b="1" u="sng" dirty="0" smtClean="0">
                <a:solidFill>
                  <a:srgbClr val="C00000"/>
                </a:solidFill>
                <a:cs typeface="Times New Roman" pitchFamily="18" charset="0"/>
              </a:rPr>
              <a:t>the amount</a:t>
            </a:r>
            <a:r>
              <a:rPr lang="en-US" altLang="en-US" sz="4000" b="1" dirty="0" smtClean="0">
                <a:solidFill>
                  <a:srgbClr val="C00000"/>
                </a:solidFill>
                <a:cs typeface="Times New Roman" pitchFamily="18" charset="0"/>
              </a:rPr>
              <a:t> </a:t>
            </a:r>
            <a:r>
              <a:rPr lang="en-US" altLang="en-US" sz="4000" b="1" dirty="0" smtClean="0">
                <a:cs typeface="Times New Roman" pitchFamily="18" charset="0"/>
              </a:rPr>
              <a:t>of the liability can be </a:t>
            </a:r>
            <a:r>
              <a:rPr lang="en-US" altLang="en-US" sz="4000" b="1" u="sng" dirty="0" smtClean="0">
                <a:solidFill>
                  <a:srgbClr val="C00000"/>
                </a:solidFill>
                <a:cs typeface="Times New Roman" pitchFamily="18" charset="0"/>
              </a:rPr>
              <a:t>determined with reasonable accuracy</a:t>
            </a:r>
            <a:r>
              <a:rPr lang="en-US" altLang="en-US" sz="4000" b="1" dirty="0" smtClean="0">
                <a:cs typeface="Times New Roman" pitchFamily="18" charset="0"/>
              </a:rPr>
              <a:t>, and </a:t>
            </a:r>
            <a:br>
              <a:rPr lang="en-US" altLang="en-US" sz="4000" b="1" dirty="0" smtClean="0">
                <a:cs typeface="Times New Roman" pitchFamily="18" charset="0"/>
              </a:rPr>
            </a:br>
            <a:r>
              <a:rPr lang="en-US" altLang="en-US" sz="4000" b="1" u="sng" dirty="0" smtClean="0">
                <a:solidFill>
                  <a:srgbClr val="C00000"/>
                </a:solidFill>
                <a:cs typeface="Times New Roman" pitchFamily="18" charset="0"/>
              </a:rPr>
              <a:t>economic performance</a:t>
            </a:r>
            <a:r>
              <a:rPr lang="en-US" altLang="en-US" sz="4000" b="1" dirty="0" smtClean="0">
                <a:solidFill>
                  <a:srgbClr val="C00000"/>
                </a:solidFill>
                <a:cs typeface="Times New Roman" pitchFamily="18" charset="0"/>
              </a:rPr>
              <a:t> </a:t>
            </a:r>
            <a:r>
              <a:rPr lang="en-US" altLang="en-US" sz="4000" b="1" dirty="0" smtClean="0">
                <a:cs typeface="Times New Roman" pitchFamily="18" charset="0"/>
              </a:rPr>
              <a:t>has occurred with respect to the liability.</a:t>
            </a:r>
          </a:p>
        </p:txBody>
      </p:sp>
    </p:spTree>
    <p:extLst>
      <p:ext uri="{BB962C8B-B14F-4D97-AF65-F5344CB8AC3E}">
        <p14:creationId xmlns:p14="http://schemas.microsoft.com/office/powerpoint/2010/main" val="150917540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4B0CEF8-AB66-48A1-91AF-A2E14AE4AFF1}" type="slidenum">
              <a:rPr lang="en-US" altLang="en-US" sz="1200" smtClean="0">
                <a:solidFill>
                  <a:srgbClr val="898989"/>
                </a:solidFill>
              </a:rPr>
              <a:pPr algn="l">
                <a:spcBef>
                  <a:spcPct val="0"/>
                </a:spcBef>
                <a:buFontTx/>
                <a:buNone/>
              </a:pPr>
              <a:t>86</a:t>
            </a:fld>
            <a:endParaRPr lang="en-US" altLang="en-US" sz="1200" smtClean="0">
              <a:solidFill>
                <a:srgbClr val="898989"/>
              </a:solidFill>
            </a:endParaRPr>
          </a:p>
        </p:txBody>
      </p:sp>
      <p:graphicFrame>
        <p:nvGraphicFramePr>
          <p:cNvPr id="135171" name="Object 2"/>
          <p:cNvGraphicFramePr>
            <a:graphicFrameLocks noGrp="1" noChangeAspect="1"/>
          </p:cNvGraphicFramePr>
          <p:nvPr>
            <p:ph idx="1"/>
            <p:extLst>
              <p:ext uri="{D42A27DB-BD31-4B8C-83A1-F6EECF244321}">
                <p14:modId xmlns:p14="http://schemas.microsoft.com/office/powerpoint/2010/main" val="4263936665"/>
              </p:ext>
            </p:extLst>
          </p:nvPr>
        </p:nvGraphicFramePr>
        <p:xfrm>
          <a:off x="304800" y="327025"/>
          <a:ext cx="8534400" cy="6108700"/>
        </p:xfrm>
        <a:graphic>
          <a:graphicData uri="http://schemas.openxmlformats.org/presentationml/2006/ole">
            <mc:AlternateContent xmlns:mc="http://schemas.openxmlformats.org/markup-compatibility/2006">
              <mc:Choice xmlns:v="urn:schemas-microsoft-com:vml" Requires="v">
                <p:oleObj spid="_x0000_s188428" name="Worksheet" r:id="rId5" imgW="3322419" imgH="2377512" progId="Excel.Sheet.8">
                  <p:embed/>
                </p:oleObj>
              </mc:Choice>
              <mc:Fallback>
                <p:oleObj name="Worksheet" r:id="rId5" imgW="3322419" imgH="2377512" progId="Excel.Sheet.8">
                  <p:embed/>
                  <p:pic>
                    <p:nvPicPr>
                      <p:cNvPr id="0" name=""/>
                      <p:cNvPicPr>
                        <a:picLocks noChangeAspect="1" noChangeArrowheads="1"/>
                      </p:cNvPicPr>
                      <p:nvPr/>
                    </p:nvPicPr>
                    <p:blipFill>
                      <a:blip r:embed="rId6"/>
                      <a:srcRect/>
                      <a:stretch>
                        <a:fillRect/>
                      </a:stretch>
                    </p:blipFill>
                    <p:spPr bwMode="auto">
                      <a:xfrm>
                        <a:off x="304800" y="327025"/>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409606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583E36CF-996E-42AD-AAE5-F1B1AC4F2A96}" type="slidenum">
              <a:rPr lang="en-US" altLang="en-US" sz="1200" smtClean="0">
                <a:solidFill>
                  <a:srgbClr val="898989"/>
                </a:solidFill>
              </a:rPr>
              <a:pPr algn="l">
                <a:spcBef>
                  <a:spcPct val="0"/>
                </a:spcBef>
                <a:buFontTx/>
                <a:buNone/>
              </a:pPr>
              <a:t>87</a:t>
            </a:fld>
            <a:endParaRPr lang="en-US" altLang="en-US" sz="1200" smtClean="0">
              <a:solidFill>
                <a:srgbClr val="898989"/>
              </a:solidFill>
            </a:endParaRPr>
          </a:p>
        </p:txBody>
      </p:sp>
      <p:graphicFrame>
        <p:nvGraphicFramePr>
          <p:cNvPr id="136195" name="Object 2"/>
          <p:cNvGraphicFramePr>
            <a:graphicFrameLocks noGrp="1" noChangeAspect="1"/>
          </p:cNvGraphicFramePr>
          <p:nvPr>
            <p:ph idx="1"/>
            <p:extLst>
              <p:ext uri="{D42A27DB-BD31-4B8C-83A1-F6EECF244321}">
                <p14:modId xmlns:p14="http://schemas.microsoft.com/office/powerpoint/2010/main" val="4240072131"/>
              </p:ext>
            </p:extLst>
          </p:nvPr>
        </p:nvGraphicFramePr>
        <p:xfrm>
          <a:off x="304800" y="327025"/>
          <a:ext cx="8534400" cy="6108700"/>
        </p:xfrm>
        <a:graphic>
          <a:graphicData uri="http://schemas.openxmlformats.org/presentationml/2006/ole">
            <mc:AlternateContent xmlns:mc="http://schemas.openxmlformats.org/markup-compatibility/2006">
              <mc:Choice xmlns:v="urn:schemas-microsoft-com:vml" Requires="v">
                <p:oleObj spid="_x0000_s189452" name="Worksheet" r:id="rId5" imgW="3322419" imgH="2377512" progId="Excel.Sheet.8">
                  <p:embed/>
                </p:oleObj>
              </mc:Choice>
              <mc:Fallback>
                <p:oleObj name="Worksheet" r:id="rId5" imgW="3322419" imgH="2377512" progId="Excel.Sheet.8">
                  <p:embed/>
                  <p:pic>
                    <p:nvPicPr>
                      <p:cNvPr id="0" name=""/>
                      <p:cNvPicPr>
                        <a:picLocks noChangeAspect="1" noChangeArrowheads="1"/>
                      </p:cNvPicPr>
                      <p:nvPr/>
                    </p:nvPicPr>
                    <p:blipFill>
                      <a:blip r:embed="rId6"/>
                      <a:srcRect/>
                      <a:stretch>
                        <a:fillRect/>
                      </a:stretch>
                    </p:blipFill>
                    <p:spPr bwMode="auto">
                      <a:xfrm>
                        <a:off x="304800" y="327025"/>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603302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CC77A5B-7742-4307-8F42-0C864DE24415}" type="slidenum">
              <a:rPr lang="en-US" altLang="en-US" sz="1200" smtClean="0">
                <a:solidFill>
                  <a:srgbClr val="898989"/>
                </a:solidFill>
              </a:rPr>
              <a:pPr algn="l">
                <a:spcBef>
                  <a:spcPct val="0"/>
                </a:spcBef>
                <a:buFontTx/>
                <a:buNone/>
              </a:pPr>
              <a:t>88</a:t>
            </a:fld>
            <a:endParaRPr lang="en-US" altLang="en-US" sz="1200" smtClean="0">
              <a:solidFill>
                <a:srgbClr val="898989"/>
              </a:solidFill>
            </a:endParaRPr>
          </a:p>
        </p:txBody>
      </p:sp>
      <p:graphicFrame>
        <p:nvGraphicFramePr>
          <p:cNvPr id="137219" name="Object 2"/>
          <p:cNvGraphicFramePr>
            <a:graphicFrameLocks noGrp="1" noChangeAspect="1"/>
          </p:cNvGraphicFramePr>
          <p:nvPr>
            <p:ph idx="1"/>
            <p:extLst>
              <p:ext uri="{D42A27DB-BD31-4B8C-83A1-F6EECF244321}">
                <p14:modId xmlns:p14="http://schemas.microsoft.com/office/powerpoint/2010/main" val="2265362370"/>
              </p:ext>
            </p:extLst>
          </p:nvPr>
        </p:nvGraphicFramePr>
        <p:xfrm>
          <a:off x="344488" y="306388"/>
          <a:ext cx="8534400" cy="6108700"/>
        </p:xfrm>
        <a:graphic>
          <a:graphicData uri="http://schemas.openxmlformats.org/presentationml/2006/ole">
            <mc:AlternateContent xmlns:mc="http://schemas.openxmlformats.org/markup-compatibility/2006">
              <mc:Choice xmlns:v="urn:schemas-microsoft-com:vml" Requires="v">
                <p:oleObj spid="_x0000_s190476" name="Worksheet" r:id="rId5" imgW="3322419" imgH="2377512" progId="Excel.Sheet.8">
                  <p:embed/>
                </p:oleObj>
              </mc:Choice>
              <mc:Fallback>
                <p:oleObj name="Worksheet" r:id="rId5" imgW="3322419" imgH="2377512" progId="Excel.Sheet.8">
                  <p:embed/>
                  <p:pic>
                    <p:nvPicPr>
                      <p:cNvPr id="0" name=""/>
                      <p:cNvPicPr>
                        <a:picLocks noChangeAspect="1" noChangeArrowheads="1"/>
                      </p:cNvPicPr>
                      <p:nvPr/>
                    </p:nvPicPr>
                    <p:blipFill>
                      <a:blip r:embed="rId6"/>
                      <a:srcRect/>
                      <a:stretch>
                        <a:fillRect/>
                      </a:stretch>
                    </p:blipFill>
                    <p:spPr bwMode="auto">
                      <a:xfrm>
                        <a:off x="344488" y="306388"/>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35401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EB1646A-10AD-4171-B4E6-B06854ACE9FB}" type="slidenum">
              <a:rPr lang="en-US" altLang="en-US" sz="1200" smtClean="0">
                <a:solidFill>
                  <a:srgbClr val="898989"/>
                </a:solidFill>
              </a:rPr>
              <a:pPr algn="l">
                <a:spcBef>
                  <a:spcPct val="0"/>
                </a:spcBef>
                <a:buFontTx/>
                <a:buNone/>
              </a:pPr>
              <a:t>89</a:t>
            </a:fld>
            <a:endParaRPr lang="en-US" altLang="en-US" sz="1200" smtClean="0">
              <a:solidFill>
                <a:srgbClr val="898989"/>
              </a:solidFill>
            </a:endParaRPr>
          </a:p>
        </p:txBody>
      </p:sp>
      <p:graphicFrame>
        <p:nvGraphicFramePr>
          <p:cNvPr id="138243" name="Object 2"/>
          <p:cNvGraphicFramePr>
            <a:graphicFrameLocks noGrp="1" noChangeAspect="1"/>
          </p:cNvGraphicFramePr>
          <p:nvPr>
            <p:ph idx="1"/>
            <p:extLst>
              <p:ext uri="{D42A27DB-BD31-4B8C-83A1-F6EECF244321}">
                <p14:modId xmlns:p14="http://schemas.microsoft.com/office/powerpoint/2010/main" val="3194812159"/>
              </p:ext>
            </p:extLst>
          </p:nvPr>
        </p:nvGraphicFramePr>
        <p:xfrm>
          <a:off x="304800" y="319088"/>
          <a:ext cx="8534400" cy="6108700"/>
        </p:xfrm>
        <a:graphic>
          <a:graphicData uri="http://schemas.openxmlformats.org/presentationml/2006/ole">
            <mc:AlternateContent xmlns:mc="http://schemas.openxmlformats.org/markup-compatibility/2006">
              <mc:Choice xmlns:v="urn:schemas-microsoft-com:vml" Requires="v">
                <p:oleObj spid="_x0000_s191500" name="Worksheet" r:id="rId5" imgW="3322419" imgH="2377512" progId="Excel.Sheet.8">
                  <p:embed/>
                </p:oleObj>
              </mc:Choice>
              <mc:Fallback>
                <p:oleObj name="Worksheet" r:id="rId5" imgW="3322419" imgH="2377512" progId="Excel.Sheet.8">
                  <p:embed/>
                  <p:pic>
                    <p:nvPicPr>
                      <p:cNvPr id="0" name=""/>
                      <p:cNvPicPr>
                        <a:picLocks noChangeAspect="1" noChangeArrowheads="1"/>
                      </p:cNvPicPr>
                      <p:nvPr/>
                    </p:nvPicPr>
                    <p:blipFill>
                      <a:blip r:embed="rId6"/>
                      <a:srcRect/>
                      <a:stretch>
                        <a:fillRect/>
                      </a:stretch>
                    </p:blipFill>
                    <p:spPr bwMode="auto">
                      <a:xfrm>
                        <a:off x="304800" y="319088"/>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68723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52400" y="152400"/>
            <a:ext cx="8839200" cy="6400800"/>
          </a:xfrm>
        </p:spPr>
        <p:txBody>
          <a:bodyPr/>
          <a:lstStyle/>
          <a:p>
            <a:pPr eaLnBrk="1" hangingPunct="1">
              <a:buFontTx/>
              <a:buNone/>
            </a:pPr>
            <a:r>
              <a:rPr lang="en-US" altLang="en-US" sz="4000" b="1" u="sng" smtClean="0">
                <a:solidFill>
                  <a:srgbClr val="C00000"/>
                </a:solidFill>
              </a:rPr>
              <a:t>Rules for Deductions for AGI. [2 of 7] </a:t>
            </a:r>
          </a:p>
          <a:p>
            <a:pPr eaLnBrk="1" hangingPunct="1"/>
            <a:r>
              <a:rPr lang="en-US" altLang="en-US" sz="4000" b="1" smtClean="0"/>
              <a:t>A </a:t>
            </a:r>
            <a:r>
              <a:rPr lang="en-US" altLang="en-US" sz="4000" b="1" u="sng" smtClean="0">
                <a:solidFill>
                  <a:srgbClr val="C00000"/>
                </a:solidFill>
              </a:rPr>
              <a:t>trade or business operation</a:t>
            </a:r>
            <a:r>
              <a:rPr lang="en-US" altLang="en-US" sz="4000" b="1" smtClean="0">
                <a:solidFill>
                  <a:srgbClr val="C00000"/>
                </a:solidFill>
              </a:rPr>
              <a:t> </a:t>
            </a:r>
            <a:r>
              <a:rPr lang="en-US" altLang="en-US" sz="4000" b="1" smtClean="0"/>
              <a:t>often means providing goods or services to customers.  </a:t>
            </a:r>
            <a:r>
              <a:rPr lang="en-US" altLang="en-US" sz="3600" b="1" smtClean="0"/>
              <a:t>(By comparison, an employee provides services to his or her employer.)</a:t>
            </a:r>
            <a:endParaRPr lang="en-US" altLang="en-US" sz="4000" b="1" smtClean="0"/>
          </a:p>
          <a:p>
            <a:pPr eaLnBrk="1" hangingPunct="1"/>
            <a:r>
              <a:rPr lang="en-US" altLang="en-US" sz="4000" b="1" smtClean="0"/>
              <a:t>When you buy an asset hoping to sell it later at a profit (such as buying IBM stock) you are not in a trade or business, but this is a </a:t>
            </a:r>
            <a:br>
              <a:rPr lang="en-US" altLang="en-US" sz="4000" b="1" smtClean="0"/>
            </a:br>
            <a:r>
              <a:rPr lang="en-US" altLang="en-US" sz="4000" b="1" u="sng" smtClean="0">
                <a:solidFill>
                  <a:srgbClr val="C00000"/>
                </a:solidFill>
              </a:rPr>
              <a:t>transaction entered into for profit</a:t>
            </a:r>
            <a:r>
              <a:rPr lang="en-US" altLang="en-US" sz="4000" b="1" smtClean="0">
                <a:solidFill>
                  <a:srgbClr val="C00000"/>
                </a:solidFill>
              </a:rPr>
              <a:t>.</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80899" name="Object 1"/>
          <p:cNvGraphicFramePr>
            <a:graphicFrameLocks noChangeAspect="1"/>
          </p:cNvGraphicFramePr>
          <p:nvPr/>
        </p:nvGraphicFramePr>
        <p:xfrm>
          <a:off x="152400" y="152400"/>
          <a:ext cx="8750300" cy="6591300"/>
        </p:xfrm>
        <a:graphic>
          <a:graphicData uri="http://schemas.openxmlformats.org/presentationml/2006/ole">
            <mc:AlternateContent xmlns:mc="http://schemas.openxmlformats.org/markup-compatibility/2006">
              <mc:Choice xmlns:v="urn:schemas-microsoft-com:vml" Requires="v">
                <p:oleObj spid="_x0000_s80913" name="Worksheet" r:id="rId4" imgW="2438328" imgH="1836432" progId="Excel.Sheet.12">
                  <p:embed/>
                </p:oleObj>
              </mc:Choice>
              <mc:Fallback>
                <p:oleObj name="Worksheet" r:id="rId4" imgW="2438328" imgH="183643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7503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81923" name="Object 1"/>
          <p:cNvGraphicFramePr>
            <a:graphicFrameLocks noChangeAspect="1"/>
          </p:cNvGraphicFramePr>
          <p:nvPr/>
        </p:nvGraphicFramePr>
        <p:xfrm>
          <a:off x="330200" y="533400"/>
          <a:ext cx="8509000" cy="5767388"/>
        </p:xfrm>
        <a:graphic>
          <a:graphicData uri="http://schemas.openxmlformats.org/presentationml/2006/ole">
            <mc:AlternateContent xmlns:mc="http://schemas.openxmlformats.org/markup-compatibility/2006">
              <mc:Choice xmlns:v="urn:schemas-microsoft-com:vml" Requires="v">
                <p:oleObj spid="_x0000_s81937" name="Worksheet" r:id="rId4" imgW="3291948" imgH="2232576" progId="Excel.Sheet.12">
                  <p:embed/>
                </p:oleObj>
              </mc:Choice>
              <mc:Fallback>
                <p:oleObj name="Worksheet" r:id="rId4" imgW="3291948" imgH="223257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533400"/>
                        <a:ext cx="85090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82947" name="Object 1"/>
          <p:cNvGraphicFramePr>
            <a:graphicFrameLocks noChangeAspect="1"/>
          </p:cNvGraphicFramePr>
          <p:nvPr>
            <p:extLst>
              <p:ext uri="{D42A27DB-BD31-4B8C-83A1-F6EECF244321}">
                <p14:modId xmlns:p14="http://schemas.microsoft.com/office/powerpoint/2010/main" val="4228410951"/>
              </p:ext>
            </p:extLst>
          </p:nvPr>
        </p:nvGraphicFramePr>
        <p:xfrm>
          <a:off x="214313" y="381000"/>
          <a:ext cx="8750300" cy="6153150"/>
        </p:xfrm>
        <a:graphic>
          <a:graphicData uri="http://schemas.openxmlformats.org/presentationml/2006/ole">
            <mc:AlternateContent xmlns:mc="http://schemas.openxmlformats.org/markup-compatibility/2006">
              <mc:Choice xmlns:v="urn:schemas-microsoft-com:vml" Requires="v">
                <p:oleObj spid="_x0000_s82963" name="Worksheet" r:id="rId4" imgW="2438328" imgH="1714608" progId="Excel.Sheet.12">
                  <p:embed/>
                </p:oleObj>
              </mc:Choice>
              <mc:Fallback>
                <p:oleObj name="Worksheet" r:id="rId4" imgW="2438328" imgH="1714608" progId="Excel.Sheet.12">
                  <p:embed/>
                  <p:pic>
                    <p:nvPicPr>
                      <p:cNvPr id="0" name="Object 1"/>
                      <p:cNvPicPr>
                        <a:picLocks noChangeAspect="1" noChangeArrowheads="1"/>
                      </p:cNvPicPr>
                      <p:nvPr/>
                    </p:nvPicPr>
                    <p:blipFill>
                      <a:blip r:embed="rId5"/>
                      <a:srcRect/>
                      <a:stretch>
                        <a:fillRect/>
                      </a:stretch>
                    </p:blipFill>
                    <p:spPr bwMode="auto">
                      <a:xfrm>
                        <a:off x="214313" y="381000"/>
                        <a:ext cx="87503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smtClean="0"/>
              <a:t> </a:t>
            </a:r>
          </a:p>
        </p:txBody>
      </p:sp>
      <p:graphicFrame>
        <p:nvGraphicFramePr>
          <p:cNvPr id="82947" name="Object 1"/>
          <p:cNvGraphicFramePr>
            <a:graphicFrameLocks noChangeAspect="1"/>
          </p:cNvGraphicFramePr>
          <p:nvPr>
            <p:extLst>
              <p:ext uri="{D42A27DB-BD31-4B8C-83A1-F6EECF244321}">
                <p14:modId xmlns:p14="http://schemas.microsoft.com/office/powerpoint/2010/main" val="3031873768"/>
              </p:ext>
            </p:extLst>
          </p:nvPr>
        </p:nvGraphicFramePr>
        <p:xfrm>
          <a:off x="214313" y="381000"/>
          <a:ext cx="8750300" cy="6153150"/>
        </p:xfrm>
        <a:graphic>
          <a:graphicData uri="http://schemas.openxmlformats.org/presentationml/2006/ole">
            <mc:AlternateContent xmlns:mc="http://schemas.openxmlformats.org/markup-compatibility/2006">
              <mc:Choice xmlns:v="urn:schemas-microsoft-com:vml" Requires="v">
                <p:oleObj spid="_x0000_s202757" name="Worksheet" r:id="rId4" imgW="2438328" imgH="1714608" progId="Excel.Sheet.12">
                  <p:embed/>
                </p:oleObj>
              </mc:Choice>
              <mc:Fallback>
                <p:oleObj name="Worksheet" r:id="rId4" imgW="2438328" imgH="1714608" progId="Excel.Sheet.12">
                  <p:embed/>
                  <p:pic>
                    <p:nvPicPr>
                      <p:cNvPr id="0" name=""/>
                      <p:cNvPicPr>
                        <a:picLocks noChangeAspect="1" noChangeArrowheads="1"/>
                      </p:cNvPicPr>
                      <p:nvPr/>
                    </p:nvPicPr>
                    <p:blipFill>
                      <a:blip r:embed="rId5"/>
                      <a:srcRect/>
                      <a:stretch>
                        <a:fillRect/>
                      </a:stretch>
                    </p:blipFill>
                    <p:spPr bwMode="auto">
                      <a:xfrm>
                        <a:off x="214313" y="381000"/>
                        <a:ext cx="87503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462126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457200" y="228600"/>
            <a:ext cx="8229600" cy="5897563"/>
          </a:xfrm>
          <a:noFill/>
        </p:spPr>
        <p:txBody>
          <a:bodyPr lIns="92075" tIns="46038" rIns="92075" bIns="46038"/>
          <a:lstStyle/>
          <a:p>
            <a:pPr>
              <a:buFont typeface="Monotype Sorts" pitchFamily="2" charset="2"/>
              <a:buNone/>
            </a:pPr>
            <a:r>
              <a:rPr lang="en-US" altLang="en-US" sz="6000" b="1" smtClean="0"/>
              <a:t> </a:t>
            </a:r>
          </a:p>
        </p:txBody>
      </p:sp>
      <p:graphicFrame>
        <p:nvGraphicFramePr>
          <p:cNvPr id="83971" name="Object 1"/>
          <p:cNvGraphicFramePr>
            <a:graphicFrameLocks noChangeAspect="1"/>
          </p:cNvGraphicFramePr>
          <p:nvPr/>
        </p:nvGraphicFramePr>
        <p:xfrm>
          <a:off x="174625" y="533400"/>
          <a:ext cx="8589963" cy="5895975"/>
        </p:xfrm>
        <a:graphic>
          <a:graphicData uri="http://schemas.openxmlformats.org/presentationml/2006/ole">
            <mc:AlternateContent xmlns:mc="http://schemas.openxmlformats.org/markup-compatibility/2006">
              <mc:Choice xmlns:v="urn:schemas-microsoft-com:vml" Requires="v">
                <p:oleObj spid="_x0000_s83985" name="Worksheet" r:id="rId4" imgW="2766161" imgH="1798416" progId="Excel.Sheet.12">
                  <p:embed/>
                </p:oleObj>
              </mc:Choice>
              <mc:Fallback>
                <p:oleObj name="Worksheet" r:id="rId4" imgW="2766161" imgH="1798416"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533400"/>
                        <a:ext cx="8589963"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457200" y="228600"/>
            <a:ext cx="8229600" cy="5897563"/>
          </a:xfrm>
          <a:noFill/>
        </p:spPr>
        <p:txBody>
          <a:bodyPr lIns="92075" tIns="46038" rIns="92075" bIns="46038"/>
          <a:lstStyle/>
          <a:p>
            <a:pPr>
              <a:buFont typeface="Monotype Sorts" pitchFamily="2" charset="2"/>
              <a:buNone/>
            </a:pPr>
            <a:r>
              <a:rPr lang="en-US" altLang="en-US" sz="6000" b="1" smtClean="0"/>
              <a:t> </a:t>
            </a:r>
          </a:p>
        </p:txBody>
      </p:sp>
      <p:graphicFrame>
        <p:nvGraphicFramePr>
          <p:cNvPr id="84995" name="Object 1"/>
          <p:cNvGraphicFramePr>
            <a:graphicFrameLocks noChangeAspect="1"/>
          </p:cNvGraphicFramePr>
          <p:nvPr/>
        </p:nvGraphicFramePr>
        <p:xfrm>
          <a:off x="174625" y="533400"/>
          <a:ext cx="8589963" cy="6494463"/>
        </p:xfrm>
        <a:graphic>
          <a:graphicData uri="http://schemas.openxmlformats.org/presentationml/2006/ole">
            <mc:AlternateContent xmlns:mc="http://schemas.openxmlformats.org/markup-compatibility/2006">
              <mc:Choice xmlns:v="urn:schemas-microsoft-com:vml" Requires="v">
                <p:oleObj spid="_x0000_s85009" name="Worksheet" r:id="rId4" imgW="2766161" imgH="1981152" progId="Excel.Sheet.12">
                  <p:embed/>
                </p:oleObj>
              </mc:Choice>
              <mc:Fallback>
                <p:oleObj name="Worksheet" r:id="rId4" imgW="2766161" imgH="1981152"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533400"/>
                        <a:ext cx="858996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3415825735"/>
              </p:ext>
            </p:extLst>
          </p:nvPr>
        </p:nvGraphicFramePr>
        <p:xfrm>
          <a:off x="157840" y="381000"/>
          <a:ext cx="8817682" cy="4572000"/>
        </p:xfrm>
        <a:graphic>
          <a:graphicData uri="http://schemas.openxmlformats.org/presentationml/2006/ole">
            <mc:AlternateContent xmlns:mc="http://schemas.openxmlformats.org/markup-compatibility/2006">
              <mc:Choice xmlns:v="urn:schemas-microsoft-com:vml" Requires="v">
                <p:oleObj spid="_x0000_s200711" name="Worksheet" r:id="rId4" imgW="3718542" imgH="1927800" progId="Excel.Sheet.12">
                  <p:embed/>
                </p:oleObj>
              </mc:Choice>
              <mc:Fallback>
                <p:oleObj name="Worksheet" r:id="rId4" imgW="3718542" imgH="1927800" progId="Excel.Sheet.12">
                  <p:embed/>
                  <p:pic>
                    <p:nvPicPr>
                      <p:cNvPr id="0" name=""/>
                      <p:cNvPicPr/>
                      <p:nvPr/>
                    </p:nvPicPr>
                    <p:blipFill>
                      <a:blip r:embed="rId5"/>
                      <a:stretch>
                        <a:fillRect/>
                      </a:stretch>
                    </p:blipFill>
                    <p:spPr>
                      <a:xfrm>
                        <a:off x="157840" y="381000"/>
                        <a:ext cx="8817682" cy="4572000"/>
                      </a:xfrm>
                      <a:prstGeom prst="rect">
                        <a:avLst/>
                      </a:prstGeom>
                    </p:spPr>
                  </p:pic>
                </p:oleObj>
              </mc:Fallback>
            </mc:AlternateContent>
          </a:graphicData>
        </a:graphic>
      </p:graphicFrame>
    </p:spTree>
    <p:extLst>
      <p:ext uri="{BB962C8B-B14F-4D97-AF65-F5344CB8AC3E}">
        <p14:creationId xmlns:p14="http://schemas.microsoft.com/office/powerpoint/2010/main" val="216880993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smtClean="0"/>
              <a:t> </a:t>
            </a:r>
          </a:p>
        </p:txBody>
      </p:sp>
      <p:graphicFrame>
        <p:nvGraphicFramePr>
          <p:cNvPr id="2" name="Object 1"/>
          <p:cNvGraphicFramePr>
            <a:graphicFrameLocks noChangeAspect="1"/>
          </p:cNvGraphicFramePr>
          <p:nvPr>
            <p:extLst>
              <p:ext uri="{D42A27DB-BD31-4B8C-83A1-F6EECF244321}">
                <p14:modId xmlns:p14="http://schemas.microsoft.com/office/powerpoint/2010/main" val="862008089"/>
              </p:ext>
            </p:extLst>
          </p:nvPr>
        </p:nvGraphicFramePr>
        <p:xfrm>
          <a:off x="157163" y="381000"/>
          <a:ext cx="8675687" cy="4572000"/>
        </p:xfrm>
        <a:graphic>
          <a:graphicData uri="http://schemas.openxmlformats.org/presentationml/2006/ole">
            <mc:AlternateContent xmlns:mc="http://schemas.openxmlformats.org/markup-compatibility/2006">
              <mc:Choice xmlns:v="urn:schemas-microsoft-com:vml" Requires="v">
                <p:oleObj spid="_x0000_s201735" name="Worksheet" r:id="rId4" imgW="3657600" imgH="1927800" progId="Excel.Sheet.12">
                  <p:embed/>
                </p:oleObj>
              </mc:Choice>
              <mc:Fallback>
                <p:oleObj name="Worksheet" r:id="rId4" imgW="3657600" imgH="1927800" progId="Excel.Sheet.12">
                  <p:embed/>
                  <p:pic>
                    <p:nvPicPr>
                      <p:cNvPr id="0" name=""/>
                      <p:cNvPicPr/>
                      <p:nvPr/>
                    </p:nvPicPr>
                    <p:blipFill>
                      <a:blip r:embed="rId5"/>
                      <a:stretch>
                        <a:fillRect/>
                      </a:stretch>
                    </p:blipFill>
                    <p:spPr>
                      <a:xfrm>
                        <a:off x="157163" y="381000"/>
                        <a:ext cx="8675687" cy="4572000"/>
                      </a:xfrm>
                      <a:prstGeom prst="rect">
                        <a:avLst/>
                      </a:prstGeom>
                    </p:spPr>
                  </p:pic>
                </p:oleObj>
              </mc:Fallback>
            </mc:AlternateContent>
          </a:graphicData>
        </a:graphic>
      </p:graphicFrame>
    </p:spTree>
    <p:extLst>
      <p:ext uri="{BB962C8B-B14F-4D97-AF65-F5344CB8AC3E}">
        <p14:creationId xmlns:p14="http://schemas.microsoft.com/office/powerpoint/2010/main" val="239259618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400" b="1" u="sng" smtClean="0">
                <a:solidFill>
                  <a:srgbClr val="C00000"/>
                </a:solidFill>
              </a:rPr>
              <a:t>Bad Debt Expense</a:t>
            </a:r>
            <a:r>
              <a:rPr lang="en-US" altLang="en-US" sz="3600" b="1" u="sng" smtClean="0">
                <a:solidFill>
                  <a:srgbClr val="C00000"/>
                </a:solidFill>
              </a:rPr>
              <a:t>.  </a:t>
            </a:r>
          </a:p>
          <a:p>
            <a:pPr eaLnBrk="1" hangingPunct="1">
              <a:lnSpc>
                <a:spcPct val="90000"/>
              </a:lnSpc>
            </a:pPr>
            <a:r>
              <a:rPr lang="en-US" altLang="en-US" sz="4000" b="1" smtClean="0"/>
              <a:t>Specific charge-off method must be used</a:t>
            </a:r>
          </a:p>
          <a:p>
            <a:pPr eaLnBrk="1" hangingPunct="1">
              <a:lnSpc>
                <a:spcPct val="90000"/>
              </a:lnSpc>
            </a:pPr>
            <a:r>
              <a:rPr lang="en-US" altLang="en-US" sz="4000" b="1" smtClean="0"/>
              <a:t>Investment and personal loans are considered nonbusiness (capital losses)</a:t>
            </a:r>
          </a:p>
          <a:p>
            <a:pPr eaLnBrk="1" hangingPunct="1">
              <a:lnSpc>
                <a:spcPct val="90000"/>
              </a:lnSpc>
            </a:pPr>
            <a:r>
              <a:rPr lang="en-US" altLang="en-US" sz="4000" b="1" smtClean="0"/>
              <a:t>Loan must be valid debt</a:t>
            </a:r>
          </a:p>
          <a:p>
            <a:pPr eaLnBrk="1" hangingPunct="1">
              <a:lnSpc>
                <a:spcPct val="90000"/>
              </a:lnSpc>
            </a:pPr>
            <a:r>
              <a:rPr lang="en-US" altLang="en-US" sz="4000" b="1" smtClean="0"/>
              <a:t>No bad debt deduction for cash basis taxpayers who have not previously included amount in income</a:t>
            </a:r>
          </a:p>
        </p:txBody>
      </p:sp>
    </p:spTree>
    <p:extLst>
      <p:ext uri="{BB962C8B-B14F-4D97-AF65-F5344CB8AC3E}">
        <p14:creationId xmlns:p14="http://schemas.microsoft.com/office/powerpoint/2010/main" val="5138434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153CAE-3A2E-4D84-84D5-3D26B9373975}" type="slidenum">
              <a:rPr lang="en-US" altLang="en-US" sz="1200" smtClean="0">
                <a:solidFill>
                  <a:srgbClr val="898989"/>
                </a:solidFill>
              </a:rPr>
              <a:pPr>
                <a:spcBef>
                  <a:spcPct val="0"/>
                </a:spcBef>
                <a:buFontTx/>
                <a:buNone/>
              </a:pPr>
              <a:t>99</a:t>
            </a:fld>
            <a:endParaRPr lang="en-US" altLang="en-US" sz="1200" smtClean="0">
              <a:solidFill>
                <a:srgbClr val="898989"/>
              </a:solidFill>
            </a:endParaRPr>
          </a:p>
        </p:txBody>
      </p:sp>
      <p:sp>
        <p:nvSpPr>
          <p:cNvPr id="89091" name="Rectangle 2"/>
          <p:cNvSpPr>
            <a:spLocks noGrp="1" noChangeArrowheads="1"/>
          </p:cNvSpPr>
          <p:nvPr>
            <p:ph type="ctrTitle"/>
          </p:nvPr>
        </p:nvSpPr>
        <p:spPr>
          <a:xfrm>
            <a:off x="381000" y="152400"/>
            <a:ext cx="8305800" cy="582613"/>
          </a:xfrm>
          <a:noFill/>
        </p:spPr>
        <p:txBody>
          <a:bodyPr lIns="90488" tIns="44450" rIns="90488" bIns="44450">
            <a:spAutoFit/>
          </a:bodyPr>
          <a:lstStyle/>
          <a:p>
            <a:pPr algn="l"/>
            <a:r>
              <a:rPr lang="en-US" altLang="en-US" sz="3200" b="1" smtClean="0"/>
              <a:t> </a:t>
            </a:r>
            <a:endParaRPr lang="en-US" altLang="en-US" sz="3200" b="1" smtClean="0">
              <a:solidFill>
                <a:srgbClr val="FF3300"/>
              </a:solidFill>
            </a:endParaRPr>
          </a:p>
        </p:txBody>
      </p:sp>
      <p:graphicFrame>
        <p:nvGraphicFramePr>
          <p:cNvPr id="89092" name="Object 2"/>
          <p:cNvGraphicFramePr>
            <a:graphicFrameLocks noChangeAspect="1"/>
          </p:cNvGraphicFramePr>
          <p:nvPr>
            <p:extLst>
              <p:ext uri="{D42A27DB-BD31-4B8C-83A1-F6EECF244321}">
                <p14:modId xmlns:p14="http://schemas.microsoft.com/office/powerpoint/2010/main" val="776292042"/>
              </p:ext>
            </p:extLst>
          </p:nvPr>
        </p:nvGraphicFramePr>
        <p:xfrm>
          <a:off x="534988" y="152400"/>
          <a:ext cx="7972425" cy="6291263"/>
        </p:xfrm>
        <a:graphic>
          <a:graphicData uri="http://schemas.openxmlformats.org/presentationml/2006/ole">
            <mc:AlternateContent xmlns:mc="http://schemas.openxmlformats.org/markup-compatibility/2006">
              <mc:Choice xmlns:v="urn:schemas-microsoft-com:vml" Requires="v">
                <p:oleObj spid="_x0000_s192523" name="Worksheet" r:id="rId5" imgW="2933644" imgH="2568024" progId="Excel.Sheet.12">
                  <p:embed/>
                </p:oleObj>
              </mc:Choice>
              <mc:Fallback>
                <p:oleObj name="Worksheet" r:id="rId5" imgW="2933644" imgH="2568024" progId="Excel.Sheet.12">
                  <p:embed/>
                  <p:pic>
                    <p:nvPicPr>
                      <p:cNvPr id="0" name=""/>
                      <p:cNvPicPr>
                        <a:picLocks noChangeAspect="1" noChangeArrowheads="1"/>
                      </p:cNvPicPr>
                      <p:nvPr/>
                    </p:nvPicPr>
                    <p:blipFill>
                      <a:blip r:embed="rId6"/>
                      <a:srcRect/>
                      <a:stretch>
                        <a:fillRect/>
                      </a:stretch>
                    </p:blipFill>
                    <p:spPr bwMode="auto">
                      <a:xfrm>
                        <a:off x="534988" y="152400"/>
                        <a:ext cx="7972425"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17836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2248</Words>
  <Application>Microsoft Office PowerPoint</Application>
  <PresentationFormat>On-screen Show (4:3)</PresentationFormat>
  <Paragraphs>271</Paragraphs>
  <Slides>107</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10" baseType="lpstr">
      <vt:lpstr>Office Theme</vt:lpstr>
      <vt:lpstr>Worksheet</vt:lpstr>
      <vt:lpstr>Microsoft Excel Worksheet</vt:lpstr>
      <vt:lpstr>Chapter 9 Business Income-Deductions-Acct-Methods   Howard Godfrey, Ph.D., CPA Professor of Accounting  ©Howard Godfrey-2015  </vt:lpstr>
      <vt:lpstr>PowerPoint Presentation</vt:lpstr>
      <vt:lpstr>PowerPoint Presentation</vt:lpstr>
      <vt:lpstr> </vt:lpstr>
      <vt:lpstr>Classification of Expenses  Profit motivated, Trade or business or Production of income, Rental, Personal, Mixed business and pleasure. Tests for Deductibility –Ordinary and necessary, Reasonable in amount. Limits on Deductions. Not against Public policy, Not political or lobbying. Not capital expenditure.  Not an expense related to tax-exempt income, Not a personal expense.  For taxpayer’s benefit- not paying an expense for another person. Timing – Cash or Accrual basis, Accrual to related party, Financial accounting &amp; tax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Involuntary Conversions </vt:lpstr>
      <vt:lpstr>PowerPoint Presentation</vt:lpstr>
      <vt:lpstr>PowerPoint Presentation</vt:lpstr>
      <vt:lpstr>   </vt:lpstr>
      <vt:lpstr>   </vt:lpstr>
      <vt:lpstr>Casualty &amp;Theft Loss Deductions</vt:lpstr>
      <vt:lpstr> Jim's business building was totally destroyed by fire. The property had an  adjusted basis of $150,000 and  a FMV of $130,000 before the fire.  Jim received insurance  reimbursement of $120,000 for the destruction of the workshop.  Jim's AGI was $70,000, before considering this loss.  Jim had no casualty gains during the year.  What is Jim’s fire loss deduction on his tax return? a.  $ 2,900   b. $ 8,500  c. $ 30,000  </vt:lpstr>
      <vt:lpstr>   </vt:lpstr>
      <vt:lpstr>   </vt:lpstr>
      <vt:lpstr>Gains on Involuntary Conversions</vt:lpstr>
      <vt:lpstr>Gains on Involuntary Conversions</vt:lpstr>
      <vt:lpstr>Jane's residence was totally destroyed by fire. The property had an adjusted basis of $150,000 and a FMV of $130,000 before the fire. Jane received insurance reimbursement of $120,000 for the destruction of her home.  Jane's adjusted gross income was $70,000.  Jane had no casualty gains during the year.  What amount of the fire loss was Jane entitled to claim as an itemized deduction on her tax return? a. $ 2,900  b.  $ 8,500    c.  $ 8,600    d.  $10,000  </vt:lpstr>
      <vt:lpstr>Requirements for recognizing taxable income tend to be structured to recognize income earlier than the recognition rules for GAAP accounting.  Requirements for accruing tax deductions tend to be structured to recognize less accrued expenses than the recognition rules for GAAP reporting purposes. The government's main objective for writing tax laws is to collect revenues. Tax accounting rules for accrual-method businesses tend to bias against understating income.   </vt:lpstr>
      <vt:lpstr>   </vt:lpstr>
      <vt:lpstr>   </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Instructor PowerPoint Slides. Summer, 2008. Edited May 30, 2008. Copyright © 2008, Dr. Howard Godfrey</dc:title>
  <dc:creator>Howard</dc:creator>
  <cp:lastModifiedBy>HowardGodfrey</cp:lastModifiedBy>
  <cp:revision>404</cp:revision>
  <cp:lastPrinted>2015-10-31T23:14:09Z</cp:lastPrinted>
  <dcterms:created xsi:type="dcterms:W3CDTF">2008-05-30T15:41:50Z</dcterms:created>
  <dcterms:modified xsi:type="dcterms:W3CDTF">2015-11-04T04:04:33Z</dcterms:modified>
</cp:coreProperties>
</file>