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715" r:id="rId2"/>
    <p:sldId id="870" r:id="rId3"/>
    <p:sldId id="878" r:id="rId4"/>
    <p:sldId id="880" r:id="rId5"/>
    <p:sldId id="883" r:id="rId6"/>
    <p:sldId id="881" r:id="rId7"/>
    <p:sldId id="882" r:id="rId8"/>
    <p:sldId id="898" r:id="rId9"/>
    <p:sldId id="874" r:id="rId10"/>
    <p:sldId id="886" r:id="rId11"/>
    <p:sldId id="893" r:id="rId12"/>
    <p:sldId id="894" r:id="rId13"/>
    <p:sldId id="885" r:id="rId14"/>
    <p:sldId id="892" r:id="rId15"/>
    <p:sldId id="895" r:id="rId16"/>
    <p:sldId id="889" r:id="rId17"/>
    <p:sldId id="891" r:id="rId18"/>
    <p:sldId id="897" r:id="rId19"/>
    <p:sldId id="904" r:id="rId20"/>
    <p:sldId id="905" r:id="rId21"/>
    <p:sldId id="906" r:id="rId22"/>
    <p:sldId id="899" r:id="rId23"/>
    <p:sldId id="896" r:id="rId24"/>
    <p:sldId id="901" r:id="rId25"/>
    <p:sldId id="902" r:id="rId26"/>
    <p:sldId id="900" r:id="rId27"/>
    <p:sldId id="903" r:id="rId28"/>
    <p:sldId id="907" r:id="rId29"/>
    <p:sldId id="908" r:id="rId30"/>
    <p:sldId id="909" r:id="rId31"/>
    <p:sldId id="911" r:id="rId32"/>
    <p:sldId id="912" r:id="rId33"/>
    <p:sldId id="910" r:id="rId34"/>
    <p:sldId id="914" r:id="rId35"/>
    <p:sldId id="915" r:id="rId36"/>
    <p:sldId id="916" r:id="rId37"/>
    <p:sldId id="917" r:id="rId38"/>
    <p:sldId id="918" r:id="rId39"/>
    <p:sldId id="919" r:id="rId40"/>
    <p:sldId id="920" r:id="rId41"/>
    <p:sldId id="921" r:id="rId42"/>
    <p:sldId id="922" r:id="rId43"/>
    <p:sldId id="718" r:id="rId4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6" autoAdjust="0"/>
    <p:restoredTop sz="94632" autoAdjust="0"/>
  </p:normalViewPr>
  <p:slideViewPr>
    <p:cSldViewPr>
      <p:cViewPr>
        <p:scale>
          <a:sx n="66" d="100"/>
          <a:sy n="66" d="100"/>
        </p:scale>
        <p:origin x="-1229" y="-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62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45674" y="233277"/>
            <a:ext cx="3789830" cy="26637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IN-12-Chp-03-1-Fed-Tax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594973" y="233277"/>
            <a:ext cx="2181119" cy="308934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Accounting </a:t>
            </a:r>
            <a:r>
              <a:rPr lang="en-US" smtClean="0"/>
              <a:t> 6160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11364" y="8676956"/>
            <a:ext cx="2726791" cy="386167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</a:t>
            </a:r>
            <a:r>
              <a:rPr lang="en-US" smtClean="0"/>
              <a:t>2012-Dr</a:t>
            </a:r>
            <a:r>
              <a:rPr lang="en-US"/>
              <a:t>. Howard Godfrey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676956"/>
            <a:ext cx="2728363" cy="463401"/>
          </a:xfrm>
          <a:prstGeom prst="rect">
            <a:avLst/>
          </a:prstGeom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 Chapter 3. Page </a:t>
            </a:r>
            <a:fld id="{1060516F-48FB-4724-9FB6-A38E3A140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358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4647AE-B73A-4701-8330-EB9D22064961}" type="datetimeFigureOut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14924"/>
            <a:ext cx="5607691" cy="4183222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E0E1FAB-FE1A-4487-85DA-D86C4074A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272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4815" indent="-27396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0564" indent="-2188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1419" indent="-2188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2274" indent="-21885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35725" indent="-218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89176" indent="-218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42627" indent="-218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96078" indent="-2188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79E7E89-AE17-4997-9A29-E468254EE77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FB22B-4117-4493-9B9F-67F257E1DFFA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FB22B-4117-4493-9B9F-67F257E1DFFA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57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FB22B-4117-4493-9B9F-67F257E1DFFA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7901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FB22B-4117-4493-9B9F-67F257E1DFFA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045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FB22B-4117-4493-9B9F-67F257E1DFFA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7311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FB22B-4117-4493-9B9F-67F257E1DFFA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9366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FB22B-4117-4493-9B9F-67F257E1DFFA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8252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FB22B-4117-4493-9B9F-67F257E1DFFA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433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BE50-0057-498A-8DFC-A16BAA43670B}" type="datetime1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48AB3-F51C-42E5-BC0C-D2DD829AB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99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1EA7-572F-4BB1-85DE-D4D9A4D2180B}" type="datetime1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C5BA1-29D2-459A-9E9C-844C4A081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12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5162-5295-41ED-9200-7921BA07056C}" type="datetime1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347B-CC6E-43CC-B82E-D6C6FBEE4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48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7676A-5C95-4C41-A6F9-F1036B1DD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4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66D8-4933-4B80-931C-8AB4FD71672C}" type="datetime1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AE250-E14D-4DEF-8D19-5388E9EEC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80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F7204-D4BE-4ABE-9693-B3391CAE13EA}" type="datetime1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B47EB-39EA-4A4B-8941-C0F28E0764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80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CBE8-8AE8-4664-8E9B-A349FDE27D28}" type="datetime1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3588-83DB-47D7-B0AE-F2CBB7C9E3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98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B089-4A7A-41F5-9752-4688BBAB44B3}" type="datetime1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FC69C-CA01-4893-A934-20702166D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63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9FFA-DC10-4FC0-AE36-E714BB06F36A}" type="datetime1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A93B0-6F76-48FF-8418-7C28263039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54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B7F89-52D8-4FFD-BC16-97790CB8063A}" type="datetime1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96EF-4872-4C55-95E1-11F1F6AEBF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15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7C04-38E2-4B73-B781-D597F0F1EC1D}" type="datetime1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2C13E-CB47-4473-B87B-0B18081C8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79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E874C-9DD7-4627-A3E5-56A844E78F89}" type="datetime1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110B-A8AB-4225-B93C-611CD607C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95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B87E97-F389-45A0-8D49-F3E2670AFD42}" type="datetime1">
              <a:rPr lang="en-US"/>
              <a:pPr>
                <a:defRPr/>
              </a:pPr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28FDB5F-A99C-4AE3-B4B4-5C470FBA4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5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6.xls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7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8.xls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9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10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1.xls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11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12.xlsx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3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14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5.xlsx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16.xls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17.xls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18.xls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19.xls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20.xlsx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2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3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4.xls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6477000"/>
          </a:xfrm>
          <a:extLst/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en-US" altLang="en-US" sz="8000" b="1" dirty="0" smtClean="0"/>
              <a:t>Chapter-10-1B-Property-Cost-Recovery</a:t>
            </a:r>
            <a:r>
              <a:rPr lang="en-US" altLang="en-US" sz="5300" b="1" dirty="0" smtClean="0"/>
              <a:t/>
            </a:r>
            <a:br>
              <a:rPr lang="en-US" altLang="en-US" sz="5300" b="1" dirty="0" smtClean="0"/>
            </a:br>
            <a:r>
              <a:rPr lang="en-US" altLang="en-US" sz="3600" u="sng" dirty="0" smtClean="0"/>
              <a:t/>
            </a:r>
            <a:br>
              <a:rPr lang="en-US" altLang="en-US" sz="3600" u="sng" dirty="0" smtClean="0"/>
            </a:br>
            <a:r>
              <a:rPr lang="en-US" altLang="en-US" sz="3600" dirty="0" smtClean="0"/>
              <a:t> Howard Godfrey, Ph.D., CPA</a:t>
            </a:r>
            <a:br>
              <a:rPr lang="en-US" altLang="en-US" sz="3600" dirty="0" smtClean="0"/>
            </a:br>
            <a:r>
              <a:rPr lang="en-US" altLang="en-US" sz="2800" dirty="0" smtClean="0"/>
              <a:t>Professor of Accounting 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2800" dirty="0" smtClean="0"/>
              <a:t>©Howard Godfrey-2015 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000" b="1" dirty="0"/>
              <a:t>Teton </a:t>
            </a:r>
            <a:r>
              <a:rPr lang="en-US" sz="4000" b="1" dirty="0" smtClean="0"/>
              <a:t>bought a </a:t>
            </a:r>
            <a:r>
              <a:rPr lang="en-US" sz="4000" b="1" dirty="0"/>
              <a:t>machine on July 22 at a cost of $510,000, which has a recovery </a:t>
            </a:r>
            <a:r>
              <a:rPr lang="en-US" sz="4000" b="1" dirty="0" smtClean="0"/>
              <a:t>period </a:t>
            </a:r>
            <a:r>
              <a:rPr lang="en-US" sz="4000" b="1" dirty="0"/>
              <a:t>of 7 years. [Page 10-9] </a:t>
            </a:r>
            <a:endParaRPr lang="en-US" sz="4000" b="1" dirty="0" smtClean="0"/>
          </a:p>
          <a:p>
            <a:pPr marL="741363" indent="-741363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000" b="1" dirty="0" smtClean="0"/>
              <a:t>The </a:t>
            </a:r>
            <a:r>
              <a:rPr lang="en-US" sz="4000" b="1" dirty="0"/>
              <a:t>company will NOT claim: </a:t>
            </a:r>
            <a:endParaRPr lang="en-US" sz="4000" b="1" dirty="0" smtClean="0"/>
          </a:p>
          <a:p>
            <a:pPr marL="741363" indent="-741363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000" b="1" dirty="0" smtClean="0"/>
              <a:t>(1) bonus </a:t>
            </a:r>
            <a:r>
              <a:rPr lang="en-US" sz="4000" b="1" dirty="0"/>
              <a:t>depreciation [Pg. 10-22, expired</a:t>
            </a:r>
            <a:r>
              <a:rPr lang="en-US" sz="4000" b="1" dirty="0" smtClean="0"/>
              <a:t>)] or </a:t>
            </a:r>
          </a:p>
          <a:p>
            <a:pPr marL="741363" indent="-741363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000" b="1" dirty="0" smtClean="0"/>
              <a:t>(</a:t>
            </a:r>
            <a:r>
              <a:rPr lang="en-US" sz="4000" b="1" dirty="0"/>
              <a:t>2) immediate expensing under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section </a:t>
            </a:r>
            <a:r>
              <a:rPr lang="en-US" sz="4000" b="1" dirty="0"/>
              <a:t>179 [Page 10-17].  </a:t>
            </a:r>
            <a:endParaRPr lang="en-US" sz="4000" b="1" dirty="0" smtClean="0"/>
          </a:p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000" b="1" dirty="0" smtClean="0"/>
              <a:t>Teton’s </a:t>
            </a:r>
            <a:r>
              <a:rPr lang="en-US" sz="4000" b="1" dirty="0"/>
              <a:t>cost recovery deduction?</a:t>
            </a:r>
          </a:p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endParaRPr lang="en-US" alt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639545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492351"/>
              </p:ext>
            </p:extLst>
          </p:nvPr>
        </p:nvGraphicFramePr>
        <p:xfrm>
          <a:off x="266699" y="409575"/>
          <a:ext cx="8665081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8" name="Worksheet" r:id="rId4" imgW="3017551" imgH="1767789" progId="Excel.Sheet.12">
                  <p:embed/>
                </p:oleObj>
              </mc:Choice>
              <mc:Fallback>
                <p:oleObj name="Worksheet" r:id="rId4" imgW="3017551" imgH="17677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699" y="409575"/>
                        <a:ext cx="8665081" cy="507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1680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161278"/>
              </p:ext>
            </p:extLst>
          </p:nvPr>
        </p:nvGraphicFramePr>
        <p:xfrm>
          <a:off x="266699" y="409575"/>
          <a:ext cx="8665081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72" name="Worksheet" r:id="rId4" imgW="3017551" imgH="1767789" progId="Excel.Sheet.12">
                  <p:embed/>
                </p:oleObj>
              </mc:Choice>
              <mc:Fallback>
                <p:oleObj name="Worksheet" r:id="rId4" imgW="3017551" imgH="17677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699" y="409575"/>
                        <a:ext cx="8665081" cy="507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441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000" b="1" dirty="0"/>
              <a:t>Teton </a:t>
            </a:r>
            <a:r>
              <a:rPr lang="en-US" sz="4000" b="1" dirty="0" smtClean="0"/>
              <a:t>bought a </a:t>
            </a:r>
            <a:r>
              <a:rPr lang="en-US" sz="4000" b="1" dirty="0"/>
              <a:t>used delivery truck </a:t>
            </a:r>
            <a:r>
              <a:rPr lang="en-US" b="1" dirty="0"/>
              <a:t>[weighing 8,000 pounds – </a:t>
            </a:r>
            <a:r>
              <a:rPr lang="en-US" b="1" dirty="0" err="1"/>
              <a:t>Pg</a:t>
            </a:r>
            <a:r>
              <a:rPr lang="en-US" b="1" dirty="0"/>
              <a:t> 10-28 luxury auto </a:t>
            </a:r>
            <a:r>
              <a:rPr lang="en-US" b="1" dirty="0" smtClean="0"/>
              <a:t>rules </a:t>
            </a:r>
            <a:r>
              <a:rPr lang="en-US" b="1" dirty="0"/>
              <a:t>not applicable] </a:t>
            </a:r>
            <a:r>
              <a:rPr lang="en-US" sz="4000" b="1" dirty="0"/>
              <a:t>on July 22 at a cost of $15,000, which has a recovery period of 5 years. (Page 10-9). </a:t>
            </a:r>
            <a:br>
              <a:rPr lang="en-US" sz="4000" b="1" dirty="0"/>
            </a:br>
            <a:r>
              <a:rPr lang="en-US" sz="4000" b="1" dirty="0"/>
              <a:t>The company will NOT claim: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600" b="1" dirty="0" smtClean="0"/>
              <a:t>(</a:t>
            </a:r>
            <a:r>
              <a:rPr lang="en-US" sz="3600" b="1" dirty="0"/>
              <a:t>1) bonus depreciation [pg. 10-22, expired] or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(</a:t>
            </a:r>
            <a:r>
              <a:rPr lang="en-US" sz="3600" b="1" dirty="0"/>
              <a:t>2) immediate expensing </a:t>
            </a:r>
            <a:br>
              <a:rPr lang="en-US" sz="3600" b="1" dirty="0"/>
            </a:br>
            <a:r>
              <a:rPr lang="en-US" sz="3600" b="1" dirty="0"/>
              <a:t>under section 179 [Page 10-17].</a:t>
            </a:r>
            <a:r>
              <a:rPr lang="en-US" sz="4000" b="1" dirty="0"/>
              <a:t> 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Teton’s cost </a:t>
            </a:r>
            <a:r>
              <a:rPr lang="en-US" sz="4000" b="1" dirty="0"/>
              <a:t>recovery deduction?</a:t>
            </a:r>
            <a:endParaRPr lang="en-US" alt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652835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 smtClean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880763"/>
              </p:ext>
            </p:extLst>
          </p:nvPr>
        </p:nvGraphicFramePr>
        <p:xfrm>
          <a:off x="228599" y="533400"/>
          <a:ext cx="8643013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5" name="Worksheet" r:id="rId4" imgW="2865141" imgH="1767789" progId="Excel.Sheet.12">
                  <p:embed/>
                </p:oleObj>
              </mc:Choice>
              <mc:Fallback>
                <p:oleObj name="Worksheet" r:id="rId4" imgW="2865141" imgH="17677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599" y="533400"/>
                        <a:ext cx="8643013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1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 smtClean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705423"/>
              </p:ext>
            </p:extLst>
          </p:nvPr>
        </p:nvGraphicFramePr>
        <p:xfrm>
          <a:off x="228600" y="685800"/>
          <a:ext cx="839607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9" name="Worksheet" r:id="rId4" imgW="2865141" imgH="1767789" progId="Excel.Sheet.12">
                  <p:embed/>
                </p:oleObj>
              </mc:Choice>
              <mc:Fallback>
                <p:oleObj name="Worksheet" r:id="rId4" imgW="2865141" imgH="17677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685800"/>
                        <a:ext cx="8396070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7047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buNone/>
            </a:pPr>
            <a:r>
              <a:rPr lang="en-US" sz="4000" b="1" dirty="0" smtClean="0"/>
              <a:t>Teton </a:t>
            </a:r>
            <a:r>
              <a:rPr lang="en-US" sz="4000" b="1" dirty="0"/>
              <a:t>Company </a:t>
            </a:r>
            <a:r>
              <a:rPr lang="en-US" sz="4000" b="1" dirty="0" smtClean="0"/>
              <a:t>bought </a:t>
            </a:r>
            <a:r>
              <a:rPr lang="en-US" sz="4000" b="1" dirty="0"/>
              <a:t> </a:t>
            </a:r>
            <a:r>
              <a:rPr lang="en-US" sz="4000" b="1" dirty="0" smtClean="0"/>
              <a:t>the </a:t>
            </a:r>
            <a:r>
              <a:rPr lang="en-US" sz="4000" b="1" dirty="0"/>
              <a:t>used delivery truck in the preceding question on December 22</a:t>
            </a:r>
            <a:r>
              <a:rPr lang="en-US" sz="4000" b="1" dirty="0" smtClean="0"/>
              <a:t>. This </a:t>
            </a:r>
            <a:r>
              <a:rPr lang="en-US" sz="4000" b="1" dirty="0"/>
              <a:t>was the only asset acquisition in the year. This means the asset(s) placed in service in the fourth quarter exceeds 40% of the cost of all assets placed in service in the year. The mid-quarter rules applies in this case</a:t>
            </a:r>
            <a:r>
              <a:rPr lang="en-US" sz="4000" b="1" dirty="0" smtClean="0"/>
              <a:t>. Teton’s </a:t>
            </a:r>
            <a:r>
              <a:rPr lang="en-US" sz="4000" b="1" dirty="0"/>
              <a:t>cost recovery </a:t>
            </a:r>
            <a:r>
              <a:rPr lang="en-US" sz="4000" b="1" dirty="0" smtClean="0"/>
              <a:t>deduct.?  </a:t>
            </a:r>
            <a:r>
              <a:rPr lang="en-US" sz="4000" b="1" dirty="0"/>
              <a:t>(Page 10-10+)</a:t>
            </a:r>
            <a:endParaRPr lang="en-US" alt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360049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888078"/>
              </p:ext>
            </p:extLst>
          </p:nvPr>
        </p:nvGraphicFramePr>
        <p:xfrm>
          <a:off x="685800" y="381000"/>
          <a:ext cx="7874000" cy="5434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2" name="Worksheet" r:id="rId4" imgW="2926018" imgH="2019279" progId="Excel.Sheet.12">
                  <p:embed/>
                </p:oleObj>
              </mc:Choice>
              <mc:Fallback>
                <p:oleObj name="Worksheet" r:id="rId4" imgW="2926018" imgH="20192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381000"/>
                        <a:ext cx="7874000" cy="5434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514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565640"/>
              </p:ext>
            </p:extLst>
          </p:nvPr>
        </p:nvGraphicFramePr>
        <p:xfrm>
          <a:off x="685800" y="381000"/>
          <a:ext cx="7874000" cy="5434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6" name="Worksheet" r:id="rId4" imgW="2926018" imgH="2019279" progId="Excel.Sheet.12">
                  <p:embed/>
                </p:oleObj>
              </mc:Choice>
              <mc:Fallback>
                <p:oleObj name="Worksheet" r:id="rId4" imgW="2926018" imgH="20192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381000"/>
                        <a:ext cx="7874000" cy="5434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5019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763000" cy="6324600"/>
          </a:xfrm>
        </p:spPr>
        <p:txBody>
          <a:bodyPr lIns="92075" tIns="46038" rIns="92075" bIns="46038"/>
          <a:lstStyle/>
          <a:p>
            <a:pPr algn="ctr">
              <a:buFont typeface="Arial" pitchFamily="34" charset="0"/>
              <a:buNone/>
            </a:pPr>
            <a:r>
              <a:rPr lang="en-US" altLang="en-US" sz="4400" b="1" u="sng" smtClean="0">
                <a:solidFill>
                  <a:srgbClr val="FF0000"/>
                </a:solidFill>
              </a:rPr>
              <a:t> </a:t>
            </a:r>
            <a:endParaRPr lang="en-US" altLang="en-US" sz="3600" b="1" smtClean="0"/>
          </a:p>
        </p:txBody>
      </p:sp>
      <p:graphicFrame>
        <p:nvGraphicFramePr>
          <p:cNvPr id="118787" name="Object 2"/>
          <p:cNvGraphicFramePr>
            <a:graphicFrameLocks noChangeAspect="1"/>
          </p:cNvGraphicFramePr>
          <p:nvPr/>
        </p:nvGraphicFramePr>
        <p:xfrm>
          <a:off x="842963" y="236538"/>
          <a:ext cx="7292975" cy="631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7" name="Worksheet" r:id="rId3" imgW="1981200" imgH="1800271" progId="Excel.Sheet.12">
                  <p:embed/>
                </p:oleObj>
              </mc:Choice>
              <mc:Fallback>
                <p:oleObj name="Worksheet" r:id="rId3" imgW="1981200" imgH="180027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236538"/>
                        <a:ext cx="7292975" cy="631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1985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"/>
            <a:ext cx="8839200" cy="6400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b="1" dirty="0" smtClean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849940"/>
              </p:ext>
            </p:extLst>
          </p:nvPr>
        </p:nvGraphicFramePr>
        <p:xfrm>
          <a:off x="390991" y="533400"/>
          <a:ext cx="8295809" cy="574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1" name="Worksheet" r:id="rId4" imgW="3497681" imgH="2423088" progId="Excel.Sheet.12">
                  <p:embed/>
                </p:oleObj>
              </mc:Choice>
              <mc:Fallback>
                <p:oleObj name="Worksheet" r:id="rId4" imgW="3497681" imgH="24230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991" y="533400"/>
                        <a:ext cx="8295809" cy="574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396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897563"/>
          </a:xfrm>
        </p:spPr>
        <p:txBody>
          <a:bodyPr lIns="92075" tIns="46038" rIns="92075" bIns="46038"/>
          <a:lstStyle/>
          <a:p>
            <a:pPr algn="ctr">
              <a:buFont typeface="Arial" pitchFamily="34" charset="0"/>
              <a:buNone/>
            </a:pPr>
            <a:r>
              <a:rPr lang="en-US" altLang="en-US" sz="4000" b="1" smtClean="0"/>
              <a:t> </a:t>
            </a:r>
          </a:p>
        </p:txBody>
      </p:sp>
      <p:graphicFrame>
        <p:nvGraphicFramePr>
          <p:cNvPr id="1198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995570"/>
              </p:ext>
            </p:extLst>
          </p:nvPr>
        </p:nvGraphicFramePr>
        <p:xfrm>
          <a:off x="762000" y="360362"/>
          <a:ext cx="7772400" cy="5889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1" name="Worksheet" r:id="rId4" imgW="2179294" imgH="1661181" progId="Excel.Sheet.12">
                  <p:embed/>
                </p:oleObj>
              </mc:Choice>
              <mc:Fallback>
                <p:oleObj name="Worksheet" r:id="rId4" imgW="2179294" imgH="166118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0362"/>
                        <a:ext cx="7772400" cy="5889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3795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897563"/>
          </a:xfrm>
        </p:spPr>
        <p:txBody>
          <a:bodyPr lIns="92075" tIns="46038" rIns="92075" bIns="46038"/>
          <a:lstStyle/>
          <a:p>
            <a:pPr algn="ctr">
              <a:buFont typeface="Arial" pitchFamily="34" charset="0"/>
              <a:buNone/>
            </a:pPr>
            <a:r>
              <a:rPr lang="en-US" altLang="en-US" sz="4000" b="1" smtClean="0"/>
              <a:t> </a:t>
            </a:r>
          </a:p>
        </p:txBody>
      </p:sp>
      <p:graphicFrame>
        <p:nvGraphicFramePr>
          <p:cNvPr id="1198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480476"/>
              </p:ext>
            </p:extLst>
          </p:nvPr>
        </p:nvGraphicFramePr>
        <p:xfrm>
          <a:off x="762000" y="360362"/>
          <a:ext cx="7772400" cy="5889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5" name="Worksheet" r:id="rId4" imgW="2179294" imgH="1661181" progId="Excel.Sheet.12">
                  <p:embed/>
                </p:oleObj>
              </mc:Choice>
              <mc:Fallback>
                <p:oleObj name="Worksheet" r:id="rId4" imgW="2179294" imgH="166118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0362"/>
                        <a:ext cx="7772400" cy="5889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8322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5400" b="1" dirty="0"/>
              <a:t>Witt Processing Corporation places $2,125,000 of Section 179 property in service for use in </a:t>
            </a:r>
            <a:r>
              <a:rPr lang="en-US" sz="5400" b="1" dirty="0" smtClean="0"/>
              <a:t>its </a:t>
            </a:r>
            <a:r>
              <a:rPr lang="en-US" sz="5400" b="1" dirty="0"/>
              <a:t>business. What is the amount of Witt Processing's maximum Section 179 deduction for 2015?</a:t>
            </a:r>
            <a:endParaRPr lang="en-US" altLang="en-US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2660882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666714"/>
              </p:ext>
            </p:extLst>
          </p:nvPr>
        </p:nvGraphicFramePr>
        <p:xfrm>
          <a:off x="219075" y="990600"/>
          <a:ext cx="8696325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8" name="Worksheet" r:id="rId4" imgW="3985335" imgH="2240280" progId="Excel.Sheet.12">
                  <p:embed/>
                </p:oleObj>
              </mc:Choice>
              <mc:Fallback>
                <p:oleObj name="Worksheet" r:id="rId4" imgW="3985335" imgH="2240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075" y="990600"/>
                        <a:ext cx="8696325" cy="488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412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274929"/>
              </p:ext>
            </p:extLst>
          </p:nvPr>
        </p:nvGraphicFramePr>
        <p:xfrm>
          <a:off x="219075" y="990600"/>
          <a:ext cx="8696325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1" name="Worksheet" r:id="rId4" imgW="3985335" imgH="2240280" progId="Excel.Sheet.12">
                  <p:embed/>
                </p:oleObj>
              </mc:Choice>
              <mc:Fallback>
                <p:oleObj name="Worksheet" r:id="rId4" imgW="3985335" imgH="2240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075" y="990600"/>
                        <a:ext cx="8696325" cy="488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9560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086033"/>
              </p:ext>
            </p:extLst>
          </p:nvPr>
        </p:nvGraphicFramePr>
        <p:xfrm>
          <a:off x="219075" y="990600"/>
          <a:ext cx="8696325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5" name="Worksheet" r:id="rId4" imgW="3985335" imgH="2240280" progId="Excel.Sheet.12">
                  <p:embed/>
                </p:oleObj>
              </mc:Choice>
              <mc:Fallback>
                <p:oleObj name="Worksheet" r:id="rId4" imgW="3985335" imgH="2240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075" y="990600"/>
                        <a:ext cx="8696325" cy="488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3595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5400" b="1" dirty="0"/>
              <a:t>Henry purchases $40,000 of equipment. The taxable income of the business is $20,000 </a:t>
            </a:r>
            <a:r>
              <a:rPr lang="en-US" sz="5400" b="1" dirty="0" smtClean="0"/>
              <a:t>[</a:t>
            </a:r>
            <a:r>
              <a:rPr lang="en-US" sz="5400" b="1" dirty="0"/>
              <a:t>before sec. 179 deduction]. What is Henry's maximum Section 179 deduction </a:t>
            </a:r>
            <a:r>
              <a:rPr lang="en-US" sz="5400" b="1" dirty="0" smtClean="0"/>
              <a:t>for </a:t>
            </a:r>
            <a:r>
              <a:rPr lang="en-US" sz="5400" b="1" dirty="0"/>
              <a:t>current year?</a:t>
            </a:r>
            <a:endParaRPr lang="en-US" altLang="en-US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2422719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800" b="1" dirty="0"/>
              <a:t>Shirley pays $170,000 for an </a:t>
            </a:r>
            <a:r>
              <a:rPr lang="en-US" sz="4800" b="1" u="sng" dirty="0"/>
              <a:t>office building</a:t>
            </a:r>
            <a:r>
              <a:rPr lang="en-US" sz="4800" b="1" dirty="0"/>
              <a:t> on August 27, to use in her consulting business. </a:t>
            </a:r>
            <a:br>
              <a:rPr lang="en-US" sz="4800" b="1" dirty="0"/>
            </a:br>
            <a:r>
              <a:rPr lang="en-US" sz="4800" b="1" dirty="0"/>
              <a:t>She properly allocates $150,000 to the building and $20,000 to the land. </a:t>
            </a:r>
            <a:br>
              <a:rPr lang="en-US" sz="4800" b="1" dirty="0"/>
            </a:br>
            <a:r>
              <a:rPr lang="en-US" sz="4800" b="1" dirty="0"/>
              <a:t>What is Shirley's depreciation deduction on the property in the second year of ownership?</a:t>
            </a:r>
            <a:endParaRPr lang="en-US" alt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3657572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608607"/>
              </p:ext>
            </p:extLst>
          </p:nvPr>
        </p:nvGraphicFramePr>
        <p:xfrm>
          <a:off x="190500" y="685800"/>
          <a:ext cx="859155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7" name="Worksheet" r:id="rId4" imgW="4244389" imgH="2522261" progId="Excel.Sheet.12">
                  <p:embed/>
                </p:oleObj>
              </mc:Choice>
              <mc:Fallback>
                <p:oleObj name="Worksheet" r:id="rId4" imgW="4244389" imgH="25222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" y="685800"/>
                        <a:ext cx="8591550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245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258551"/>
              </p:ext>
            </p:extLst>
          </p:nvPr>
        </p:nvGraphicFramePr>
        <p:xfrm>
          <a:off x="190500" y="685800"/>
          <a:ext cx="8527282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1" name="Worksheet" r:id="rId4" imgW="4213950" imgH="2522261" progId="Excel.Sheet.12">
                  <p:embed/>
                </p:oleObj>
              </mc:Choice>
              <mc:Fallback>
                <p:oleObj name="Worksheet" r:id="rId4" imgW="4213950" imgH="25222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" y="685800"/>
                        <a:ext cx="8527282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519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800" b="1" dirty="0" smtClean="0"/>
              <a:t>Big Picture – Cost Recovery.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u="sng" dirty="0" smtClean="0"/>
              <a:t>Buildings</a:t>
            </a:r>
            <a:r>
              <a:rPr lang="en-US" altLang="en-US" sz="4000" b="1" dirty="0" smtClean="0"/>
              <a:t> (Realty) (long life)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Straight line, life of 27.5 or 39 years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u="sng" dirty="0" smtClean="0"/>
              <a:t>Equipment, </a:t>
            </a:r>
            <a:r>
              <a:rPr lang="en-US" altLang="en-US" sz="4000" b="1" dirty="0" smtClean="0"/>
              <a:t>other personal property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dirty="0"/>
              <a:t> </a:t>
            </a:r>
            <a:r>
              <a:rPr lang="en-US" altLang="en-US" sz="4000" b="1" dirty="0" smtClean="0"/>
              <a:t>  DDB and other methods, various lives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u="sng" dirty="0" smtClean="0"/>
              <a:t>Natural resources </a:t>
            </a:r>
            <a:r>
              <a:rPr lang="en-US" altLang="en-US" sz="4000" b="1" dirty="0" smtClean="0"/>
              <a:t>(oil, coal, timber)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dirty="0" smtClean="0"/>
              <a:t>   Deduct depletion based on cost of each ton of coal, etc.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u="sng" dirty="0" smtClean="0"/>
              <a:t>Intangible assets </a:t>
            </a:r>
            <a:r>
              <a:rPr lang="en-US" altLang="en-US" sz="4000" b="1" dirty="0" smtClean="0"/>
              <a:t>(patents, good will)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dirty="0" smtClean="0"/>
              <a:t>   Amortize, often over 15 years</a:t>
            </a:r>
          </a:p>
        </p:txBody>
      </p:sp>
    </p:spTree>
    <p:extLst>
      <p:ext uri="{BB962C8B-B14F-4D97-AF65-F5344CB8AC3E}">
        <p14:creationId xmlns:p14="http://schemas.microsoft.com/office/powerpoint/2010/main" val="4164586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000" b="1" dirty="0"/>
              <a:t>Anderson bought an apartment building on March 27, </a:t>
            </a:r>
            <a:r>
              <a:rPr lang="en-US" sz="4000" b="1" dirty="0" smtClean="0"/>
              <a:t>2015, </a:t>
            </a:r>
            <a:r>
              <a:rPr lang="en-US" sz="4000" b="1" dirty="0"/>
              <a:t>at a cost of $2,000,000 (exclusive of the </a:t>
            </a:r>
            <a:br>
              <a:rPr lang="en-US" sz="4000" b="1" dirty="0"/>
            </a:br>
            <a:r>
              <a:rPr lang="en-US" sz="4000" b="1" dirty="0"/>
              <a:t>cost allocated to land). </a:t>
            </a:r>
            <a:r>
              <a:rPr lang="en-US" sz="4000" b="1" dirty="0" smtClean="0"/>
              <a:t>What </a:t>
            </a:r>
            <a:r>
              <a:rPr lang="en-US" sz="4000" b="1" dirty="0"/>
              <a:t>is Anderson's cost recovery </a:t>
            </a:r>
            <a:br>
              <a:rPr lang="en-US" sz="4000" b="1" dirty="0"/>
            </a:br>
            <a:r>
              <a:rPr lang="en-US" sz="4000" b="1" dirty="0"/>
              <a:t>deduction on the building in </a:t>
            </a:r>
            <a:r>
              <a:rPr lang="en-US" sz="4000" b="1" dirty="0" smtClean="0"/>
              <a:t>2015?</a:t>
            </a:r>
            <a:endParaRPr lang="en-US" alt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092490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738953"/>
              </p:ext>
            </p:extLst>
          </p:nvPr>
        </p:nvGraphicFramePr>
        <p:xfrm>
          <a:off x="190500" y="685800"/>
          <a:ext cx="8527282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4" name="Worksheet" r:id="rId4" imgW="4213950" imgH="2522261" progId="Excel.Sheet.12">
                  <p:embed/>
                </p:oleObj>
              </mc:Choice>
              <mc:Fallback>
                <p:oleObj name="Worksheet" r:id="rId4" imgW="4213950" imgH="25222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" y="685800"/>
                        <a:ext cx="8527282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2722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16523"/>
              </p:ext>
            </p:extLst>
          </p:nvPr>
        </p:nvGraphicFramePr>
        <p:xfrm>
          <a:off x="190500" y="685800"/>
          <a:ext cx="8527282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8" name="Worksheet" r:id="rId4" imgW="4213950" imgH="2522261" progId="Excel.Sheet.12">
                  <p:embed/>
                </p:oleObj>
              </mc:Choice>
              <mc:Fallback>
                <p:oleObj name="Worksheet" r:id="rId4" imgW="4213950" imgH="25222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" y="685800"/>
                        <a:ext cx="8527282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083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800" b="1" dirty="0" smtClean="0"/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450566"/>
              </p:ext>
            </p:extLst>
          </p:nvPr>
        </p:nvGraphicFramePr>
        <p:xfrm>
          <a:off x="1219200" y="1066800"/>
          <a:ext cx="7246938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2" name="Worksheet" r:id="rId4" imgW="3741392" imgH="1836338" progId="Excel.Sheet.12">
                  <p:embed/>
                </p:oleObj>
              </mc:Choice>
              <mc:Fallback>
                <p:oleObj name="Worksheet" r:id="rId4" imgW="3741392" imgH="18363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1066800"/>
                        <a:ext cx="7246938" cy="355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42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4800" b="1" dirty="0"/>
              <a:t>Pet Guard Co. bought and placed into service a company auto costing $60,000 in April, 2015. The auto </a:t>
            </a:r>
            <a:br>
              <a:rPr lang="en-US" sz="4800" b="1" dirty="0"/>
            </a:br>
            <a:r>
              <a:rPr lang="en-US" sz="4800" b="1" dirty="0"/>
              <a:t>is used 100% for business travel. What is the depreciation deduction for 2015 on the auto? (Use textbook)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endParaRPr lang="en-US" alt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1676780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marL="358775" indent="-358775" defTabSz="955675" eaLnBrk="1" hangingPunct="1">
              <a:buFontTx/>
              <a:buNone/>
            </a:pPr>
            <a:r>
              <a:rPr lang="en-US" altLang="en-US" sz="2800" smtClean="0"/>
              <a:t> </a:t>
            </a:r>
            <a:endParaRPr lang="en-US" altLang="en-US" sz="2800" smtClean="0">
              <a:hlinkClick r:id="rId3" action="ppaction://hlinksldjump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92100" y="152400"/>
            <a:ext cx="80137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682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marL="358775" indent="-358775" defTabSz="955675" eaLnBrk="1" hangingPunct="1">
              <a:buFontTx/>
              <a:buNone/>
            </a:pPr>
            <a:r>
              <a:rPr lang="en-US" altLang="en-US" sz="2800" smtClean="0"/>
              <a:t> </a:t>
            </a:r>
            <a:endParaRPr lang="en-US" altLang="en-US" sz="2800" smtClean="0">
              <a:hlinkClick r:id="rId3" action="ppaction://hlinksldjump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32722" y="609600"/>
            <a:ext cx="8671944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608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marL="358775" indent="-358775" defTabSz="955675" eaLnBrk="1" hangingPunct="1">
              <a:buFontTx/>
              <a:buNone/>
            </a:pPr>
            <a:r>
              <a:rPr lang="en-US" altLang="en-US" sz="2800" smtClean="0"/>
              <a:t> </a:t>
            </a:r>
            <a:endParaRPr lang="en-US" altLang="en-US" sz="2800" smtClean="0">
              <a:hlinkClick r:id="rId3" action="ppaction://hlinksldjump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" y="457200"/>
            <a:ext cx="8153400" cy="586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9600" b="1" dirty="0"/>
              <a:t> </a:t>
            </a:r>
            <a:endParaRPr lang="en-US" altLang="en-US" sz="96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23" y="914400"/>
            <a:ext cx="8269354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953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marL="358775" indent="-358775" defTabSz="955675" eaLnBrk="1" hangingPunct="1">
              <a:buFontTx/>
              <a:buNone/>
            </a:pPr>
            <a:r>
              <a:rPr lang="en-US" altLang="en-US" sz="2800" smtClean="0"/>
              <a:t> </a:t>
            </a:r>
            <a:endParaRPr lang="en-US" altLang="en-US" sz="2800" smtClean="0">
              <a:hlinkClick r:id="rId3" action="ppaction://hlinksldjump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36524" y="1600200"/>
            <a:ext cx="8412085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964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marL="358775" indent="-358775" defTabSz="955675" eaLnBrk="1" hangingPunct="1">
              <a:buFontTx/>
              <a:buNone/>
            </a:pPr>
            <a:r>
              <a:rPr lang="en-US" altLang="en-US" sz="2800" smtClean="0"/>
              <a:t> </a:t>
            </a:r>
            <a:endParaRPr lang="en-US" altLang="en-US" sz="2800" smtClean="0">
              <a:hlinkClick r:id="rId3" action="ppaction://hlinksldjump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" y="457200"/>
            <a:ext cx="8153400" cy="5867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9600" b="1" dirty="0"/>
          </a:p>
          <a:p>
            <a:pPr eaLnBrk="1" hangingPunct="1">
              <a:buFontTx/>
              <a:buNone/>
            </a:pPr>
            <a:endParaRPr lang="en-US" altLang="en-US" sz="9600" b="1" dirty="0" smtClean="0"/>
          </a:p>
          <a:p>
            <a:pPr eaLnBrk="1" hangingPunct="1">
              <a:buFontTx/>
              <a:buNone/>
            </a:pPr>
            <a:endParaRPr lang="en-US" altLang="en-US" sz="96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72" y="2209800"/>
            <a:ext cx="852083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7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/>
              <a:t>Asset Cost: $1,000, life is 5 </a:t>
            </a:r>
            <a:r>
              <a:rPr lang="en-US" altLang="en-US" sz="4000" b="1" dirty="0" smtClean="0"/>
              <a:t>years</a:t>
            </a:r>
          </a:p>
          <a:p>
            <a:pPr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altLang="en-US" sz="4000" b="1" dirty="0" smtClean="0"/>
              <a:t>What info do you need.</a:t>
            </a:r>
          </a:p>
          <a:p>
            <a:pPr marL="742950" indent="-74295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en-US" sz="4000" b="1" dirty="0" smtClean="0"/>
              <a:t>Cost</a:t>
            </a:r>
          </a:p>
          <a:p>
            <a:pPr marL="742950" indent="-74295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en-US" sz="4000" b="1" dirty="0" smtClean="0"/>
              <a:t>Life</a:t>
            </a:r>
          </a:p>
          <a:p>
            <a:pPr marL="742950" indent="-74295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en-US" sz="4000" b="1" dirty="0" smtClean="0"/>
              <a:t>Salvage</a:t>
            </a:r>
          </a:p>
          <a:p>
            <a:pPr marL="742950" indent="-74295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en-US" sz="4000" b="1" dirty="0" smtClean="0"/>
              <a:t>Depreciation method</a:t>
            </a:r>
          </a:p>
          <a:p>
            <a:pPr marL="742950" indent="-74295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en-US" sz="4000" b="1" dirty="0" smtClean="0"/>
              <a:t>Convention 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(computation for part-year)</a:t>
            </a:r>
          </a:p>
        </p:txBody>
      </p:sp>
    </p:spTree>
    <p:extLst>
      <p:ext uri="{BB962C8B-B14F-4D97-AF65-F5344CB8AC3E}">
        <p14:creationId xmlns:p14="http://schemas.microsoft.com/office/powerpoint/2010/main" val="3738991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marL="358775" indent="-358775" defTabSz="955675" eaLnBrk="1" hangingPunct="1">
              <a:buFontTx/>
              <a:buNone/>
            </a:pPr>
            <a:r>
              <a:rPr lang="en-US" altLang="en-US" sz="2800" smtClean="0"/>
              <a:t> </a:t>
            </a:r>
            <a:endParaRPr lang="en-US" altLang="en-US" sz="2800" smtClean="0">
              <a:hlinkClick r:id="rId3" action="ppaction://hlinksldjump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68307" y="381000"/>
            <a:ext cx="8518493" cy="5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370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marL="358775" indent="-358775" defTabSz="955675" eaLnBrk="1" hangingPunct="1">
              <a:buFontTx/>
              <a:buNone/>
            </a:pPr>
            <a:r>
              <a:rPr lang="en-US" altLang="en-US" sz="2800" smtClean="0"/>
              <a:t> </a:t>
            </a:r>
            <a:endParaRPr lang="en-US" altLang="en-US" sz="2800" smtClean="0">
              <a:hlinkClick r:id="rId3" action="ppaction://hlinksldjump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-35752" y="228600"/>
            <a:ext cx="8798752" cy="600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816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marL="358775" indent="-358775" defTabSz="955675" eaLnBrk="1" hangingPunct="1">
              <a:buFontTx/>
              <a:buNone/>
            </a:pPr>
            <a:r>
              <a:rPr lang="en-US" altLang="en-US" sz="2800" smtClean="0"/>
              <a:t> </a:t>
            </a:r>
            <a:endParaRPr lang="en-US" altLang="en-US" sz="2800" smtClean="0">
              <a:hlinkClick r:id="rId3" action="ppaction://hlinksldjump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3400" y="893505"/>
            <a:ext cx="8153400" cy="499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691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2150" y="2209800"/>
            <a:ext cx="7773988" cy="1371600"/>
          </a:xfrm>
        </p:spPr>
        <p:txBody>
          <a:bodyPr/>
          <a:lstStyle/>
          <a:p>
            <a:pPr eaLnBrk="1" hangingPunct="1"/>
            <a:r>
              <a:rPr lang="en-US" altLang="en-US" sz="8800" b="1" smtClean="0">
                <a:solidFill>
                  <a:srgbClr val="FF0000"/>
                </a:solidFill>
              </a:rPr>
              <a:t>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897563"/>
          </a:xfrm>
        </p:spPr>
        <p:txBody>
          <a:bodyPr lIns="92075" tIns="46038" rIns="92075" bIns="46038"/>
          <a:lstStyle/>
          <a:p>
            <a:pPr algn="ctr">
              <a:buFont typeface="Arial" pitchFamily="34" charset="0"/>
              <a:buNone/>
            </a:pPr>
            <a:r>
              <a:rPr lang="en-US" altLang="en-US" sz="4400" b="1" u="sng" smtClean="0">
                <a:solidFill>
                  <a:srgbClr val="FF0000"/>
                </a:solidFill>
              </a:rPr>
              <a:t> </a:t>
            </a:r>
            <a:endParaRPr lang="en-US" altLang="en-US" sz="4000" b="1" smtClean="0"/>
          </a:p>
        </p:txBody>
      </p:sp>
      <p:graphicFrame>
        <p:nvGraphicFramePr>
          <p:cNvPr id="11469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741731"/>
              </p:ext>
            </p:extLst>
          </p:nvPr>
        </p:nvGraphicFramePr>
        <p:xfrm>
          <a:off x="304800" y="228600"/>
          <a:ext cx="8380413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2" name="Worksheet" r:id="rId4" imgW="2430793" imgH="1882181" progId="Excel.Sheet.12">
                  <p:embed/>
                </p:oleObj>
              </mc:Choice>
              <mc:Fallback>
                <p:oleObj name="Worksheet" r:id="rId4" imgW="2430793" imgH="188218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8380413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5915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897563"/>
          </a:xfrm>
        </p:spPr>
        <p:txBody>
          <a:bodyPr lIns="92075" tIns="46038" rIns="92075" bIns="46038"/>
          <a:lstStyle/>
          <a:p>
            <a:pPr algn="ctr">
              <a:buFont typeface="Arial" pitchFamily="34" charset="0"/>
              <a:buNone/>
            </a:pPr>
            <a:r>
              <a:rPr lang="en-US" altLang="en-US" sz="4400" b="1" u="sng" smtClean="0">
                <a:solidFill>
                  <a:srgbClr val="FF0000"/>
                </a:solidFill>
              </a:rPr>
              <a:t> </a:t>
            </a:r>
            <a:endParaRPr lang="en-US" altLang="en-US" sz="4000" b="1" smtClean="0"/>
          </a:p>
        </p:txBody>
      </p:sp>
      <p:graphicFrame>
        <p:nvGraphicFramePr>
          <p:cNvPr id="11469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118421"/>
              </p:ext>
            </p:extLst>
          </p:nvPr>
        </p:nvGraphicFramePr>
        <p:xfrm>
          <a:off x="304800" y="228600"/>
          <a:ext cx="8380413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8" name="Worksheet" r:id="rId4" imgW="2430793" imgH="1882181" progId="Excel.Sheet.12">
                  <p:embed/>
                </p:oleObj>
              </mc:Choice>
              <mc:Fallback>
                <p:oleObj name="Worksheet" r:id="rId4" imgW="2430793" imgH="188218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8380413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8510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897563"/>
          </a:xfrm>
        </p:spPr>
        <p:txBody>
          <a:bodyPr lIns="92075" tIns="46038" rIns="92075" bIns="46038"/>
          <a:lstStyle/>
          <a:p>
            <a:pPr algn="ctr">
              <a:buFont typeface="Arial" pitchFamily="34" charset="0"/>
              <a:buNone/>
            </a:pPr>
            <a:r>
              <a:rPr lang="en-US" altLang="en-US" sz="4400" b="1" u="sng" smtClean="0">
                <a:solidFill>
                  <a:srgbClr val="FF0000"/>
                </a:solidFill>
              </a:rPr>
              <a:t> </a:t>
            </a:r>
            <a:endParaRPr lang="en-US" altLang="en-US" sz="4000" b="1" smtClean="0"/>
          </a:p>
        </p:txBody>
      </p:sp>
      <p:graphicFrame>
        <p:nvGraphicFramePr>
          <p:cNvPr id="11469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861035"/>
              </p:ext>
            </p:extLst>
          </p:nvPr>
        </p:nvGraphicFramePr>
        <p:xfrm>
          <a:off x="304800" y="228600"/>
          <a:ext cx="8380413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6" name="Worksheet" r:id="rId4" imgW="2430793" imgH="1882181" progId="Excel.Sheet.12">
                  <p:embed/>
                </p:oleObj>
              </mc:Choice>
              <mc:Fallback>
                <p:oleObj name="Worksheet" r:id="rId4" imgW="2430793" imgH="188218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8380413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75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400800"/>
          </a:xfrm>
        </p:spPr>
        <p:txBody>
          <a:bodyPr lIns="92075" tIns="46038" rIns="92075" bIns="46038"/>
          <a:lstStyle/>
          <a:p>
            <a:pPr algn="ctr">
              <a:buClr>
                <a:schemeClr val="accent1"/>
              </a:buClr>
              <a:buFont typeface="Arial" pitchFamily="34" charset="0"/>
              <a:buNone/>
            </a:pPr>
            <a:r>
              <a:rPr lang="en-US" altLang="en-US" sz="4000" b="1" dirty="0"/>
              <a:t> </a:t>
            </a:r>
            <a:endParaRPr lang="en-US" altLang="en-US" sz="4000" b="1" dirty="0" smtClean="0"/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1" y="228600"/>
            <a:ext cx="8210299" cy="641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379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39" name="Group 59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640382"/>
        </p:xfrm>
        <a:graphic>
          <a:graphicData uri="http://schemas.openxmlformats.org/drawingml/2006/table">
            <a:tbl>
              <a:tblPr/>
              <a:tblGrid>
                <a:gridCol w="1233488"/>
                <a:gridCol w="1346200"/>
                <a:gridCol w="1458912"/>
              </a:tblGrid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8" marR="90488" marT="44439" marB="4443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1646" name="Object 5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7771655"/>
              </p:ext>
            </p:extLst>
          </p:nvPr>
        </p:nvGraphicFramePr>
        <p:xfrm>
          <a:off x="541338" y="101600"/>
          <a:ext cx="7680325" cy="637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83" name="Worksheet" r:id="rId4" imgW="2103089" imgH="1745083" progId="Excel.Sheet.8">
                  <p:embed/>
                </p:oleObj>
              </mc:Choice>
              <mc:Fallback>
                <p:oleObj name="Worksheet" r:id="rId4" imgW="2103089" imgH="1745083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101600"/>
                        <a:ext cx="7680325" cy="637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5309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370</Words>
  <Application>Microsoft Office PowerPoint</Application>
  <PresentationFormat>On-screen Show (4:3)</PresentationFormat>
  <Paragraphs>70</Paragraphs>
  <Slides>43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Worksheet</vt:lpstr>
      <vt:lpstr>Chapter-10-1B-Property-Cost-Recovery   Howard Godfrey, Ph.D., CPA Professor of Accounting  ©Howard Godfrey-2015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1-  Instructor PowerPoint Slides. Summer, 2008. Edited May 30, 2008. Copyright © 2008, Dr. Howard Godfrey</dc:title>
  <dc:creator>Howard</dc:creator>
  <cp:lastModifiedBy>Godfrey, Howard</cp:lastModifiedBy>
  <cp:revision>357</cp:revision>
  <cp:lastPrinted>2015-11-11T16:55:44Z</cp:lastPrinted>
  <dcterms:created xsi:type="dcterms:W3CDTF">2008-05-30T15:41:50Z</dcterms:created>
  <dcterms:modified xsi:type="dcterms:W3CDTF">2015-11-11T23:22:59Z</dcterms:modified>
</cp:coreProperties>
</file>