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715" r:id="rId2"/>
    <p:sldId id="807" r:id="rId3"/>
    <p:sldId id="1000" r:id="rId4"/>
    <p:sldId id="973" r:id="rId5"/>
    <p:sldId id="974" r:id="rId6"/>
    <p:sldId id="975" r:id="rId7"/>
    <p:sldId id="976" r:id="rId8"/>
    <p:sldId id="977" r:id="rId9"/>
    <p:sldId id="996" r:id="rId10"/>
    <p:sldId id="978" r:id="rId11"/>
    <p:sldId id="995" r:id="rId12"/>
    <p:sldId id="979" r:id="rId13"/>
    <p:sldId id="1003" r:id="rId14"/>
    <p:sldId id="1004" r:id="rId15"/>
    <p:sldId id="855" r:id="rId16"/>
    <p:sldId id="856" r:id="rId17"/>
    <p:sldId id="857" r:id="rId18"/>
    <p:sldId id="858" r:id="rId19"/>
    <p:sldId id="859" r:id="rId20"/>
    <p:sldId id="860" r:id="rId21"/>
    <p:sldId id="861" r:id="rId22"/>
    <p:sldId id="862" r:id="rId23"/>
    <p:sldId id="863" r:id="rId24"/>
    <p:sldId id="864" r:id="rId25"/>
    <p:sldId id="866" r:id="rId26"/>
    <p:sldId id="867" r:id="rId27"/>
    <p:sldId id="868" r:id="rId28"/>
    <p:sldId id="869" r:id="rId29"/>
    <p:sldId id="986" r:id="rId30"/>
    <p:sldId id="987" r:id="rId31"/>
    <p:sldId id="870" r:id="rId32"/>
    <p:sldId id="871" r:id="rId33"/>
    <p:sldId id="872" r:id="rId34"/>
    <p:sldId id="873" r:id="rId35"/>
    <p:sldId id="874" r:id="rId36"/>
    <p:sldId id="875" r:id="rId37"/>
    <p:sldId id="808" r:id="rId38"/>
    <p:sldId id="1001" r:id="rId39"/>
    <p:sldId id="1002" r:id="rId40"/>
    <p:sldId id="982" r:id="rId41"/>
    <p:sldId id="983" r:id="rId42"/>
    <p:sldId id="876" r:id="rId43"/>
    <p:sldId id="877" r:id="rId44"/>
    <p:sldId id="878" r:id="rId45"/>
    <p:sldId id="879" r:id="rId46"/>
    <p:sldId id="880" r:id="rId47"/>
    <p:sldId id="881" r:id="rId48"/>
    <p:sldId id="882" r:id="rId49"/>
    <p:sldId id="883" r:id="rId50"/>
    <p:sldId id="884" r:id="rId51"/>
    <p:sldId id="885" r:id="rId52"/>
    <p:sldId id="886" r:id="rId53"/>
    <p:sldId id="887" r:id="rId54"/>
    <p:sldId id="888" r:id="rId55"/>
    <p:sldId id="889" r:id="rId56"/>
    <p:sldId id="898" r:id="rId57"/>
    <p:sldId id="999" r:id="rId58"/>
    <p:sldId id="809" r:id="rId59"/>
    <p:sldId id="988" r:id="rId60"/>
    <p:sldId id="989" r:id="rId61"/>
    <p:sldId id="990" r:id="rId62"/>
    <p:sldId id="991" r:id="rId63"/>
    <p:sldId id="992" r:id="rId64"/>
    <p:sldId id="993" r:id="rId65"/>
    <p:sldId id="984" r:id="rId66"/>
    <p:sldId id="985" r:id="rId67"/>
    <p:sldId id="844" r:id="rId68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59" autoAdjust="0"/>
    <p:restoredTop sz="94607" autoAdjust="0"/>
  </p:normalViewPr>
  <p:slideViewPr>
    <p:cSldViewPr>
      <p:cViewPr>
        <p:scale>
          <a:sx n="66" d="100"/>
          <a:sy n="66" d="100"/>
        </p:scale>
        <p:origin x="-1133" y="-4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95" y="-91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0863" y="234950"/>
            <a:ext cx="3825875" cy="268288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T15F-Chap-11-Fed-Tax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8675" y="234950"/>
            <a:ext cx="2201863" cy="311150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Accounting </a:t>
            </a:r>
            <a:r>
              <a:rPr lang="en-US" dirty="0" smtClean="0"/>
              <a:t> 42200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325" y="8739188"/>
            <a:ext cx="2752725" cy="388937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</a:t>
            </a:r>
            <a:r>
              <a:rPr lang="en-US" dirty="0" smtClean="0"/>
              <a:t>2015-Dr</a:t>
            </a:r>
            <a:r>
              <a:rPr lang="en-US" dirty="0"/>
              <a:t>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739188"/>
            <a:ext cx="2754312" cy="466725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 dirty="0"/>
              <a:t> Chapter </a:t>
            </a:r>
            <a:r>
              <a:rPr lang="en-US" altLang="en-US" dirty="0" smtClean="0"/>
              <a:t>11. </a:t>
            </a:r>
            <a:r>
              <a:rPr lang="en-US" altLang="en-US" dirty="0"/>
              <a:t>Page </a:t>
            </a:r>
            <a:fld id="{0DEC58FC-F477-4FB6-B739-053301BEF1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3686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4EA2F5-4243-434E-A82F-7CB91B937749}" type="datetimeFigureOut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6588"/>
            <a:ext cx="5661025" cy="4213225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4E93BB9-4590-4A9C-A4B2-BDB1A6346C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301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0725" indent="-2762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09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541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98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558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130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702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274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98D9CCF6-9348-4A90-ACE0-9CD356498FD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2FA269-07C1-4963-A408-7FD5B84BAA96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650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1C3EB8-07B1-4A24-AC3A-C3CE1611084C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752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9ABF3D-6FB2-4470-895F-A04833CFCCFE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85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25E52-9CFA-49DC-AD3F-2B65657F816A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957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EB942C-840F-4BEA-B25E-17D6B8E32707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05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E55D5C-B5DC-47AB-8EC6-9B010231A4C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03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816A61-D589-4EA6-933A-FF095D395579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13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4E9A2B-EA66-4028-A2D9-5D6688FF9E88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24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E5521D-ABB4-429D-9341-4FE49EA2DC59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342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3B884D-B495-4E8D-AE97-12E1B92FD346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445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41626E-DDEA-4A70-A719-C6161D6F962B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54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05204F-F394-4568-93DB-42AD4E556F13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16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A49EA6-031E-4C09-9B63-68FCBAA7A26A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2975" y="4448175"/>
            <a:ext cx="51911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53" tIns="45661" rIns="92953" bIns="45661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606B9-62B9-4903-8002-4A187CCEB5EB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85FE1-DBF0-4C70-BAAD-24E37B4747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25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F2FC4-9DB5-4A29-9861-F82E9642939C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AD5FE-1E4F-49A0-A79F-8A7BB857F4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5701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3E8B4-63C9-45B4-B920-40F24884494A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0049-CD46-46B4-82C1-056626E653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159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9833-6863-446A-B117-6A4DB1ED8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7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B3C3-06D0-48F9-AF50-FEBED16D4948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55460-ED2C-4359-B361-65B9329765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73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11F45-87B4-498D-96BA-785E8B1129E0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9E1C-2096-4710-9456-29E631410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27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A30A8-8AE6-483C-8016-309362388ED2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DDD1-E110-4A56-8414-EDE24A3522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13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F42E9-DEF0-4D1F-87A7-3B40FF726CC0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8B4C9-908C-4102-8768-08EC6A1FEA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320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A55AB-2E8D-4A37-99D9-1FECCF253E93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78B3-0C38-4AD8-BC3B-E22E0B8E06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30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71908-AB58-48AE-B114-6238B01B8166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E8F4F-9520-43CF-9C88-0C525BB10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800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3C914-0E2F-4B41-824C-92B1C5D9C23A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B28F8-CF93-4F9A-A373-E69DA7BD09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068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8F2AB-09B4-4EF2-85F7-F696FD57D454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3350-E2D6-45B8-B15C-42EBD05A4C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12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9D39D0-EF2B-45BF-B15E-42301658472B}" type="datetime1">
              <a:rPr lang="en-US"/>
              <a:pPr>
                <a:defRPr/>
              </a:pPr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A2A76CE-F96F-4CCE-81AB-AA21A24862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7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6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7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9.e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0.e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1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4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5.bin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5.emf"/><Relationship Id="rId4" Type="http://schemas.openxmlformats.org/officeDocument/2006/relationships/oleObject" Target="../embeddings/oleObject16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6.emf"/><Relationship Id="rId4" Type="http://schemas.openxmlformats.org/officeDocument/2006/relationships/oleObject" Target="../embeddings/oleObject17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18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19.bin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29.emf"/><Relationship Id="rId4" Type="http://schemas.openxmlformats.org/officeDocument/2006/relationships/oleObject" Target="../embeddings/Microsoft_Excel_97-2003_Worksheet3.xls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6477000"/>
          </a:xfrm>
        </p:spPr>
        <p:txBody>
          <a:bodyPr anchor="t"/>
          <a:lstStyle/>
          <a:p>
            <a:pPr eaLnBrk="1" hangingPunct="1"/>
            <a:r>
              <a:rPr lang="en-US" altLang="en-US" sz="7200" b="1" dirty="0" smtClean="0"/>
              <a:t/>
            </a:r>
            <a:br>
              <a:rPr lang="en-US" altLang="en-US" sz="7200" b="1" dirty="0" smtClean="0"/>
            </a:br>
            <a:r>
              <a:rPr lang="en-US" altLang="en-US" sz="7200" b="1" dirty="0" smtClean="0">
                <a:solidFill>
                  <a:srgbClr val="C00000"/>
                </a:solidFill>
              </a:rPr>
              <a:t>Chap-11-1A-Property</a:t>
            </a:r>
            <a:br>
              <a:rPr lang="en-US" altLang="en-US" sz="7200" b="1" dirty="0" smtClean="0">
                <a:solidFill>
                  <a:srgbClr val="C00000"/>
                </a:solidFill>
              </a:rPr>
            </a:br>
            <a:r>
              <a:rPr lang="en-US" altLang="en-US" sz="7200" b="1" dirty="0" smtClean="0">
                <a:solidFill>
                  <a:srgbClr val="C00000"/>
                </a:solidFill>
              </a:rPr>
              <a:t>Disposition</a:t>
            </a:r>
            <a:br>
              <a:rPr lang="en-US" altLang="en-US" sz="7200" b="1" dirty="0" smtClean="0">
                <a:solidFill>
                  <a:srgbClr val="C00000"/>
                </a:solidFill>
              </a:rPr>
            </a:br>
            <a:r>
              <a:rPr lang="en-US" altLang="en-US" sz="7200" b="1" dirty="0" smtClean="0">
                <a:solidFill>
                  <a:srgbClr val="C00000"/>
                </a:solidFill>
              </a:rPr>
              <a:t>Cap. Assets, etc.</a:t>
            </a:r>
            <a:r>
              <a:rPr lang="en-US" altLang="en-US" sz="5300" b="1" dirty="0" smtClean="0"/>
              <a:t/>
            </a:r>
            <a:br>
              <a:rPr lang="en-US" altLang="en-US" sz="5300" b="1" dirty="0" smtClean="0"/>
            </a:br>
            <a:r>
              <a:rPr lang="en-US" altLang="en-US" sz="3600" u="sng" dirty="0" smtClean="0"/>
              <a:t/>
            </a:r>
            <a:br>
              <a:rPr lang="en-US" altLang="en-US" sz="3600" u="sng" dirty="0" smtClean="0"/>
            </a:br>
            <a:r>
              <a:rPr lang="en-US" altLang="en-US" sz="3600" dirty="0" smtClean="0"/>
              <a:t> Howard Godfrey, Ph.D., CPA</a:t>
            </a:r>
            <a:br>
              <a:rPr lang="en-US" altLang="en-US" sz="3600" dirty="0" smtClean="0"/>
            </a:br>
            <a:r>
              <a:rPr lang="en-US" altLang="en-US" sz="2800" dirty="0" smtClean="0"/>
              <a:t>Professor of Accounting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2800" dirty="0" smtClean="0"/>
              <a:t>©Howard Godfrey-2015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1221. Capital Asset Defined.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/>
              <a:t>(a</a:t>
            </a:r>
            <a:r>
              <a:rPr lang="en-US" b="1" u="sng" dirty="0"/>
              <a:t>) In General</a:t>
            </a:r>
            <a:r>
              <a:rPr lang="en-US" b="1" dirty="0"/>
              <a:t>. </a:t>
            </a:r>
            <a:r>
              <a:rPr lang="en-US" dirty="0"/>
              <a:t>…. </a:t>
            </a:r>
            <a:r>
              <a:rPr lang="en-US" b="1" dirty="0"/>
              <a:t>“capital asset” means property held by the taxpayer (whether or not connected with his trade or business), but </a:t>
            </a:r>
            <a:r>
              <a:rPr lang="en-US" b="1" u="sng" dirty="0"/>
              <a:t>does not include</a:t>
            </a:r>
            <a:r>
              <a:rPr lang="en-US" b="1" dirty="0"/>
              <a:t>-</a:t>
            </a:r>
            <a:endParaRPr lang="en-US" dirty="0"/>
          </a:p>
          <a:p>
            <a:pPr marL="682625" indent="-450850">
              <a:spcBef>
                <a:spcPts val="0"/>
              </a:spcBef>
              <a:buNone/>
            </a:pPr>
            <a:r>
              <a:rPr lang="en-US" b="1" dirty="0"/>
              <a:t>(1) </a:t>
            </a:r>
            <a:r>
              <a:rPr lang="en-US" dirty="0"/>
              <a:t>… property of a kind which would properly be </a:t>
            </a:r>
            <a:r>
              <a:rPr lang="en-US" dirty="0" smtClean="0"/>
              <a:t>included in </a:t>
            </a:r>
            <a:r>
              <a:rPr lang="en-US" b="1" u="sng" dirty="0" smtClean="0">
                <a:latin typeface="Arial Black" panose="020B0A04020102020204" pitchFamily="34" charset="0"/>
              </a:rPr>
              <a:t>inventory </a:t>
            </a:r>
            <a:r>
              <a:rPr lang="en-US" dirty="0" smtClean="0"/>
              <a:t>…, or </a:t>
            </a:r>
            <a:r>
              <a:rPr lang="en-US" dirty="0"/>
              <a:t>property held by the taxpayer primarily for sale to customers</a:t>
            </a:r>
            <a:r>
              <a:rPr lang="en-US" dirty="0" smtClean="0"/>
              <a:t>..</a:t>
            </a:r>
            <a:endParaRPr lang="en-US" dirty="0"/>
          </a:p>
          <a:p>
            <a:pPr marL="682625" indent="-450850">
              <a:spcBef>
                <a:spcPts val="0"/>
              </a:spcBef>
              <a:buNone/>
            </a:pPr>
            <a:r>
              <a:rPr lang="en-US" b="1" dirty="0"/>
              <a:t>(2) </a:t>
            </a:r>
            <a:r>
              <a:rPr lang="en-US" dirty="0">
                <a:latin typeface="Arial Black" panose="020B0A04020102020204" pitchFamily="34" charset="0"/>
              </a:rPr>
              <a:t>property, used in his trade or business</a:t>
            </a:r>
            <a:r>
              <a:rPr lang="en-US" dirty="0"/>
              <a:t>, </a:t>
            </a:r>
            <a:r>
              <a:rPr lang="en-US" dirty="0" smtClean="0"/>
              <a:t>… </a:t>
            </a:r>
            <a:r>
              <a:rPr lang="en-US" b="1" dirty="0">
                <a:latin typeface="Arial Black" panose="020B0A04020102020204" pitchFamily="34" charset="0"/>
              </a:rPr>
              <a:t>subject to </a:t>
            </a:r>
            <a:r>
              <a:rPr lang="en-US" dirty="0"/>
              <a:t>the allowance for </a:t>
            </a:r>
            <a:r>
              <a:rPr lang="en-US" b="1" u="sng" dirty="0">
                <a:latin typeface="Arial Black" panose="020B0A04020102020204" pitchFamily="34" charset="0"/>
              </a:rPr>
              <a:t>depreciation</a:t>
            </a:r>
            <a:r>
              <a:rPr lang="en-US" b="1" dirty="0"/>
              <a:t> </a:t>
            </a:r>
            <a:r>
              <a:rPr lang="en-US" dirty="0"/>
              <a:t>provided in section 167, </a:t>
            </a:r>
            <a:r>
              <a:rPr lang="en-US" dirty="0">
                <a:latin typeface="Arial Black" panose="020B0A04020102020204" pitchFamily="34" charset="0"/>
              </a:rPr>
              <a:t>or</a:t>
            </a:r>
            <a:r>
              <a:rPr lang="en-US" dirty="0"/>
              <a:t> </a:t>
            </a:r>
            <a:r>
              <a:rPr lang="en-US" dirty="0">
                <a:latin typeface="Arial Black" panose="020B0A04020102020204" pitchFamily="34" charset="0"/>
              </a:rPr>
              <a:t>real property used in his trade or </a:t>
            </a:r>
            <a:r>
              <a:rPr lang="en-US" dirty="0" smtClean="0">
                <a:latin typeface="Arial Black" panose="020B0A04020102020204" pitchFamily="34" charset="0"/>
              </a:rPr>
              <a:t>business…..</a:t>
            </a: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41422575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1221. Capital Asset Defined.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u="sng" dirty="0" smtClean="0"/>
              <a:t>(a</a:t>
            </a:r>
            <a:r>
              <a:rPr lang="en-US" b="1" u="sng" dirty="0"/>
              <a:t>) In General</a:t>
            </a:r>
            <a:r>
              <a:rPr lang="en-US" b="1" dirty="0"/>
              <a:t>. </a:t>
            </a:r>
            <a:r>
              <a:rPr lang="en-US" dirty="0"/>
              <a:t>…. </a:t>
            </a:r>
            <a:r>
              <a:rPr lang="en-US" b="1" dirty="0"/>
              <a:t>“capital asset” means property held by the taxpayer (whether or not connected with his trade or business), but </a:t>
            </a:r>
            <a:r>
              <a:rPr lang="en-US" b="1" u="sng" dirty="0"/>
              <a:t>does not </a:t>
            </a:r>
            <a:r>
              <a:rPr lang="en-US" b="1" u="sng" dirty="0" smtClean="0"/>
              <a:t>include</a:t>
            </a:r>
            <a:r>
              <a:rPr lang="en-US" b="1" dirty="0" smtClean="0"/>
              <a:t>…</a:t>
            </a:r>
            <a:endParaRPr lang="en-US" dirty="0"/>
          </a:p>
          <a:p>
            <a:pPr marL="509588" indent="-509588">
              <a:buNone/>
            </a:pPr>
            <a:r>
              <a:rPr lang="en-US" b="1" dirty="0" smtClean="0"/>
              <a:t>(</a:t>
            </a:r>
            <a:r>
              <a:rPr lang="en-US" b="1" dirty="0"/>
              <a:t>3) </a:t>
            </a:r>
            <a:r>
              <a:rPr lang="en-US" dirty="0"/>
              <a:t>a copyright, a literary, musical, or artistic composition, </a:t>
            </a:r>
            <a:r>
              <a:rPr lang="en-US" b="1" u="sng" dirty="0"/>
              <a:t>a letter or memorandum</a:t>
            </a:r>
            <a:r>
              <a:rPr lang="en-US" dirty="0"/>
              <a:t>, </a:t>
            </a:r>
            <a:r>
              <a:rPr lang="en-US" dirty="0" smtClean="0"/>
              <a:t>…by</a:t>
            </a:r>
            <a:endParaRPr lang="en-US" dirty="0"/>
          </a:p>
          <a:p>
            <a:pPr marL="914400" indent="-566738">
              <a:buNone/>
            </a:pPr>
            <a:r>
              <a:rPr lang="en-US" b="1" dirty="0"/>
              <a:t>(A) </a:t>
            </a:r>
            <a:r>
              <a:rPr lang="en-US" dirty="0"/>
              <a:t>a taxpayer whose personal efforts created such property,</a:t>
            </a:r>
          </a:p>
          <a:p>
            <a:pPr marL="914400" indent="-566738">
              <a:buNone/>
            </a:pPr>
            <a:r>
              <a:rPr lang="en-US" b="1" dirty="0"/>
              <a:t>(B) </a:t>
            </a:r>
            <a:r>
              <a:rPr lang="en-US" dirty="0"/>
              <a:t>in the case of a letter, memorandum, or similar property, a taxpayer for whom such property was prepared or produced, </a:t>
            </a:r>
            <a:r>
              <a:rPr lang="en-US" dirty="0" smtClean="0"/>
              <a:t>or..</a:t>
            </a:r>
            <a:r>
              <a:rPr lang="en-US" sz="2800" b="1" dirty="0" smtClean="0"/>
              <a:t>..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35134683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Business….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b="1" u="sng" dirty="0"/>
              <a:t>(a)  General Rule.</a:t>
            </a:r>
            <a:endParaRPr lang="en-US" sz="36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/>
              <a:t>(1) Gains exceed losses. </a:t>
            </a:r>
            <a:r>
              <a:rPr lang="en-US" sz="3600" dirty="0"/>
              <a:t>If-</a:t>
            </a:r>
          </a:p>
          <a:p>
            <a:pPr marL="1262063" indent="-695325">
              <a:spcBef>
                <a:spcPts val="0"/>
              </a:spcBef>
              <a:buNone/>
            </a:pPr>
            <a:r>
              <a:rPr lang="en-US" sz="3600" b="1" dirty="0"/>
              <a:t>(A) </a:t>
            </a:r>
            <a:r>
              <a:rPr lang="en-US" sz="3600" dirty="0"/>
              <a:t>the section </a:t>
            </a:r>
            <a:r>
              <a:rPr lang="en-US" sz="3600" b="1" dirty="0"/>
              <a:t>1231 gains for any taxable year, exceed</a:t>
            </a:r>
          </a:p>
          <a:p>
            <a:pPr marL="1262063" indent="-695325">
              <a:spcBef>
                <a:spcPts val="0"/>
              </a:spcBef>
              <a:buNone/>
            </a:pPr>
            <a:r>
              <a:rPr lang="en-US" sz="3600" b="1" dirty="0"/>
              <a:t>(B) the section 1231 losses </a:t>
            </a:r>
            <a:r>
              <a:rPr lang="en-US" sz="3600" dirty="0"/>
              <a:t>for such taxable </a:t>
            </a:r>
            <a:r>
              <a:rPr lang="en-US" sz="3600" dirty="0" smtClean="0"/>
              <a:t>year,</a:t>
            </a:r>
            <a:br>
              <a:rPr lang="en-US" sz="3600" dirty="0" smtClean="0"/>
            </a:br>
            <a:r>
              <a:rPr lang="en-US" sz="3600" dirty="0" smtClean="0"/>
              <a:t>such </a:t>
            </a:r>
            <a:r>
              <a:rPr lang="en-US" sz="3600" dirty="0"/>
              <a:t>gains and losses shall be </a:t>
            </a:r>
            <a:r>
              <a:rPr lang="en-US" sz="3600" b="1" dirty="0"/>
              <a:t>treated as long-term capital gains </a:t>
            </a:r>
            <a:r>
              <a:rPr lang="en-US" sz="3600" dirty="0"/>
              <a:t>or long-term capital losses, as the case may be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749681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Business….</a:t>
            </a:r>
          </a:p>
          <a:p>
            <a:pPr marL="0" indent="0">
              <a:buNone/>
            </a:pPr>
            <a:r>
              <a:rPr lang="en-US" sz="3600" b="1" dirty="0" smtClean="0"/>
              <a:t>(</a:t>
            </a:r>
            <a:r>
              <a:rPr lang="en-US" sz="3600" b="1" dirty="0"/>
              <a:t>2) Gains do not exceed losses. </a:t>
            </a:r>
            <a:r>
              <a:rPr lang="en-US" sz="3600" dirty="0"/>
              <a:t>If-</a:t>
            </a:r>
          </a:p>
          <a:p>
            <a:pPr marL="741363" indent="-174625">
              <a:buNone/>
            </a:pPr>
            <a:r>
              <a:rPr lang="en-US" sz="3600" b="1" dirty="0"/>
              <a:t>(A) </a:t>
            </a:r>
            <a:r>
              <a:rPr lang="en-US" sz="3600" dirty="0"/>
              <a:t>the </a:t>
            </a:r>
            <a:r>
              <a:rPr lang="en-US" sz="3600" b="1" dirty="0"/>
              <a:t>section 1231 gains for any taxable year, do not exceed</a:t>
            </a:r>
          </a:p>
          <a:p>
            <a:pPr marL="741363" indent="-174625">
              <a:buNone/>
            </a:pPr>
            <a:r>
              <a:rPr lang="en-US" sz="3600" b="1" dirty="0"/>
              <a:t>(B) the section 1231 losses </a:t>
            </a:r>
            <a:r>
              <a:rPr lang="en-US" sz="3600" dirty="0"/>
              <a:t>for such taxable year</a:t>
            </a:r>
            <a:r>
              <a:rPr lang="en-US" sz="3600" dirty="0" smtClean="0"/>
              <a:t>, such </a:t>
            </a:r>
            <a:r>
              <a:rPr lang="en-US" sz="3600" dirty="0"/>
              <a:t>gains and losses shall </a:t>
            </a:r>
            <a:r>
              <a:rPr lang="en-US" sz="3600" b="1" u="sng" dirty="0"/>
              <a:t>not be treated as gains and losses from sales or exchanges of capital assets</a:t>
            </a:r>
            <a:r>
              <a:rPr lang="en-US" sz="3600" b="1" u="sng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311211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Business….</a:t>
            </a:r>
          </a:p>
          <a:p>
            <a:pPr marL="798513" indent="-334963">
              <a:buNone/>
            </a:pPr>
            <a:r>
              <a:rPr lang="en-US" sz="4000" b="1" dirty="0" smtClean="0"/>
              <a:t>(</a:t>
            </a:r>
            <a:r>
              <a:rPr lang="en-US" sz="4000" b="1" dirty="0"/>
              <a:t>3) Section Gains and Losses. </a:t>
            </a:r>
            <a:r>
              <a:rPr lang="en-US" sz="4000" dirty="0"/>
              <a:t>For purposes of this subsection-</a:t>
            </a:r>
          </a:p>
          <a:p>
            <a:pPr marL="798513" indent="-334963">
              <a:buNone/>
            </a:pPr>
            <a:r>
              <a:rPr lang="en-US" sz="4000" dirty="0" smtClean="0"/>
              <a:t>    (</a:t>
            </a:r>
            <a:r>
              <a:rPr lang="en-US" sz="4000" dirty="0"/>
              <a:t>A)</a:t>
            </a:r>
            <a:r>
              <a:rPr lang="en-US" sz="4000" b="1" dirty="0"/>
              <a:t> Section  gain. </a:t>
            </a:r>
            <a:r>
              <a:rPr lang="en-US" sz="4000" dirty="0"/>
              <a:t>The term “ section  gain” means-</a:t>
            </a:r>
          </a:p>
          <a:p>
            <a:pPr marL="798513" indent="-334963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  (</a:t>
            </a:r>
            <a:r>
              <a:rPr lang="en-US" sz="4000" b="1" dirty="0" err="1"/>
              <a:t>i</a:t>
            </a:r>
            <a:r>
              <a:rPr lang="en-US" sz="4000" b="1" dirty="0"/>
              <a:t>) </a:t>
            </a:r>
            <a:r>
              <a:rPr lang="en-US" sz="4000" dirty="0"/>
              <a:t>any recognized gain on the sale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or exchange </a:t>
            </a:r>
            <a:r>
              <a:rPr lang="en-US" sz="4000" dirty="0"/>
              <a:t>of </a:t>
            </a:r>
            <a:r>
              <a:rPr lang="en-US" sz="4000" b="1" dirty="0"/>
              <a:t>property used in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    the trade </a:t>
            </a:r>
            <a:r>
              <a:rPr lang="en-US" sz="4000" b="1" dirty="0"/>
              <a:t>or business</a:t>
            </a:r>
            <a:r>
              <a:rPr lang="en-US" sz="4000" dirty="0"/>
              <a:t>, and…..</a:t>
            </a:r>
          </a:p>
          <a:p>
            <a:pPr marL="0" indent="0">
              <a:spcBef>
                <a:spcPts val="0"/>
              </a:spcBef>
              <a:buNone/>
            </a:pP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99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458200" cy="5973763"/>
          </a:xfrm>
          <a:noFill/>
        </p:spPr>
        <p:txBody>
          <a:bodyPr/>
          <a:lstStyle/>
          <a:p>
            <a:pPr marL="0" indent="0" algn="ctr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44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Capital Gains and Losses</a:t>
            </a:r>
          </a:p>
          <a:p>
            <a:pPr marL="0" indent="0">
              <a:lnSpc>
                <a:spcPct val="90000"/>
              </a:lnSpc>
              <a:buFont typeface="Monotype Sorts"/>
              <a:buNone/>
            </a:pPr>
            <a:r>
              <a:rPr lang="en-US" altLang="en-US" sz="4000" b="1" dirty="0" smtClean="0"/>
              <a:t>A </a:t>
            </a:r>
            <a:r>
              <a:rPr lang="en-US" altLang="en-US" sz="4000" b="1" u="sng" dirty="0" smtClean="0">
                <a:solidFill>
                  <a:schemeClr val="tx2"/>
                </a:solidFill>
              </a:rPr>
              <a:t>capital asset </a:t>
            </a:r>
            <a:r>
              <a:rPr lang="en-US" altLang="en-US" sz="4000" b="1" dirty="0" smtClean="0"/>
              <a:t>is “any asset </a:t>
            </a:r>
            <a:r>
              <a:rPr lang="en-US" altLang="en-US" sz="4000" b="1" u="sng" dirty="0" smtClean="0"/>
              <a:t>other than</a:t>
            </a:r>
            <a:r>
              <a:rPr lang="en-US" altLang="en-US" sz="4000" b="1" dirty="0" smtClean="0"/>
              <a:t> inventory, receivables, copyrights, assets created by the taxpayer, and </a:t>
            </a:r>
            <a:r>
              <a:rPr lang="en-US" altLang="en-US" sz="4000" b="1" u="sng" dirty="0" smtClean="0">
                <a:latin typeface="Arial Black" panose="020B0A04020102020204" pitchFamily="34" charset="0"/>
              </a:rPr>
              <a:t>depreciable or real property </a:t>
            </a:r>
            <a:r>
              <a:rPr lang="en-US" altLang="en-US" sz="4000" b="1" dirty="0" smtClean="0"/>
              <a:t>used in a trade or business.”</a:t>
            </a:r>
          </a:p>
          <a:p>
            <a:pPr marL="0" indent="0">
              <a:lnSpc>
                <a:spcPct val="80000"/>
              </a:lnSpc>
              <a:buFont typeface="Monotype Sorts"/>
              <a:buNone/>
            </a:pPr>
            <a:r>
              <a:rPr lang="en-US" altLang="en-US" sz="4000" b="1" u="sng" dirty="0" smtClean="0"/>
              <a:t>A </a:t>
            </a:r>
            <a:r>
              <a:rPr lang="en-US" altLang="en-US" sz="4000" b="1" u="sng" dirty="0" smtClean="0">
                <a:solidFill>
                  <a:schemeClr val="accent2"/>
                </a:solidFill>
              </a:rPr>
              <a:t>collectible gain or loss</a:t>
            </a:r>
            <a:r>
              <a:rPr lang="en-US" altLang="en-US" sz="4000" b="1" u="sng" dirty="0" smtClean="0"/>
              <a:t> </a:t>
            </a:r>
            <a:r>
              <a:rPr lang="en-US" altLang="en-US" sz="4000" b="1" dirty="0" smtClean="0"/>
              <a:t>results from the sale or exchange of works of art, gems, metals, antiques, rugs, stamps, wine, etc. held more than 12 months.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276236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26627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680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172200"/>
          </a:xfrm>
          <a:noFill/>
        </p:spPr>
        <p:txBody>
          <a:bodyPr/>
          <a:lstStyle/>
          <a:p>
            <a:pPr marL="55563" indent="-55563">
              <a:buFont typeface="Arial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	Capital Gains and Losse Holding Period</a:t>
            </a:r>
          </a:p>
          <a:p>
            <a:pPr marL="55563" indent="-55563">
              <a:buFont typeface="Monotype Sorts"/>
              <a:buNone/>
            </a:pPr>
            <a:r>
              <a:rPr lang="en-US" altLang="en-US" sz="4000" b="1" smtClean="0"/>
              <a:t>The </a:t>
            </a:r>
            <a:r>
              <a:rPr lang="en-US" altLang="en-US" sz="4000" b="1" u="sng" smtClean="0">
                <a:solidFill>
                  <a:schemeClr val="tx2"/>
                </a:solidFill>
              </a:rPr>
              <a:t>holding period</a:t>
            </a:r>
            <a:r>
              <a:rPr lang="en-US" altLang="en-US" sz="4000" b="1" u="sng" smtClean="0"/>
              <a:t> </a:t>
            </a:r>
            <a:r>
              <a:rPr lang="en-US" altLang="en-US" sz="4000" b="1" smtClean="0"/>
              <a:t>for capital assets is how long the taxpayer owned the asset.</a:t>
            </a:r>
          </a:p>
          <a:p>
            <a:pPr marL="55563" lvl="1" indent="-55563"/>
            <a:r>
              <a:rPr lang="en-US" altLang="en-US" sz="3600" b="1" u="sng" smtClean="0">
                <a:solidFill>
                  <a:schemeClr val="hlink"/>
                </a:solidFill>
              </a:rPr>
              <a:t>Long-term</a:t>
            </a:r>
            <a:r>
              <a:rPr lang="en-US" altLang="en-US" sz="3600" b="1" smtClean="0"/>
              <a:t> means the asset was held for </a:t>
            </a:r>
            <a:br>
              <a:rPr lang="en-US" altLang="en-US" sz="3600" b="1" smtClean="0"/>
            </a:br>
            <a:r>
              <a:rPr lang="en-US" altLang="en-US" sz="3600" b="1" smtClean="0"/>
              <a:t>   more than 12 months.</a:t>
            </a:r>
          </a:p>
          <a:p>
            <a:pPr marL="55563" lvl="1" indent="-55563"/>
            <a:r>
              <a:rPr lang="en-US" altLang="en-US" sz="3600" b="1" u="sng" smtClean="0">
                <a:solidFill>
                  <a:schemeClr val="hlink"/>
                </a:solidFill>
              </a:rPr>
              <a:t>Short-term</a:t>
            </a:r>
            <a:r>
              <a:rPr lang="en-US" altLang="en-US" sz="3600" b="1" smtClean="0"/>
              <a:t> means the asset was held for   </a:t>
            </a:r>
            <a:br>
              <a:rPr lang="en-US" altLang="en-US" sz="3600" b="1" smtClean="0"/>
            </a:br>
            <a:r>
              <a:rPr lang="en-US" altLang="en-US" sz="3600" b="1" smtClean="0"/>
              <a:t>   </a:t>
            </a:r>
            <a:r>
              <a:rPr lang="en-US" altLang="en-US" sz="3600" b="1" u="sng" smtClean="0"/>
              <a:t>&lt;</a:t>
            </a:r>
            <a:r>
              <a:rPr lang="en-US" altLang="en-US" sz="3600" b="1" smtClean="0"/>
              <a:t> 12 months.</a:t>
            </a:r>
          </a:p>
          <a:p>
            <a:pPr marL="55563" indent="-55563">
              <a:buFont typeface="Monotype Sorts"/>
              <a:buNone/>
            </a:pPr>
            <a:r>
              <a:rPr lang="en-US" altLang="en-US" sz="4000" b="1" smtClean="0"/>
              <a:t>	Determining holding period is the first step in determining tax treatment.</a:t>
            </a:r>
          </a:p>
        </p:txBody>
      </p:sp>
    </p:spTree>
    <p:extLst>
      <p:ext uri="{BB962C8B-B14F-4D97-AF65-F5344CB8AC3E}">
        <p14:creationId xmlns:p14="http://schemas.microsoft.com/office/powerpoint/2010/main" val="36713821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10235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</a:rPr>
              <a:t>Tax Treatment for Net Short-term Gain</a:t>
            </a:r>
            <a:br>
              <a:rPr lang="en-US" sz="4000" b="1" u="sng" dirty="0" smtClean="0">
                <a:solidFill>
                  <a:srgbClr val="FF0000"/>
                </a:solidFill>
              </a:rPr>
            </a:br>
            <a:r>
              <a:rPr lang="en-US" sz="5400" b="1" u="sng" dirty="0" smtClean="0">
                <a:solidFill>
                  <a:srgbClr val="FF0000"/>
                </a:solidFill>
              </a:rPr>
              <a:t>Individual Taxpayers </a:t>
            </a:r>
          </a:p>
          <a:p>
            <a:pPr marL="401638" indent="-401638">
              <a:buFont typeface="Arial" charset="0"/>
              <a:buChar char="•"/>
              <a:defRPr/>
            </a:pPr>
            <a:r>
              <a:rPr lang="en-US" sz="5400" b="1" dirty="0" smtClean="0">
                <a:solidFill>
                  <a:schemeClr val="tx2"/>
                </a:solidFill>
              </a:rPr>
              <a:t>Net short-term capital gain</a:t>
            </a:r>
            <a:r>
              <a:rPr lang="en-US" sz="5400" b="1" dirty="0" smtClean="0"/>
              <a:t> is taxed as ordinary income (i.e., taxpayer’s marginal tax rate).</a:t>
            </a:r>
          </a:p>
        </p:txBody>
      </p:sp>
    </p:spTree>
    <p:extLst>
      <p:ext uri="{BB962C8B-B14F-4D97-AF65-F5344CB8AC3E}">
        <p14:creationId xmlns:p14="http://schemas.microsoft.com/office/powerpoint/2010/main" val="6308478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4400" b="1" u="sng" dirty="0" smtClean="0">
                <a:solidFill>
                  <a:srgbClr val="FF0000"/>
                </a:solidFill>
              </a:rPr>
              <a:t>Gain Treatment for Corporations</a:t>
            </a:r>
          </a:p>
          <a:p>
            <a:pPr>
              <a:buFont typeface="Arial" charset="0"/>
              <a:buChar char="•"/>
              <a:defRPr/>
            </a:pPr>
            <a:r>
              <a:rPr lang="en-US" sz="6000" b="1" dirty="0" smtClean="0"/>
              <a:t>Corporations do not receive special treatment for capital gains.</a:t>
            </a:r>
          </a:p>
        </p:txBody>
      </p:sp>
    </p:spTree>
    <p:extLst>
      <p:ext uri="{BB962C8B-B14F-4D97-AF65-F5344CB8AC3E}">
        <p14:creationId xmlns:p14="http://schemas.microsoft.com/office/powerpoint/2010/main" val="9194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228600"/>
            <a:ext cx="8991600" cy="6324600"/>
          </a:xfrm>
        </p:spPr>
        <p:txBody>
          <a:bodyPr lIns="92075" tIns="46038" rIns="92075" bIns="46038"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</a:rPr>
              <a:t>Tax Treatment for Net Loss</a:t>
            </a:r>
          </a:p>
          <a:p>
            <a:pPr>
              <a:defRPr/>
            </a:pPr>
            <a:r>
              <a:rPr lang="en-US" sz="4000" b="1" dirty="0" smtClean="0">
                <a:solidFill>
                  <a:schemeClr val="tx2"/>
                </a:solidFill>
              </a:rPr>
              <a:t>Net Capital Loss</a:t>
            </a:r>
            <a:endParaRPr lang="en-US" sz="4000" b="1" dirty="0" smtClean="0"/>
          </a:p>
          <a:p>
            <a:pPr marL="347663" lvl="1" indent="-231775">
              <a:defRPr/>
            </a:pPr>
            <a:r>
              <a:rPr lang="en-US" sz="3200" b="1" u="sng" dirty="0" smtClean="0"/>
              <a:t>Individuals</a:t>
            </a:r>
            <a:r>
              <a:rPr lang="en-US" sz="3200" b="1" dirty="0" smtClean="0"/>
              <a:t> may use only $3,000 of capital loss to offset other income</a:t>
            </a:r>
          </a:p>
          <a:p>
            <a:pPr marL="347663" lvl="2" indent="-231775">
              <a:defRPr/>
            </a:pPr>
            <a:r>
              <a:rPr lang="en-US" sz="3200" b="1" dirty="0" smtClean="0"/>
              <a:t>Excess loss is carried forward indefinitely and retains its short term or long term class for netting purposes</a:t>
            </a:r>
            <a:endParaRPr lang="en-US" sz="3600" b="1" dirty="0" smtClean="0"/>
          </a:p>
          <a:p>
            <a:pPr marL="347663" lvl="1" indent="-231775">
              <a:tabLst>
                <a:tab pos="463550" algn="l"/>
              </a:tabLst>
              <a:defRPr/>
            </a:pPr>
            <a:r>
              <a:rPr lang="en-US" sz="3200" b="1" u="sng" dirty="0" smtClean="0"/>
              <a:t>Corporations</a:t>
            </a:r>
            <a:r>
              <a:rPr lang="en-US" sz="3200" b="1" dirty="0" smtClean="0"/>
              <a:t> cannot deduct a net capital loss</a:t>
            </a:r>
          </a:p>
          <a:p>
            <a:pPr marL="347663" lvl="2" indent="-231775">
              <a:tabLst>
                <a:tab pos="463550" algn="l"/>
              </a:tabLst>
              <a:defRPr/>
            </a:pPr>
            <a:r>
              <a:rPr lang="en-US" sz="3200" b="1" dirty="0" smtClean="0"/>
              <a:t>Excess loss carried back 3 then forward 5 years to offset capital gains.</a:t>
            </a:r>
            <a:br>
              <a:rPr lang="en-US" sz="3200" b="1" dirty="0" smtClean="0"/>
            </a:br>
            <a:r>
              <a:rPr lang="en-US" sz="3200" b="1" dirty="0" smtClean="0"/>
              <a:t>No capital loss deduction against ordinary income</a:t>
            </a:r>
          </a:p>
        </p:txBody>
      </p:sp>
    </p:spTree>
    <p:extLst>
      <p:ext uri="{BB962C8B-B14F-4D97-AF65-F5344CB8AC3E}">
        <p14:creationId xmlns:p14="http://schemas.microsoft.com/office/powerpoint/2010/main" val="14552229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534400" cy="5562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9143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41987" name="Object 2"/>
          <p:cNvGraphicFramePr>
            <a:graphicFrameLocks noChangeAspect="1"/>
          </p:cNvGraphicFramePr>
          <p:nvPr/>
        </p:nvGraphicFramePr>
        <p:xfrm>
          <a:off x="152400" y="838200"/>
          <a:ext cx="871061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Worksheet" r:id="rId4" imgW="2110674" imgH="1104834" progId="Excel.Sheet.12">
                  <p:embed/>
                </p:oleObj>
              </mc:Choice>
              <mc:Fallback>
                <p:oleObj name="Worksheet" r:id="rId4" imgW="2110674" imgH="110483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871061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9867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152400" y="838200"/>
          <a:ext cx="871061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Worksheet" r:id="rId4" imgW="2110674" imgH="1104834" progId="Excel.Sheet.12">
                  <p:embed/>
                </p:oleObj>
              </mc:Choice>
              <mc:Fallback>
                <p:oleObj name="Worksheet" r:id="rId4" imgW="2110674" imgH="110483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38200"/>
                        <a:ext cx="8710613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2276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297388"/>
              </p:ext>
            </p:extLst>
          </p:nvPr>
        </p:nvGraphicFramePr>
        <p:xfrm>
          <a:off x="228600" y="685800"/>
          <a:ext cx="8648700" cy="587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2" name="Worksheet" r:id="rId3" imgW="3040434" imgH="2065123" progId="Excel.Sheet.12">
                  <p:embed/>
                </p:oleObj>
              </mc:Choice>
              <mc:Fallback>
                <p:oleObj name="Worksheet" r:id="rId3" imgW="3040434" imgH="20651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685800"/>
                        <a:ext cx="8648700" cy="587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448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505588"/>
              </p:ext>
            </p:extLst>
          </p:nvPr>
        </p:nvGraphicFramePr>
        <p:xfrm>
          <a:off x="304801" y="380999"/>
          <a:ext cx="8506074" cy="5575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36" name="Worksheet" r:id="rId3" imgW="3650036" imgH="2392632" progId="Excel.Sheet.12">
                  <p:embed/>
                </p:oleObj>
              </mc:Choice>
              <mc:Fallback>
                <p:oleObj name="Worksheet" r:id="rId3" imgW="3650036" imgH="23926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1" y="380999"/>
                        <a:ext cx="8506074" cy="5575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2838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>
                <a:solidFill>
                  <a:srgbClr val="FF3300"/>
                </a:solidFill>
                <a:cs typeface="Times New Roman" pitchFamily="18" charset="0"/>
              </a:rPr>
              <a:t> </a:t>
            </a:r>
            <a:endParaRPr lang="en-US" altLang="en-US" sz="3600" b="1" dirty="0" smtClean="0"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317321"/>
              </p:ext>
            </p:extLst>
          </p:nvPr>
        </p:nvGraphicFramePr>
        <p:xfrm>
          <a:off x="479390" y="304800"/>
          <a:ext cx="8283610" cy="6323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9" name="Worksheet" r:id="rId3" imgW="4213858" imgH="3215592" progId="Excel.Sheet.12">
                  <p:embed/>
                </p:oleObj>
              </mc:Choice>
              <mc:Fallback>
                <p:oleObj name="Worksheet" r:id="rId3" imgW="4213858" imgH="32155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390" y="304800"/>
                        <a:ext cx="8283610" cy="63235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1318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59753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z="4400" b="1" u="sng" dirty="0" smtClean="0">
                <a:solidFill>
                  <a:srgbClr val="C00000"/>
                </a:solidFill>
              </a:rPr>
              <a:t>Sharon’s Capital Asset Sales-1</a:t>
            </a:r>
          </a:p>
          <a:p>
            <a:pPr marL="0" indent="0">
              <a:buFontTx/>
              <a:buNone/>
            </a:pPr>
            <a:r>
              <a:rPr lang="en-US" altLang="en-US" sz="4400" b="1" dirty="0" smtClean="0"/>
              <a:t>Sharon has salary income of $68,000, </a:t>
            </a:r>
          </a:p>
          <a:p>
            <a:pPr marL="0" indent="0">
              <a:buFontTx/>
              <a:buNone/>
            </a:pPr>
            <a:r>
              <a:rPr lang="en-US" altLang="en-US" sz="4400" b="1" dirty="0" smtClean="0"/>
              <a:t>a net short-term capital gain of $15,000, and a net long-term capital loss of $24,000. </a:t>
            </a:r>
          </a:p>
          <a:p>
            <a:pPr marL="0" indent="0">
              <a:buFontTx/>
              <a:buNone/>
            </a:pPr>
            <a:r>
              <a:rPr lang="en-US" altLang="en-US" sz="4400" b="1" dirty="0" smtClean="0"/>
              <a:t>What is Sharon’s adjusted gross income if she has no other income items?</a:t>
            </a:r>
          </a:p>
        </p:txBody>
      </p:sp>
    </p:spTree>
    <p:extLst>
      <p:ext uri="{BB962C8B-B14F-4D97-AF65-F5344CB8AC3E}">
        <p14:creationId xmlns:p14="http://schemas.microsoft.com/office/powerpoint/2010/main" val="2093496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Grp="1" noChangeAspect="1"/>
          </p:cNvGraphicFramePr>
          <p:nvPr>
            <p:ph/>
          </p:nvPr>
        </p:nvGraphicFramePr>
        <p:xfrm>
          <a:off x="487363" y="490538"/>
          <a:ext cx="8104187" cy="585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3" name="Worksheet" r:id="rId3" imgW="4124390" imgH="2981340" progId="Excel.Sheet.8">
                  <p:embed/>
                </p:oleObj>
              </mc:Choice>
              <mc:Fallback>
                <p:oleObj name="Worksheet" r:id="rId3" imgW="4124390" imgH="29813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490538"/>
                        <a:ext cx="8104187" cy="585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2424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2"/>
          <p:cNvGraphicFramePr>
            <a:graphicFrameLocks noGrp="1" noChangeAspect="1"/>
          </p:cNvGraphicFramePr>
          <p:nvPr>
            <p:ph/>
          </p:nvPr>
        </p:nvGraphicFramePr>
        <p:xfrm>
          <a:off x="146050" y="169863"/>
          <a:ext cx="8864600" cy="636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7" name="Worksheet" r:id="rId3" imgW="4153024" imgH="2981340" progId="Excel.Sheet.8">
                  <p:embed/>
                </p:oleObj>
              </mc:Choice>
              <mc:Fallback>
                <p:oleObj name="Worksheet" r:id="rId3" imgW="4153024" imgH="29813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50" y="169863"/>
                        <a:ext cx="8864600" cy="636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Arrow 4"/>
          <p:cNvSpPr/>
          <p:nvPr/>
        </p:nvSpPr>
        <p:spPr>
          <a:xfrm>
            <a:off x="6629400" y="4495800"/>
            <a:ext cx="9144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715000" y="4953000"/>
            <a:ext cx="350838" cy="685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98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5152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altLang="en-US" smtClean="0"/>
              <a:t> </a:t>
            </a:r>
          </a:p>
        </p:txBody>
      </p:sp>
      <p:graphicFrame>
        <p:nvGraphicFramePr>
          <p:cNvPr id="54275" name="Object 2"/>
          <p:cNvGraphicFramePr>
            <a:graphicFrameLocks noChangeAspect="1"/>
          </p:cNvGraphicFramePr>
          <p:nvPr/>
        </p:nvGraphicFramePr>
        <p:xfrm>
          <a:off x="152400" y="381000"/>
          <a:ext cx="8882063" cy="591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1" name="Worksheet" r:id="rId3" imgW="923940" imgH="619215" progId="Excel.Sheet.12">
                  <p:embed/>
                </p:oleObj>
              </mc:Choice>
              <mc:Fallback>
                <p:oleObj name="Worksheet" r:id="rId3" imgW="923940" imgH="61921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8882063" cy="5918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922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sz="28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1231. Property Used in the Trade or Business and Involuntary Conversions.</a:t>
            </a:r>
            <a:endParaRPr lang="en-US" sz="28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b="1" u="sng" dirty="0" smtClean="0"/>
              <a:t>(2</a:t>
            </a:r>
            <a:r>
              <a:rPr lang="en-US" b="1" u="sng" dirty="0"/>
              <a:t>) Gains do not exceed losses. </a:t>
            </a:r>
            <a:r>
              <a:rPr lang="en-US" sz="2800" dirty="0"/>
              <a:t>If-</a:t>
            </a:r>
          </a:p>
          <a:p>
            <a:pPr marL="566738" indent="-566738">
              <a:buNone/>
            </a:pPr>
            <a:r>
              <a:rPr lang="en-US" sz="2800" b="1" dirty="0"/>
              <a:t>(A) </a:t>
            </a:r>
            <a:r>
              <a:rPr lang="en-US" sz="2800" dirty="0"/>
              <a:t>the section 1231 gains for any taxable year, do not exceed</a:t>
            </a:r>
          </a:p>
          <a:p>
            <a:pPr marL="566738" indent="-566738">
              <a:buNone/>
            </a:pPr>
            <a:r>
              <a:rPr lang="en-US" sz="2800" b="1" dirty="0"/>
              <a:t>(B) </a:t>
            </a:r>
            <a:r>
              <a:rPr lang="en-US" sz="2800" dirty="0"/>
              <a:t>the section 1231 losses for such taxable year,</a:t>
            </a:r>
          </a:p>
          <a:p>
            <a:pPr marL="566738" indent="-566738">
              <a:buNone/>
            </a:pPr>
            <a:r>
              <a:rPr lang="en-US" sz="2800" dirty="0"/>
              <a:t>such gains and losses shall </a:t>
            </a:r>
            <a:r>
              <a:rPr lang="en-US" sz="2800" b="1" u="sng" dirty="0"/>
              <a:t>not be treated as gains and losses from sales or exchanges of capital assets.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(3) Section Gains and Losses. </a:t>
            </a:r>
            <a:r>
              <a:rPr lang="en-US" sz="2800" dirty="0"/>
              <a:t>For purposes of this subsection-</a:t>
            </a:r>
          </a:p>
          <a:p>
            <a:pPr marL="509588" indent="-509588">
              <a:buNone/>
            </a:pPr>
            <a:r>
              <a:rPr lang="en-US" sz="2800" dirty="0"/>
              <a:t>(A)</a:t>
            </a:r>
            <a:r>
              <a:rPr lang="en-US" sz="2800" b="1" dirty="0"/>
              <a:t> Section  gain. </a:t>
            </a:r>
            <a:r>
              <a:rPr lang="en-US" sz="2800" dirty="0"/>
              <a:t>The term “ section  gain” means-</a:t>
            </a:r>
          </a:p>
          <a:p>
            <a:pPr marL="509588" indent="-509588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</a:t>
            </a:r>
            <a:r>
              <a:rPr lang="en-US" sz="2800" b="1" dirty="0"/>
              <a:t>(</a:t>
            </a:r>
            <a:r>
              <a:rPr lang="en-US" sz="2800" b="1" dirty="0" err="1"/>
              <a:t>i</a:t>
            </a:r>
            <a:r>
              <a:rPr lang="en-US" sz="2800" b="1" dirty="0"/>
              <a:t>) </a:t>
            </a:r>
            <a:r>
              <a:rPr lang="en-US" sz="2800" dirty="0"/>
              <a:t>any recognized </a:t>
            </a:r>
            <a:r>
              <a:rPr lang="en-US" sz="2800" b="1" dirty="0"/>
              <a:t>gain on the sale </a:t>
            </a:r>
            <a:r>
              <a:rPr lang="en-US" sz="2800" dirty="0"/>
              <a:t>or exchange of property </a:t>
            </a:r>
            <a:r>
              <a:rPr lang="en-US" sz="2800" b="1" dirty="0"/>
              <a:t>used in the trade or business</a:t>
            </a:r>
            <a:r>
              <a:rPr lang="en-US" sz="2800" dirty="0"/>
              <a:t>, and</a:t>
            </a:r>
            <a:r>
              <a:rPr lang="en-US" sz="2800" dirty="0" smtClean="0"/>
              <a:t>…..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61250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395131"/>
              </p:ext>
            </p:extLst>
          </p:nvPr>
        </p:nvGraphicFramePr>
        <p:xfrm>
          <a:off x="533400" y="198437"/>
          <a:ext cx="7985125" cy="627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12" name="Worksheet" r:id="rId3" imgW="5852160" imgH="4602528" progId="Excel.Sheet.12">
                  <p:embed/>
                </p:oleObj>
              </mc:Choice>
              <mc:Fallback>
                <p:oleObj name="Worksheet" r:id="rId3" imgW="5852160" imgH="46025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98437"/>
                        <a:ext cx="7985125" cy="6278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52137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Sec</a:t>
            </a:r>
            <a:r>
              <a:rPr lang="en-US" b="1" u="sng" dirty="0">
                <a:solidFill>
                  <a:srgbClr val="C00000"/>
                </a:solidFill>
              </a:rPr>
              <a:t>. 1231. Property Used in the Trade or Business and Involuntary Conversions.</a:t>
            </a:r>
            <a:endParaRPr lang="en-US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/>
              <a:t>(</a:t>
            </a:r>
            <a:r>
              <a:rPr lang="en-US" b="1" u="sng" dirty="0"/>
              <a:t>b) Definition of Property Used in the Trade or Business.</a:t>
            </a:r>
            <a:r>
              <a:rPr lang="en-US" b="1" dirty="0"/>
              <a:t> </a:t>
            </a:r>
            <a:r>
              <a:rPr lang="en-US" dirty="0"/>
              <a:t>For purposes of this section-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(1)</a:t>
            </a:r>
            <a:r>
              <a:rPr lang="en-US" b="1" dirty="0"/>
              <a:t> General rule. </a:t>
            </a:r>
            <a:r>
              <a:rPr lang="en-US" dirty="0"/>
              <a:t>The term </a:t>
            </a:r>
            <a:r>
              <a:rPr lang="en-US" b="1" dirty="0"/>
              <a:t>“property used in the trade or business” </a:t>
            </a:r>
            <a:r>
              <a:rPr lang="en-US" dirty="0"/>
              <a:t>means property used in the trade or business, </a:t>
            </a:r>
            <a:r>
              <a:rPr lang="en-US" dirty="0" smtClean="0"/>
              <a:t>..subject </a:t>
            </a:r>
            <a:r>
              <a:rPr lang="en-US" dirty="0"/>
              <a:t>to the allowance for </a:t>
            </a:r>
            <a:r>
              <a:rPr lang="en-US" b="1" dirty="0"/>
              <a:t>depreciation</a:t>
            </a:r>
            <a:r>
              <a:rPr lang="en-US" dirty="0"/>
              <a:t> provided in section 167, </a:t>
            </a:r>
            <a:r>
              <a:rPr lang="en-US" u="sng" dirty="0"/>
              <a:t>held for more than 1 year</a:t>
            </a:r>
            <a:r>
              <a:rPr lang="en-US" dirty="0"/>
              <a:t>, and </a:t>
            </a:r>
            <a:r>
              <a:rPr lang="en-US" b="1" dirty="0"/>
              <a:t>real property used in the trade or business</a:t>
            </a:r>
            <a:r>
              <a:rPr lang="en-US" dirty="0"/>
              <a:t>, held for more than 1 year,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</a:t>
            </a:r>
            <a:r>
              <a:rPr lang="en-US" dirty="0"/>
              <a:t>is </a:t>
            </a:r>
            <a:r>
              <a:rPr lang="en-US" b="1" dirty="0"/>
              <a:t>not—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(A) </a:t>
            </a:r>
            <a:r>
              <a:rPr lang="en-US" dirty="0"/>
              <a:t>property of a kind which would properly be includible in </a:t>
            </a:r>
            <a:r>
              <a:rPr lang="en-US" b="1" dirty="0" smtClean="0"/>
              <a:t>inventory….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92723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553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763000" cy="5668963"/>
          </a:xfrm>
          <a:noFill/>
        </p:spPr>
        <p:txBody>
          <a:bodyPr lIns="92075" tIns="46038" rIns="92075" bIns="46038"/>
          <a:lstStyle/>
          <a:p>
            <a:pPr>
              <a:buFont typeface="Arial" pitchFamily="34" charset="0"/>
              <a:buNone/>
            </a:pPr>
            <a:r>
              <a:rPr lang="en-US" altLang="en-US" sz="5400" b="1" u="sng" smtClean="0">
                <a:solidFill>
                  <a:srgbClr val="FF0000"/>
                </a:solidFill>
              </a:rPr>
              <a:t>Section 1231 Asset Definition</a:t>
            </a:r>
          </a:p>
          <a:p>
            <a:r>
              <a:rPr lang="en-US" altLang="en-US" sz="4800" b="1" smtClean="0"/>
              <a:t>Asset used in a trade or business </a:t>
            </a:r>
          </a:p>
          <a:p>
            <a:pPr lvl="1"/>
            <a:r>
              <a:rPr lang="en-US" altLang="en-US" sz="4400" b="1" smtClean="0"/>
              <a:t>not for investment </a:t>
            </a:r>
          </a:p>
          <a:p>
            <a:r>
              <a:rPr lang="en-US" altLang="en-US" sz="4800" b="1" smtClean="0"/>
              <a:t>Held long term</a:t>
            </a:r>
          </a:p>
          <a:p>
            <a:pPr>
              <a:buFont typeface="Monotype Sorts"/>
              <a:buNone/>
            </a:pPr>
            <a:endParaRPr lang="en-US" altLang="en-US" smtClean="0"/>
          </a:p>
          <a:p>
            <a:pPr>
              <a:buFont typeface="Monotype Sorts"/>
              <a:buNone/>
            </a:pPr>
            <a:r>
              <a:rPr lang="en-US" altLang="en-US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157780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763000" cy="6400800"/>
          </a:xfrm>
        </p:spPr>
        <p:txBody>
          <a:bodyPr lIns="92075" tIns="46038" rIns="92075" bIns="46038"/>
          <a:lstStyle/>
          <a:p>
            <a:pPr marL="0" indent="0" algn="ctr">
              <a:buFont typeface="Arial" charset="0"/>
              <a:buNone/>
              <a:defRPr/>
            </a:pPr>
            <a:r>
              <a:rPr lang="en-US" sz="5400" b="1" u="sng" dirty="0" smtClean="0">
                <a:solidFill>
                  <a:srgbClr val="FF0000"/>
                </a:solidFill>
              </a:rPr>
              <a:t>Section 1231</a:t>
            </a:r>
          </a:p>
          <a:p>
            <a:pPr>
              <a:buFont typeface="Arial" charset="0"/>
              <a:buChar char="•"/>
              <a:defRPr/>
            </a:pPr>
            <a:r>
              <a:rPr lang="en-US" sz="5400" b="1" dirty="0" smtClean="0"/>
              <a:t>Net Section 1231 gains may be </a:t>
            </a:r>
            <a:r>
              <a:rPr lang="en-US" sz="5400" b="1" dirty="0" smtClean="0">
                <a:solidFill>
                  <a:schemeClr val="tx2"/>
                </a:solidFill>
              </a:rPr>
              <a:t>allowed capital gain treatment</a:t>
            </a:r>
            <a:r>
              <a:rPr lang="en-US" sz="5400" b="1" dirty="0" smtClean="0"/>
              <a:t> even though they arise from “ordinary” assets.</a:t>
            </a:r>
          </a:p>
          <a:p>
            <a:pPr>
              <a:buFont typeface="Arial" charset="0"/>
              <a:buChar char="•"/>
              <a:defRPr/>
            </a:pPr>
            <a:r>
              <a:rPr lang="en-US" sz="5400" b="1" dirty="0" smtClean="0"/>
              <a:t>Net Sec. 1231 losses are ordinary.</a:t>
            </a:r>
          </a:p>
        </p:txBody>
      </p:sp>
    </p:spTree>
    <p:extLst>
      <p:ext uri="{BB962C8B-B14F-4D97-AF65-F5344CB8AC3E}">
        <p14:creationId xmlns:p14="http://schemas.microsoft.com/office/powerpoint/2010/main" val="32879082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57347" name="Object 2"/>
          <p:cNvGraphicFramePr>
            <a:graphicFrameLocks noChangeAspect="1"/>
          </p:cNvGraphicFramePr>
          <p:nvPr/>
        </p:nvGraphicFramePr>
        <p:xfrm>
          <a:off x="111125" y="457200"/>
          <a:ext cx="8947150" cy="583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5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457200"/>
                        <a:ext cx="8947150" cy="583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8664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58371" name="Object 2"/>
          <p:cNvGraphicFramePr>
            <a:graphicFrameLocks noChangeAspect="1"/>
          </p:cNvGraphicFramePr>
          <p:nvPr/>
        </p:nvGraphicFramePr>
        <p:xfrm>
          <a:off x="111125" y="457200"/>
          <a:ext cx="8947150" cy="583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9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457200"/>
                        <a:ext cx="8947150" cy="583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9516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59395" name="Object 2"/>
          <p:cNvGraphicFramePr>
            <a:graphicFrameLocks noChangeAspect="1"/>
          </p:cNvGraphicFramePr>
          <p:nvPr/>
        </p:nvGraphicFramePr>
        <p:xfrm>
          <a:off x="228600" y="533400"/>
          <a:ext cx="8829675" cy="575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3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"/>
                        <a:ext cx="8829675" cy="575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5630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60419" name="Object 2"/>
          <p:cNvGraphicFramePr>
            <a:graphicFrameLocks noChangeAspect="1"/>
          </p:cNvGraphicFramePr>
          <p:nvPr/>
        </p:nvGraphicFramePr>
        <p:xfrm>
          <a:off x="228600" y="533400"/>
          <a:ext cx="8829675" cy="575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7" name="Worksheet" r:id="rId4" imgW="2124090" imgH="1381035" progId="Excel.Sheet.12">
                  <p:embed/>
                </p:oleObj>
              </mc:Choice>
              <mc:Fallback>
                <p:oleObj name="Worksheet" r:id="rId4" imgW="2124090" imgH="1381035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33400"/>
                        <a:ext cx="8829675" cy="575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9037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b="1" dirty="0" smtClean="0">
                <a:cs typeface="Times New Roman" pitchFamily="18" charset="0"/>
              </a:rPr>
              <a:t> 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0772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596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r>
              <a:rPr lang="en-US" sz="2800" b="1" dirty="0" smtClean="0"/>
              <a:t>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98850"/>
              </p:ext>
            </p:extLst>
          </p:nvPr>
        </p:nvGraphicFramePr>
        <p:xfrm>
          <a:off x="533400" y="198437"/>
          <a:ext cx="7985125" cy="627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5" name="Worksheet" r:id="rId3" imgW="5852160" imgH="4602528" progId="Excel.Sheet.12">
                  <p:embed/>
                </p:oleObj>
              </mc:Choice>
              <mc:Fallback>
                <p:oleObj name="Worksheet" r:id="rId3" imgW="5852160" imgH="460252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198437"/>
                        <a:ext cx="7985125" cy="6278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67367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1597025" indent="-1597025">
              <a:buFont typeface="Arial" charset="0"/>
              <a:buNone/>
              <a:defRPr/>
            </a:pPr>
            <a:r>
              <a:rPr lang="en-US" sz="4400" b="1" u="sng" dirty="0" smtClean="0"/>
              <a:t>Case 1. Asset cost $400,000. Deduct </a:t>
            </a:r>
            <a:r>
              <a:rPr lang="en-US" sz="4000" b="1" u="sng" dirty="0" smtClean="0">
                <a:latin typeface="Arial Black" panose="020B0A04020102020204" pitchFamily="34" charset="0"/>
              </a:rPr>
              <a:t>depreciation of $100,000 </a:t>
            </a:r>
            <a:r>
              <a:rPr lang="en-US" sz="4000" b="1" u="sng" dirty="0" smtClean="0"/>
              <a:t>and save tax of $40,000 (40%).</a:t>
            </a:r>
            <a:br>
              <a:rPr lang="en-US" sz="4000" b="1" u="sng" dirty="0" smtClean="0"/>
            </a:br>
            <a:r>
              <a:rPr lang="en-US" sz="4000" b="1" u="sng" dirty="0" smtClean="0"/>
              <a:t>Adjusted Basis is now $300,000.</a:t>
            </a:r>
          </a:p>
          <a:p>
            <a:pPr marL="1597025" indent="-1597025">
              <a:buFont typeface="Arial" charset="0"/>
              <a:buNone/>
              <a:defRPr/>
            </a:pPr>
            <a:endParaRPr lang="en-US" sz="1600" b="1" u="sng" dirty="0" smtClean="0"/>
          </a:p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3. Sell asset for $400,000 and </a:t>
            </a:r>
            <a:br>
              <a:rPr lang="en-US" sz="4000" b="1" u="sng" dirty="0" smtClean="0"/>
            </a:br>
            <a:r>
              <a:rPr lang="en-US" sz="4000" b="1" u="sng" dirty="0" smtClean="0"/>
              <a:t>have a </a:t>
            </a:r>
            <a:r>
              <a:rPr lang="en-US" sz="4000" b="1" u="sng" dirty="0" smtClean="0">
                <a:latin typeface="Arial Black" panose="020B0A04020102020204" pitchFamily="34" charset="0"/>
              </a:rPr>
              <a:t>gain of $100,000.</a:t>
            </a:r>
          </a:p>
          <a:p>
            <a:pPr marL="1597025" indent="-1597025">
              <a:buNone/>
              <a:defRPr/>
            </a:pPr>
            <a:endParaRPr lang="en-US" sz="1600" b="1" u="sng" dirty="0" smtClean="0"/>
          </a:p>
          <a:p>
            <a:pPr marL="1597025" indent="-1597025">
              <a:buNone/>
              <a:defRPr/>
            </a:pPr>
            <a:r>
              <a:rPr lang="en-US" sz="4000" b="1" u="sng" dirty="0" smtClean="0"/>
              <a:t>Case 4. </a:t>
            </a:r>
            <a:r>
              <a:rPr lang="en-US" sz="4000" b="1" u="sng" dirty="0"/>
              <a:t>Sell asset for $</a:t>
            </a:r>
            <a:r>
              <a:rPr lang="en-US" sz="4000" b="1" u="sng" dirty="0" smtClean="0"/>
              <a:t>430,000 </a:t>
            </a:r>
            <a:r>
              <a:rPr lang="en-US" sz="4000" b="1" u="sng" dirty="0"/>
              <a:t>and </a:t>
            </a:r>
            <a:r>
              <a:rPr lang="en-US" sz="4000" b="1" u="sng" dirty="0" smtClean="0"/>
              <a:t/>
            </a:r>
            <a:br>
              <a:rPr lang="en-US" sz="4000" b="1" u="sng" dirty="0" smtClean="0"/>
            </a:br>
            <a:r>
              <a:rPr lang="en-US" sz="4000" b="1" u="sng" dirty="0" smtClean="0"/>
              <a:t>have </a:t>
            </a:r>
            <a:r>
              <a:rPr lang="en-US" sz="4000" b="1" u="sng" dirty="0"/>
              <a:t>a </a:t>
            </a:r>
            <a:r>
              <a:rPr lang="en-US" sz="4000" b="1" u="sng" dirty="0">
                <a:latin typeface="Arial Black" panose="020B0A04020102020204" pitchFamily="34" charset="0"/>
              </a:rPr>
              <a:t>gain of $</a:t>
            </a:r>
            <a:r>
              <a:rPr lang="en-US" sz="4000" b="1" u="sng" dirty="0" smtClean="0">
                <a:latin typeface="Arial Black" panose="020B0A04020102020204" pitchFamily="34" charset="0"/>
              </a:rPr>
              <a:t>130,000</a:t>
            </a:r>
            <a:r>
              <a:rPr lang="en-US" sz="4000" b="1" u="sng" dirty="0">
                <a:latin typeface="Arial Black" panose="020B0A04020102020204" pitchFamily="34" charset="0"/>
              </a:rPr>
              <a:t>.</a:t>
            </a:r>
          </a:p>
          <a:p>
            <a:pPr>
              <a:buFont typeface="Arial" charset="0"/>
              <a:buNone/>
              <a:defRPr/>
            </a:pPr>
            <a:endParaRPr lang="en-US" sz="4400" b="1" u="sng" dirty="0"/>
          </a:p>
          <a:p>
            <a:pPr>
              <a:buFont typeface="Arial" charset="0"/>
              <a:buNone/>
              <a:defRPr/>
            </a:pPr>
            <a:endParaRPr lang="en-US" sz="4400" b="1" u="sng" dirty="0" smtClean="0"/>
          </a:p>
          <a:p>
            <a:pPr>
              <a:buFont typeface="Arial" charset="0"/>
              <a:buNone/>
              <a:defRPr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8680618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1. Asset cost $400,000. Deduct depreciation of $100,000 and save tax of $40,000 (40%).</a:t>
            </a:r>
            <a:br>
              <a:rPr lang="en-US" sz="4000" b="1" u="sng" dirty="0" smtClean="0"/>
            </a:br>
            <a:r>
              <a:rPr lang="en-US" sz="4000" b="1" u="sng" dirty="0" smtClean="0"/>
              <a:t>Adjusted Basis is now $300,000.</a:t>
            </a:r>
          </a:p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2. Sell asset for $200,000 and have a loss of $100,000</a:t>
            </a:r>
          </a:p>
          <a:p>
            <a:pPr marL="1597025" indent="-1597025">
              <a:buFont typeface="Arial" charset="0"/>
              <a:buNone/>
              <a:defRPr/>
            </a:pPr>
            <a:r>
              <a:rPr lang="en-US" sz="4000" b="1" u="sng" dirty="0" smtClean="0"/>
              <a:t>Case 3. Sell asset for $400,000 and have a gain of $100,000.</a:t>
            </a:r>
          </a:p>
          <a:p>
            <a:pPr marL="1597025" indent="-1597025">
              <a:buNone/>
              <a:defRPr/>
            </a:pPr>
            <a:r>
              <a:rPr lang="en-US" sz="4000" b="1" u="sng" dirty="0"/>
              <a:t>Case </a:t>
            </a:r>
            <a:r>
              <a:rPr lang="en-US" sz="4000" b="1" u="sng" dirty="0" smtClean="0"/>
              <a:t>4. </a:t>
            </a:r>
            <a:r>
              <a:rPr lang="en-US" sz="4000" b="1" u="sng" dirty="0"/>
              <a:t>Sell asset for $</a:t>
            </a:r>
            <a:r>
              <a:rPr lang="en-US" sz="4000" b="1" u="sng" dirty="0" smtClean="0"/>
              <a:t>430,000 </a:t>
            </a:r>
            <a:r>
              <a:rPr lang="en-US" sz="4000" b="1" u="sng" dirty="0"/>
              <a:t>and have a gain of $</a:t>
            </a:r>
            <a:r>
              <a:rPr lang="en-US" sz="4000" b="1" u="sng" dirty="0" smtClean="0"/>
              <a:t>130,000</a:t>
            </a:r>
            <a:r>
              <a:rPr lang="en-US" sz="4000" b="1" u="sng" dirty="0"/>
              <a:t>.</a:t>
            </a:r>
          </a:p>
          <a:p>
            <a:pPr>
              <a:buFont typeface="Arial" charset="0"/>
              <a:buNone/>
              <a:defRPr/>
            </a:pPr>
            <a:endParaRPr lang="en-US" sz="4400" b="1" u="sng" dirty="0"/>
          </a:p>
          <a:p>
            <a:pPr>
              <a:buFont typeface="Arial" charset="0"/>
              <a:buNone/>
              <a:defRPr/>
            </a:pPr>
            <a:endParaRPr lang="en-US" sz="4400" b="1" u="sng" dirty="0" smtClean="0"/>
          </a:p>
          <a:p>
            <a:pPr>
              <a:buFont typeface="Arial" charset="0"/>
              <a:buNone/>
              <a:defRPr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7540918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Sec</a:t>
            </a:r>
            <a:r>
              <a:rPr lang="en-US" sz="2800" b="1" u="sng" dirty="0">
                <a:solidFill>
                  <a:srgbClr val="C00000"/>
                </a:solidFill>
              </a:rPr>
              <a:t>. 1245. Gain from Dispositions of Certain Depreciable Property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u="sng" dirty="0"/>
              <a:t>(a) General </a:t>
            </a:r>
            <a:r>
              <a:rPr lang="en-US" sz="2800" b="1" u="sng" dirty="0" smtClean="0"/>
              <a:t>Rule. </a:t>
            </a:r>
            <a:r>
              <a:rPr lang="en-US" sz="2800" dirty="0" smtClean="0"/>
              <a:t>(</a:t>
            </a:r>
            <a:r>
              <a:rPr lang="en-US" sz="2800" dirty="0"/>
              <a:t>1)</a:t>
            </a:r>
            <a:r>
              <a:rPr lang="en-US" sz="2800" b="1" dirty="0"/>
              <a:t> Ordinary income. </a:t>
            </a:r>
            <a:r>
              <a:rPr lang="en-US" sz="2800" dirty="0"/>
              <a:t>Except as otherwise provided in this section, if section 1245 property is disposed of the amount by which the lower of-</a:t>
            </a:r>
          </a:p>
          <a:p>
            <a:pPr marL="625475" indent="-452438">
              <a:buNone/>
            </a:pPr>
            <a:r>
              <a:rPr lang="en-US" sz="2800" b="1" dirty="0"/>
              <a:t>(A) </a:t>
            </a:r>
            <a:r>
              <a:rPr lang="en-US" sz="2800" dirty="0"/>
              <a:t>the recomputed basis of the property, or</a:t>
            </a:r>
          </a:p>
          <a:p>
            <a:pPr marL="914400" indent="-231775">
              <a:buNone/>
            </a:pPr>
            <a:r>
              <a:rPr lang="en-US" sz="2800" b="1" dirty="0"/>
              <a:t>(B)(</a:t>
            </a:r>
            <a:r>
              <a:rPr lang="en-US" sz="2800" b="1" dirty="0" err="1"/>
              <a:t>i</a:t>
            </a:r>
            <a:r>
              <a:rPr lang="en-US" sz="2800" b="1" dirty="0"/>
              <a:t>) </a:t>
            </a:r>
            <a:r>
              <a:rPr lang="en-US" sz="2800" dirty="0"/>
              <a:t>in the case of a sale, exchange, or involuntary conversion, the amount realized, or</a:t>
            </a:r>
          </a:p>
          <a:p>
            <a:pPr marL="914400" indent="-231775">
              <a:buNone/>
            </a:pPr>
            <a:r>
              <a:rPr lang="en-US" sz="2800" b="1" dirty="0"/>
              <a:t>(B)(ii) </a:t>
            </a:r>
            <a:r>
              <a:rPr lang="en-US" sz="2800" dirty="0"/>
              <a:t>in the case of any other disposition, the fair market value of such property,</a:t>
            </a:r>
          </a:p>
          <a:p>
            <a:pPr marL="0" indent="0">
              <a:buNone/>
            </a:pPr>
            <a:r>
              <a:rPr lang="en-US" sz="2800" b="1" dirty="0"/>
              <a:t>exceeds the adjusted basis of such property shall be treated as </a:t>
            </a:r>
            <a:r>
              <a:rPr lang="en-US" sz="2800" b="1" u="sng" dirty="0"/>
              <a:t>ordinary income</a:t>
            </a:r>
            <a:r>
              <a:rPr lang="en-US" sz="2800" dirty="0"/>
              <a:t>. Such gain shall be recognized notwithstanding any other provision of this subtitle.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39867961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Sec</a:t>
            </a:r>
            <a:r>
              <a:rPr lang="en-US" sz="2800" b="1" u="sng" dirty="0">
                <a:solidFill>
                  <a:srgbClr val="C00000"/>
                </a:solidFill>
              </a:rPr>
              <a:t>. 1245. Gain from Dispositions of Certain Depreciable Property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800" b="1" dirty="0" smtClean="0"/>
              <a:t>(</a:t>
            </a:r>
            <a:r>
              <a:rPr lang="en-US" sz="2800" b="1" dirty="0"/>
              <a:t>2) Recomputed basis. </a:t>
            </a:r>
            <a:r>
              <a:rPr lang="en-US" sz="2800" dirty="0"/>
              <a:t>For purposes of this section-</a:t>
            </a:r>
          </a:p>
          <a:p>
            <a:pPr marL="0" indent="0">
              <a:buNone/>
            </a:pPr>
            <a:r>
              <a:rPr lang="en-US" sz="2800" b="1" dirty="0"/>
              <a:t>(A) In general. </a:t>
            </a:r>
            <a:r>
              <a:rPr lang="en-US" sz="2800" dirty="0"/>
              <a:t>The term “recomputed basis” means, with respect to any property, </a:t>
            </a:r>
            <a:r>
              <a:rPr lang="en-US" sz="2800" b="1" dirty="0"/>
              <a:t>its adjusted basis recomputed by </a:t>
            </a:r>
            <a:r>
              <a:rPr lang="en-US" sz="2800" b="1" u="sng" dirty="0"/>
              <a:t>adding thereto all adjustments </a:t>
            </a:r>
            <a:r>
              <a:rPr lang="en-US" sz="2800" dirty="0"/>
              <a:t>reflected in such adjusted basis on account of deductions (whether in respect of the same or other property) allowed or allowable to the taxpayer </a:t>
            </a:r>
            <a:r>
              <a:rPr lang="en-US" sz="2800" b="1" dirty="0" smtClean="0"/>
              <a:t>……[Instructor: means add back depreciation.]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u="sng" dirty="0"/>
              <a:t> (d) Application of Section.-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This section shall apply notwithstanding any other provision of this subtitle.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9548819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 lIns="92075" tIns="46038" rIns="92075" bIns="46038"/>
          <a:lstStyle/>
          <a:p>
            <a:pPr algn="ctr">
              <a:spcBef>
                <a:spcPts val="0"/>
              </a:spcBef>
              <a:buFont typeface="Arial" charset="0"/>
              <a:buNone/>
              <a:defRPr/>
            </a:pPr>
            <a:r>
              <a:rPr lang="en-US" sz="5400" b="1" u="sng" dirty="0" smtClean="0">
                <a:solidFill>
                  <a:srgbClr val="FF0000"/>
                </a:solidFill>
              </a:rPr>
              <a:t>Depreciation Recapture</a:t>
            </a:r>
          </a:p>
          <a:p>
            <a:pPr marL="0" indent="0">
              <a:spcBef>
                <a:spcPts val="0"/>
              </a:spcBef>
              <a:buFont typeface="Monotype Sorts" pitchFamily="2" charset="2"/>
              <a:buNone/>
              <a:defRPr/>
            </a:pPr>
            <a:r>
              <a:rPr lang="en-US" sz="4400" b="1" dirty="0" smtClean="0"/>
              <a:t>Prevents taxpayers from receiving the dual benefits of a depreciation deduction </a:t>
            </a:r>
            <a:r>
              <a:rPr lang="en-US" sz="4400" b="1" u="sng" dirty="0" smtClean="0"/>
              <a:t>and</a:t>
            </a:r>
            <a:r>
              <a:rPr lang="en-US" sz="4400" b="1" dirty="0" smtClean="0"/>
              <a:t> special Section 1231 gain treatment.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u="sng" dirty="0" smtClean="0"/>
              <a:t>Applies</a:t>
            </a:r>
            <a:r>
              <a:rPr lang="en-US" sz="4000" b="1" dirty="0" smtClean="0"/>
              <a:t> to </a:t>
            </a:r>
            <a:r>
              <a:rPr lang="en-US" sz="4000" b="1" u="sng" dirty="0" smtClean="0"/>
              <a:t>Sec. 1231 gain</a:t>
            </a:r>
            <a:r>
              <a:rPr lang="en-US" sz="4000" b="1" dirty="0" smtClean="0"/>
              <a:t> property only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u="sng" dirty="0" smtClean="0"/>
              <a:t>Requires</a:t>
            </a:r>
            <a:r>
              <a:rPr lang="en-US" sz="4000" b="1" dirty="0" smtClean="0"/>
              <a:t> gains to be treated as ordinary to the extent of prior depreciation deductions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2796056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smtClean="0">
                <a:solidFill>
                  <a:srgbClr val="FF0000"/>
                </a:solidFill>
              </a:rPr>
              <a:t>Depreciation Recapture-Section 1245</a:t>
            </a:r>
          </a:p>
          <a:p>
            <a:r>
              <a:rPr lang="en-US" altLang="en-US" sz="4400" b="1" smtClean="0"/>
              <a:t>Requires </a:t>
            </a:r>
            <a:r>
              <a:rPr lang="en-US" altLang="en-US" sz="4400" b="1" u="sng" smtClean="0">
                <a:solidFill>
                  <a:schemeClr val="tx2"/>
                </a:solidFill>
              </a:rPr>
              <a:t>full recapture</a:t>
            </a:r>
            <a:r>
              <a:rPr lang="en-US" altLang="en-US" sz="4400" b="1" u="sng" smtClean="0"/>
              <a:t> of all depreciation</a:t>
            </a:r>
          </a:p>
          <a:p>
            <a:pPr lvl="1"/>
            <a:r>
              <a:rPr lang="en-US" altLang="en-US" sz="4400" b="1" smtClean="0"/>
              <a:t>Gains are treated as ordinary income to the extent of </a:t>
            </a:r>
            <a:r>
              <a:rPr lang="en-US" altLang="en-US" sz="4400" b="1" u="sng" smtClean="0"/>
              <a:t>any</a:t>
            </a:r>
            <a:r>
              <a:rPr lang="en-US" altLang="en-US" sz="4400" b="1" smtClean="0"/>
              <a:t> depreciation taken</a:t>
            </a:r>
          </a:p>
          <a:p>
            <a:r>
              <a:rPr lang="en-US" altLang="en-US" sz="4400" b="1" smtClean="0"/>
              <a:t>Any gain in excess of depreciation is netted under Section 1231</a:t>
            </a:r>
          </a:p>
        </p:txBody>
      </p:sp>
    </p:spTree>
    <p:extLst>
      <p:ext uri="{BB962C8B-B14F-4D97-AF65-F5344CB8AC3E}">
        <p14:creationId xmlns:p14="http://schemas.microsoft.com/office/powerpoint/2010/main" val="25131058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686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5973763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Depreciation Recapture-Section 1245</a:t>
            </a:r>
          </a:p>
          <a:p>
            <a:r>
              <a:rPr lang="en-US" altLang="en-US" sz="4800" b="1" smtClean="0"/>
              <a:t>Applies to </a:t>
            </a:r>
          </a:p>
          <a:p>
            <a:pPr lvl="1"/>
            <a:r>
              <a:rPr lang="en-US" altLang="en-US" sz="4400" b="1" smtClean="0"/>
              <a:t>Depreciable personal property and</a:t>
            </a:r>
          </a:p>
          <a:p>
            <a:pPr lvl="1"/>
            <a:r>
              <a:rPr lang="en-US" altLang="en-US" sz="4400" b="1" smtClean="0"/>
              <a:t>Nonresidential real estate placed in service between 1981 and 1986 and depreciated under ACRS</a:t>
            </a:r>
          </a:p>
        </p:txBody>
      </p:sp>
    </p:spTree>
    <p:extLst>
      <p:ext uri="{BB962C8B-B14F-4D97-AF65-F5344CB8AC3E}">
        <p14:creationId xmlns:p14="http://schemas.microsoft.com/office/powerpoint/2010/main" val="2206424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686800" cy="6477000"/>
          </a:xfrm>
        </p:spPr>
        <p:txBody>
          <a:bodyPr/>
          <a:lstStyle/>
          <a:p>
            <a:pPr marL="457200" indent="-457200" algn="ctr">
              <a:lnSpc>
                <a:spcPct val="90000"/>
              </a:lnSpc>
              <a:buFont typeface="Arial" pitchFamily="34" charset="0"/>
              <a:buNone/>
            </a:pPr>
            <a:r>
              <a:rPr lang="en-US" altLang="en-US" sz="3600" b="1" u="sng" smtClean="0">
                <a:solidFill>
                  <a:srgbClr val="FF3300"/>
                </a:solidFill>
                <a:cs typeface="Times New Roman" pitchFamily="18" charset="0"/>
              </a:rPr>
              <a:t>Depreciation Recapture</a:t>
            </a:r>
            <a:endParaRPr lang="en-US" altLang="en-US" sz="3600" b="1" u="sng" smtClean="0">
              <a:solidFill>
                <a:srgbClr val="FF3300"/>
              </a:solidFill>
            </a:endParaRPr>
          </a:p>
          <a:p>
            <a:pPr marL="457200" indent="-457200">
              <a:lnSpc>
                <a:spcPct val="90000"/>
              </a:lnSpc>
            </a:pPr>
            <a:r>
              <a:rPr lang="en-US" altLang="en-US" sz="3600" b="1" u="sng" smtClean="0">
                <a:cs typeface="Times New Roman" pitchFamily="18" charset="0"/>
              </a:rPr>
              <a:t>Depreciation recapture </a:t>
            </a:r>
            <a:r>
              <a:rPr lang="en-US" altLang="en-US" sz="3600" b="1" u="sng" smtClean="0">
                <a:solidFill>
                  <a:schemeClr val="tx2"/>
                </a:solidFill>
                <a:cs typeface="Times New Roman" pitchFamily="18" charset="0"/>
              </a:rPr>
              <a:t>converts</a:t>
            </a:r>
            <a:r>
              <a:rPr lang="en-US" altLang="en-US" sz="3600" b="1" u="sng" smtClean="0">
                <a:cs typeface="Times New Roman" pitchFamily="18" charset="0"/>
              </a:rPr>
              <a:t> part or all of the </a:t>
            </a:r>
            <a:r>
              <a:rPr lang="en-US" altLang="en-US" sz="3600" b="1" u="sng" smtClean="0">
                <a:solidFill>
                  <a:schemeClr val="tx2"/>
                </a:solidFill>
                <a:cs typeface="Times New Roman" pitchFamily="18" charset="0"/>
              </a:rPr>
              <a:t>gain</a:t>
            </a:r>
            <a:r>
              <a:rPr lang="en-US" altLang="en-US" sz="3600" b="1" u="sng" smtClean="0">
                <a:cs typeface="Times New Roman" pitchFamily="18" charset="0"/>
              </a:rPr>
              <a:t> on the sale of depreciable assets to </a:t>
            </a:r>
            <a:r>
              <a:rPr lang="en-US" altLang="en-US" sz="3600" b="1" u="sng" smtClean="0">
                <a:solidFill>
                  <a:schemeClr val="tx2"/>
                </a:solidFill>
                <a:cs typeface="Times New Roman" pitchFamily="18" charset="0"/>
              </a:rPr>
              <a:t>ordinary income</a:t>
            </a:r>
            <a:r>
              <a:rPr lang="en-US" altLang="en-US" sz="3600" b="1" smtClean="0">
                <a:cs typeface="Times New Roman" pitchFamily="18" charset="0"/>
              </a:rPr>
              <a:t> to the extent of the reduction in basis attributable to depreciation expense previously claimed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sz="3600" b="1" smtClean="0">
                <a:cs typeface="Times New Roman" pitchFamily="18" charset="0"/>
              </a:rPr>
              <a:t>The amount of income recaptured as ordinary income can </a:t>
            </a:r>
            <a:r>
              <a:rPr lang="en-US" altLang="en-US" sz="3600" b="1" u="sng" smtClean="0">
                <a:solidFill>
                  <a:srgbClr val="FF0000"/>
                </a:solidFill>
                <a:cs typeface="Times New Roman" pitchFamily="18" charset="0"/>
              </a:rPr>
              <a:t>never exceed</a:t>
            </a:r>
            <a:r>
              <a:rPr lang="en-US" altLang="en-US" sz="3600" b="1" smtClean="0">
                <a:cs typeface="Times New Roman" pitchFamily="18" charset="0"/>
              </a:rPr>
              <a:t> either the realized gain or prior depreciation deductions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sz="3600" b="1" smtClean="0"/>
              <a:t>Recapture rules cannot apply to assets on which there is a realized loss</a:t>
            </a:r>
          </a:p>
        </p:txBody>
      </p:sp>
    </p:spTree>
    <p:extLst>
      <p:ext uri="{BB962C8B-B14F-4D97-AF65-F5344CB8AC3E}">
        <p14:creationId xmlns:p14="http://schemas.microsoft.com/office/powerpoint/2010/main" val="446924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686800" cy="6477000"/>
          </a:xfrm>
        </p:spPr>
        <p:txBody>
          <a:bodyPr/>
          <a:lstStyle/>
          <a:p>
            <a:pPr marL="457200" indent="-457200" algn="ctr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b="1" u="sng" smtClean="0">
                <a:solidFill>
                  <a:srgbClr val="FF3300"/>
                </a:solidFill>
                <a:cs typeface="Times New Roman" pitchFamily="18" charset="0"/>
              </a:rPr>
              <a:t>Section 1245 Full Recapture</a:t>
            </a:r>
            <a:endParaRPr lang="en-US" altLang="en-US" sz="3600" b="1" u="sng" smtClean="0">
              <a:solidFill>
                <a:srgbClr val="FF3300"/>
              </a:solidFill>
            </a:endParaRPr>
          </a:p>
          <a:p>
            <a:pPr marL="457200" indent="-457200">
              <a:spcBef>
                <a:spcPct val="0"/>
              </a:spcBef>
            </a:pPr>
            <a:r>
              <a:rPr lang="en-US" altLang="en-US" sz="3600" b="1" smtClean="0">
                <a:cs typeface="Times New Roman" pitchFamily="18" charset="0"/>
              </a:rPr>
              <a:t>Applies to machinery, equipment, furniture, and fixtures (but not to buildings or structural components)</a:t>
            </a:r>
          </a:p>
          <a:p>
            <a:pPr marL="457200" indent="-457200">
              <a:spcBef>
                <a:spcPct val="0"/>
              </a:spcBef>
            </a:pPr>
            <a:r>
              <a:rPr lang="en-US" altLang="en-US" sz="3600" b="1" smtClean="0">
                <a:cs typeface="Times New Roman" pitchFamily="18" charset="0"/>
              </a:rPr>
              <a:t>Any gain on the sale of section 1245 property is ordinary income to the extent of </a:t>
            </a:r>
            <a:r>
              <a:rPr lang="en-US" altLang="en-US" sz="3600" b="1" smtClean="0">
                <a:solidFill>
                  <a:schemeClr val="tx2"/>
                </a:solidFill>
                <a:cs typeface="Times New Roman" pitchFamily="18" charset="0"/>
              </a:rPr>
              <a:t>all</a:t>
            </a:r>
            <a:r>
              <a:rPr lang="en-US" altLang="en-US" sz="3600" b="1" smtClean="0">
                <a:cs typeface="Times New Roman" pitchFamily="18" charset="0"/>
              </a:rPr>
              <a:t> depreciation allowed or allowable for the property</a:t>
            </a:r>
          </a:p>
          <a:p>
            <a:pPr marL="1027113" lvl="1" indent="-455613">
              <a:spcBef>
                <a:spcPts val="600"/>
              </a:spcBef>
            </a:pPr>
            <a:r>
              <a:rPr lang="en-US" altLang="en-US" sz="3200" b="1" smtClean="0">
                <a:cs typeface="Times New Roman" pitchFamily="18" charset="0"/>
              </a:rPr>
              <a:t>Any amount expensed under section 179 is included in the depreciation allowed</a:t>
            </a:r>
          </a:p>
          <a:p>
            <a:pPr marL="1027113" lvl="1" indent="-455613">
              <a:spcBef>
                <a:spcPts val="600"/>
              </a:spcBef>
            </a:pPr>
            <a:r>
              <a:rPr lang="en-US" altLang="en-US" sz="3200" b="1" smtClean="0">
                <a:cs typeface="Times New Roman" pitchFamily="18" charset="0"/>
              </a:rPr>
              <a:t>The income recaptured is the lesser of all depreciation taken or the realized gain</a:t>
            </a:r>
            <a:endParaRPr lang="en-US" altLang="en-US" sz="3200" b="1" smtClean="0"/>
          </a:p>
        </p:txBody>
      </p:sp>
    </p:spTree>
    <p:extLst>
      <p:ext uri="{BB962C8B-B14F-4D97-AF65-F5344CB8AC3E}">
        <p14:creationId xmlns:p14="http://schemas.microsoft.com/office/powerpoint/2010/main" val="3316103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2"/>
          <p:cNvGraphicFramePr>
            <a:graphicFrameLocks noGrp="1" noChangeAspect="1"/>
          </p:cNvGraphicFramePr>
          <p:nvPr>
            <p:ph/>
          </p:nvPr>
        </p:nvGraphicFramePr>
        <p:xfrm>
          <a:off x="228600" y="152400"/>
          <a:ext cx="8610600" cy="644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1" name="Worksheet" r:id="rId3" imgW="2762370" imgH="1990815" progId="Excel.Sheet.8">
                  <p:embed/>
                </p:oleObj>
              </mc:Choice>
              <mc:Fallback>
                <p:oleObj name="Worksheet" r:id="rId3" imgW="276237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8610600" cy="644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443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Object 2"/>
          <p:cNvGraphicFramePr>
            <a:graphicFrameLocks noGrp="1" noChangeAspect="1"/>
          </p:cNvGraphicFramePr>
          <p:nvPr>
            <p:ph/>
          </p:nvPr>
        </p:nvGraphicFramePr>
        <p:xfrm>
          <a:off x="122238" y="228600"/>
          <a:ext cx="8805862" cy="632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5" name="Worksheet" r:id="rId3" imgW="2771820" imgH="1990815" progId="Excel.Sheet.8">
                  <p:embed/>
                </p:oleObj>
              </mc:Choice>
              <mc:Fallback>
                <p:oleObj name="Worksheet" r:id="rId3" imgW="277182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228600"/>
                        <a:ext cx="8805862" cy="632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Arrow Connector 3"/>
          <p:cNvCxnSpPr/>
          <p:nvPr/>
        </p:nvCxnSpPr>
        <p:spPr>
          <a:xfrm rot="16200000" flipH="1">
            <a:off x="5638800" y="4191000"/>
            <a:ext cx="22860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379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730" name="Object 2"/>
          <p:cNvGraphicFramePr>
            <a:graphicFrameLocks noGrp="1" noChangeAspect="1"/>
          </p:cNvGraphicFramePr>
          <p:nvPr>
            <p:ph/>
          </p:nvPr>
        </p:nvGraphicFramePr>
        <p:xfrm>
          <a:off x="136525" y="136525"/>
          <a:ext cx="8810625" cy="626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9" name="Worksheet" r:id="rId3" imgW="2800440" imgH="1990815" progId="Excel.Sheet.8">
                  <p:embed/>
                </p:oleObj>
              </mc:Choice>
              <mc:Fallback>
                <p:oleObj name="Worksheet" r:id="rId3" imgW="280044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" y="136525"/>
                        <a:ext cx="8810625" cy="626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61790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Sec. 165. Losses</a:t>
            </a:r>
            <a:endParaRPr lang="en-US" sz="3600" b="1" dirty="0">
              <a:solidFill>
                <a:srgbClr val="C00000"/>
              </a:solidFill>
            </a:endParaRPr>
          </a:p>
          <a:p>
            <a:pPr marL="566738" indent="-566738">
              <a:buNone/>
            </a:pPr>
            <a:r>
              <a:rPr lang="en-US" sz="3600" b="1" u="sng" dirty="0"/>
              <a:t>(a) General Rule.</a:t>
            </a:r>
            <a:r>
              <a:rPr lang="en-US" sz="3600" b="1" dirty="0"/>
              <a:t> There shall be allowed as a deduction any loss</a:t>
            </a:r>
            <a:r>
              <a:rPr lang="en-US" sz="3600" dirty="0"/>
              <a:t> sustained during the taxable year and not compensated for by insurance or otherwise.</a:t>
            </a:r>
          </a:p>
          <a:p>
            <a:pPr marL="566738" indent="-566738">
              <a:buNone/>
            </a:pPr>
            <a:r>
              <a:rPr lang="en-US" sz="3600" b="1" u="sng" dirty="0"/>
              <a:t>(b) Amount of Deduction.</a:t>
            </a:r>
            <a:r>
              <a:rPr lang="en-US" sz="3600" b="1" dirty="0"/>
              <a:t> </a:t>
            </a:r>
            <a:r>
              <a:rPr lang="en-US" sz="3600" dirty="0" smtClean="0"/>
              <a:t>…the </a:t>
            </a:r>
            <a:r>
              <a:rPr lang="en-US" sz="3600" b="1" dirty="0"/>
              <a:t>basis for determining the amount</a:t>
            </a:r>
            <a:r>
              <a:rPr lang="en-US" sz="3600" dirty="0"/>
              <a:t> of the deduction for any loss shall be the </a:t>
            </a:r>
            <a:r>
              <a:rPr lang="en-US" sz="3600" b="1" u="sng" dirty="0"/>
              <a:t>adjusted basis</a:t>
            </a:r>
            <a:r>
              <a:rPr lang="en-US" sz="3600" dirty="0"/>
              <a:t> provided in section 1011 for determining the loss from the sale or other disposition of property.</a:t>
            </a:r>
          </a:p>
          <a:p>
            <a:pPr marL="0" indent="0">
              <a:buNone/>
            </a:pPr>
            <a:r>
              <a:rPr lang="en-US" sz="1000" b="1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9128772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2"/>
          <p:cNvGraphicFramePr>
            <a:graphicFrameLocks noGrp="1" noChangeAspect="1"/>
          </p:cNvGraphicFramePr>
          <p:nvPr>
            <p:ph/>
          </p:nvPr>
        </p:nvGraphicFramePr>
        <p:xfrm>
          <a:off x="304800" y="239713"/>
          <a:ext cx="8534400" cy="631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23" name="Worksheet" r:id="rId3" imgW="2800440" imgH="1990815" progId="Excel.Sheet.8">
                  <p:embed/>
                </p:oleObj>
              </mc:Choice>
              <mc:Fallback>
                <p:oleObj name="Worksheet" r:id="rId3" imgW="2800440" imgH="199081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39713"/>
                        <a:ext cx="8534400" cy="631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Arrow Connector 3"/>
          <p:cNvCxnSpPr/>
          <p:nvPr/>
        </p:nvCxnSpPr>
        <p:spPr>
          <a:xfrm rot="16200000" flipH="1">
            <a:off x="5867400" y="3810000"/>
            <a:ext cx="18288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026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8" name="Object 2"/>
          <p:cNvGraphicFramePr>
            <a:graphicFrameLocks noGrp="1" noChangeAspect="1"/>
          </p:cNvGraphicFramePr>
          <p:nvPr>
            <p:ph/>
          </p:nvPr>
        </p:nvGraphicFramePr>
        <p:xfrm>
          <a:off x="617538" y="357188"/>
          <a:ext cx="7799387" cy="624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7" name="Worksheet" r:id="rId3" imgW="2971890" imgH="2381160" progId="Excel.Sheet.8">
                  <p:embed/>
                </p:oleObj>
              </mc:Choice>
              <mc:Fallback>
                <p:oleObj name="Worksheet" r:id="rId3" imgW="2971890" imgH="23811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357188"/>
                        <a:ext cx="7799387" cy="624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6400800" y="3657600"/>
            <a:ext cx="381000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477000" y="2209800"/>
            <a:ext cx="304800" cy="13716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H="1" flipV="1">
            <a:off x="6781800" y="2895600"/>
            <a:ext cx="3810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590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553200"/>
          </a:xfrm>
        </p:spPr>
        <p:txBody>
          <a:bodyPr/>
          <a:lstStyle/>
          <a:p>
            <a:pPr marL="0" indent="0">
              <a:lnSpc>
                <a:spcPts val="45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dirty="0" smtClean="0">
                <a:cs typeface="Times New Roman" pitchFamily="18" charset="0"/>
              </a:rPr>
              <a:t>The next slide has an illustration of how the tax law worked for accelerated depreciation on residential real estate. However, only the straight-line method has been allowed for buildings acquired in last 25 years.</a:t>
            </a:r>
          </a:p>
          <a:p>
            <a:pPr marL="0" indent="0">
              <a:lnSpc>
                <a:spcPts val="45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u="sng" dirty="0" smtClean="0">
                <a:cs typeface="Times New Roman" pitchFamily="18" charset="0"/>
              </a:rPr>
              <a:t>Buildings bought more than 25 years ago would actually already be fully depreciated by now (shorter life used then).</a:t>
            </a:r>
          </a:p>
          <a:p>
            <a:pPr marL="0" indent="0">
              <a:lnSpc>
                <a:spcPts val="45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4000" b="1" dirty="0" smtClean="0">
                <a:cs typeface="Times New Roman" pitchFamily="18" charset="0"/>
              </a:rPr>
              <a:t>But this shows how it worked.</a:t>
            </a:r>
            <a:endParaRPr lang="en-US" alt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910040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826" name="Object 2"/>
          <p:cNvGraphicFramePr>
            <a:graphicFrameLocks noGrp="1" noChangeAspect="1"/>
          </p:cNvGraphicFramePr>
          <p:nvPr>
            <p:ph/>
          </p:nvPr>
        </p:nvGraphicFramePr>
        <p:xfrm>
          <a:off x="615950" y="458788"/>
          <a:ext cx="7994650" cy="625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1" name="Worksheet" r:id="rId3" imgW="2800440" imgH="2190840" progId="Excel.Sheet.8">
                  <p:embed/>
                </p:oleObj>
              </mc:Choice>
              <mc:Fallback>
                <p:oleObj name="Worksheet" r:id="rId3" imgW="2800440" imgH="21908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458788"/>
                        <a:ext cx="7994650" cy="625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6400800" y="3810000"/>
            <a:ext cx="381000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6477000" y="2362200"/>
            <a:ext cx="304800" cy="137160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H="1" flipV="1">
            <a:off x="6781800" y="3048000"/>
            <a:ext cx="3810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2375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885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5897563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u="sng" dirty="0" smtClean="0">
                <a:solidFill>
                  <a:srgbClr val="FF0000"/>
                </a:solidFill>
              </a:rPr>
              <a:t>Depreciation Recapture-Section 1250</a:t>
            </a:r>
          </a:p>
          <a:p>
            <a:r>
              <a:rPr lang="en-US" altLang="en-US" sz="4000" b="1" dirty="0" smtClean="0"/>
              <a:t>Requires </a:t>
            </a:r>
            <a:r>
              <a:rPr lang="en-US" altLang="en-US" sz="4000" b="1" dirty="0" smtClean="0">
                <a:solidFill>
                  <a:schemeClr val="tx2"/>
                </a:solidFill>
              </a:rPr>
              <a:t>partial recapture</a:t>
            </a:r>
            <a:r>
              <a:rPr lang="en-US" altLang="en-US" sz="4000" b="1" dirty="0" smtClean="0"/>
              <a:t> of depreciation</a:t>
            </a:r>
          </a:p>
          <a:p>
            <a:pPr lvl="1"/>
            <a:r>
              <a:rPr lang="en-US" altLang="en-US" sz="4000" b="1" dirty="0" smtClean="0"/>
              <a:t>Gains are treated as ordinary income to the extent of depreciation </a:t>
            </a:r>
            <a:r>
              <a:rPr lang="en-US" altLang="en-US" sz="4000" b="1" u="sng" dirty="0" smtClean="0"/>
              <a:t>taken in excess of straight-line amount</a:t>
            </a:r>
          </a:p>
          <a:p>
            <a:pPr marL="457200" lvl="1" indent="0">
              <a:buNone/>
            </a:pPr>
            <a:r>
              <a:rPr lang="en-US" altLang="en-US" sz="4000" b="1" dirty="0"/>
              <a:t> </a:t>
            </a:r>
            <a:r>
              <a:rPr lang="en-US" altLang="en-US" sz="4000" b="1" dirty="0" smtClean="0"/>
              <a:t> </a:t>
            </a:r>
            <a:r>
              <a:rPr lang="en-US" altLang="en-US" sz="4000" b="1" u="sng" dirty="0" smtClean="0"/>
              <a:t>(but the excess is likely zero)</a:t>
            </a:r>
          </a:p>
          <a:p>
            <a:r>
              <a:rPr lang="en-US" altLang="en-US" sz="4000" b="1" dirty="0" smtClean="0"/>
              <a:t>Any gain in excess of depreciation is netted under Section 1231 (all gain?)</a:t>
            </a:r>
          </a:p>
        </p:txBody>
      </p:sp>
    </p:spTree>
    <p:extLst>
      <p:ext uri="{BB962C8B-B14F-4D97-AF65-F5344CB8AC3E}">
        <p14:creationId xmlns:p14="http://schemas.microsoft.com/office/powerpoint/2010/main" val="2910900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7987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  <a:noFill/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</a:pPr>
            <a:r>
              <a:rPr lang="en-US" altLang="en-US" sz="4000" b="1" u="sng" smtClean="0">
                <a:solidFill>
                  <a:srgbClr val="FF0000"/>
                </a:solidFill>
              </a:rPr>
              <a:t>Depreciation Recapture-Section 1250</a:t>
            </a:r>
            <a:endParaRPr lang="en-US" altLang="en-US" sz="4000" smtClean="0"/>
          </a:p>
          <a:p>
            <a:r>
              <a:rPr lang="en-US" altLang="en-US" sz="4400" b="1" smtClean="0"/>
              <a:t>Applies to depreciable real property </a:t>
            </a:r>
          </a:p>
          <a:p>
            <a:pPr lvl="1"/>
            <a:r>
              <a:rPr lang="en-US" altLang="en-US" sz="4000" b="1" smtClean="0"/>
              <a:t>Not covered by Section 1245 and </a:t>
            </a:r>
          </a:p>
          <a:p>
            <a:pPr lvl="1"/>
            <a:r>
              <a:rPr lang="en-US" altLang="en-US" sz="4000" b="1" smtClean="0"/>
              <a:t>Not depreciated using the straight-line method	</a:t>
            </a:r>
          </a:p>
          <a:p>
            <a:pPr lvl="2"/>
            <a:r>
              <a:rPr lang="en-US" altLang="en-US" sz="3600" b="1" smtClean="0"/>
              <a:t>Eliminates most MACRS realty</a:t>
            </a:r>
          </a:p>
        </p:txBody>
      </p:sp>
    </p:spTree>
    <p:extLst>
      <p:ext uri="{BB962C8B-B14F-4D97-AF65-F5344CB8AC3E}">
        <p14:creationId xmlns:p14="http://schemas.microsoft.com/office/powerpoint/2010/main" val="3438413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60325" y="152400"/>
          <a:ext cx="8931275" cy="654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5" name="Worksheet" r:id="rId4" imgW="3133620" imgH="2295435" progId="Excel.Sheet.8">
                  <p:embed/>
                </p:oleObj>
              </mc:Choice>
              <mc:Fallback>
                <p:oleObj name="Worksheet" r:id="rId4" imgW="3133620" imgH="229543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" y="152400"/>
                        <a:ext cx="8931275" cy="654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4572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14" name="Object 2"/>
          <p:cNvGraphicFramePr>
            <a:graphicFrameLocks noGrp="1" noChangeAspect="1"/>
          </p:cNvGraphicFramePr>
          <p:nvPr>
            <p:ph type="ctrTitle"/>
          </p:nvPr>
        </p:nvGraphicFramePr>
        <p:xfrm>
          <a:off x="152400" y="173038"/>
          <a:ext cx="8839200" cy="647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8" name="Worksheet" r:id="rId4" imgW="3133620" imgH="2295435" progId="Excel.Sheet.8">
                  <p:embed/>
                </p:oleObj>
              </mc:Choice>
              <mc:Fallback>
                <p:oleObj name="Worksheet" r:id="rId4" imgW="3133620" imgH="229543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3038"/>
                        <a:ext cx="8839200" cy="647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8385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600" b="1" dirty="0" smtClean="0">
                <a:cs typeface="Times New Roman" pitchFamily="18" charset="0"/>
              </a:rPr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153400" cy="609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1648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809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686800" cy="6553200"/>
          </a:xfrm>
          <a:noFill/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Unrecaptured Section 1250 Gain</a:t>
            </a:r>
          </a:p>
          <a:p>
            <a:r>
              <a:rPr lang="en-US" altLang="en-US" sz="4000" b="1" smtClean="0"/>
              <a:t>Requires that the portion of the </a:t>
            </a:r>
            <a:r>
              <a:rPr lang="en-US" altLang="en-US" sz="4000" b="1" smtClean="0">
                <a:solidFill>
                  <a:schemeClr val="tx2"/>
                </a:solidFill>
              </a:rPr>
              <a:t>gain</a:t>
            </a:r>
            <a:r>
              <a:rPr lang="en-US" altLang="en-US" sz="4000" b="1" smtClean="0"/>
              <a:t> </a:t>
            </a:r>
            <a:r>
              <a:rPr lang="en-US" altLang="en-US" sz="4000" b="1" smtClean="0">
                <a:solidFill>
                  <a:schemeClr val="tx2"/>
                </a:solidFill>
              </a:rPr>
              <a:t>attributable to depreciation</a:t>
            </a:r>
            <a:r>
              <a:rPr lang="en-US" altLang="en-US" sz="4000" b="1" smtClean="0"/>
              <a:t> that is not Section 1250 recapture is taxed at a rate of 25%. </a:t>
            </a:r>
          </a:p>
          <a:p>
            <a:pPr>
              <a:lnSpc>
                <a:spcPct val="80000"/>
              </a:lnSpc>
            </a:pPr>
            <a:r>
              <a:rPr lang="en-US" altLang="en-US" sz="4000" b="1" smtClean="0"/>
              <a:t>Applies to depreciable real property sold after 5/7/97.</a:t>
            </a:r>
          </a:p>
          <a:p>
            <a:r>
              <a:rPr lang="en-US" altLang="en-US" sz="4000" b="1" smtClean="0"/>
              <a:t>Any gain not attributable to depreciation (SP in excess of original </a:t>
            </a:r>
            <a:r>
              <a:rPr lang="en-US" altLang="en-US" sz="3600" b="1" smtClean="0"/>
              <a:t>cost) is a Section 1231 gain taxed at 15%.</a:t>
            </a:r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31129249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Sec. 165. Losses</a:t>
            </a:r>
            <a:endParaRPr lang="en-US" sz="28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800" b="1" u="sng" dirty="0" smtClean="0">
                <a:latin typeface="Arial Black" panose="020B0A04020102020204" pitchFamily="34" charset="0"/>
              </a:rPr>
              <a:t>(</a:t>
            </a:r>
            <a:r>
              <a:rPr lang="en-US" sz="2800" b="1" u="sng" dirty="0">
                <a:latin typeface="Arial Black" panose="020B0A04020102020204" pitchFamily="34" charset="0"/>
              </a:rPr>
              <a:t>c) </a:t>
            </a:r>
            <a:r>
              <a:rPr lang="en-US" sz="2800" b="1" u="sng" dirty="0" smtClean="0">
                <a:latin typeface="Arial Black" panose="020B0A04020102020204" pitchFamily="34" charset="0"/>
              </a:rPr>
              <a:t>Limit </a:t>
            </a:r>
            <a:r>
              <a:rPr lang="en-US" sz="2800" b="1" u="sng" dirty="0">
                <a:latin typeface="Arial Black" panose="020B0A04020102020204" pitchFamily="34" charset="0"/>
              </a:rPr>
              <a:t>on Losses of Individuals</a:t>
            </a:r>
            <a:r>
              <a:rPr lang="en-US" sz="2800" b="1" dirty="0">
                <a:latin typeface="Arial Black" panose="020B0A04020102020204" pitchFamily="34" charset="0"/>
              </a:rPr>
              <a:t>. </a:t>
            </a:r>
            <a:r>
              <a:rPr lang="en-US" sz="2800" dirty="0"/>
              <a:t>In the case of an individual, the deduction </a:t>
            </a:r>
            <a:r>
              <a:rPr lang="en-US" sz="2800" dirty="0" smtClean="0"/>
              <a:t>…limited </a:t>
            </a:r>
            <a:r>
              <a:rPr lang="en-US" sz="2800" dirty="0"/>
              <a:t>to-</a:t>
            </a:r>
          </a:p>
          <a:p>
            <a:pPr marL="682625" indent="-450850">
              <a:buNone/>
            </a:pPr>
            <a:r>
              <a:rPr lang="en-US" sz="2800" b="1" dirty="0"/>
              <a:t>(1) </a:t>
            </a:r>
            <a:r>
              <a:rPr lang="en-US" sz="2800" dirty="0"/>
              <a:t>losses incurred in a </a:t>
            </a:r>
            <a:r>
              <a:rPr lang="en-US" sz="2800" b="1" u="sng" dirty="0"/>
              <a:t>trade or business</a:t>
            </a:r>
            <a:r>
              <a:rPr lang="en-US" sz="2800" u="sng" dirty="0"/>
              <a:t>;</a:t>
            </a:r>
          </a:p>
          <a:p>
            <a:pPr marL="682625" indent="-450850">
              <a:buNone/>
            </a:pPr>
            <a:r>
              <a:rPr lang="en-US" sz="2800" b="1" dirty="0"/>
              <a:t>(2) </a:t>
            </a:r>
            <a:r>
              <a:rPr lang="en-US" sz="2800" dirty="0"/>
              <a:t>losses incurred in any </a:t>
            </a:r>
            <a:r>
              <a:rPr lang="en-US" sz="2800" b="1" u="sng" dirty="0"/>
              <a:t>transaction entered into for profit</a:t>
            </a:r>
            <a:r>
              <a:rPr lang="en-US" sz="2800" dirty="0"/>
              <a:t>, though not connected with a trade or business; and</a:t>
            </a:r>
          </a:p>
          <a:p>
            <a:pPr marL="682625" indent="-450850">
              <a:buNone/>
            </a:pPr>
            <a:r>
              <a:rPr lang="en-US" sz="2800" b="1" dirty="0"/>
              <a:t>(3) </a:t>
            </a:r>
            <a:r>
              <a:rPr lang="en-US" sz="2800" dirty="0"/>
              <a:t>except as provided in subsection (h), losses of property not connected with a trade or business or a transaction entered into for profit, if such losses arise from </a:t>
            </a:r>
            <a:r>
              <a:rPr lang="en-US" sz="2800" b="1" u="sng" dirty="0"/>
              <a:t>fire, storm</a:t>
            </a:r>
            <a:r>
              <a:rPr lang="en-US" sz="2800" dirty="0"/>
              <a:t>, shipwreck, </a:t>
            </a:r>
            <a:r>
              <a:rPr lang="en-US" sz="2800" dirty="0" smtClean="0"/>
              <a:t>.. </a:t>
            </a:r>
            <a:r>
              <a:rPr lang="en-US" sz="2800" dirty="0"/>
              <a:t>o</a:t>
            </a:r>
            <a:r>
              <a:rPr lang="en-US" sz="2800" dirty="0" smtClean="0"/>
              <a:t>r from </a:t>
            </a:r>
            <a:r>
              <a:rPr lang="en-US" sz="2800" dirty="0"/>
              <a:t>theft.</a:t>
            </a:r>
          </a:p>
          <a:p>
            <a:pPr marL="566738" indent="-566738">
              <a:buNone/>
            </a:pPr>
            <a:r>
              <a:rPr lang="en-US" sz="2800" b="1" u="sng" dirty="0">
                <a:latin typeface="Arial Black" panose="020B0A04020102020204" pitchFamily="34" charset="0"/>
              </a:rPr>
              <a:t>(f) Capital Losses.</a:t>
            </a:r>
            <a:r>
              <a:rPr lang="en-US" sz="2800" b="1" dirty="0">
                <a:latin typeface="Arial Black" panose="020B0A04020102020204" pitchFamily="34" charset="0"/>
              </a:rPr>
              <a:t> </a:t>
            </a:r>
            <a:r>
              <a:rPr lang="en-US" sz="2800" dirty="0"/>
              <a:t>Losses from </a:t>
            </a:r>
            <a:r>
              <a:rPr lang="en-US" sz="2800" b="1" dirty="0"/>
              <a:t>sales or exchanges of capital assets</a:t>
            </a:r>
            <a:r>
              <a:rPr lang="en-US" sz="2800" dirty="0"/>
              <a:t> shall be allowed only to the extent allowed in </a:t>
            </a:r>
            <a:r>
              <a:rPr lang="en-US" sz="2800" b="1" u="sng" dirty="0"/>
              <a:t>sections 1211 and 1212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1000" b="1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31813711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1923" name="Object 2"/>
          <p:cNvGraphicFramePr>
            <a:graphicFrameLocks noChangeAspect="1"/>
          </p:cNvGraphicFramePr>
          <p:nvPr/>
        </p:nvGraphicFramePr>
        <p:xfrm>
          <a:off x="152400" y="304800"/>
          <a:ext cx="8751888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2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51888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4762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2947" name="Object 2"/>
          <p:cNvGraphicFramePr>
            <a:graphicFrameLocks noChangeAspect="1"/>
          </p:cNvGraphicFramePr>
          <p:nvPr/>
        </p:nvGraphicFramePr>
        <p:xfrm>
          <a:off x="152400" y="304800"/>
          <a:ext cx="8740775" cy="589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6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40775" cy="589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760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3971" name="Object 2"/>
          <p:cNvGraphicFramePr>
            <a:graphicFrameLocks noChangeAspect="1"/>
          </p:cNvGraphicFramePr>
          <p:nvPr/>
        </p:nvGraphicFramePr>
        <p:xfrm>
          <a:off x="152400" y="304800"/>
          <a:ext cx="8751888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0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51888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109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458200" cy="1490663"/>
          </a:xfrm>
          <a:noFill/>
        </p:spPr>
        <p:txBody>
          <a:bodyPr lIns="90488" tIns="44450" rIns="90488" bIns="44450">
            <a:spAutoFit/>
          </a:bodyPr>
          <a:lstStyle/>
          <a:p>
            <a:r>
              <a:rPr lang="en-US" altLang="en-US" sz="9100" b="1" smtClean="0"/>
              <a:t> </a:t>
            </a:r>
            <a:endParaRPr lang="en-US" altLang="en-US" sz="2800" b="1" smtClean="0"/>
          </a:p>
        </p:txBody>
      </p:sp>
      <p:graphicFrame>
        <p:nvGraphicFramePr>
          <p:cNvPr id="84995" name="Object 2"/>
          <p:cNvGraphicFramePr>
            <a:graphicFrameLocks noChangeAspect="1"/>
          </p:cNvGraphicFramePr>
          <p:nvPr/>
        </p:nvGraphicFramePr>
        <p:xfrm>
          <a:off x="152400" y="304800"/>
          <a:ext cx="8740775" cy="589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4" name="Worksheet" r:id="rId4" imgW="2819533" imgH="1927794" progId="Excel.Sheet.12">
                  <p:embed/>
                </p:oleObj>
              </mc:Choice>
              <mc:Fallback>
                <p:oleObj name="Worksheet" r:id="rId4" imgW="2819533" imgH="192779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40775" cy="589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3553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305800" cy="6248400"/>
          </a:xfrm>
        </p:spPr>
        <p:txBody>
          <a:bodyPr/>
          <a:lstStyle/>
          <a:p>
            <a:pPr marL="457200" indent="-457200" algn="ctr">
              <a:lnSpc>
                <a:spcPct val="90000"/>
              </a:lnSpc>
              <a:buFont typeface="Arial" pitchFamily="34" charset="0"/>
              <a:buNone/>
            </a:pPr>
            <a:r>
              <a:rPr lang="en-US" altLang="en-US" b="1" u="sng" smtClean="0">
                <a:solidFill>
                  <a:srgbClr val="FF3300"/>
                </a:solidFill>
                <a:cs typeface="Times New Roman" pitchFamily="18" charset="0"/>
              </a:rPr>
              <a:t>Added Section 291 Recapture for Corporations</a:t>
            </a:r>
            <a:endParaRPr lang="en-US" altLang="en-US" b="1" u="sng" smtClean="0">
              <a:solidFill>
                <a:srgbClr val="FF3300"/>
              </a:solidFill>
            </a:endParaRPr>
          </a:p>
          <a:p>
            <a:pPr marL="457200" indent="-457200">
              <a:lnSpc>
                <a:spcPct val="90000"/>
              </a:lnSpc>
            </a:pPr>
            <a:r>
              <a:rPr lang="en-US" altLang="en-US" b="1" smtClean="0">
                <a:cs typeface="Times New Roman" pitchFamily="18" charset="0"/>
              </a:rPr>
              <a:t>Section 291 applies to corporate dispositions of realty (Section 1250 property)</a:t>
            </a:r>
          </a:p>
          <a:p>
            <a:pPr marL="457200" indent="-457200">
              <a:lnSpc>
                <a:spcPct val="90000"/>
              </a:lnSpc>
            </a:pPr>
            <a:r>
              <a:rPr lang="en-US" altLang="en-US" b="1" smtClean="0">
                <a:cs typeface="Times New Roman" pitchFamily="18" charset="0"/>
              </a:rPr>
              <a:t>Converts to ordinary income (as Section 1250 recapture) 20% of any Section 1231 gain that would have been ordinary income if Section 1245 full recapture applied</a:t>
            </a:r>
          </a:p>
          <a:p>
            <a:pPr marL="1027113" lvl="1" indent="-455613">
              <a:lnSpc>
                <a:spcPct val="90000"/>
              </a:lnSpc>
            </a:pPr>
            <a:r>
              <a:rPr lang="en-US" altLang="en-US" sz="3200" b="1" smtClean="0">
                <a:cs typeface="Times New Roman" pitchFamily="18" charset="0"/>
              </a:rPr>
              <a:t>For realty acquired after 1986, Section 1245 full recapture x 20% = Section 291 recapture</a:t>
            </a:r>
            <a:r>
              <a:rPr lang="en-US" altLang="en-US" sz="3600" b="1" smtClean="0">
                <a:cs typeface="Times New Roman" pitchFamily="18" charset="0"/>
              </a:rPr>
              <a:t>  </a:t>
            </a:r>
          </a:p>
          <a:p>
            <a:pPr marL="1027113" lvl="1" indent="-455613">
              <a:lnSpc>
                <a:spcPct val="90000"/>
              </a:lnSpc>
            </a:pPr>
            <a:r>
              <a:rPr lang="en-US" altLang="en-US" sz="3200" b="1" smtClean="0">
                <a:cs typeface="Times New Roman" pitchFamily="18" charset="0"/>
              </a:rPr>
              <a:t>Eliminates some of the capital gains that would otherwise be available to offset corporate capital losses</a:t>
            </a:r>
            <a:endParaRPr lang="en-US" altLang="en-US" sz="3600" b="1" smtClean="0"/>
          </a:p>
        </p:txBody>
      </p:sp>
    </p:spTree>
    <p:extLst>
      <p:ext uri="{BB962C8B-B14F-4D97-AF65-F5344CB8AC3E}">
        <p14:creationId xmlns:p14="http://schemas.microsoft.com/office/powerpoint/2010/main" val="2088776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153400" cy="1143000"/>
          </a:xfrm>
        </p:spPr>
        <p:txBody>
          <a:bodyPr/>
          <a:lstStyle/>
          <a:p>
            <a:r>
              <a:rPr lang="en-US" altLang="en-US" sz="4000" b="1" u="sng" dirty="0" smtClean="0">
                <a:solidFill>
                  <a:srgbClr val="C00000"/>
                </a:solidFill>
                <a:cs typeface="Times New Roman" pitchFamily="18" charset="0"/>
              </a:rPr>
              <a:t>Section 1231 Look-Back Rules</a:t>
            </a:r>
            <a:r>
              <a:rPr lang="en-US" altLang="en-US" sz="36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686800" cy="4876800"/>
          </a:xfrm>
        </p:spPr>
        <p:txBody>
          <a:bodyPr/>
          <a:lstStyle/>
          <a:p>
            <a:pPr marL="285750" indent="-285750">
              <a:lnSpc>
                <a:spcPct val="90000"/>
              </a:lnSpc>
            </a:pPr>
            <a:r>
              <a:rPr lang="en-US" altLang="en-US" b="1" dirty="0" smtClean="0">
                <a:cs typeface="Times New Roman" pitchFamily="18" charset="0"/>
              </a:rPr>
              <a:t>Net Section 1231 gains are taxed as ordinary income to the extent of any unrecaptured net Section 1231 losses in the five preceding years</a:t>
            </a:r>
          </a:p>
          <a:p>
            <a:pPr marL="914400" lvl="1" indent="-342900">
              <a:lnSpc>
                <a:spcPct val="90000"/>
              </a:lnSpc>
            </a:pPr>
            <a:r>
              <a:rPr lang="en-US" altLang="en-US" sz="3000" b="1" dirty="0" smtClean="0">
                <a:cs typeface="Times New Roman" pitchFamily="18" charset="0"/>
              </a:rPr>
              <a:t>This prevents taxpayers from generating tax savings by bunching their Section 1231 gains into one year (to receive tax-favored long-term capital gains treatment) and losses into alternate years (deducting the Section 1231 losses in full against ordinary income)</a:t>
            </a:r>
            <a:endParaRPr lang="en-US" alt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173442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/>
          <p:cNvGraphicFramePr>
            <a:graphicFrameLocks noGrp="1" noChangeAspect="1"/>
          </p:cNvGraphicFramePr>
          <p:nvPr>
            <p:ph type="ctrTitle"/>
            <p:extLst>
              <p:ext uri="{D42A27DB-BD31-4B8C-83A1-F6EECF244321}">
                <p14:modId xmlns:p14="http://schemas.microsoft.com/office/powerpoint/2010/main" val="4066576017"/>
              </p:ext>
            </p:extLst>
          </p:nvPr>
        </p:nvGraphicFramePr>
        <p:xfrm>
          <a:off x="255588" y="668338"/>
          <a:ext cx="8385175" cy="567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9" name="Worksheet" r:id="rId4" imgW="2941346" imgH="1988789" progId="Excel.Sheet.8">
                  <p:embed/>
                </p:oleObj>
              </mc:Choice>
              <mc:Fallback>
                <p:oleObj name="Worksheet" r:id="rId4" imgW="2941346" imgH="198878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668338"/>
                        <a:ext cx="8385175" cy="567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9393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077200" cy="6096000"/>
          </a:xfrm>
        </p:spPr>
        <p:txBody>
          <a:bodyPr/>
          <a:lstStyle/>
          <a:p>
            <a:pPr marL="457200" indent="-457200">
              <a:spcBef>
                <a:spcPct val="0"/>
              </a:spcBef>
              <a:buFont typeface="Arial" pitchFamily="34" charset="0"/>
              <a:buNone/>
            </a:pPr>
            <a:r>
              <a:rPr lang="en-US" altLang="en-US" sz="34400" b="1" u="sng" dirty="0" smtClean="0">
                <a:solidFill>
                  <a:srgbClr val="C00000"/>
                </a:solidFill>
                <a:cs typeface="Times New Roman" pitchFamily="18" charset="0"/>
              </a:rPr>
              <a:t>End</a:t>
            </a:r>
            <a:endParaRPr lang="en-US" altLang="en-US" sz="287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804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34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sz="34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1211. </a:t>
            </a:r>
            <a:r>
              <a:rPr lang="en-US" sz="3400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Limit </a:t>
            </a:r>
            <a:r>
              <a:rPr lang="en-US" sz="3400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on Capital Losses</a:t>
            </a:r>
            <a:endParaRPr lang="en-US" sz="3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798513" indent="-798513">
              <a:buNone/>
            </a:pPr>
            <a:r>
              <a:rPr lang="en-US" sz="3600" b="1" u="sng" dirty="0">
                <a:latin typeface="Arial Black" panose="020B0A04020102020204" pitchFamily="34" charset="0"/>
              </a:rPr>
              <a:t>(a) Corporations</a:t>
            </a:r>
            <a:r>
              <a:rPr lang="en-US" b="1" dirty="0">
                <a:latin typeface="Arial Black" panose="020B0A04020102020204" pitchFamily="34" charset="0"/>
              </a:rPr>
              <a:t>. </a:t>
            </a:r>
            <a:r>
              <a:rPr lang="en-US" dirty="0"/>
              <a:t>In the case of a corporation,</a:t>
            </a:r>
            <a:r>
              <a:rPr lang="en-US" b="1" u="sng" dirty="0"/>
              <a:t> losses from sales or exchanges of capital assets shall be allowed only to the extent of gains</a:t>
            </a:r>
            <a:r>
              <a:rPr lang="en-US" dirty="0"/>
              <a:t> from such sales or exchanges.</a:t>
            </a:r>
          </a:p>
          <a:p>
            <a:pPr marL="798513" indent="-798513">
              <a:buNone/>
            </a:pPr>
            <a:r>
              <a:rPr lang="en-US" b="1" u="sng" dirty="0">
                <a:latin typeface="Arial Black" panose="020B0A04020102020204" pitchFamily="34" charset="0"/>
              </a:rPr>
              <a:t>(b) Other Taxpayers</a:t>
            </a:r>
            <a:r>
              <a:rPr lang="en-US" b="1" u="sng" dirty="0"/>
              <a:t>.</a:t>
            </a:r>
            <a:r>
              <a:rPr lang="en-US" b="1" dirty="0"/>
              <a:t> </a:t>
            </a:r>
            <a:r>
              <a:rPr lang="en-US" dirty="0"/>
              <a:t>In the case of a taxpayer other than a corporation, </a:t>
            </a:r>
            <a:r>
              <a:rPr lang="en-US" b="1" dirty="0"/>
              <a:t>losses</a:t>
            </a:r>
            <a:r>
              <a:rPr lang="en-US" dirty="0"/>
              <a:t> from </a:t>
            </a:r>
            <a:r>
              <a:rPr lang="en-US" dirty="0" smtClean="0"/>
              <a:t>..capital </a:t>
            </a:r>
            <a:r>
              <a:rPr lang="en-US" dirty="0"/>
              <a:t>assets shall be allowed only </a:t>
            </a:r>
            <a:r>
              <a:rPr lang="en-US" b="1" dirty="0"/>
              <a:t>to the extent of the gains from such sales or exchanges, plus (if such losses exceed such gains) the lower </a:t>
            </a:r>
            <a:r>
              <a:rPr lang="en-US" b="1" dirty="0" smtClean="0"/>
              <a:t>of- (</a:t>
            </a:r>
            <a:r>
              <a:rPr lang="en-US" b="1" dirty="0"/>
              <a:t>1) $3,000 </a:t>
            </a:r>
            <a:r>
              <a:rPr lang="en-US" dirty="0"/>
              <a:t>($1,500 in the case of </a:t>
            </a:r>
            <a:r>
              <a:rPr lang="en-US" dirty="0" smtClean="0"/>
              <a:t>…a </a:t>
            </a:r>
            <a:r>
              <a:rPr lang="en-US" dirty="0"/>
              <a:t>separate return), or …</a:t>
            </a:r>
          </a:p>
          <a:p>
            <a:pPr marL="0" indent="0">
              <a:buNone/>
            </a:pPr>
            <a:r>
              <a:rPr lang="en-US" sz="1000" dirty="0"/>
              <a:t> 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17825332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</a:t>
            </a:r>
            <a:r>
              <a:rPr lang="en-US" b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. 1212. Capital Loss </a:t>
            </a: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Carrybacks…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4000" b="1" u="sng" dirty="0">
                <a:latin typeface="Arial Black" panose="020B0A04020102020204" pitchFamily="34" charset="0"/>
              </a:rPr>
              <a:t>(a) Corporations. </a:t>
            </a:r>
            <a:r>
              <a:rPr lang="en-US" sz="4000" b="1" dirty="0">
                <a:latin typeface="Arial Black" panose="020B0A04020102020204" pitchFamily="34" charset="0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/>
              <a:t>(1) In general. </a:t>
            </a:r>
            <a:r>
              <a:rPr lang="en-US" sz="4000" dirty="0"/>
              <a:t>If </a:t>
            </a:r>
            <a:r>
              <a:rPr lang="en-US" sz="4000" dirty="0" smtClean="0"/>
              <a:t>corporation </a:t>
            </a:r>
            <a:r>
              <a:rPr lang="en-US" sz="4000" dirty="0"/>
              <a:t>has a net capital </a:t>
            </a:r>
            <a:r>
              <a:rPr lang="en-US" sz="4000" dirty="0" err="1" smtClean="0"/>
              <a:t>loss..amount</a:t>
            </a:r>
            <a:r>
              <a:rPr lang="en-US" sz="4000" dirty="0" smtClean="0"/>
              <a:t> …shall be-</a:t>
            </a:r>
            <a:endParaRPr lang="en-US" sz="4000" dirty="0"/>
          </a:p>
          <a:p>
            <a:pPr marL="1203325" indent="-636588">
              <a:spcBef>
                <a:spcPts val="0"/>
              </a:spcBef>
              <a:buNone/>
              <a:tabLst>
                <a:tab pos="1146175" algn="l"/>
                <a:tab pos="1203325" algn="l"/>
              </a:tabLst>
            </a:pPr>
            <a:r>
              <a:rPr lang="en-US" sz="4000" b="1" dirty="0"/>
              <a:t>(A) </a:t>
            </a:r>
            <a:r>
              <a:rPr lang="en-US" sz="4000" dirty="0"/>
              <a:t>a capital loss </a:t>
            </a:r>
            <a:r>
              <a:rPr lang="en-US" sz="4000" b="1" dirty="0"/>
              <a:t>carryback to each of the 3 taxable years preceding the loss year</a:t>
            </a:r>
            <a:r>
              <a:rPr lang="en-US" sz="4000" dirty="0"/>
              <a:t>, ..and </a:t>
            </a:r>
            <a:r>
              <a:rPr lang="en-US" sz="4000" b="1" dirty="0"/>
              <a:t>…</a:t>
            </a:r>
            <a:endParaRPr lang="en-US" sz="4000" dirty="0"/>
          </a:p>
          <a:p>
            <a:pPr marL="1203325" indent="-636588">
              <a:spcBef>
                <a:spcPts val="0"/>
              </a:spcBef>
              <a:buNone/>
              <a:tabLst>
                <a:tab pos="1146175" algn="l"/>
                <a:tab pos="1203325" algn="l"/>
              </a:tabLst>
            </a:pPr>
            <a:r>
              <a:rPr lang="en-US" sz="4000" b="1" dirty="0"/>
              <a:t>(B) </a:t>
            </a:r>
            <a:r>
              <a:rPr lang="en-US" sz="4000" dirty="0"/>
              <a:t>… a capital loss </a:t>
            </a:r>
            <a:r>
              <a:rPr lang="en-US" sz="4000" b="1" dirty="0"/>
              <a:t>carryover to each of the 5 taxable years succeeding the loss year;</a:t>
            </a:r>
            <a:r>
              <a:rPr lang="en-US" sz="4000" dirty="0"/>
              <a:t> and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442395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 lIns="92075" tIns="46038" rIns="92075" bIns="46038"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Sec. 1212. Capital Loss Carrybacks…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 smtClean="0">
                <a:latin typeface="Arial Black" panose="020B0A04020102020204" pitchFamily="34" charset="0"/>
              </a:rPr>
              <a:t>(</a:t>
            </a:r>
            <a:r>
              <a:rPr lang="en-US" b="1" u="sng" dirty="0">
                <a:latin typeface="Arial Black" panose="020B0A04020102020204" pitchFamily="34" charset="0"/>
              </a:rPr>
              <a:t>b) Other Taxpayers.</a:t>
            </a:r>
            <a:endParaRPr lang="en-US" b="1" dirty="0"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(1) In general. </a:t>
            </a:r>
            <a:r>
              <a:rPr lang="en-US" dirty="0"/>
              <a:t>If a taxpayer other than </a:t>
            </a:r>
            <a:r>
              <a:rPr lang="en-US" dirty="0" smtClean="0"/>
              <a:t>corporation </a:t>
            </a:r>
            <a:r>
              <a:rPr lang="en-US" dirty="0"/>
              <a:t>has a net capital loss for any taxable year-</a:t>
            </a:r>
          </a:p>
          <a:p>
            <a:pPr marL="1087438" indent="-577850">
              <a:spcBef>
                <a:spcPts val="0"/>
              </a:spcBef>
              <a:buNone/>
            </a:pPr>
            <a:r>
              <a:rPr lang="en-US" b="1" dirty="0"/>
              <a:t>(A) </a:t>
            </a:r>
            <a:r>
              <a:rPr lang="en-US" dirty="0"/>
              <a:t>the excess of the net short-term capital loss over the net long-term capital gain for such year</a:t>
            </a:r>
            <a:r>
              <a:rPr lang="en-US" b="1" dirty="0"/>
              <a:t> shall be a short-term capital loss in the </a:t>
            </a:r>
            <a:r>
              <a:rPr lang="en-US" b="1" u="sng" dirty="0"/>
              <a:t>succeeding taxable year</a:t>
            </a:r>
            <a:r>
              <a:rPr lang="en-US" dirty="0"/>
              <a:t>, and</a:t>
            </a:r>
          </a:p>
          <a:p>
            <a:pPr marL="1087438" indent="-577850">
              <a:spcBef>
                <a:spcPts val="0"/>
              </a:spcBef>
              <a:buNone/>
            </a:pPr>
            <a:r>
              <a:rPr lang="en-US" b="1" dirty="0"/>
              <a:t>(B) </a:t>
            </a:r>
            <a:r>
              <a:rPr lang="en-US" dirty="0"/>
              <a:t>the excess of the net long-term capital loss over the net short-term capital gain for such year </a:t>
            </a:r>
            <a:r>
              <a:rPr lang="en-US" b="1" dirty="0"/>
              <a:t>shall be a long-term capital loss in the succeeding taxable year</a:t>
            </a:r>
            <a:r>
              <a:rPr lang="en-US" dirty="0"/>
              <a:t>.</a:t>
            </a:r>
          </a:p>
          <a:p>
            <a:pPr marL="0" indent="0" algn="ctr">
              <a:buNone/>
              <a:defRPr/>
            </a:pPr>
            <a:endParaRPr lang="en-US" sz="500" b="1" dirty="0" smtClean="0"/>
          </a:p>
        </p:txBody>
      </p:sp>
    </p:spTree>
    <p:extLst>
      <p:ext uri="{BB962C8B-B14F-4D97-AF65-F5344CB8AC3E}">
        <p14:creationId xmlns:p14="http://schemas.microsoft.com/office/powerpoint/2010/main" val="16684632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bldLvl="3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1434</Words>
  <Application>Microsoft Office PowerPoint</Application>
  <PresentationFormat>On-screen Show (4:3)</PresentationFormat>
  <Paragraphs>199</Paragraphs>
  <Slides>67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Office Theme</vt:lpstr>
      <vt:lpstr>Worksheet</vt:lpstr>
      <vt:lpstr>Microsoft Excel Worksheet</vt:lpstr>
      <vt:lpstr>Microsoft Excel 97-2003 Worksheet</vt:lpstr>
      <vt:lpstr> Chap-11-1A-Property Disposition Cap. Assets, etc.   Howard Godfrey, Ph.D., CPA Professor of Accounting  ©Howard Godfrey-2015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 </vt:lpstr>
      <vt:lpstr> </vt:lpstr>
      <vt:lpstr> </vt:lpstr>
      <vt:lpstr>PowerPoint Presentation</vt:lpstr>
      <vt:lpstr>Section 1231 Look-Back Rules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Godfrey, Howard</cp:lastModifiedBy>
  <cp:revision>380</cp:revision>
  <cp:lastPrinted>2015-09-09T13:39:32Z</cp:lastPrinted>
  <dcterms:created xsi:type="dcterms:W3CDTF">2008-05-30T15:41:50Z</dcterms:created>
  <dcterms:modified xsi:type="dcterms:W3CDTF">2015-11-16T20:09:44Z</dcterms:modified>
</cp:coreProperties>
</file>