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7"/>
  </p:notesMasterIdLst>
  <p:handoutMasterIdLst>
    <p:handoutMasterId r:id="rId88"/>
  </p:handoutMasterIdLst>
  <p:sldIdLst>
    <p:sldId id="256" r:id="rId2"/>
    <p:sldId id="1194" r:id="rId3"/>
    <p:sldId id="1142" r:id="rId4"/>
    <p:sldId id="1200" r:id="rId5"/>
    <p:sldId id="1195" r:id="rId6"/>
    <p:sldId id="1305" r:id="rId7"/>
    <p:sldId id="1306" r:id="rId8"/>
    <p:sldId id="1307" r:id="rId9"/>
    <p:sldId id="1308" r:id="rId10"/>
    <p:sldId id="1309" r:id="rId11"/>
    <p:sldId id="1310" r:id="rId12"/>
    <p:sldId id="1167" r:id="rId13"/>
    <p:sldId id="1143" r:id="rId14"/>
    <p:sldId id="1169" r:id="rId15"/>
    <p:sldId id="1284" r:id="rId16"/>
    <p:sldId id="1168" r:id="rId17"/>
    <p:sldId id="1170" r:id="rId18"/>
    <p:sldId id="1144" r:id="rId19"/>
    <p:sldId id="1191" r:id="rId20"/>
    <p:sldId id="1171" r:id="rId21"/>
    <p:sldId id="1172" r:id="rId22"/>
    <p:sldId id="1174" r:id="rId23"/>
    <p:sldId id="1279" r:id="rId24"/>
    <p:sldId id="1146" r:id="rId25"/>
    <p:sldId id="1192" r:id="rId26"/>
    <p:sldId id="1176" r:id="rId27"/>
    <p:sldId id="1202" r:id="rId28"/>
    <p:sldId id="1203" r:id="rId29"/>
    <p:sldId id="1205" r:id="rId30"/>
    <p:sldId id="1206" r:id="rId31"/>
    <p:sldId id="1207" r:id="rId32"/>
    <p:sldId id="1208" r:id="rId33"/>
    <p:sldId id="1209" r:id="rId34"/>
    <p:sldId id="1210" r:id="rId35"/>
    <p:sldId id="1211" r:id="rId36"/>
    <p:sldId id="1212" r:id="rId37"/>
    <p:sldId id="1213" r:id="rId38"/>
    <p:sldId id="1298" r:id="rId39"/>
    <p:sldId id="1292" r:id="rId40"/>
    <p:sldId id="1293" r:id="rId41"/>
    <p:sldId id="1294" r:id="rId42"/>
    <p:sldId id="1295" r:id="rId43"/>
    <p:sldId id="1296" r:id="rId44"/>
    <p:sldId id="1297" r:id="rId45"/>
    <p:sldId id="1214" r:id="rId46"/>
    <p:sldId id="1215" r:id="rId47"/>
    <p:sldId id="1216" r:id="rId48"/>
    <p:sldId id="1217" r:id="rId49"/>
    <p:sldId id="1218" r:id="rId50"/>
    <p:sldId id="1219" r:id="rId51"/>
    <p:sldId id="1311" r:id="rId52"/>
    <p:sldId id="1224" r:id="rId53"/>
    <p:sldId id="1314" r:id="rId54"/>
    <p:sldId id="1225" r:id="rId55"/>
    <p:sldId id="1313" r:id="rId56"/>
    <p:sldId id="1316" r:id="rId57"/>
    <p:sldId id="1243" r:id="rId58"/>
    <p:sldId id="1244" r:id="rId59"/>
    <p:sldId id="1245" r:id="rId60"/>
    <p:sldId id="1246" r:id="rId61"/>
    <p:sldId id="1317" r:id="rId62"/>
    <p:sldId id="1149" r:id="rId63"/>
    <p:sldId id="1184" r:id="rId64"/>
    <p:sldId id="1185" r:id="rId65"/>
    <p:sldId id="1187" r:id="rId66"/>
    <p:sldId id="1226" r:id="rId67"/>
    <p:sldId id="1315" r:id="rId68"/>
    <p:sldId id="1285" r:id="rId69"/>
    <p:sldId id="1286" r:id="rId70"/>
    <p:sldId id="1287" r:id="rId71"/>
    <p:sldId id="1288" r:id="rId72"/>
    <p:sldId id="1289" r:id="rId73"/>
    <p:sldId id="1290" r:id="rId74"/>
    <p:sldId id="1291" r:id="rId75"/>
    <p:sldId id="1228" r:id="rId76"/>
    <p:sldId id="1229" r:id="rId77"/>
    <p:sldId id="1231" r:id="rId78"/>
    <p:sldId id="1299" r:id="rId79"/>
    <p:sldId id="1232" r:id="rId80"/>
    <p:sldId id="1088" r:id="rId81"/>
    <p:sldId id="1089" r:id="rId82"/>
    <p:sldId id="1098" r:id="rId83"/>
    <p:sldId id="1300" r:id="rId84"/>
    <p:sldId id="1301" r:id="rId85"/>
    <p:sldId id="1304" r:id="rId86"/>
  </p:sldIdLst>
  <p:sldSz cx="9144000" cy="6858000" type="screen4x3"/>
  <p:notesSz cx="7077075" cy="9363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0000"/>
    <a:srgbClr val="DDDDDD"/>
    <a:srgbClr val="FF33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385" autoAdjust="0"/>
    <p:restoredTop sz="94921" autoAdjust="0"/>
  </p:normalViewPr>
  <p:slideViewPr>
    <p:cSldViewPr>
      <p:cViewPr>
        <p:scale>
          <a:sx n="100" d="100"/>
          <a:sy n="100" d="100"/>
        </p:scale>
        <p:origin x="-936"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874" y="-84"/>
      </p:cViewPr>
      <p:guideLst>
        <p:guide orient="horz" pos="2949"/>
        <p:guide pos="223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261938" y="188838"/>
            <a:ext cx="3581400" cy="472916"/>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b="1"/>
            </a:lvl1pPr>
          </a:lstStyle>
          <a:p>
            <a:pPr>
              <a:defRPr/>
            </a:pPr>
            <a:r>
              <a:rPr lang="en-US" dirty="0"/>
              <a:t>Corporate Formation. </a:t>
            </a:r>
          </a:p>
        </p:txBody>
      </p:sp>
      <p:sp>
        <p:nvSpPr>
          <p:cNvPr id="32771" name="Rectangle 3"/>
          <p:cNvSpPr>
            <a:spLocks noGrp="1" noChangeArrowheads="1"/>
          </p:cNvSpPr>
          <p:nvPr>
            <p:ph type="dt" sz="quarter" idx="1"/>
          </p:nvPr>
        </p:nvSpPr>
        <p:spPr bwMode="auto">
          <a:xfrm>
            <a:off x="4008438" y="188838"/>
            <a:ext cx="2806700" cy="472916"/>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600" b="1"/>
            </a:lvl1pPr>
          </a:lstStyle>
          <a:p>
            <a:pPr>
              <a:defRPr/>
            </a:pPr>
            <a:r>
              <a:rPr lang="en-US" dirty="0"/>
              <a:t>Chapter </a:t>
            </a:r>
            <a:r>
              <a:rPr lang="en-US" dirty="0" smtClean="0"/>
              <a:t>13A</a:t>
            </a:r>
            <a:r>
              <a:rPr lang="en-US" dirty="0"/>
              <a:t>. Sec. 351</a:t>
            </a:r>
          </a:p>
        </p:txBody>
      </p:sp>
      <p:sp>
        <p:nvSpPr>
          <p:cNvPr id="32772" name="Rectangle 4"/>
          <p:cNvSpPr>
            <a:spLocks noGrp="1" noChangeArrowheads="1"/>
          </p:cNvSpPr>
          <p:nvPr>
            <p:ph type="ftr" sz="quarter" idx="2"/>
          </p:nvPr>
        </p:nvSpPr>
        <p:spPr bwMode="auto">
          <a:xfrm>
            <a:off x="0" y="8893443"/>
            <a:ext cx="3067050" cy="46799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vl1pPr>
          </a:lstStyle>
          <a:p>
            <a:pPr>
              <a:defRPr/>
            </a:pPr>
            <a:endParaRPr lang="en-US"/>
          </a:p>
        </p:txBody>
      </p:sp>
      <p:sp>
        <p:nvSpPr>
          <p:cNvPr id="32773" name="Rectangle 5"/>
          <p:cNvSpPr>
            <a:spLocks noGrp="1" noChangeArrowheads="1"/>
          </p:cNvSpPr>
          <p:nvPr>
            <p:ph type="sldNum" sz="quarter" idx="3"/>
          </p:nvPr>
        </p:nvSpPr>
        <p:spPr bwMode="auto">
          <a:xfrm>
            <a:off x="4008438" y="8893443"/>
            <a:ext cx="3067050" cy="46799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pPr>
              <a:defRPr/>
            </a:pPr>
            <a:fld id="{F40E8897-D9AF-4A67-B280-7DBF9378C6CB}" type="slidenum">
              <a:rPr lang="en-US"/>
              <a:pPr>
                <a:defRPr/>
              </a:pPr>
              <a:t>‹#›</a:t>
            </a:fld>
            <a:endParaRPr lang="en-US"/>
          </a:p>
        </p:txBody>
      </p:sp>
    </p:spTree>
    <p:extLst>
      <p:ext uri="{BB962C8B-B14F-4D97-AF65-F5344CB8AC3E}">
        <p14:creationId xmlns:p14="http://schemas.microsoft.com/office/powerpoint/2010/main" val="23536958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3067050" cy="46799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a:lvl1pPr>
          </a:lstStyle>
          <a:p>
            <a:pPr>
              <a:defRPr/>
            </a:pPr>
            <a:endParaRPr lang="en-US"/>
          </a:p>
        </p:txBody>
      </p:sp>
      <p:sp>
        <p:nvSpPr>
          <p:cNvPr id="89091" name="Rectangle 3"/>
          <p:cNvSpPr>
            <a:spLocks noGrp="1" noChangeArrowheads="1"/>
          </p:cNvSpPr>
          <p:nvPr>
            <p:ph type="dt" idx="1"/>
          </p:nvPr>
        </p:nvSpPr>
        <p:spPr bwMode="auto">
          <a:xfrm>
            <a:off x="4008438" y="0"/>
            <a:ext cx="3067050" cy="46799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vl1pPr>
          </a:lstStyle>
          <a:p>
            <a:pPr>
              <a:defRPr/>
            </a:pPr>
            <a:endParaRPr lang="en-US"/>
          </a:p>
        </p:txBody>
      </p:sp>
      <p:sp>
        <p:nvSpPr>
          <p:cNvPr id="91140" name="Rectangle 4"/>
          <p:cNvSpPr>
            <a:spLocks noRot="1" noChangeArrowheads="1" noTextEdit="1"/>
          </p:cNvSpPr>
          <p:nvPr>
            <p:ph type="sldImg" idx="2"/>
          </p:nvPr>
        </p:nvSpPr>
        <p:spPr bwMode="auto">
          <a:xfrm>
            <a:off x="1198563" y="701675"/>
            <a:ext cx="4679950" cy="3511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708025" y="4448365"/>
            <a:ext cx="5662613" cy="421354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9094" name="Rectangle 6"/>
          <p:cNvSpPr>
            <a:spLocks noGrp="1" noChangeArrowheads="1"/>
          </p:cNvSpPr>
          <p:nvPr>
            <p:ph type="ftr" sz="quarter" idx="4"/>
          </p:nvPr>
        </p:nvSpPr>
        <p:spPr bwMode="auto">
          <a:xfrm>
            <a:off x="0" y="8893443"/>
            <a:ext cx="3067050" cy="46799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vl1pPr>
          </a:lstStyle>
          <a:p>
            <a:pPr>
              <a:defRPr/>
            </a:pPr>
            <a:endParaRPr lang="en-US"/>
          </a:p>
        </p:txBody>
      </p:sp>
      <p:sp>
        <p:nvSpPr>
          <p:cNvPr id="89095" name="Rectangle 7"/>
          <p:cNvSpPr>
            <a:spLocks noGrp="1" noChangeArrowheads="1"/>
          </p:cNvSpPr>
          <p:nvPr>
            <p:ph type="sldNum" sz="quarter" idx="5"/>
          </p:nvPr>
        </p:nvSpPr>
        <p:spPr bwMode="auto">
          <a:xfrm>
            <a:off x="4008438" y="8893443"/>
            <a:ext cx="3067050" cy="46799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pPr>
              <a:defRPr/>
            </a:pPr>
            <a:fld id="{EA365436-CAFC-49D9-ACD4-4B00B3BA9162}" type="slidenum">
              <a:rPr lang="en-US"/>
              <a:pPr>
                <a:defRPr/>
              </a:pPr>
              <a:t>‹#›</a:t>
            </a:fld>
            <a:endParaRPr lang="en-US"/>
          </a:p>
        </p:txBody>
      </p:sp>
    </p:spTree>
    <p:extLst>
      <p:ext uri="{BB962C8B-B14F-4D97-AF65-F5344CB8AC3E}">
        <p14:creationId xmlns:p14="http://schemas.microsoft.com/office/powerpoint/2010/main" val="16322129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91CD681-F480-409B-93C3-8C63DC11CE80}" type="slidenum">
              <a:rPr lang="en-US" altLang="en-US" smtClean="0"/>
              <a:pPr eaLnBrk="1" hangingPunct="1">
                <a:spcBef>
                  <a:spcPct val="0"/>
                </a:spcBef>
              </a:pPr>
              <a:t>1</a:t>
            </a:fld>
            <a:endParaRPr lang="en-US" altLang="en-US" smtClean="0"/>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25895B5-67D3-4F05-AAA5-8BCF37F93544}" type="slidenum">
              <a:rPr lang="en-US" altLang="en-US" smtClean="0"/>
              <a:pPr eaLnBrk="1" hangingPunct="1">
                <a:spcBef>
                  <a:spcPct val="0"/>
                </a:spcBef>
              </a:pPr>
              <a:t>10</a:t>
            </a:fld>
            <a:endParaRPr lang="en-US" altLang="en-US" smtClean="0"/>
          </a:p>
        </p:txBody>
      </p:sp>
      <p:sp>
        <p:nvSpPr>
          <p:cNvPr id="104451" name="Rectangle 2"/>
          <p:cNvSpPr>
            <a:spLocks noRot="1" noChangeArrowheads="1" noTextEdit="1"/>
          </p:cNvSpPr>
          <p:nvPr>
            <p:ph type="sldImg"/>
          </p:nvPr>
        </p:nvSpPr>
        <p:spPr>
          <a:xfrm>
            <a:off x="1200150" y="703263"/>
            <a:ext cx="4678363" cy="3509962"/>
          </a:xfrm>
          <a:ln/>
        </p:spPr>
      </p:sp>
      <p:sp>
        <p:nvSpPr>
          <p:cNvPr id="104452" name="Rectangle 3"/>
          <p:cNvSpPr>
            <a:spLocks noGrp="1" noChangeArrowheads="1"/>
          </p:cNvSpPr>
          <p:nvPr>
            <p:ph type="body" idx="1"/>
          </p:nvPr>
        </p:nvSpPr>
        <p:spPr>
          <a:xfrm>
            <a:off x="944563" y="4446722"/>
            <a:ext cx="5187950" cy="42135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99D677C-6754-4C20-99F6-4C0364D11E52}" type="slidenum">
              <a:rPr lang="en-US" altLang="en-US" smtClean="0"/>
              <a:pPr eaLnBrk="1" hangingPunct="1">
                <a:spcBef>
                  <a:spcPct val="0"/>
                </a:spcBef>
              </a:pPr>
              <a:t>11</a:t>
            </a:fld>
            <a:endParaRPr lang="en-US" altLang="en-US" smtClean="0"/>
          </a:p>
        </p:txBody>
      </p:sp>
      <p:sp>
        <p:nvSpPr>
          <p:cNvPr id="105475" name="Rectangle 2"/>
          <p:cNvSpPr>
            <a:spLocks noRot="1" noChangeArrowheads="1" noTextEdit="1"/>
          </p:cNvSpPr>
          <p:nvPr>
            <p:ph type="sldImg"/>
          </p:nvPr>
        </p:nvSpPr>
        <p:spPr>
          <a:xfrm>
            <a:off x="1200150" y="703263"/>
            <a:ext cx="4678363" cy="3509962"/>
          </a:xfrm>
          <a:ln/>
        </p:spPr>
      </p:sp>
      <p:sp>
        <p:nvSpPr>
          <p:cNvPr id="105476" name="Rectangle 3"/>
          <p:cNvSpPr>
            <a:spLocks noGrp="1" noChangeArrowheads="1"/>
          </p:cNvSpPr>
          <p:nvPr>
            <p:ph type="body" idx="1"/>
          </p:nvPr>
        </p:nvSpPr>
        <p:spPr>
          <a:xfrm>
            <a:off x="944563" y="4446722"/>
            <a:ext cx="5187950" cy="42135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2BE8DF4-49C0-4B74-80C7-3C60A13DA032}" type="slidenum">
              <a:rPr lang="en-US" altLang="en-US" smtClean="0"/>
              <a:pPr eaLnBrk="1" hangingPunct="1">
                <a:spcBef>
                  <a:spcPct val="0"/>
                </a:spcBef>
              </a:pPr>
              <a:t>12</a:t>
            </a:fld>
            <a:endParaRPr lang="en-US" altLang="en-US" smtClean="0"/>
          </a:p>
        </p:txBody>
      </p:sp>
      <p:sp>
        <p:nvSpPr>
          <p:cNvPr id="106499" name="Rectangle 2"/>
          <p:cNvSpPr>
            <a:spLocks noRo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5A71EED-8ADC-4CE5-AB63-4F356F4A593F}" type="slidenum">
              <a:rPr lang="en-US" altLang="en-US" smtClean="0"/>
              <a:pPr eaLnBrk="1" hangingPunct="1">
                <a:spcBef>
                  <a:spcPct val="0"/>
                </a:spcBef>
              </a:pPr>
              <a:t>13</a:t>
            </a:fld>
            <a:endParaRPr lang="en-US" altLang="en-US" smtClean="0"/>
          </a:p>
        </p:txBody>
      </p:sp>
      <p:sp>
        <p:nvSpPr>
          <p:cNvPr id="107523" name="Rectangle 2"/>
          <p:cNvSpPr>
            <a:spLocks noRo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A5A898B-3EA3-4CEF-BEC3-23A566B8A92A}" type="slidenum">
              <a:rPr lang="en-US" altLang="en-US" smtClean="0"/>
              <a:pPr eaLnBrk="1" hangingPunct="1">
                <a:spcBef>
                  <a:spcPct val="0"/>
                </a:spcBef>
              </a:pPr>
              <a:t>14</a:t>
            </a:fld>
            <a:endParaRPr lang="en-US" altLang="en-US" smtClean="0"/>
          </a:p>
        </p:txBody>
      </p:sp>
      <p:sp>
        <p:nvSpPr>
          <p:cNvPr id="108547" name="Rectangle 2"/>
          <p:cNvSpPr>
            <a:spLocks noRo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3A161A-28F2-464B-AF2D-6CE7386E0100}" type="slidenum">
              <a:rPr lang="en-US" altLang="en-US" smtClean="0"/>
              <a:pPr eaLnBrk="1" hangingPunct="1">
                <a:spcBef>
                  <a:spcPct val="0"/>
                </a:spcBef>
              </a:pPr>
              <a:t>15</a:t>
            </a:fld>
            <a:endParaRPr lang="en-US" altLang="en-US" smtClean="0"/>
          </a:p>
        </p:txBody>
      </p:sp>
      <p:sp>
        <p:nvSpPr>
          <p:cNvPr id="109571" name="Rectangle 2"/>
          <p:cNvSpPr>
            <a:spLocks noRo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EA8D772-1065-403D-BC86-F575A187979A}" type="slidenum">
              <a:rPr lang="en-US" altLang="en-US" smtClean="0"/>
              <a:pPr eaLnBrk="1" hangingPunct="1">
                <a:spcBef>
                  <a:spcPct val="0"/>
                </a:spcBef>
              </a:pPr>
              <a:t>16</a:t>
            </a:fld>
            <a:endParaRPr lang="en-US" altLang="en-US" smtClean="0"/>
          </a:p>
        </p:txBody>
      </p:sp>
      <p:sp>
        <p:nvSpPr>
          <p:cNvPr id="110595" name="Rectangle 2"/>
          <p:cNvSpPr>
            <a:spLocks noRo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4205F73-16C0-4314-9976-CF5E6B19D1E0}" type="slidenum">
              <a:rPr lang="en-US" altLang="en-US" smtClean="0"/>
              <a:pPr eaLnBrk="1" hangingPunct="1">
                <a:spcBef>
                  <a:spcPct val="0"/>
                </a:spcBef>
              </a:pPr>
              <a:t>17</a:t>
            </a:fld>
            <a:endParaRPr lang="en-US" altLang="en-US" smtClean="0"/>
          </a:p>
        </p:txBody>
      </p:sp>
      <p:sp>
        <p:nvSpPr>
          <p:cNvPr id="111619" name="Rectangle 2"/>
          <p:cNvSpPr>
            <a:spLocks noRo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F9AAC84-ABF6-445B-910F-7AAC4889DCBE}" type="slidenum">
              <a:rPr lang="en-US" altLang="en-US" smtClean="0"/>
              <a:pPr eaLnBrk="1" hangingPunct="1">
                <a:spcBef>
                  <a:spcPct val="0"/>
                </a:spcBef>
              </a:pPr>
              <a:t>18</a:t>
            </a:fld>
            <a:endParaRPr lang="en-US" altLang="en-US" smtClean="0"/>
          </a:p>
        </p:txBody>
      </p:sp>
      <p:sp>
        <p:nvSpPr>
          <p:cNvPr id="112643" name="Rectangle 2"/>
          <p:cNvSpPr>
            <a:spLocks noRo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C1CA067-718B-422F-9E2D-FA55FAEF4C05}" type="slidenum">
              <a:rPr lang="en-US" altLang="en-US" smtClean="0"/>
              <a:pPr eaLnBrk="1" hangingPunct="1">
                <a:spcBef>
                  <a:spcPct val="0"/>
                </a:spcBef>
              </a:pPr>
              <a:t>19</a:t>
            </a:fld>
            <a:endParaRPr lang="en-US" altLang="en-US" smtClean="0"/>
          </a:p>
        </p:txBody>
      </p:sp>
      <p:sp>
        <p:nvSpPr>
          <p:cNvPr id="113667" name="Rectangle 2"/>
          <p:cNvSpPr>
            <a:spLocks noRo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13E9108-A2C2-43E6-8A46-F000F7633F1D}" type="slidenum">
              <a:rPr lang="en-US" altLang="en-US" smtClean="0"/>
              <a:pPr eaLnBrk="1" hangingPunct="1">
                <a:spcBef>
                  <a:spcPct val="0"/>
                </a:spcBef>
              </a:pPr>
              <a:t>2</a:t>
            </a:fld>
            <a:endParaRPr lang="en-US" altLang="en-US" smtClean="0"/>
          </a:p>
        </p:txBody>
      </p:sp>
      <p:sp>
        <p:nvSpPr>
          <p:cNvPr id="96259" name="Rectangle 2"/>
          <p:cNvSpPr>
            <a:spLocks noRo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58FB746-5B3E-4B1F-8ABE-D90FAF86A7FF}" type="slidenum">
              <a:rPr lang="en-US" altLang="en-US" smtClean="0"/>
              <a:pPr eaLnBrk="1" hangingPunct="1">
                <a:spcBef>
                  <a:spcPct val="0"/>
                </a:spcBef>
              </a:pPr>
              <a:t>20</a:t>
            </a:fld>
            <a:endParaRPr lang="en-US" altLang="en-US" smtClean="0"/>
          </a:p>
        </p:txBody>
      </p:sp>
      <p:sp>
        <p:nvSpPr>
          <p:cNvPr id="114691" name="Rectangle 2"/>
          <p:cNvSpPr>
            <a:spLocks noRo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4E92541-619B-4C87-AC12-8B780856FD03}" type="slidenum">
              <a:rPr lang="en-US" altLang="en-US" smtClean="0"/>
              <a:pPr eaLnBrk="1" hangingPunct="1">
                <a:spcBef>
                  <a:spcPct val="0"/>
                </a:spcBef>
              </a:pPr>
              <a:t>21</a:t>
            </a:fld>
            <a:endParaRPr lang="en-US" altLang="en-US" smtClean="0"/>
          </a:p>
        </p:txBody>
      </p:sp>
      <p:sp>
        <p:nvSpPr>
          <p:cNvPr id="115715" name="Rectangle 2"/>
          <p:cNvSpPr>
            <a:spLocks noRo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036DBB9-3C3D-4C08-B435-0B4AF8B4C2AA}" type="slidenum">
              <a:rPr lang="en-US" altLang="en-US" smtClean="0"/>
              <a:pPr eaLnBrk="1" hangingPunct="1">
                <a:spcBef>
                  <a:spcPct val="0"/>
                </a:spcBef>
              </a:pPr>
              <a:t>22</a:t>
            </a:fld>
            <a:endParaRPr lang="en-US" altLang="en-US" smtClean="0"/>
          </a:p>
        </p:txBody>
      </p:sp>
      <p:sp>
        <p:nvSpPr>
          <p:cNvPr id="116739" name="Rectangle 2"/>
          <p:cNvSpPr>
            <a:spLocks noRo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595DE0B-4AAD-4E68-B41F-F69DE8A45985}" type="slidenum">
              <a:rPr lang="en-US" altLang="en-US" smtClean="0"/>
              <a:pPr eaLnBrk="1" hangingPunct="1">
                <a:spcBef>
                  <a:spcPct val="0"/>
                </a:spcBef>
              </a:pPr>
              <a:t>23</a:t>
            </a:fld>
            <a:endParaRPr lang="en-US" altLang="en-US" smtClean="0"/>
          </a:p>
        </p:txBody>
      </p:sp>
      <p:sp>
        <p:nvSpPr>
          <p:cNvPr id="117763" name="Rectangle 2"/>
          <p:cNvSpPr>
            <a:spLocks noRo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44231CE-91FA-49D8-A0D8-0129A3AB515C}" type="slidenum">
              <a:rPr lang="en-US" altLang="en-US" smtClean="0"/>
              <a:pPr eaLnBrk="1" hangingPunct="1">
                <a:spcBef>
                  <a:spcPct val="0"/>
                </a:spcBef>
              </a:pPr>
              <a:t>24</a:t>
            </a:fld>
            <a:endParaRPr lang="en-US" altLang="en-US" smtClean="0"/>
          </a:p>
        </p:txBody>
      </p:sp>
      <p:sp>
        <p:nvSpPr>
          <p:cNvPr id="118787" name="Rectangle 2"/>
          <p:cNvSpPr>
            <a:spLocks noRo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B6C05C1-A2F1-44B4-A686-D744BE2C9BC5}" type="slidenum">
              <a:rPr lang="en-US" altLang="en-US" smtClean="0"/>
              <a:pPr eaLnBrk="1" hangingPunct="1">
                <a:spcBef>
                  <a:spcPct val="0"/>
                </a:spcBef>
              </a:pPr>
              <a:t>25</a:t>
            </a:fld>
            <a:endParaRPr lang="en-US" altLang="en-US" smtClean="0"/>
          </a:p>
        </p:txBody>
      </p:sp>
      <p:sp>
        <p:nvSpPr>
          <p:cNvPr id="119811" name="Rectangle 2"/>
          <p:cNvSpPr>
            <a:spLocks noRo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2B1B03F-5F41-4102-8F0B-04836B96C278}" type="slidenum">
              <a:rPr lang="en-US" altLang="en-US" smtClean="0"/>
              <a:pPr eaLnBrk="1" hangingPunct="1">
                <a:spcBef>
                  <a:spcPct val="0"/>
                </a:spcBef>
              </a:pPr>
              <a:t>26</a:t>
            </a:fld>
            <a:endParaRPr lang="en-US" altLang="en-US" smtClean="0"/>
          </a:p>
        </p:txBody>
      </p:sp>
      <p:sp>
        <p:nvSpPr>
          <p:cNvPr id="120835" name="Rectangle 2"/>
          <p:cNvSpPr>
            <a:spLocks noRo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E28471A-444B-4E0E-9360-CDE4AC5CA776}" type="slidenum">
              <a:rPr lang="en-US" altLang="en-US" smtClean="0"/>
              <a:pPr eaLnBrk="1" hangingPunct="1">
                <a:spcBef>
                  <a:spcPct val="0"/>
                </a:spcBef>
              </a:pPr>
              <a:t>27</a:t>
            </a:fld>
            <a:endParaRPr lang="en-US" altLang="en-US" smtClean="0"/>
          </a:p>
        </p:txBody>
      </p:sp>
      <p:sp>
        <p:nvSpPr>
          <p:cNvPr id="121859" name="Rectangle 2"/>
          <p:cNvSpPr>
            <a:spLocks noRo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363A0F4-8813-45EC-961B-D2CA0E97C4F8}" type="slidenum">
              <a:rPr lang="en-US" altLang="en-US" smtClean="0"/>
              <a:pPr eaLnBrk="1" hangingPunct="1">
                <a:spcBef>
                  <a:spcPct val="0"/>
                </a:spcBef>
              </a:pPr>
              <a:t>28</a:t>
            </a:fld>
            <a:endParaRPr lang="en-US" altLang="en-US" smtClean="0"/>
          </a:p>
        </p:txBody>
      </p:sp>
      <p:sp>
        <p:nvSpPr>
          <p:cNvPr id="122883" name="Rectangle 2"/>
          <p:cNvSpPr>
            <a:spLocks noRo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A243D5-EBEA-4223-8443-C90EEF949CEB}" type="slidenum">
              <a:rPr lang="en-US" altLang="en-US" smtClean="0"/>
              <a:pPr eaLnBrk="1" hangingPunct="1">
                <a:spcBef>
                  <a:spcPct val="0"/>
                </a:spcBef>
              </a:pPr>
              <a:t>29</a:t>
            </a:fld>
            <a:endParaRPr lang="en-US" altLang="en-US" smtClean="0"/>
          </a:p>
        </p:txBody>
      </p:sp>
      <p:sp>
        <p:nvSpPr>
          <p:cNvPr id="124931" name="Rectangle 2"/>
          <p:cNvSpPr>
            <a:spLocks noRo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7B89C55-C942-4FC3-90A7-612D4DDFDD48}" type="slidenum">
              <a:rPr lang="en-US" altLang="en-US" smtClean="0"/>
              <a:pPr eaLnBrk="1" hangingPunct="1">
                <a:spcBef>
                  <a:spcPct val="0"/>
                </a:spcBef>
              </a:pPr>
              <a:t>3</a:t>
            </a:fld>
            <a:endParaRPr lang="en-US" altLang="en-US" smtClean="0"/>
          </a:p>
        </p:txBody>
      </p:sp>
      <p:sp>
        <p:nvSpPr>
          <p:cNvPr id="97283" name="Rectangle 2"/>
          <p:cNvSpPr>
            <a:spLocks noRo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51AA16D-9100-4829-B294-AC60D66C5347}" type="slidenum">
              <a:rPr lang="en-US" altLang="en-US" smtClean="0"/>
              <a:pPr eaLnBrk="1" hangingPunct="1">
                <a:spcBef>
                  <a:spcPct val="0"/>
                </a:spcBef>
              </a:pPr>
              <a:t>30</a:t>
            </a:fld>
            <a:endParaRPr lang="en-US" altLang="en-US" smtClean="0"/>
          </a:p>
        </p:txBody>
      </p:sp>
      <p:sp>
        <p:nvSpPr>
          <p:cNvPr id="125955" name="Rectangle 2"/>
          <p:cNvSpPr>
            <a:spLocks noRo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E1866E2-2307-4E3F-B83A-2BB674DDC1CE}" type="slidenum">
              <a:rPr lang="en-US" altLang="en-US" smtClean="0"/>
              <a:pPr eaLnBrk="1" hangingPunct="1">
                <a:spcBef>
                  <a:spcPct val="0"/>
                </a:spcBef>
              </a:pPr>
              <a:t>31</a:t>
            </a:fld>
            <a:endParaRPr lang="en-US" altLang="en-US" smtClean="0"/>
          </a:p>
        </p:txBody>
      </p:sp>
      <p:sp>
        <p:nvSpPr>
          <p:cNvPr id="126979" name="Rectangle 2"/>
          <p:cNvSpPr>
            <a:spLocks noRo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1B5E8E0-DEB9-486B-BC27-D8141A54DC2B}" type="slidenum">
              <a:rPr lang="en-US" altLang="en-US" smtClean="0"/>
              <a:pPr eaLnBrk="1" hangingPunct="1">
                <a:spcBef>
                  <a:spcPct val="0"/>
                </a:spcBef>
              </a:pPr>
              <a:t>32</a:t>
            </a:fld>
            <a:endParaRPr lang="en-US" altLang="en-US" smtClean="0"/>
          </a:p>
        </p:txBody>
      </p:sp>
      <p:sp>
        <p:nvSpPr>
          <p:cNvPr id="128003" name="Rectangle 2"/>
          <p:cNvSpPr>
            <a:spLocks noRo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9AF3FD9-1D4E-4EEA-A581-B08848077BF8}" type="slidenum">
              <a:rPr lang="en-US" altLang="en-US" smtClean="0"/>
              <a:pPr eaLnBrk="1" hangingPunct="1">
                <a:spcBef>
                  <a:spcPct val="0"/>
                </a:spcBef>
              </a:pPr>
              <a:t>33</a:t>
            </a:fld>
            <a:endParaRPr lang="en-US" altLang="en-US" smtClean="0"/>
          </a:p>
        </p:txBody>
      </p:sp>
      <p:sp>
        <p:nvSpPr>
          <p:cNvPr id="129027" name="Rectangle 2"/>
          <p:cNvSpPr>
            <a:spLocks noRo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37566B9-5999-4DA5-AEB1-C9EA690640BF}" type="slidenum">
              <a:rPr lang="en-US" altLang="en-US" smtClean="0"/>
              <a:pPr eaLnBrk="1" hangingPunct="1">
                <a:spcBef>
                  <a:spcPct val="0"/>
                </a:spcBef>
              </a:pPr>
              <a:t>34</a:t>
            </a:fld>
            <a:endParaRPr lang="en-US" altLang="en-US" smtClean="0"/>
          </a:p>
        </p:txBody>
      </p:sp>
      <p:sp>
        <p:nvSpPr>
          <p:cNvPr id="130051" name="Rectangle 2"/>
          <p:cNvSpPr>
            <a:spLocks noRo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FDD5314-04F2-4AD3-9CD9-D2FFFFAFBED9}" type="slidenum">
              <a:rPr lang="en-US" altLang="en-US" smtClean="0"/>
              <a:pPr eaLnBrk="1" hangingPunct="1">
                <a:spcBef>
                  <a:spcPct val="0"/>
                </a:spcBef>
              </a:pPr>
              <a:t>35</a:t>
            </a:fld>
            <a:endParaRPr lang="en-US" altLang="en-US" smtClean="0"/>
          </a:p>
        </p:txBody>
      </p:sp>
      <p:sp>
        <p:nvSpPr>
          <p:cNvPr id="131075" name="Rectangle 2"/>
          <p:cNvSpPr>
            <a:spLocks noRot="1" noChangeArrowheads="1" noTextEdit="1"/>
          </p:cNvSpPr>
          <p:nvPr>
            <p:ph type="sldImg"/>
          </p:nvPr>
        </p:nvSpPr>
        <p:spPr>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D79E9F0-2813-4364-9EA0-8F458C875159}" type="slidenum">
              <a:rPr lang="en-US" altLang="en-US" smtClean="0"/>
              <a:pPr eaLnBrk="1" hangingPunct="1">
                <a:spcBef>
                  <a:spcPct val="0"/>
                </a:spcBef>
              </a:pPr>
              <a:t>36</a:t>
            </a:fld>
            <a:endParaRPr lang="en-US" altLang="en-US" smtClean="0"/>
          </a:p>
        </p:txBody>
      </p:sp>
      <p:sp>
        <p:nvSpPr>
          <p:cNvPr id="132099" name="Rectangle 2"/>
          <p:cNvSpPr>
            <a:spLocks noRo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8BB227D-0C4B-4EAE-84E3-8B00CE1412D1}" type="slidenum">
              <a:rPr lang="en-US" altLang="en-US" smtClean="0"/>
              <a:pPr eaLnBrk="1" hangingPunct="1">
                <a:spcBef>
                  <a:spcPct val="0"/>
                </a:spcBef>
              </a:pPr>
              <a:t>37</a:t>
            </a:fld>
            <a:endParaRPr lang="en-US" altLang="en-US" smtClean="0"/>
          </a:p>
        </p:txBody>
      </p:sp>
      <p:sp>
        <p:nvSpPr>
          <p:cNvPr id="133123" name="Rectangle 2"/>
          <p:cNvSpPr>
            <a:spLocks noRot="1" noChangeArrowheads="1" noTextEdit="1"/>
          </p:cNvSpPr>
          <p:nvPr>
            <p:ph type="sldImg"/>
          </p:nvPr>
        </p:nvSpPr>
        <p:spPr>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6E38068-2EDF-4671-9B4A-8E78919EA7E2}" type="slidenum">
              <a:rPr lang="en-US" altLang="en-US" smtClean="0"/>
              <a:pPr eaLnBrk="1" hangingPunct="1">
                <a:spcBef>
                  <a:spcPct val="0"/>
                </a:spcBef>
              </a:pPr>
              <a:t>38</a:t>
            </a:fld>
            <a:endParaRPr lang="en-US" altLang="en-US" smtClean="0"/>
          </a:p>
        </p:txBody>
      </p:sp>
      <p:sp>
        <p:nvSpPr>
          <p:cNvPr id="134147" name="Rectangle 2"/>
          <p:cNvSpPr>
            <a:spLocks noRo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B6BB5E1-6A7E-410E-917F-AF16BBCCE60C}" type="slidenum">
              <a:rPr lang="en-US" altLang="en-US" smtClean="0"/>
              <a:pPr eaLnBrk="1" hangingPunct="1">
                <a:spcBef>
                  <a:spcPct val="0"/>
                </a:spcBef>
              </a:pPr>
              <a:t>39</a:t>
            </a:fld>
            <a:endParaRPr lang="en-US" altLang="en-US" smtClean="0"/>
          </a:p>
        </p:txBody>
      </p:sp>
      <p:sp>
        <p:nvSpPr>
          <p:cNvPr id="135171" name="Rectangle 2"/>
          <p:cNvSpPr>
            <a:spLocks noRo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5BBA1A-49DA-4852-9232-D834283B3F1D}" type="slidenum">
              <a:rPr lang="en-US" altLang="en-US" smtClean="0"/>
              <a:pPr eaLnBrk="1" hangingPunct="1">
                <a:spcBef>
                  <a:spcPct val="0"/>
                </a:spcBef>
              </a:pPr>
              <a:t>4</a:t>
            </a:fld>
            <a:endParaRPr lang="en-US" altLang="en-US" smtClean="0"/>
          </a:p>
        </p:txBody>
      </p:sp>
      <p:sp>
        <p:nvSpPr>
          <p:cNvPr id="98307" name="Rectangle 2"/>
          <p:cNvSpPr>
            <a:spLocks noRo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F7388D5-B9A6-430E-9AA1-799129D4E7B9}" type="slidenum">
              <a:rPr lang="en-US" altLang="en-US" smtClean="0"/>
              <a:pPr eaLnBrk="1" hangingPunct="1">
                <a:spcBef>
                  <a:spcPct val="0"/>
                </a:spcBef>
              </a:pPr>
              <a:t>40</a:t>
            </a:fld>
            <a:endParaRPr lang="en-US" altLang="en-US" smtClean="0"/>
          </a:p>
        </p:txBody>
      </p:sp>
      <p:sp>
        <p:nvSpPr>
          <p:cNvPr id="136195" name="Rectangle 2"/>
          <p:cNvSpPr>
            <a:spLocks noRo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6949C26-AA8D-4ECB-BB15-A10DC4A5F932}" type="slidenum">
              <a:rPr lang="en-US" altLang="en-US" smtClean="0"/>
              <a:pPr eaLnBrk="1" hangingPunct="1">
                <a:spcBef>
                  <a:spcPct val="0"/>
                </a:spcBef>
              </a:pPr>
              <a:t>41</a:t>
            </a:fld>
            <a:endParaRPr lang="en-US" altLang="en-US" smtClean="0"/>
          </a:p>
        </p:txBody>
      </p:sp>
      <p:sp>
        <p:nvSpPr>
          <p:cNvPr id="137219" name="Rectangle 2"/>
          <p:cNvSpPr>
            <a:spLocks noRo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DEDF46B-F732-4376-9398-7AB5E9F22A6D}" type="slidenum">
              <a:rPr lang="en-US" altLang="en-US" smtClean="0"/>
              <a:pPr eaLnBrk="1" hangingPunct="1">
                <a:spcBef>
                  <a:spcPct val="0"/>
                </a:spcBef>
              </a:pPr>
              <a:t>42</a:t>
            </a:fld>
            <a:endParaRPr lang="en-US" altLang="en-US" smtClean="0"/>
          </a:p>
        </p:txBody>
      </p:sp>
      <p:sp>
        <p:nvSpPr>
          <p:cNvPr id="138243" name="Rectangle 2"/>
          <p:cNvSpPr>
            <a:spLocks noRo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B9AA045-AFC6-4835-91F2-27544205FC1A}" type="slidenum">
              <a:rPr lang="en-US" altLang="en-US" smtClean="0"/>
              <a:pPr eaLnBrk="1" hangingPunct="1">
                <a:spcBef>
                  <a:spcPct val="0"/>
                </a:spcBef>
              </a:pPr>
              <a:t>43</a:t>
            </a:fld>
            <a:endParaRPr lang="en-US" altLang="en-US" smtClean="0"/>
          </a:p>
        </p:txBody>
      </p:sp>
      <p:sp>
        <p:nvSpPr>
          <p:cNvPr id="139267" name="Rectangle 2"/>
          <p:cNvSpPr>
            <a:spLocks noRot="1" noChangeArrowheads="1" noTextEdit="1"/>
          </p:cNvSpPr>
          <p:nvPr>
            <p:ph type="sldImg"/>
          </p:nvPr>
        </p:nvSpPr>
        <p:spPr>
          <a:ln/>
        </p:spPr>
      </p:sp>
      <p:sp>
        <p:nvSpPr>
          <p:cNvPr id="139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954F9E3-A43E-44C0-AD98-23766A4C9D77}" type="slidenum">
              <a:rPr lang="en-US" altLang="en-US" smtClean="0"/>
              <a:pPr eaLnBrk="1" hangingPunct="1">
                <a:spcBef>
                  <a:spcPct val="0"/>
                </a:spcBef>
              </a:pPr>
              <a:t>44</a:t>
            </a:fld>
            <a:endParaRPr lang="en-US" altLang="en-US" smtClean="0"/>
          </a:p>
        </p:txBody>
      </p:sp>
      <p:sp>
        <p:nvSpPr>
          <p:cNvPr id="140291" name="Rectangle 2"/>
          <p:cNvSpPr>
            <a:spLocks noRo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4100EAB-E429-4158-ADC3-A1C4336651EA}" type="slidenum">
              <a:rPr lang="en-US" altLang="en-US" smtClean="0"/>
              <a:pPr eaLnBrk="1" hangingPunct="1">
                <a:spcBef>
                  <a:spcPct val="0"/>
                </a:spcBef>
              </a:pPr>
              <a:t>45</a:t>
            </a:fld>
            <a:endParaRPr lang="en-US" altLang="en-US" smtClean="0"/>
          </a:p>
        </p:txBody>
      </p:sp>
      <p:sp>
        <p:nvSpPr>
          <p:cNvPr id="141315" name="Rectangle 2"/>
          <p:cNvSpPr>
            <a:spLocks noRo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37DF2C8-C15E-4D8B-BEBF-7350CD6F2933}" type="slidenum">
              <a:rPr lang="en-US" altLang="en-US" smtClean="0"/>
              <a:pPr eaLnBrk="1" hangingPunct="1">
                <a:spcBef>
                  <a:spcPct val="0"/>
                </a:spcBef>
              </a:pPr>
              <a:t>46</a:t>
            </a:fld>
            <a:endParaRPr lang="en-US" altLang="en-US" smtClean="0"/>
          </a:p>
        </p:txBody>
      </p:sp>
      <p:sp>
        <p:nvSpPr>
          <p:cNvPr id="142339" name="Rectangle 2"/>
          <p:cNvSpPr>
            <a:spLocks noRo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8D6B9F8-123B-4E2A-8CD6-DF3CCDAC3266}" type="slidenum">
              <a:rPr lang="en-US" altLang="en-US" smtClean="0"/>
              <a:pPr eaLnBrk="1" hangingPunct="1">
                <a:spcBef>
                  <a:spcPct val="0"/>
                </a:spcBef>
              </a:pPr>
              <a:t>47</a:t>
            </a:fld>
            <a:endParaRPr lang="en-US" altLang="en-US" smtClean="0"/>
          </a:p>
        </p:txBody>
      </p:sp>
      <p:sp>
        <p:nvSpPr>
          <p:cNvPr id="143363" name="Rectangle 2"/>
          <p:cNvSpPr>
            <a:spLocks noRo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6E7BF21-DDD0-4937-954B-A5C911BF56DE}" type="slidenum">
              <a:rPr lang="en-US" altLang="en-US" smtClean="0"/>
              <a:pPr eaLnBrk="1" hangingPunct="1">
                <a:spcBef>
                  <a:spcPct val="0"/>
                </a:spcBef>
              </a:pPr>
              <a:t>48</a:t>
            </a:fld>
            <a:endParaRPr lang="en-US" altLang="en-US" smtClean="0"/>
          </a:p>
        </p:txBody>
      </p:sp>
      <p:sp>
        <p:nvSpPr>
          <p:cNvPr id="144387" name="Rectangle 2"/>
          <p:cNvSpPr>
            <a:spLocks noRot="1" noChangeArrowheads="1" noTextEdit="1"/>
          </p:cNvSpPr>
          <p:nvPr>
            <p:ph type="sldImg"/>
          </p:nvPr>
        </p:nvSpPr>
        <p:spPr>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4744E83-B562-4C14-8468-63AAE5A8D55B}" type="slidenum">
              <a:rPr lang="en-US" altLang="en-US" smtClean="0"/>
              <a:pPr eaLnBrk="1" hangingPunct="1">
                <a:spcBef>
                  <a:spcPct val="0"/>
                </a:spcBef>
              </a:pPr>
              <a:t>49</a:t>
            </a:fld>
            <a:endParaRPr lang="en-US" altLang="en-US" smtClean="0"/>
          </a:p>
        </p:txBody>
      </p:sp>
      <p:sp>
        <p:nvSpPr>
          <p:cNvPr id="145411" name="Rectangle 2"/>
          <p:cNvSpPr>
            <a:spLocks noRo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4896AA6-59A1-4B49-83B5-BD4B06D593E4}" type="slidenum">
              <a:rPr lang="en-US" altLang="en-US" smtClean="0"/>
              <a:pPr eaLnBrk="1" hangingPunct="1">
                <a:spcBef>
                  <a:spcPct val="0"/>
                </a:spcBef>
              </a:pPr>
              <a:t>5</a:t>
            </a:fld>
            <a:endParaRPr lang="en-US" altLang="en-US" smtClean="0"/>
          </a:p>
        </p:txBody>
      </p:sp>
      <p:sp>
        <p:nvSpPr>
          <p:cNvPr id="99331" name="Rectangle 2"/>
          <p:cNvSpPr>
            <a:spLocks noRo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9880B86-DBBD-49F0-A68B-1DAB3DD5832C}" type="slidenum">
              <a:rPr lang="en-US" altLang="en-US" smtClean="0"/>
              <a:pPr eaLnBrk="1" hangingPunct="1">
                <a:spcBef>
                  <a:spcPct val="0"/>
                </a:spcBef>
              </a:pPr>
              <a:t>50</a:t>
            </a:fld>
            <a:endParaRPr lang="en-US" altLang="en-US" smtClean="0"/>
          </a:p>
        </p:txBody>
      </p:sp>
      <p:sp>
        <p:nvSpPr>
          <p:cNvPr id="146435" name="Rectangle 2"/>
          <p:cNvSpPr>
            <a:spLocks noRo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4B0980B-65EF-4DD8-AAE6-CD993E4CAA32}" type="slidenum">
              <a:rPr lang="en-US" altLang="en-US" smtClean="0"/>
              <a:pPr eaLnBrk="1" hangingPunct="1">
                <a:spcBef>
                  <a:spcPct val="0"/>
                </a:spcBef>
              </a:pPr>
              <a:t>51</a:t>
            </a:fld>
            <a:endParaRPr lang="en-US" altLang="en-US" smtClean="0"/>
          </a:p>
        </p:txBody>
      </p:sp>
      <p:sp>
        <p:nvSpPr>
          <p:cNvPr id="147459" name="Rectangle 2"/>
          <p:cNvSpPr>
            <a:spLocks noRot="1" noChangeArrowheads="1" noTextEdit="1"/>
          </p:cNvSpPr>
          <p:nvPr>
            <p:ph type="sldImg"/>
          </p:nvPr>
        </p:nvSpPr>
        <p:spPr>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85D7F04-74B0-4D58-AAF0-7F27F391AF40}" type="slidenum">
              <a:rPr lang="en-US" altLang="en-US" smtClean="0"/>
              <a:pPr eaLnBrk="1" hangingPunct="1">
                <a:spcBef>
                  <a:spcPct val="0"/>
                </a:spcBef>
              </a:pPr>
              <a:t>52</a:t>
            </a:fld>
            <a:endParaRPr lang="en-US" altLang="en-US" smtClean="0"/>
          </a:p>
        </p:txBody>
      </p:sp>
      <p:sp>
        <p:nvSpPr>
          <p:cNvPr id="148483" name="Rectangle 2"/>
          <p:cNvSpPr>
            <a:spLocks noRo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9B576C1-7111-4E15-89C6-A47CE7429CFC}" type="slidenum">
              <a:rPr lang="en-US" altLang="en-US" smtClean="0"/>
              <a:pPr eaLnBrk="1" hangingPunct="1">
                <a:spcBef>
                  <a:spcPct val="0"/>
                </a:spcBef>
              </a:pPr>
              <a:t>53</a:t>
            </a:fld>
            <a:endParaRPr lang="en-US" altLang="en-US" smtClean="0"/>
          </a:p>
        </p:txBody>
      </p:sp>
      <p:sp>
        <p:nvSpPr>
          <p:cNvPr id="149507" name="Rectangle 2"/>
          <p:cNvSpPr>
            <a:spLocks noRo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39D8569-8C0E-401A-B278-409C9C27720A}" type="slidenum">
              <a:rPr lang="en-US" altLang="en-US" smtClean="0"/>
              <a:pPr eaLnBrk="1" hangingPunct="1">
                <a:spcBef>
                  <a:spcPct val="0"/>
                </a:spcBef>
              </a:pPr>
              <a:t>54</a:t>
            </a:fld>
            <a:endParaRPr lang="en-US" altLang="en-US" smtClean="0"/>
          </a:p>
        </p:txBody>
      </p:sp>
      <p:sp>
        <p:nvSpPr>
          <p:cNvPr id="150531" name="Rectangle 2"/>
          <p:cNvSpPr>
            <a:spLocks noRo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E7224DA-DF0F-48B0-B2FF-02F3D8AA7768}" type="slidenum">
              <a:rPr lang="en-US" altLang="en-US" smtClean="0"/>
              <a:pPr eaLnBrk="1" hangingPunct="1">
                <a:spcBef>
                  <a:spcPct val="0"/>
                </a:spcBef>
              </a:pPr>
              <a:t>55</a:t>
            </a:fld>
            <a:endParaRPr lang="en-US" altLang="en-US" smtClean="0"/>
          </a:p>
        </p:txBody>
      </p:sp>
      <p:sp>
        <p:nvSpPr>
          <p:cNvPr id="151555" name="Rectangle 2"/>
          <p:cNvSpPr>
            <a:spLocks noRot="1" noChangeArrowheads="1" noTextEdit="1"/>
          </p:cNvSpPr>
          <p:nvPr>
            <p:ph type="sldImg"/>
          </p:nvPr>
        </p:nvSpPr>
        <p:spPr>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29367A6-66D4-474C-BF1C-3B2EF70B2ACA}" type="slidenum">
              <a:rPr lang="en-US" altLang="en-US" smtClean="0"/>
              <a:pPr eaLnBrk="1" hangingPunct="1">
                <a:spcBef>
                  <a:spcPct val="0"/>
                </a:spcBef>
              </a:pPr>
              <a:t>56</a:t>
            </a:fld>
            <a:endParaRPr lang="en-US" altLang="en-US" smtClean="0"/>
          </a:p>
        </p:txBody>
      </p:sp>
      <p:sp>
        <p:nvSpPr>
          <p:cNvPr id="152579" name="Rectangle 2"/>
          <p:cNvSpPr>
            <a:spLocks noRot="1" noChangeArrowheads="1" noTextEdit="1"/>
          </p:cNvSpPr>
          <p:nvPr>
            <p:ph type="sldImg"/>
          </p:nvPr>
        </p:nvSpPr>
        <p:spPr>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C37EFE6-A521-4FA0-B993-8536B44CE767}" type="slidenum">
              <a:rPr lang="en-US" altLang="en-US" smtClean="0"/>
              <a:pPr eaLnBrk="1" hangingPunct="1">
                <a:spcBef>
                  <a:spcPct val="0"/>
                </a:spcBef>
              </a:pPr>
              <a:t>57</a:t>
            </a:fld>
            <a:endParaRPr lang="en-US" altLang="en-US" smtClean="0"/>
          </a:p>
        </p:txBody>
      </p:sp>
      <p:sp>
        <p:nvSpPr>
          <p:cNvPr id="153603" name="Rectangle 2"/>
          <p:cNvSpPr>
            <a:spLocks noRot="1" noChangeArrowheads="1" noTextEdit="1"/>
          </p:cNvSpPr>
          <p:nvPr>
            <p:ph type="sldImg"/>
          </p:nvPr>
        </p:nvSpPr>
        <p:spPr>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D7DB43C-0303-4F13-A829-3AABD32DACEB}" type="slidenum">
              <a:rPr lang="en-US" altLang="en-US" smtClean="0"/>
              <a:pPr eaLnBrk="1" hangingPunct="1">
                <a:spcBef>
                  <a:spcPct val="0"/>
                </a:spcBef>
              </a:pPr>
              <a:t>58</a:t>
            </a:fld>
            <a:endParaRPr lang="en-US" altLang="en-US" smtClean="0"/>
          </a:p>
        </p:txBody>
      </p:sp>
      <p:sp>
        <p:nvSpPr>
          <p:cNvPr id="154627" name="Rectangle 2"/>
          <p:cNvSpPr>
            <a:spLocks noRo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964522-24E3-454F-904C-5B327C26EBC3}" type="slidenum">
              <a:rPr lang="en-US" altLang="en-US" smtClean="0"/>
              <a:pPr eaLnBrk="1" hangingPunct="1">
                <a:spcBef>
                  <a:spcPct val="0"/>
                </a:spcBef>
              </a:pPr>
              <a:t>59</a:t>
            </a:fld>
            <a:endParaRPr lang="en-US" altLang="en-US" smtClean="0"/>
          </a:p>
        </p:txBody>
      </p:sp>
      <p:sp>
        <p:nvSpPr>
          <p:cNvPr id="155651" name="Rectangle 2"/>
          <p:cNvSpPr>
            <a:spLocks noRo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2B9E222-4454-41A3-A096-B556A2822476}" type="slidenum">
              <a:rPr lang="en-US" altLang="en-US" smtClean="0"/>
              <a:pPr eaLnBrk="1" hangingPunct="1">
                <a:spcBef>
                  <a:spcPct val="0"/>
                </a:spcBef>
              </a:pPr>
              <a:t>6</a:t>
            </a:fld>
            <a:endParaRPr lang="en-US" altLang="en-US" smtClean="0"/>
          </a:p>
        </p:txBody>
      </p:sp>
      <p:sp>
        <p:nvSpPr>
          <p:cNvPr id="100355" name="Rectangle 2"/>
          <p:cNvSpPr>
            <a:spLocks noRot="1" noChangeArrowheads="1" noTextEdit="1"/>
          </p:cNvSpPr>
          <p:nvPr>
            <p:ph type="sldImg"/>
          </p:nvPr>
        </p:nvSpPr>
        <p:spPr>
          <a:xfrm>
            <a:off x="1200150" y="703263"/>
            <a:ext cx="4678363" cy="3509962"/>
          </a:xfrm>
          <a:ln/>
        </p:spPr>
      </p:sp>
      <p:sp>
        <p:nvSpPr>
          <p:cNvPr id="100356" name="Rectangle 3"/>
          <p:cNvSpPr>
            <a:spLocks noGrp="1" noChangeArrowheads="1"/>
          </p:cNvSpPr>
          <p:nvPr>
            <p:ph type="body" idx="1"/>
          </p:nvPr>
        </p:nvSpPr>
        <p:spPr>
          <a:xfrm>
            <a:off x="944563" y="4446722"/>
            <a:ext cx="5187950" cy="42135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9AA0186-58DE-4447-B96F-702021B5E5CE}" type="slidenum">
              <a:rPr lang="en-US" altLang="en-US" smtClean="0"/>
              <a:pPr eaLnBrk="1" hangingPunct="1">
                <a:spcBef>
                  <a:spcPct val="0"/>
                </a:spcBef>
              </a:pPr>
              <a:t>60</a:t>
            </a:fld>
            <a:endParaRPr lang="en-US" altLang="en-US" smtClean="0"/>
          </a:p>
        </p:txBody>
      </p:sp>
      <p:sp>
        <p:nvSpPr>
          <p:cNvPr id="156675" name="Rectangle 2"/>
          <p:cNvSpPr>
            <a:spLocks noRo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29367A6-66D4-474C-BF1C-3B2EF70B2ACA}" type="slidenum">
              <a:rPr lang="en-US" altLang="en-US" smtClean="0"/>
              <a:pPr eaLnBrk="1" hangingPunct="1">
                <a:spcBef>
                  <a:spcPct val="0"/>
                </a:spcBef>
              </a:pPr>
              <a:t>61</a:t>
            </a:fld>
            <a:endParaRPr lang="en-US" altLang="en-US" smtClean="0"/>
          </a:p>
        </p:txBody>
      </p:sp>
      <p:sp>
        <p:nvSpPr>
          <p:cNvPr id="152579" name="Rectangle 2"/>
          <p:cNvSpPr>
            <a:spLocks noRot="1" noChangeArrowheads="1" noTextEdit="1"/>
          </p:cNvSpPr>
          <p:nvPr>
            <p:ph type="sldImg"/>
          </p:nvPr>
        </p:nvSpPr>
        <p:spPr>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D1577F9-5441-4EC4-B9C2-75199673934B}" type="slidenum">
              <a:rPr lang="en-US" altLang="en-US" smtClean="0"/>
              <a:pPr eaLnBrk="1" hangingPunct="1">
                <a:spcBef>
                  <a:spcPct val="0"/>
                </a:spcBef>
              </a:pPr>
              <a:t>62</a:t>
            </a:fld>
            <a:endParaRPr lang="en-US" altLang="en-US" smtClean="0"/>
          </a:p>
        </p:txBody>
      </p:sp>
      <p:sp>
        <p:nvSpPr>
          <p:cNvPr id="157699" name="Rectangle 2"/>
          <p:cNvSpPr>
            <a:spLocks noRo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D60E60A-AB82-41A8-90C9-08A6C3F5F7F9}" type="slidenum">
              <a:rPr lang="en-US" altLang="en-US" smtClean="0"/>
              <a:pPr eaLnBrk="1" hangingPunct="1">
                <a:spcBef>
                  <a:spcPct val="0"/>
                </a:spcBef>
              </a:pPr>
              <a:t>63</a:t>
            </a:fld>
            <a:endParaRPr lang="en-US" altLang="en-US" smtClean="0"/>
          </a:p>
        </p:txBody>
      </p:sp>
      <p:sp>
        <p:nvSpPr>
          <p:cNvPr id="158723" name="Rectangle 2"/>
          <p:cNvSpPr>
            <a:spLocks noRo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BCC03D6-E3D2-4B74-9ED2-AEC8E1F9EE22}" type="slidenum">
              <a:rPr lang="en-US" altLang="en-US" smtClean="0"/>
              <a:pPr eaLnBrk="1" hangingPunct="1">
                <a:spcBef>
                  <a:spcPct val="0"/>
                </a:spcBef>
              </a:pPr>
              <a:t>64</a:t>
            </a:fld>
            <a:endParaRPr lang="en-US" altLang="en-US" smtClean="0"/>
          </a:p>
        </p:txBody>
      </p:sp>
      <p:sp>
        <p:nvSpPr>
          <p:cNvPr id="159747" name="Rectangle 2"/>
          <p:cNvSpPr>
            <a:spLocks noRo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D26ED77-18AF-4E89-8801-EB2E4067720C}" type="slidenum">
              <a:rPr lang="en-US" altLang="en-US" smtClean="0"/>
              <a:pPr eaLnBrk="1" hangingPunct="1">
                <a:spcBef>
                  <a:spcPct val="0"/>
                </a:spcBef>
              </a:pPr>
              <a:t>65</a:t>
            </a:fld>
            <a:endParaRPr lang="en-US" altLang="en-US" smtClean="0"/>
          </a:p>
        </p:txBody>
      </p:sp>
      <p:sp>
        <p:nvSpPr>
          <p:cNvPr id="160771" name="Rectangle 2"/>
          <p:cNvSpPr>
            <a:spLocks noRo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DE18314-EC61-48E0-A24C-977967C6D1F4}" type="slidenum">
              <a:rPr lang="en-US" altLang="en-US" smtClean="0"/>
              <a:pPr eaLnBrk="1" hangingPunct="1">
                <a:spcBef>
                  <a:spcPct val="0"/>
                </a:spcBef>
              </a:pPr>
              <a:t>66</a:t>
            </a:fld>
            <a:endParaRPr lang="en-US" altLang="en-US" smtClean="0"/>
          </a:p>
        </p:txBody>
      </p:sp>
      <p:sp>
        <p:nvSpPr>
          <p:cNvPr id="161795" name="Rectangle 2"/>
          <p:cNvSpPr>
            <a:spLocks noRo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DE18314-EC61-48E0-A24C-977967C6D1F4}" type="slidenum">
              <a:rPr lang="en-US" altLang="en-US" smtClean="0"/>
              <a:pPr eaLnBrk="1" hangingPunct="1">
                <a:spcBef>
                  <a:spcPct val="0"/>
                </a:spcBef>
              </a:pPr>
              <a:t>67</a:t>
            </a:fld>
            <a:endParaRPr lang="en-US" altLang="en-US" smtClean="0"/>
          </a:p>
        </p:txBody>
      </p:sp>
      <p:sp>
        <p:nvSpPr>
          <p:cNvPr id="161795" name="Rectangle 2"/>
          <p:cNvSpPr>
            <a:spLocks noRo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AFF085F-0DA1-4DDF-9EC2-F27128ADAEC7}" type="slidenum">
              <a:rPr lang="en-US" altLang="en-US" smtClean="0"/>
              <a:pPr eaLnBrk="1" hangingPunct="1">
                <a:spcBef>
                  <a:spcPct val="0"/>
                </a:spcBef>
              </a:pPr>
              <a:t>68</a:t>
            </a:fld>
            <a:endParaRPr lang="en-US" altLang="en-US" smtClean="0"/>
          </a:p>
        </p:txBody>
      </p:sp>
      <p:sp>
        <p:nvSpPr>
          <p:cNvPr id="162819" name="Rectangle 2"/>
          <p:cNvSpPr>
            <a:spLocks noRot="1" noChangeArrowheads="1" noTextEdit="1"/>
          </p:cNvSpPr>
          <p:nvPr>
            <p:ph type="sldImg"/>
          </p:nvPr>
        </p:nvSpPr>
        <p:spPr>
          <a:ln/>
        </p:spPr>
      </p:sp>
      <p:sp>
        <p:nvSpPr>
          <p:cNvPr id="162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4150F9C-9B00-49E4-8348-2880E821FE06}" type="slidenum">
              <a:rPr lang="en-US" altLang="en-US" smtClean="0"/>
              <a:pPr eaLnBrk="1" hangingPunct="1">
                <a:spcBef>
                  <a:spcPct val="0"/>
                </a:spcBef>
              </a:pPr>
              <a:t>69</a:t>
            </a:fld>
            <a:endParaRPr lang="en-US" altLang="en-US" smtClean="0"/>
          </a:p>
        </p:txBody>
      </p:sp>
      <p:sp>
        <p:nvSpPr>
          <p:cNvPr id="163843" name="Rectangle 2"/>
          <p:cNvSpPr>
            <a:spLocks noRot="1" noChangeArrowheads="1" noTextEdit="1"/>
          </p:cNvSpPr>
          <p:nvPr>
            <p:ph type="sldImg"/>
          </p:nvPr>
        </p:nvSpPr>
        <p:spPr>
          <a:ln/>
        </p:spPr>
      </p:sp>
      <p:sp>
        <p:nvSpPr>
          <p:cNvPr id="163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F2DB681-EF88-4AFA-9782-0C18E255E74F}" type="slidenum">
              <a:rPr lang="en-US" altLang="en-US" smtClean="0"/>
              <a:pPr eaLnBrk="1" hangingPunct="1">
                <a:spcBef>
                  <a:spcPct val="0"/>
                </a:spcBef>
              </a:pPr>
              <a:t>7</a:t>
            </a:fld>
            <a:endParaRPr lang="en-US" altLang="en-US" smtClean="0"/>
          </a:p>
        </p:txBody>
      </p:sp>
      <p:sp>
        <p:nvSpPr>
          <p:cNvPr id="101379" name="Rectangle 2"/>
          <p:cNvSpPr>
            <a:spLocks noRot="1" noChangeArrowheads="1" noTextEdit="1"/>
          </p:cNvSpPr>
          <p:nvPr>
            <p:ph type="sldImg"/>
          </p:nvPr>
        </p:nvSpPr>
        <p:spPr>
          <a:xfrm>
            <a:off x="1200150" y="703263"/>
            <a:ext cx="4678363" cy="3509962"/>
          </a:xfrm>
          <a:ln/>
        </p:spPr>
      </p:sp>
      <p:sp>
        <p:nvSpPr>
          <p:cNvPr id="101380" name="Rectangle 3"/>
          <p:cNvSpPr>
            <a:spLocks noGrp="1" noChangeArrowheads="1"/>
          </p:cNvSpPr>
          <p:nvPr>
            <p:ph type="body" idx="1"/>
          </p:nvPr>
        </p:nvSpPr>
        <p:spPr>
          <a:xfrm>
            <a:off x="944563" y="4446722"/>
            <a:ext cx="5187950" cy="42135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949F162-07E4-4069-9B80-680CEAFA2942}" type="slidenum">
              <a:rPr lang="en-US" altLang="en-US" smtClean="0"/>
              <a:pPr eaLnBrk="1" hangingPunct="1">
                <a:spcBef>
                  <a:spcPct val="0"/>
                </a:spcBef>
              </a:pPr>
              <a:t>70</a:t>
            </a:fld>
            <a:endParaRPr lang="en-US" altLang="en-US" smtClean="0"/>
          </a:p>
        </p:txBody>
      </p:sp>
      <p:sp>
        <p:nvSpPr>
          <p:cNvPr id="164867" name="Rectangle 2"/>
          <p:cNvSpPr>
            <a:spLocks noRot="1" noChangeArrowheads="1" noTextEdit="1"/>
          </p:cNvSpPr>
          <p:nvPr>
            <p:ph type="sldImg"/>
          </p:nvPr>
        </p:nvSpPr>
        <p:spPr>
          <a:ln/>
        </p:spPr>
      </p:sp>
      <p:sp>
        <p:nvSpPr>
          <p:cNvPr id="164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E98D448-89F4-469E-AF8A-943D2A81F60F}" type="slidenum">
              <a:rPr lang="en-US" altLang="en-US" smtClean="0"/>
              <a:pPr eaLnBrk="1" hangingPunct="1">
                <a:spcBef>
                  <a:spcPct val="0"/>
                </a:spcBef>
              </a:pPr>
              <a:t>71</a:t>
            </a:fld>
            <a:endParaRPr lang="en-US" altLang="en-US" smtClean="0"/>
          </a:p>
        </p:txBody>
      </p:sp>
      <p:sp>
        <p:nvSpPr>
          <p:cNvPr id="165891" name="Rectangle 2"/>
          <p:cNvSpPr>
            <a:spLocks noRot="1" noChangeArrowheads="1" noTextEdit="1"/>
          </p:cNvSpPr>
          <p:nvPr>
            <p:ph type="sldImg"/>
          </p:nvPr>
        </p:nvSpPr>
        <p:spPr>
          <a:ln/>
        </p:spPr>
      </p:sp>
      <p:sp>
        <p:nvSpPr>
          <p:cNvPr id="165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964C158-7629-4AD7-B235-A01B4AF91AC9}" type="slidenum">
              <a:rPr lang="en-US" altLang="en-US" smtClean="0"/>
              <a:pPr eaLnBrk="1" hangingPunct="1">
                <a:spcBef>
                  <a:spcPct val="0"/>
                </a:spcBef>
              </a:pPr>
              <a:t>72</a:t>
            </a:fld>
            <a:endParaRPr lang="en-US" altLang="en-US" smtClean="0"/>
          </a:p>
        </p:txBody>
      </p:sp>
      <p:sp>
        <p:nvSpPr>
          <p:cNvPr id="166915" name="Rectangle 2"/>
          <p:cNvSpPr>
            <a:spLocks noRot="1" noChangeArrowheads="1" noTextEdit="1"/>
          </p:cNvSpPr>
          <p:nvPr>
            <p:ph type="sldImg"/>
          </p:nvPr>
        </p:nvSpPr>
        <p:spPr>
          <a:ln/>
        </p:spPr>
      </p:sp>
      <p:sp>
        <p:nvSpPr>
          <p:cNvPr id="166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48B55F8-DB30-4B30-B00C-6A8DF5B1F39B}" type="slidenum">
              <a:rPr lang="en-US" altLang="en-US" smtClean="0"/>
              <a:pPr eaLnBrk="1" hangingPunct="1">
                <a:spcBef>
                  <a:spcPct val="0"/>
                </a:spcBef>
              </a:pPr>
              <a:t>73</a:t>
            </a:fld>
            <a:endParaRPr lang="en-US" altLang="en-US" smtClean="0"/>
          </a:p>
        </p:txBody>
      </p:sp>
      <p:sp>
        <p:nvSpPr>
          <p:cNvPr id="167939" name="Rectangle 2"/>
          <p:cNvSpPr>
            <a:spLocks noRot="1" noChangeArrowheads="1" noTextEdit="1"/>
          </p:cNvSpPr>
          <p:nvPr>
            <p:ph type="sldImg"/>
          </p:nvPr>
        </p:nvSpPr>
        <p:spPr>
          <a:ln/>
        </p:spPr>
      </p:sp>
      <p:sp>
        <p:nvSpPr>
          <p:cNvPr id="167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8C1F447-A266-413D-AD5F-2F28BFF24B5B}" type="slidenum">
              <a:rPr lang="en-US" altLang="en-US" smtClean="0"/>
              <a:pPr eaLnBrk="1" hangingPunct="1">
                <a:spcBef>
                  <a:spcPct val="0"/>
                </a:spcBef>
              </a:pPr>
              <a:t>74</a:t>
            </a:fld>
            <a:endParaRPr lang="en-US" altLang="en-US" smtClean="0"/>
          </a:p>
        </p:txBody>
      </p:sp>
      <p:sp>
        <p:nvSpPr>
          <p:cNvPr id="168963" name="Rectangle 2"/>
          <p:cNvSpPr>
            <a:spLocks noRot="1" noChangeArrowheads="1" noTextEdit="1"/>
          </p:cNvSpPr>
          <p:nvPr>
            <p:ph type="sldImg"/>
          </p:nvPr>
        </p:nvSpPr>
        <p:spPr>
          <a:ln/>
        </p:spPr>
      </p:sp>
      <p:sp>
        <p:nvSpPr>
          <p:cNvPr id="168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60B0CF9-9C06-4B00-A483-B48D1FFEAF9C}" type="slidenum">
              <a:rPr lang="en-US" altLang="en-US" smtClean="0"/>
              <a:pPr eaLnBrk="1" hangingPunct="1">
                <a:spcBef>
                  <a:spcPct val="0"/>
                </a:spcBef>
              </a:pPr>
              <a:t>75</a:t>
            </a:fld>
            <a:endParaRPr lang="en-US" altLang="en-US" smtClean="0"/>
          </a:p>
        </p:txBody>
      </p:sp>
      <p:sp>
        <p:nvSpPr>
          <p:cNvPr id="169987" name="Rectangle 2"/>
          <p:cNvSpPr>
            <a:spLocks noRot="1" noChangeArrowheads="1" noTextEdit="1"/>
          </p:cNvSpPr>
          <p:nvPr>
            <p:ph type="sldImg"/>
          </p:nvPr>
        </p:nvSpPr>
        <p:spPr>
          <a:ln/>
        </p:spPr>
      </p:sp>
      <p:sp>
        <p:nvSpPr>
          <p:cNvPr id="169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35351AA-3268-47EE-9824-BD72F94B8C97}" type="slidenum">
              <a:rPr lang="en-US" altLang="en-US" smtClean="0"/>
              <a:pPr eaLnBrk="1" hangingPunct="1">
                <a:spcBef>
                  <a:spcPct val="0"/>
                </a:spcBef>
              </a:pPr>
              <a:t>76</a:t>
            </a:fld>
            <a:endParaRPr lang="en-US" altLang="en-US" smtClean="0"/>
          </a:p>
        </p:txBody>
      </p:sp>
      <p:sp>
        <p:nvSpPr>
          <p:cNvPr id="171011" name="Rectangle 2"/>
          <p:cNvSpPr>
            <a:spLocks noRot="1" noChangeArrowheads="1" noTextEdit="1"/>
          </p:cNvSpPr>
          <p:nvPr>
            <p:ph type="sldImg"/>
          </p:nvPr>
        </p:nvSpPr>
        <p:spPr>
          <a:ln/>
        </p:spPr>
      </p:sp>
      <p:sp>
        <p:nvSpPr>
          <p:cNvPr id="171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85EEA84-C921-46C0-BFC4-AF9FA1C3A09A}" type="slidenum">
              <a:rPr lang="en-US" altLang="en-US" smtClean="0"/>
              <a:pPr eaLnBrk="1" hangingPunct="1">
                <a:spcBef>
                  <a:spcPct val="0"/>
                </a:spcBef>
              </a:pPr>
              <a:t>77</a:t>
            </a:fld>
            <a:endParaRPr lang="en-US" altLang="en-US" smtClean="0"/>
          </a:p>
        </p:txBody>
      </p:sp>
      <p:sp>
        <p:nvSpPr>
          <p:cNvPr id="172035" name="Rectangle 2"/>
          <p:cNvSpPr>
            <a:spLocks noRot="1" noChangeArrowheads="1" noTextEdit="1"/>
          </p:cNvSpPr>
          <p:nvPr>
            <p:ph type="sldImg"/>
          </p:nvPr>
        </p:nvSpPr>
        <p:spPr>
          <a:ln/>
        </p:spPr>
      </p:sp>
      <p:sp>
        <p:nvSpPr>
          <p:cNvPr id="172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9E5C571-E37D-4B11-91D2-9839BCE7D7C1}" type="slidenum">
              <a:rPr lang="en-US" altLang="en-US" smtClean="0"/>
              <a:pPr eaLnBrk="1" hangingPunct="1">
                <a:spcBef>
                  <a:spcPct val="0"/>
                </a:spcBef>
              </a:pPr>
              <a:t>78</a:t>
            </a:fld>
            <a:endParaRPr lang="en-US" altLang="en-US" smtClean="0"/>
          </a:p>
        </p:txBody>
      </p:sp>
      <p:sp>
        <p:nvSpPr>
          <p:cNvPr id="173059" name="Rectangle 2"/>
          <p:cNvSpPr>
            <a:spLocks noRot="1" noChangeArrowheads="1" noTextEdit="1"/>
          </p:cNvSpPr>
          <p:nvPr>
            <p:ph type="sldImg"/>
          </p:nvPr>
        </p:nvSpPr>
        <p:spPr>
          <a:ln/>
        </p:spPr>
      </p:sp>
      <p:sp>
        <p:nvSpPr>
          <p:cNvPr id="173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F367120-4CE9-4A99-B120-EEF582DEFF9D}" type="slidenum">
              <a:rPr lang="en-US" altLang="en-US" smtClean="0"/>
              <a:pPr eaLnBrk="1" hangingPunct="1">
                <a:spcBef>
                  <a:spcPct val="0"/>
                </a:spcBef>
              </a:pPr>
              <a:t>79</a:t>
            </a:fld>
            <a:endParaRPr lang="en-US" altLang="en-US" smtClean="0"/>
          </a:p>
        </p:txBody>
      </p:sp>
      <p:sp>
        <p:nvSpPr>
          <p:cNvPr id="174083" name="Rectangle 2"/>
          <p:cNvSpPr>
            <a:spLocks noRo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9A74FA3-564C-440D-ABFE-0FA800F91BEA}" type="slidenum">
              <a:rPr lang="en-US" altLang="en-US" smtClean="0"/>
              <a:pPr eaLnBrk="1" hangingPunct="1">
                <a:spcBef>
                  <a:spcPct val="0"/>
                </a:spcBef>
              </a:pPr>
              <a:t>8</a:t>
            </a:fld>
            <a:endParaRPr lang="en-US" altLang="en-US" smtClean="0"/>
          </a:p>
        </p:txBody>
      </p:sp>
      <p:sp>
        <p:nvSpPr>
          <p:cNvPr id="102403" name="Rectangle 2"/>
          <p:cNvSpPr>
            <a:spLocks noRot="1" noChangeArrowheads="1" noTextEdit="1"/>
          </p:cNvSpPr>
          <p:nvPr>
            <p:ph type="sldImg"/>
          </p:nvPr>
        </p:nvSpPr>
        <p:spPr>
          <a:xfrm>
            <a:off x="1200150" y="703263"/>
            <a:ext cx="4678363" cy="3509962"/>
          </a:xfrm>
          <a:ln/>
        </p:spPr>
      </p:sp>
      <p:sp>
        <p:nvSpPr>
          <p:cNvPr id="102404" name="Rectangle 3"/>
          <p:cNvSpPr>
            <a:spLocks noGrp="1" noChangeArrowheads="1"/>
          </p:cNvSpPr>
          <p:nvPr>
            <p:ph type="body" idx="1"/>
          </p:nvPr>
        </p:nvSpPr>
        <p:spPr>
          <a:xfrm>
            <a:off x="944563" y="4446722"/>
            <a:ext cx="5187950" cy="42135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A3BF679-6108-4823-92E5-458CEE2C47C2}" type="slidenum">
              <a:rPr lang="en-US" altLang="en-US" smtClean="0"/>
              <a:pPr eaLnBrk="1" hangingPunct="1">
                <a:spcBef>
                  <a:spcPct val="0"/>
                </a:spcBef>
              </a:pPr>
              <a:t>80</a:t>
            </a:fld>
            <a:endParaRPr lang="en-US" altLang="en-US" smtClean="0"/>
          </a:p>
        </p:txBody>
      </p:sp>
      <p:sp>
        <p:nvSpPr>
          <p:cNvPr id="175107" name="Rectangle 2"/>
          <p:cNvSpPr>
            <a:spLocks noRot="1" noChangeArrowheads="1" noTextEdit="1"/>
          </p:cNvSpPr>
          <p:nvPr>
            <p:ph type="sldImg"/>
          </p:nvPr>
        </p:nvSpPr>
        <p:spPr>
          <a:ln/>
        </p:spPr>
      </p:sp>
      <p:sp>
        <p:nvSpPr>
          <p:cNvPr id="175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FD84FAC-EB87-4B3A-A43E-4E30BE510E0D}" type="slidenum">
              <a:rPr lang="en-US" altLang="en-US" smtClean="0"/>
              <a:pPr eaLnBrk="1" hangingPunct="1">
                <a:spcBef>
                  <a:spcPct val="0"/>
                </a:spcBef>
              </a:pPr>
              <a:t>81</a:t>
            </a:fld>
            <a:endParaRPr lang="en-US" altLang="en-US" smtClean="0"/>
          </a:p>
        </p:txBody>
      </p:sp>
      <p:sp>
        <p:nvSpPr>
          <p:cNvPr id="176131" name="Rectangle 2"/>
          <p:cNvSpPr>
            <a:spLocks noRot="1" noChangeArrowheads="1" noTextEdit="1"/>
          </p:cNvSpPr>
          <p:nvPr>
            <p:ph type="sldImg"/>
          </p:nvPr>
        </p:nvSpPr>
        <p:spPr>
          <a:ln/>
        </p:spPr>
      </p:sp>
      <p:sp>
        <p:nvSpPr>
          <p:cNvPr id="176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2767090-243C-4D11-90FE-EBA85F3332D9}" type="slidenum">
              <a:rPr lang="en-US" altLang="en-US" smtClean="0"/>
              <a:pPr eaLnBrk="1" hangingPunct="1">
                <a:spcBef>
                  <a:spcPct val="0"/>
                </a:spcBef>
              </a:pPr>
              <a:t>82</a:t>
            </a:fld>
            <a:endParaRPr lang="en-US" altLang="en-US" smtClean="0"/>
          </a:p>
        </p:txBody>
      </p:sp>
      <p:sp>
        <p:nvSpPr>
          <p:cNvPr id="177155" name="Rectangle 2"/>
          <p:cNvSpPr>
            <a:spLocks noRot="1" noChangeArrowheads="1" noTextEdit="1"/>
          </p:cNvSpPr>
          <p:nvPr>
            <p:ph type="sldImg"/>
          </p:nvPr>
        </p:nvSpPr>
        <p:spPr>
          <a:ln/>
        </p:spPr>
      </p:sp>
      <p:sp>
        <p:nvSpPr>
          <p:cNvPr id="177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E5B3A7D-F2F0-4B8D-9224-A705F6A1EB9B}" type="slidenum">
              <a:rPr lang="en-US" altLang="en-US" smtClean="0"/>
              <a:pPr eaLnBrk="1" hangingPunct="1">
                <a:spcBef>
                  <a:spcPct val="0"/>
                </a:spcBef>
              </a:pPr>
              <a:t>83</a:t>
            </a:fld>
            <a:endParaRPr lang="en-US" altLang="en-US" smtClean="0"/>
          </a:p>
        </p:txBody>
      </p:sp>
      <p:sp>
        <p:nvSpPr>
          <p:cNvPr id="178179" name="Rectangle 2"/>
          <p:cNvSpPr>
            <a:spLocks noRot="1" noChangeArrowheads="1" noTextEdit="1"/>
          </p:cNvSpPr>
          <p:nvPr>
            <p:ph type="sldImg"/>
          </p:nvPr>
        </p:nvSpPr>
        <p:spPr>
          <a:ln/>
        </p:spPr>
      </p:sp>
      <p:sp>
        <p:nvSpPr>
          <p:cNvPr id="178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DDAA63D-0B79-4A06-B69D-372AE3E7C4E1}" type="slidenum">
              <a:rPr lang="en-US" altLang="en-US" smtClean="0"/>
              <a:pPr eaLnBrk="1" hangingPunct="1">
                <a:spcBef>
                  <a:spcPct val="0"/>
                </a:spcBef>
              </a:pPr>
              <a:t>84</a:t>
            </a:fld>
            <a:endParaRPr lang="en-US" altLang="en-US" smtClean="0"/>
          </a:p>
        </p:txBody>
      </p:sp>
      <p:sp>
        <p:nvSpPr>
          <p:cNvPr id="179203" name="Rectangle 2"/>
          <p:cNvSpPr>
            <a:spLocks noRot="1" noChangeArrowheads="1" noTextEdit="1"/>
          </p:cNvSpPr>
          <p:nvPr>
            <p:ph type="sldImg"/>
          </p:nvPr>
        </p:nvSpPr>
        <p:spPr>
          <a:ln/>
        </p:spPr>
      </p:sp>
      <p:sp>
        <p:nvSpPr>
          <p:cNvPr id="179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24010EB-9526-4563-A281-6D7593F0D7C3}" type="slidenum">
              <a:rPr lang="en-US" altLang="en-US" smtClean="0"/>
              <a:pPr eaLnBrk="1" hangingPunct="1">
                <a:spcBef>
                  <a:spcPct val="0"/>
                </a:spcBef>
              </a:pPr>
              <a:t>85</a:t>
            </a:fld>
            <a:endParaRPr lang="en-US" altLang="en-US" smtClean="0"/>
          </a:p>
        </p:txBody>
      </p:sp>
      <p:sp>
        <p:nvSpPr>
          <p:cNvPr id="180227" name="Rectangle 2"/>
          <p:cNvSpPr>
            <a:spLocks noRot="1" noChangeArrowheads="1" noTextEdit="1"/>
          </p:cNvSpPr>
          <p:nvPr>
            <p:ph type="sldImg"/>
          </p:nvPr>
        </p:nvSpPr>
        <p:spPr>
          <a:ln/>
        </p:spPr>
      </p:sp>
      <p:sp>
        <p:nvSpPr>
          <p:cNvPr id="180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58D5C30-6FA5-4029-9C42-D81F0B17CCE4}" type="slidenum">
              <a:rPr lang="en-US" altLang="en-US" smtClean="0"/>
              <a:pPr eaLnBrk="1" hangingPunct="1">
                <a:spcBef>
                  <a:spcPct val="0"/>
                </a:spcBef>
              </a:pPr>
              <a:t>9</a:t>
            </a:fld>
            <a:endParaRPr lang="en-US" altLang="en-US" smtClean="0"/>
          </a:p>
        </p:txBody>
      </p:sp>
      <p:sp>
        <p:nvSpPr>
          <p:cNvPr id="103427" name="Rectangle 2"/>
          <p:cNvSpPr>
            <a:spLocks noRot="1" noChangeArrowheads="1" noTextEdit="1"/>
          </p:cNvSpPr>
          <p:nvPr>
            <p:ph type="sldImg"/>
          </p:nvPr>
        </p:nvSpPr>
        <p:spPr>
          <a:xfrm>
            <a:off x="1200150" y="703263"/>
            <a:ext cx="4678363" cy="3509962"/>
          </a:xfrm>
          <a:ln/>
        </p:spPr>
      </p:sp>
      <p:sp>
        <p:nvSpPr>
          <p:cNvPr id="103428" name="Rectangle 3"/>
          <p:cNvSpPr>
            <a:spLocks noGrp="1" noChangeArrowheads="1"/>
          </p:cNvSpPr>
          <p:nvPr>
            <p:ph type="body" idx="1"/>
          </p:nvPr>
        </p:nvSpPr>
        <p:spPr>
          <a:xfrm>
            <a:off x="944563" y="4446722"/>
            <a:ext cx="5187950" cy="42135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1303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02923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95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95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40562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604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62240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95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499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2996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54795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39726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9616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412992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1945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22026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9292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371600"/>
            <a:ext cx="8229600" cy="479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b="1">
          <a:solidFill>
            <a:srgbClr val="CC3300"/>
          </a:solidFill>
          <a:latin typeface="+mj-lt"/>
          <a:ea typeface="+mj-ea"/>
          <a:cs typeface="+mj-cs"/>
        </a:defRPr>
      </a:lvl1pPr>
      <a:lvl2pPr algn="ctr" rtl="0" eaLnBrk="0" fontAlgn="base" hangingPunct="0">
        <a:spcBef>
          <a:spcPct val="0"/>
        </a:spcBef>
        <a:spcAft>
          <a:spcPct val="0"/>
        </a:spcAft>
        <a:defRPr sz="4400" b="1">
          <a:solidFill>
            <a:srgbClr val="CC3300"/>
          </a:solidFill>
          <a:latin typeface="Arial" charset="0"/>
        </a:defRPr>
      </a:lvl2pPr>
      <a:lvl3pPr algn="ctr" rtl="0" eaLnBrk="0" fontAlgn="base" hangingPunct="0">
        <a:spcBef>
          <a:spcPct val="0"/>
        </a:spcBef>
        <a:spcAft>
          <a:spcPct val="0"/>
        </a:spcAft>
        <a:defRPr sz="4400" b="1">
          <a:solidFill>
            <a:srgbClr val="CC3300"/>
          </a:solidFill>
          <a:latin typeface="Arial" charset="0"/>
        </a:defRPr>
      </a:lvl3pPr>
      <a:lvl4pPr algn="ctr" rtl="0" eaLnBrk="0" fontAlgn="base" hangingPunct="0">
        <a:spcBef>
          <a:spcPct val="0"/>
        </a:spcBef>
        <a:spcAft>
          <a:spcPct val="0"/>
        </a:spcAft>
        <a:defRPr sz="4400" b="1">
          <a:solidFill>
            <a:srgbClr val="CC3300"/>
          </a:solidFill>
          <a:latin typeface="Arial" charset="0"/>
        </a:defRPr>
      </a:lvl4pPr>
      <a:lvl5pPr algn="ctr" rtl="0" eaLnBrk="0" fontAlgn="base" hangingPunct="0">
        <a:spcBef>
          <a:spcPct val="0"/>
        </a:spcBef>
        <a:spcAft>
          <a:spcPct val="0"/>
        </a:spcAft>
        <a:defRPr sz="4400" b="1">
          <a:solidFill>
            <a:srgbClr val="CC3300"/>
          </a:solidFill>
          <a:latin typeface="Arial" charset="0"/>
        </a:defRPr>
      </a:lvl5pPr>
      <a:lvl6pPr marL="457200" algn="ctr" rtl="0" fontAlgn="base">
        <a:spcBef>
          <a:spcPct val="0"/>
        </a:spcBef>
        <a:spcAft>
          <a:spcPct val="0"/>
        </a:spcAft>
        <a:defRPr sz="4400" b="1">
          <a:solidFill>
            <a:srgbClr val="CC3300"/>
          </a:solidFill>
          <a:latin typeface="Arial" charset="0"/>
        </a:defRPr>
      </a:lvl6pPr>
      <a:lvl7pPr marL="914400" algn="ctr" rtl="0" fontAlgn="base">
        <a:spcBef>
          <a:spcPct val="0"/>
        </a:spcBef>
        <a:spcAft>
          <a:spcPct val="0"/>
        </a:spcAft>
        <a:defRPr sz="4400" b="1">
          <a:solidFill>
            <a:srgbClr val="CC3300"/>
          </a:solidFill>
          <a:latin typeface="Arial" charset="0"/>
        </a:defRPr>
      </a:lvl7pPr>
      <a:lvl8pPr marL="1371600" algn="ctr" rtl="0" fontAlgn="base">
        <a:spcBef>
          <a:spcPct val="0"/>
        </a:spcBef>
        <a:spcAft>
          <a:spcPct val="0"/>
        </a:spcAft>
        <a:defRPr sz="4400" b="1">
          <a:solidFill>
            <a:srgbClr val="CC3300"/>
          </a:solidFill>
          <a:latin typeface="Arial" charset="0"/>
        </a:defRPr>
      </a:lvl8pPr>
      <a:lvl9pPr marL="1828800" algn="ctr" rtl="0" fontAlgn="base">
        <a:spcBef>
          <a:spcPct val="0"/>
        </a:spcBef>
        <a:spcAft>
          <a:spcPct val="0"/>
        </a:spcAft>
        <a:defRPr sz="4400" b="1">
          <a:solidFill>
            <a:srgbClr val="CC3300"/>
          </a:solidFill>
          <a:latin typeface="Arial" charset="0"/>
        </a:defRPr>
      </a:lvl9pPr>
    </p:titleStyle>
    <p:bodyStyle>
      <a:lvl1pPr marL="342900" indent="-342900" algn="l" rtl="0" eaLnBrk="0" fontAlgn="base" hangingPunct="0">
        <a:spcBef>
          <a:spcPct val="20000"/>
        </a:spcBef>
        <a:spcAft>
          <a:spcPct val="0"/>
        </a:spcAft>
        <a:buChar char="•"/>
        <a:defRPr sz="36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3600" b="1">
          <a:solidFill>
            <a:schemeClr val="tx1"/>
          </a:solidFill>
          <a:latin typeface="+mn-lt"/>
        </a:defRPr>
      </a:lvl2pPr>
      <a:lvl3pPr marL="1143000" indent="-228600" algn="l" rtl="0" eaLnBrk="0" fontAlgn="base" hangingPunct="0">
        <a:spcBef>
          <a:spcPct val="20000"/>
        </a:spcBef>
        <a:spcAft>
          <a:spcPct val="0"/>
        </a:spcAft>
        <a:buChar char="•"/>
        <a:defRPr sz="3600" b="1">
          <a:solidFill>
            <a:schemeClr val="tx1"/>
          </a:solidFill>
          <a:latin typeface="+mn-lt"/>
        </a:defRPr>
      </a:lvl3pPr>
      <a:lvl4pPr marL="1600200" indent="-228600" algn="l" rtl="0" eaLnBrk="0" fontAlgn="base" hangingPunct="0">
        <a:spcBef>
          <a:spcPct val="20000"/>
        </a:spcBef>
        <a:spcAft>
          <a:spcPct val="0"/>
        </a:spcAft>
        <a:buChar char="–"/>
        <a:defRPr sz="3600" b="1">
          <a:solidFill>
            <a:schemeClr val="tx1"/>
          </a:solidFill>
          <a:latin typeface="+mn-lt"/>
        </a:defRPr>
      </a:lvl4pPr>
      <a:lvl5pPr marL="2057400" indent="-228600" algn="l" rtl="0" eaLnBrk="0" fontAlgn="base" hangingPunct="0">
        <a:spcBef>
          <a:spcPct val="20000"/>
        </a:spcBef>
        <a:spcAft>
          <a:spcPct val="0"/>
        </a:spcAft>
        <a:buChar char="»"/>
        <a:defRPr sz="3600" b="1">
          <a:solidFill>
            <a:schemeClr val="tx1"/>
          </a:solidFill>
          <a:latin typeface="+mn-lt"/>
        </a:defRPr>
      </a:lvl5pPr>
      <a:lvl6pPr marL="2514600" indent="-228600" algn="l" rtl="0" fontAlgn="base">
        <a:spcBef>
          <a:spcPct val="20000"/>
        </a:spcBef>
        <a:spcAft>
          <a:spcPct val="0"/>
        </a:spcAft>
        <a:buChar char="»"/>
        <a:defRPr sz="3600" b="1">
          <a:solidFill>
            <a:schemeClr val="tx1"/>
          </a:solidFill>
          <a:latin typeface="+mn-lt"/>
        </a:defRPr>
      </a:lvl6pPr>
      <a:lvl7pPr marL="2971800" indent="-228600" algn="l" rtl="0" fontAlgn="base">
        <a:spcBef>
          <a:spcPct val="20000"/>
        </a:spcBef>
        <a:spcAft>
          <a:spcPct val="0"/>
        </a:spcAft>
        <a:buChar char="»"/>
        <a:defRPr sz="3600" b="1">
          <a:solidFill>
            <a:schemeClr val="tx1"/>
          </a:solidFill>
          <a:latin typeface="+mn-lt"/>
        </a:defRPr>
      </a:lvl7pPr>
      <a:lvl8pPr marL="3429000" indent="-228600" algn="l" rtl="0" fontAlgn="base">
        <a:spcBef>
          <a:spcPct val="20000"/>
        </a:spcBef>
        <a:spcAft>
          <a:spcPct val="0"/>
        </a:spcAft>
        <a:buChar char="»"/>
        <a:defRPr sz="3600" b="1">
          <a:solidFill>
            <a:schemeClr val="tx1"/>
          </a:solidFill>
          <a:latin typeface="+mn-lt"/>
        </a:defRPr>
      </a:lvl8pPr>
      <a:lvl9pPr marL="3886200" indent="-228600" algn="l" rtl="0" fontAlgn="base">
        <a:spcBef>
          <a:spcPct val="20000"/>
        </a:spcBef>
        <a:spcAft>
          <a:spcPct val="0"/>
        </a:spcAft>
        <a:buChar char="»"/>
        <a:defRPr sz="3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5.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6.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7.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8.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9.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oleObject10.bin"/></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3.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oleObject1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13.xml"/><Relationship Id="rId1" Type="http://schemas.openxmlformats.org/officeDocument/2006/relationships/vmlDrawing" Target="../drawings/vmlDrawing13.vml"/><Relationship Id="rId5" Type="http://schemas.openxmlformats.org/officeDocument/2006/relationships/image" Target="../media/image13.emf"/><Relationship Id="rId4" Type="http://schemas.openxmlformats.org/officeDocument/2006/relationships/oleObject" Target="../embeddings/oleObject12.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13.xml"/><Relationship Id="rId1" Type="http://schemas.openxmlformats.org/officeDocument/2006/relationships/vmlDrawing" Target="../drawings/vmlDrawing14.vml"/><Relationship Id="rId5" Type="http://schemas.openxmlformats.org/officeDocument/2006/relationships/image" Target="../media/image14.emf"/><Relationship Id="rId4" Type="http://schemas.openxmlformats.org/officeDocument/2006/relationships/oleObject" Target="../embeddings/oleObject13.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3.xml"/><Relationship Id="rId1" Type="http://schemas.openxmlformats.org/officeDocument/2006/relationships/vmlDrawing" Target="../drawings/vmlDrawing15.vml"/><Relationship Id="rId5" Type="http://schemas.openxmlformats.org/officeDocument/2006/relationships/image" Target="../media/image15.emf"/><Relationship Id="rId4" Type="http://schemas.openxmlformats.org/officeDocument/2006/relationships/oleObject" Target="../embeddings/oleObject14.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3.xml"/><Relationship Id="rId1" Type="http://schemas.openxmlformats.org/officeDocument/2006/relationships/vmlDrawing" Target="../drawings/vmlDrawing16.vml"/><Relationship Id="rId5" Type="http://schemas.openxmlformats.org/officeDocument/2006/relationships/image" Target="../media/image16.emf"/><Relationship Id="rId4" Type="http://schemas.openxmlformats.org/officeDocument/2006/relationships/oleObject" Target="../embeddings/oleObject15.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13.xml"/><Relationship Id="rId1" Type="http://schemas.openxmlformats.org/officeDocument/2006/relationships/vmlDrawing" Target="../drawings/vmlDrawing17.vml"/><Relationship Id="rId5" Type="http://schemas.openxmlformats.org/officeDocument/2006/relationships/image" Target="../media/image17.emf"/><Relationship Id="rId4" Type="http://schemas.openxmlformats.org/officeDocument/2006/relationships/oleObject" Target="../embeddings/oleObject16.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18.emf"/><Relationship Id="rId4" Type="http://schemas.openxmlformats.org/officeDocument/2006/relationships/oleObject" Target="../embeddings/oleObject17.bin"/></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19.emf"/><Relationship Id="rId4" Type="http://schemas.openxmlformats.org/officeDocument/2006/relationships/oleObject" Target="../embeddings/oleObject18.bin"/></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vmlDrawing" Target="../drawings/vmlDrawing20.vml"/><Relationship Id="rId5" Type="http://schemas.openxmlformats.org/officeDocument/2006/relationships/image" Target="../media/image20.emf"/><Relationship Id="rId4" Type="http://schemas.openxmlformats.org/officeDocument/2006/relationships/oleObject" Target="../embeddings/oleObject19.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image" Target="../media/image21.emf"/><Relationship Id="rId4" Type="http://schemas.openxmlformats.org/officeDocument/2006/relationships/oleObject" Target="../embeddings/oleObject20.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13.xml"/><Relationship Id="rId1" Type="http://schemas.openxmlformats.org/officeDocument/2006/relationships/vmlDrawing" Target="../drawings/vmlDrawing22.vml"/><Relationship Id="rId5" Type="http://schemas.openxmlformats.org/officeDocument/2006/relationships/image" Target="../media/image22.emf"/><Relationship Id="rId4" Type="http://schemas.openxmlformats.org/officeDocument/2006/relationships/oleObject" Target="../embeddings/oleObject21.bin"/></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13.xml"/><Relationship Id="rId1" Type="http://schemas.openxmlformats.org/officeDocument/2006/relationships/vmlDrawing" Target="../drawings/vmlDrawing23.vml"/><Relationship Id="rId5" Type="http://schemas.openxmlformats.org/officeDocument/2006/relationships/image" Target="../media/image23.emf"/><Relationship Id="rId4" Type="http://schemas.openxmlformats.org/officeDocument/2006/relationships/oleObject" Target="../embeddings/oleObject22.bin"/></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13.xml"/><Relationship Id="rId1" Type="http://schemas.openxmlformats.org/officeDocument/2006/relationships/vmlDrawing" Target="../drawings/vmlDrawing24.vml"/><Relationship Id="rId5" Type="http://schemas.openxmlformats.org/officeDocument/2006/relationships/image" Target="../media/image24.emf"/><Relationship Id="rId4" Type="http://schemas.openxmlformats.org/officeDocument/2006/relationships/oleObject" Target="../embeddings/oleObject23.bin"/></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13.xml"/><Relationship Id="rId1" Type="http://schemas.openxmlformats.org/officeDocument/2006/relationships/vmlDrawing" Target="../drawings/vmlDrawing25.vml"/><Relationship Id="rId5" Type="http://schemas.openxmlformats.org/officeDocument/2006/relationships/image" Target="../media/image25.emf"/><Relationship Id="rId4" Type="http://schemas.openxmlformats.org/officeDocument/2006/relationships/oleObject" Target="../embeddings/oleObject24.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13.xml"/><Relationship Id="rId1" Type="http://schemas.openxmlformats.org/officeDocument/2006/relationships/vmlDrawing" Target="../drawings/vmlDrawing26.vml"/><Relationship Id="rId5" Type="http://schemas.openxmlformats.org/officeDocument/2006/relationships/image" Target="../media/image26.emf"/><Relationship Id="rId4" Type="http://schemas.openxmlformats.org/officeDocument/2006/relationships/oleObject" Target="../embeddings/oleObject2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Excel_97-2003_Worksheet1.xls"/></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13.xml"/><Relationship Id="rId1" Type="http://schemas.openxmlformats.org/officeDocument/2006/relationships/vmlDrawing" Target="../drawings/vmlDrawing27.vml"/><Relationship Id="rId5" Type="http://schemas.openxmlformats.org/officeDocument/2006/relationships/image" Target="../media/image27.emf"/><Relationship Id="rId4" Type="http://schemas.openxmlformats.org/officeDocument/2006/relationships/oleObject" Target="../embeddings/oleObject26.bin"/></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2.xml"/><Relationship Id="rId1" Type="http://schemas.openxmlformats.org/officeDocument/2006/relationships/vmlDrawing" Target="../drawings/vmlDrawing28.vml"/><Relationship Id="rId5" Type="http://schemas.openxmlformats.org/officeDocument/2006/relationships/image" Target="../media/image28.emf"/><Relationship Id="rId4" Type="http://schemas.openxmlformats.org/officeDocument/2006/relationships/oleObject" Target="../embeddings/Microsoft_Excel_97-2003_Worksheet2.xls"/></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13.xml"/><Relationship Id="rId1" Type="http://schemas.openxmlformats.org/officeDocument/2006/relationships/vmlDrawing" Target="../drawings/vmlDrawing29.vml"/><Relationship Id="rId5" Type="http://schemas.openxmlformats.org/officeDocument/2006/relationships/image" Target="../media/image29.emf"/><Relationship Id="rId4" Type="http://schemas.openxmlformats.org/officeDocument/2006/relationships/oleObject" Target="../embeddings/oleObject27.bin"/></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2.xml"/><Relationship Id="rId1" Type="http://schemas.openxmlformats.org/officeDocument/2006/relationships/vmlDrawing" Target="../drawings/vmlDrawing30.vml"/><Relationship Id="rId5" Type="http://schemas.openxmlformats.org/officeDocument/2006/relationships/image" Target="../media/image30.emf"/><Relationship Id="rId4" Type="http://schemas.openxmlformats.org/officeDocument/2006/relationships/oleObject" Target="../embeddings/oleObject28.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2.xml"/><Relationship Id="rId1" Type="http://schemas.openxmlformats.org/officeDocument/2006/relationships/vmlDrawing" Target="../drawings/vmlDrawing31.vml"/><Relationship Id="rId5" Type="http://schemas.openxmlformats.org/officeDocument/2006/relationships/image" Target="../media/image31.emf"/><Relationship Id="rId4" Type="http://schemas.openxmlformats.org/officeDocument/2006/relationships/oleObject" Target="../embeddings/oleObject29.bin"/></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1.xml"/><Relationship Id="rId2" Type="http://schemas.openxmlformats.org/officeDocument/2006/relationships/slideLayout" Target="../slideLayouts/slideLayout2.xml"/><Relationship Id="rId1" Type="http://schemas.openxmlformats.org/officeDocument/2006/relationships/vmlDrawing" Target="../drawings/vmlDrawing32.vml"/><Relationship Id="rId5" Type="http://schemas.openxmlformats.org/officeDocument/2006/relationships/image" Target="../media/image32.emf"/><Relationship Id="rId4" Type="http://schemas.openxmlformats.org/officeDocument/2006/relationships/oleObject" Target="../embeddings/oleObject30.bin"/></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2.xml"/><Relationship Id="rId1" Type="http://schemas.openxmlformats.org/officeDocument/2006/relationships/vmlDrawing" Target="../drawings/vmlDrawing33.vml"/><Relationship Id="rId5" Type="http://schemas.openxmlformats.org/officeDocument/2006/relationships/image" Target="../media/image33.emf"/><Relationship Id="rId4" Type="http://schemas.openxmlformats.org/officeDocument/2006/relationships/oleObject" Target="../embeddings/oleObject31.bin"/></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73.xml"/><Relationship Id="rId2" Type="http://schemas.openxmlformats.org/officeDocument/2006/relationships/slideLayout" Target="../slideLayouts/slideLayout2.xml"/><Relationship Id="rId1" Type="http://schemas.openxmlformats.org/officeDocument/2006/relationships/vmlDrawing" Target="../drawings/vmlDrawing34.vml"/><Relationship Id="rId5" Type="http://schemas.openxmlformats.org/officeDocument/2006/relationships/image" Target="../media/image34.emf"/><Relationship Id="rId4" Type="http://schemas.openxmlformats.org/officeDocument/2006/relationships/oleObject" Target="../embeddings/oleObject32.bin"/></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2.xml"/><Relationship Id="rId1" Type="http://schemas.openxmlformats.org/officeDocument/2006/relationships/vmlDrawing" Target="../drawings/vmlDrawing35.vml"/><Relationship Id="rId5" Type="http://schemas.openxmlformats.org/officeDocument/2006/relationships/image" Target="../media/image35.emf"/><Relationship Id="rId4" Type="http://schemas.openxmlformats.org/officeDocument/2006/relationships/oleObject" Target="../embeddings/oleObject33.bin"/></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228600"/>
            <a:ext cx="8534400" cy="6248400"/>
          </a:xfrm>
        </p:spPr>
        <p:txBody>
          <a:bodyPr/>
          <a:lstStyle/>
          <a:p>
            <a:pPr eaLnBrk="1" hangingPunct="1"/>
            <a:r>
              <a:rPr lang="en-US" altLang="en-US" sz="5400" dirty="0" smtClean="0">
                <a:solidFill>
                  <a:srgbClr val="C00000"/>
                </a:solidFill>
              </a:rPr>
              <a:t>Chapter </a:t>
            </a:r>
            <a:r>
              <a:rPr lang="en-US" altLang="en-US" sz="5400" dirty="0" smtClean="0">
                <a:solidFill>
                  <a:srgbClr val="C00000"/>
                </a:solidFill>
              </a:rPr>
              <a:t>13A</a:t>
            </a:r>
            <a:r>
              <a:rPr lang="en-US" altLang="en-US" sz="5400" dirty="0" smtClean="0">
                <a:solidFill>
                  <a:srgbClr val="C00000"/>
                </a:solidFill>
              </a:rPr>
              <a:t>.</a:t>
            </a:r>
            <a:br>
              <a:rPr lang="en-US" altLang="en-US" sz="5400" dirty="0" smtClean="0">
                <a:solidFill>
                  <a:srgbClr val="C00000"/>
                </a:solidFill>
              </a:rPr>
            </a:br>
            <a:r>
              <a:rPr lang="en-US" altLang="en-US" sz="5400" dirty="0" smtClean="0">
                <a:solidFill>
                  <a:srgbClr val="C00000"/>
                </a:solidFill>
              </a:rPr>
              <a:t>Corporate Formation</a:t>
            </a:r>
            <a:br>
              <a:rPr lang="en-US" altLang="en-US" sz="5400" dirty="0" smtClean="0">
                <a:solidFill>
                  <a:srgbClr val="C00000"/>
                </a:solidFill>
              </a:rPr>
            </a:br>
            <a:r>
              <a:rPr lang="en-US" altLang="en-US" sz="3200" dirty="0" smtClean="0">
                <a:solidFill>
                  <a:srgbClr val="C00000"/>
                </a:solidFill>
              </a:rPr>
              <a:t/>
            </a:r>
            <a:br>
              <a:rPr lang="en-US" altLang="en-US" sz="3200" dirty="0" smtClean="0">
                <a:solidFill>
                  <a:srgbClr val="C00000"/>
                </a:solidFill>
              </a:rPr>
            </a:br>
            <a:r>
              <a:rPr lang="en-US" altLang="en-US" sz="5400" dirty="0" smtClean="0">
                <a:solidFill>
                  <a:schemeClr val="tx1"/>
                </a:solidFill>
              </a:rPr>
              <a:t/>
            </a:r>
            <a:br>
              <a:rPr lang="en-US" altLang="en-US" sz="5400" dirty="0" smtClean="0">
                <a:solidFill>
                  <a:schemeClr val="tx1"/>
                </a:solidFill>
              </a:rPr>
            </a:br>
            <a:r>
              <a:rPr lang="en-US" altLang="en-US" sz="2400" dirty="0" smtClean="0">
                <a:solidFill>
                  <a:schemeClr val="tx1"/>
                </a:solidFill>
              </a:rPr>
              <a:t/>
            </a:r>
            <a:br>
              <a:rPr lang="en-US" altLang="en-US" sz="2400" dirty="0" smtClean="0">
                <a:solidFill>
                  <a:schemeClr val="tx1"/>
                </a:solidFill>
              </a:rPr>
            </a:br>
            <a:r>
              <a:rPr lang="en-US" altLang="en-US" sz="2400" dirty="0" smtClean="0">
                <a:solidFill>
                  <a:schemeClr val="tx1"/>
                </a:solidFill>
              </a:rPr>
              <a:t/>
            </a:r>
            <a:br>
              <a:rPr lang="en-US" altLang="en-US" sz="2400" dirty="0" smtClean="0">
                <a:solidFill>
                  <a:schemeClr val="tx1"/>
                </a:solidFill>
              </a:rPr>
            </a:br>
            <a:r>
              <a:rPr lang="en-US" altLang="en-US" sz="2400" dirty="0" smtClean="0">
                <a:solidFill>
                  <a:schemeClr val="tx1"/>
                </a:solidFill>
              </a:rPr>
              <a:t>Howard Godfrey, Ph.D., CPA</a:t>
            </a:r>
            <a:br>
              <a:rPr lang="en-US" altLang="en-US" sz="2400" dirty="0" smtClean="0">
                <a:solidFill>
                  <a:schemeClr val="tx1"/>
                </a:solidFill>
              </a:rPr>
            </a:br>
            <a:r>
              <a:rPr lang="en-US" altLang="en-US" sz="2400" dirty="0" smtClean="0">
                <a:solidFill>
                  <a:schemeClr val="tx1"/>
                </a:solidFill>
              </a:rPr>
              <a:t>Professor of Accounting</a:t>
            </a:r>
            <a:br>
              <a:rPr lang="en-US" altLang="en-US" sz="2400" dirty="0" smtClean="0">
                <a:solidFill>
                  <a:schemeClr val="tx1"/>
                </a:solidFill>
              </a:rPr>
            </a:br>
            <a:r>
              <a:rPr lang="en-US" altLang="en-US" sz="2400" dirty="0" smtClean="0">
                <a:solidFill>
                  <a:schemeClr val="tx1"/>
                </a:solidFill>
              </a:rPr>
              <a:t>UNC Charlotte</a:t>
            </a:r>
            <a:br>
              <a:rPr lang="en-US" altLang="en-US" sz="2400" dirty="0" smtClean="0">
                <a:solidFill>
                  <a:schemeClr val="tx1"/>
                </a:solidFill>
              </a:rPr>
            </a:br>
            <a:r>
              <a:rPr lang="en-US" altLang="en-US" sz="1800" dirty="0" smtClean="0">
                <a:solidFill>
                  <a:schemeClr val="tx1"/>
                </a:solidFill>
              </a:rPr>
              <a:t>Copyright © </a:t>
            </a:r>
            <a:r>
              <a:rPr lang="en-US" altLang="en-US" sz="1800" dirty="0" smtClean="0">
                <a:solidFill>
                  <a:schemeClr val="tx1"/>
                </a:solidFill>
              </a:rPr>
              <a:t>2015. </a:t>
            </a:r>
            <a:r>
              <a:rPr lang="en-US" altLang="en-US" sz="1800" dirty="0" smtClean="0">
                <a:solidFill>
                  <a:schemeClr val="tx1"/>
                </a:solidFill>
              </a:rPr>
              <a:t>Howard Godfrey</a:t>
            </a:r>
            <a:br>
              <a:rPr lang="en-US" altLang="en-US" sz="1800" dirty="0" smtClean="0">
                <a:solidFill>
                  <a:schemeClr val="tx1"/>
                </a:solidFill>
              </a:rPr>
            </a:br>
            <a:r>
              <a:rPr lang="en-US" altLang="en-US" sz="1800" dirty="0" smtClean="0">
                <a:solidFill>
                  <a:schemeClr val="tx1"/>
                </a:solidFill>
              </a:rPr>
              <a:t>Edited December 02, 2015</a:t>
            </a:r>
            <a:r>
              <a:rPr lang="en-US" altLang="en-US" sz="1800" dirty="0" smtClean="0">
                <a:solidFill>
                  <a:schemeClr val="tx1"/>
                </a:solidFill>
              </a:rPr>
              <a:t/>
            </a:r>
            <a:br>
              <a:rPr lang="en-US" altLang="en-US" sz="1800" dirty="0" smtClean="0">
                <a:solidFill>
                  <a:schemeClr val="tx1"/>
                </a:solidFill>
              </a:rPr>
            </a:br>
            <a:r>
              <a:rPr lang="en-US" altLang="en-US" sz="1800" dirty="0" smtClean="0">
                <a:solidFill>
                  <a:schemeClr val="tx1"/>
                </a:solidFill>
              </a:rPr>
              <a:t/>
            </a:r>
            <a:br>
              <a:rPr lang="en-US" altLang="en-US" sz="1800" dirty="0" smtClean="0">
                <a:solidFill>
                  <a:schemeClr val="tx1"/>
                </a:solidFill>
              </a:rPr>
            </a:br>
            <a:r>
              <a:rPr lang="en-US" altLang="en-US" sz="1800" dirty="0" smtClean="0">
                <a:solidFill>
                  <a:schemeClr val="tx1"/>
                </a:solidFill>
              </a:rPr>
              <a:t>T15F-Chp-13-1A-Corp-Formation-2015</a:t>
            </a:r>
            <a:endParaRPr lang="en-US" altLang="en-US" sz="18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noChangeAspect="1"/>
          </p:cNvGraphicFramePr>
          <p:nvPr>
            <p:ph idx="1"/>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4349" name="Worksheet" r:id="rId4" imgW="2266920" imgH="1571625" progId="Excel.Sheet.8">
                  <p:embed/>
                </p:oleObj>
              </mc:Choice>
              <mc:Fallback>
                <p:oleObj name="Worksheet" r:id="rId4" imgW="2266920" imgH="15716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2"/>
          <p:cNvGraphicFramePr>
            <a:graphicFrameLocks noChangeAspect="1"/>
          </p:cNvGraphicFramePr>
          <p:nvPr>
            <p:ph idx="1"/>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5373" name="Worksheet" r:id="rId4" imgW="2581200" imgH="1762215" progId="Excel.Sheet.8">
                  <p:embed/>
                </p:oleObj>
              </mc:Choice>
              <mc:Fallback>
                <p:oleObj name="Worksheet" r:id="rId4" imgW="2581200" imgH="176221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 </a:t>
            </a:r>
          </a:p>
        </p:txBody>
      </p:sp>
      <p:sp>
        <p:nvSpPr>
          <p:cNvPr id="16387" name="Rectangle 3"/>
          <p:cNvSpPr>
            <a:spLocks noGrp="1" noChangeArrowheads="1"/>
          </p:cNvSpPr>
          <p:nvPr>
            <p:ph type="body" sz="half" idx="1"/>
          </p:nvPr>
        </p:nvSpPr>
        <p:spPr>
          <a:xfrm>
            <a:off x="228600" y="152400"/>
            <a:ext cx="8610600" cy="6172200"/>
          </a:xfrm>
          <a:noFill/>
        </p:spPr>
        <p:txBody>
          <a:bodyPr/>
          <a:lstStyle/>
          <a:p>
            <a:pPr marL="0" indent="0" eaLnBrk="1" hangingPunct="1">
              <a:buFontTx/>
              <a:buNone/>
            </a:pPr>
            <a:r>
              <a:rPr lang="en-US" altLang="en-US" sz="4400" smtClean="0">
                <a:solidFill>
                  <a:srgbClr val="FF3300"/>
                </a:solidFill>
              </a:rPr>
              <a:t>Property, money or services are transferred</a:t>
            </a:r>
            <a:r>
              <a:rPr lang="en-US" altLang="en-US" sz="4400" smtClean="0"/>
              <a:t> to the corp. in exchange for a debt or equity interest.  </a:t>
            </a:r>
          </a:p>
          <a:p>
            <a:pPr marL="0" indent="0" eaLnBrk="1" hangingPunct="1">
              <a:buFontTx/>
              <a:buNone/>
            </a:pPr>
            <a:r>
              <a:rPr lang="en-US" altLang="en-US" sz="4400" smtClean="0"/>
              <a:t>Tax consequences may occur for the shareholder, debtholder, and the corporation.</a:t>
            </a:r>
            <a:r>
              <a:rPr lang="en-US" altLang="en-US" sz="320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 </a:t>
            </a:r>
          </a:p>
        </p:txBody>
      </p:sp>
      <p:sp>
        <p:nvSpPr>
          <p:cNvPr id="17411" name="Rectangle 3"/>
          <p:cNvSpPr>
            <a:spLocks noGrp="1" noChangeArrowheads="1"/>
          </p:cNvSpPr>
          <p:nvPr>
            <p:ph type="body" sz="half" idx="1"/>
          </p:nvPr>
        </p:nvSpPr>
        <p:spPr>
          <a:xfrm>
            <a:off x="152400" y="152400"/>
            <a:ext cx="8686800" cy="6172200"/>
          </a:xfrm>
          <a:noFill/>
        </p:spPr>
        <p:txBody>
          <a:bodyPr/>
          <a:lstStyle/>
          <a:p>
            <a:pPr marL="0" indent="0" eaLnBrk="1" hangingPunct="1">
              <a:buFontTx/>
              <a:buNone/>
            </a:pPr>
            <a:r>
              <a:rPr lang="en-US" altLang="en-US" sz="3200" u="sng" dirty="0" smtClean="0">
                <a:solidFill>
                  <a:srgbClr val="FF0000"/>
                </a:solidFill>
              </a:rPr>
              <a:t>§</a:t>
            </a:r>
            <a:r>
              <a:rPr lang="en-US" altLang="en-US" sz="3200" u="sng" dirty="0" smtClean="0">
                <a:solidFill>
                  <a:srgbClr val="FF3300"/>
                </a:solidFill>
              </a:rPr>
              <a:t>351:  Defer Gain or Loss on Incorporation.</a:t>
            </a:r>
          </a:p>
          <a:p>
            <a:pPr marL="0" indent="0" eaLnBrk="1" hangingPunct="1">
              <a:buFontTx/>
              <a:buNone/>
            </a:pPr>
            <a:r>
              <a:rPr lang="en-US" altLang="en-US" dirty="0" smtClean="0"/>
              <a:t>No gain or loss is recognized when </a:t>
            </a:r>
            <a:r>
              <a:rPr lang="en-US" altLang="en-US" u="sng" dirty="0" smtClean="0"/>
              <a:t>property is transferred </a:t>
            </a:r>
            <a:r>
              <a:rPr lang="en-US" altLang="en-US" dirty="0" smtClean="0"/>
              <a:t>to a corporation </a:t>
            </a:r>
            <a:br>
              <a:rPr lang="en-US" altLang="en-US" dirty="0" smtClean="0"/>
            </a:br>
            <a:r>
              <a:rPr lang="en-US" altLang="en-US" u="sng" dirty="0" smtClean="0"/>
              <a:t>solely in exchange for stock</a:t>
            </a:r>
            <a:r>
              <a:rPr lang="en-US" altLang="en-US" dirty="0" smtClean="0"/>
              <a:t> provided immediately after the exchange the </a:t>
            </a:r>
            <a:r>
              <a:rPr lang="en-US" altLang="en-US" u="sng" dirty="0" smtClean="0"/>
              <a:t>transferors are in control.  </a:t>
            </a:r>
          </a:p>
          <a:p>
            <a:pPr marL="0" indent="0" eaLnBrk="1" hangingPunct="1">
              <a:buFontTx/>
              <a:buNone/>
            </a:pPr>
            <a:r>
              <a:rPr lang="en-US" altLang="en-US" dirty="0" smtClean="0"/>
              <a:t>Recognition of gain or loss is deferred through adjustment of the shareholder's basis in the stock.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 </a:t>
            </a:r>
          </a:p>
        </p:txBody>
      </p:sp>
      <p:sp>
        <p:nvSpPr>
          <p:cNvPr id="18435" name="Rectangle 3"/>
          <p:cNvSpPr>
            <a:spLocks noGrp="1" noChangeArrowheads="1"/>
          </p:cNvSpPr>
          <p:nvPr>
            <p:ph type="body" sz="half" idx="1"/>
          </p:nvPr>
        </p:nvSpPr>
        <p:spPr>
          <a:xfrm>
            <a:off x="304800" y="304800"/>
            <a:ext cx="8534400" cy="6019800"/>
          </a:xfrm>
          <a:noFill/>
        </p:spPr>
        <p:txBody>
          <a:bodyPr/>
          <a:lstStyle/>
          <a:p>
            <a:pPr marL="0" indent="0" eaLnBrk="1" hangingPunct="1">
              <a:lnSpc>
                <a:spcPct val="90000"/>
              </a:lnSpc>
              <a:buFontTx/>
              <a:buNone/>
            </a:pPr>
            <a:r>
              <a:rPr lang="en-US" altLang="en-US" sz="3200" u="sng" smtClean="0">
                <a:solidFill>
                  <a:srgbClr val="FF0000"/>
                </a:solidFill>
              </a:rPr>
              <a:t>§</a:t>
            </a:r>
            <a:r>
              <a:rPr lang="en-US" altLang="en-US" sz="3200" u="sng" smtClean="0">
                <a:solidFill>
                  <a:srgbClr val="FF3300"/>
                </a:solidFill>
              </a:rPr>
              <a:t>351:  Defer Gain or Loss on Incorporation.</a:t>
            </a:r>
          </a:p>
          <a:p>
            <a:pPr marL="0" indent="0" eaLnBrk="1" hangingPunct="1">
              <a:lnSpc>
                <a:spcPct val="90000"/>
              </a:lnSpc>
              <a:buFontTx/>
              <a:buNone/>
            </a:pPr>
            <a:r>
              <a:rPr lang="en-US" altLang="en-US" smtClean="0">
                <a:solidFill>
                  <a:srgbClr val="FF3300"/>
                </a:solidFill>
              </a:rPr>
              <a:t>Property </a:t>
            </a:r>
            <a:r>
              <a:rPr lang="en-US" altLang="en-US" smtClean="0"/>
              <a:t>must be transferred to the corp. in an </a:t>
            </a:r>
            <a:r>
              <a:rPr lang="en-US" altLang="en-US" u="sng" smtClean="0"/>
              <a:t>exchange transaction.</a:t>
            </a:r>
            <a:r>
              <a:rPr lang="en-US" altLang="en-US" smtClean="0"/>
              <a:t>  Property includes money, and almost any other kind of property including installment obligations, accounts receivable, inventory, equipment, patents and other intangibles representing "know-how," trademarks, trade names, and computer software.</a:t>
            </a:r>
          </a:p>
          <a:p>
            <a:pPr marL="0" indent="0" eaLnBrk="1" hangingPunct="1">
              <a:lnSpc>
                <a:spcPct val="90000"/>
              </a:lnSpc>
              <a:buFontTx/>
              <a:buNone/>
            </a:pPr>
            <a:endParaRPr lang="en-US"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 </a:t>
            </a:r>
          </a:p>
        </p:txBody>
      </p:sp>
      <p:sp>
        <p:nvSpPr>
          <p:cNvPr id="19459" name="Rectangle 3"/>
          <p:cNvSpPr>
            <a:spLocks noGrp="1" noChangeArrowheads="1"/>
          </p:cNvSpPr>
          <p:nvPr>
            <p:ph type="body" sz="half" idx="1"/>
          </p:nvPr>
        </p:nvSpPr>
        <p:spPr>
          <a:xfrm>
            <a:off x="152400" y="152400"/>
            <a:ext cx="8686800" cy="6172200"/>
          </a:xfrm>
          <a:noFill/>
        </p:spPr>
        <p:txBody>
          <a:bodyPr/>
          <a:lstStyle/>
          <a:p>
            <a:pPr marL="0" indent="0" eaLnBrk="1" hangingPunct="1">
              <a:lnSpc>
                <a:spcPct val="90000"/>
              </a:lnSpc>
              <a:buFontTx/>
              <a:buNone/>
            </a:pPr>
            <a:r>
              <a:rPr lang="en-US" altLang="en-US" sz="3200" u="sng" dirty="0" smtClean="0">
                <a:solidFill>
                  <a:srgbClr val="FF0000"/>
                </a:solidFill>
              </a:rPr>
              <a:t>§</a:t>
            </a:r>
            <a:r>
              <a:rPr lang="en-US" altLang="en-US" sz="3200" u="sng" dirty="0" smtClean="0">
                <a:solidFill>
                  <a:srgbClr val="FF3300"/>
                </a:solidFill>
              </a:rPr>
              <a:t>351:  Defer Gain or Loss on Incorporation.</a:t>
            </a:r>
          </a:p>
          <a:p>
            <a:pPr marL="0" indent="0" eaLnBrk="1" hangingPunct="1">
              <a:lnSpc>
                <a:spcPct val="90000"/>
              </a:lnSpc>
              <a:buFontTx/>
              <a:buNone/>
            </a:pPr>
            <a:endParaRPr lang="en-US" altLang="en-US" u="sng" dirty="0" smtClean="0">
              <a:solidFill>
                <a:srgbClr val="FF3300"/>
              </a:solidFill>
            </a:endParaRPr>
          </a:p>
          <a:p>
            <a:pPr marL="0" indent="0" eaLnBrk="1" hangingPunct="1">
              <a:lnSpc>
                <a:spcPct val="90000"/>
              </a:lnSpc>
              <a:buFontTx/>
              <a:buNone/>
            </a:pPr>
            <a:r>
              <a:rPr lang="en-US" altLang="en-US" u="sng" dirty="0" smtClean="0">
                <a:solidFill>
                  <a:srgbClr val="FF3300"/>
                </a:solidFill>
              </a:rPr>
              <a:t>Property</a:t>
            </a:r>
            <a:r>
              <a:rPr lang="en-US" altLang="en-US" dirty="0" smtClean="0">
                <a:solidFill>
                  <a:srgbClr val="FF3300"/>
                </a:solidFill>
              </a:rPr>
              <a:t> </a:t>
            </a:r>
            <a:r>
              <a:rPr lang="en-US" altLang="en-US" dirty="0" smtClean="0"/>
              <a:t>must be transferred to the corp. in an </a:t>
            </a:r>
            <a:r>
              <a:rPr lang="en-US" altLang="en-US" u="sng" dirty="0" smtClean="0"/>
              <a:t>exchange transaction.</a:t>
            </a:r>
            <a:r>
              <a:rPr lang="en-US" altLang="en-US" dirty="0" smtClean="0"/>
              <a:t>  </a:t>
            </a:r>
          </a:p>
          <a:p>
            <a:pPr marL="0" indent="0" eaLnBrk="1" hangingPunct="1">
              <a:lnSpc>
                <a:spcPct val="90000"/>
              </a:lnSpc>
              <a:buFontTx/>
              <a:buNone/>
            </a:pPr>
            <a:r>
              <a:rPr lang="en-US" altLang="en-US" dirty="0" smtClean="0"/>
              <a:t>Statutorily excluded from the property definition are services received in exchange for stock in a corporation, </a:t>
            </a:r>
            <a:r>
              <a:rPr lang="en-US" altLang="en-US" dirty="0" smtClean="0"/>
              <a:t>etc.</a:t>
            </a:r>
            <a:endParaRPr lang="en-US"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 </a:t>
            </a:r>
          </a:p>
        </p:txBody>
      </p:sp>
      <p:sp>
        <p:nvSpPr>
          <p:cNvPr id="20483" name="Rectangle 3"/>
          <p:cNvSpPr>
            <a:spLocks noGrp="1" noChangeArrowheads="1"/>
          </p:cNvSpPr>
          <p:nvPr>
            <p:ph type="body" sz="half" idx="1"/>
          </p:nvPr>
        </p:nvSpPr>
        <p:spPr>
          <a:xfrm>
            <a:off x="152400" y="152400"/>
            <a:ext cx="8839200" cy="6172200"/>
          </a:xfrm>
          <a:noFill/>
        </p:spPr>
        <p:txBody>
          <a:bodyPr/>
          <a:lstStyle/>
          <a:p>
            <a:pPr marL="0" indent="0" eaLnBrk="1" hangingPunct="1">
              <a:lnSpc>
                <a:spcPct val="90000"/>
              </a:lnSpc>
              <a:buFontTx/>
              <a:buNone/>
            </a:pPr>
            <a:r>
              <a:rPr lang="en-US" altLang="en-US" sz="3200" u="sng" smtClean="0">
                <a:solidFill>
                  <a:srgbClr val="FF0000"/>
                </a:solidFill>
              </a:rPr>
              <a:t>§</a:t>
            </a:r>
            <a:r>
              <a:rPr lang="en-US" altLang="en-US" sz="3200" u="sng" smtClean="0">
                <a:solidFill>
                  <a:srgbClr val="FF3300"/>
                </a:solidFill>
              </a:rPr>
              <a:t>351:  Defer Gain or Loss on Incorporation.</a:t>
            </a:r>
          </a:p>
          <a:p>
            <a:pPr marL="0" indent="0" eaLnBrk="1" hangingPunct="1">
              <a:lnSpc>
                <a:spcPct val="90000"/>
              </a:lnSpc>
              <a:buFontTx/>
              <a:buNone/>
            </a:pPr>
            <a:r>
              <a:rPr lang="en-US" altLang="en-US" sz="3200" smtClean="0"/>
              <a:t>The transferors as a group must be in </a:t>
            </a:r>
            <a:r>
              <a:rPr lang="en-US" altLang="en-US" sz="3200" u="sng" smtClean="0">
                <a:solidFill>
                  <a:srgbClr val="FF3300"/>
                </a:solidFill>
              </a:rPr>
              <a:t>control</a:t>
            </a:r>
            <a:r>
              <a:rPr lang="en-US" altLang="en-US" sz="3200" smtClean="0"/>
              <a:t> immediately after the exchange.  Control is ownership of at least </a:t>
            </a:r>
            <a:r>
              <a:rPr lang="en-US" altLang="en-US" sz="3200" u="sng" smtClean="0"/>
              <a:t>80%</a:t>
            </a:r>
            <a:r>
              <a:rPr lang="en-US" altLang="en-US" sz="3200" smtClean="0"/>
              <a:t> of the total voting power of all classes of voting stock and at least 80% of the total number of shares of all other classes of stock.  </a:t>
            </a:r>
          </a:p>
          <a:p>
            <a:pPr marL="0" indent="0" eaLnBrk="1" hangingPunct="1">
              <a:lnSpc>
                <a:spcPct val="90000"/>
              </a:lnSpc>
              <a:buFontTx/>
              <a:buNone/>
            </a:pPr>
            <a:r>
              <a:rPr lang="en-US" altLang="en-US" sz="3200" smtClean="0"/>
              <a:t>Only stock received for property is counted when determining if control has been received.  </a:t>
            </a:r>
          </a:p>
          <a:p>
            <a:pPr marL="0" indent="0" eaLnBrk="1" hangingPunct="1">
              <a:lnSpc>
                <a:spcPct val="90000"/>
              </a:lnSpc>
              <a:buFontTx/>
              <a:buNone/>
            </a:pPr>
            <a:r>
              <a:rPr lang="en-US" altLang="en-US" sz="3200" smtClean="0"/>
              <a:t>Stock received for services does not count for purposes of determining control unless property is also contributed.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 </a:t>
            </a:r>
          </a:p>
        </p:txBody>
      </p:sp>
      <p:sp>
        <p:nvSpPr>
          <p:cNvPr id="21507" name="Rectangle 3"/>
          <p:cNvSpPr>
            <a:spLocks noGrp="1" noChangeArrowheads="1"/>
          </p:cNvSpPr>
          <p:nvPr>
            <p:ph type="body" sz="half" idx="1"/>
          </p:nvPr>
        </p:nvSpPr>
        <p:spPr>
          <a:xfrm>
            <a:off x="304800" y="304800"/>
            <a:ext cx="8534400" cy="6019800"/>
          </a:xfrm>
          <a:noFill/>
        </p:spPr>
        <p:txBody>
          <a:bodyPr/>
          <a:lstStyle/>
          <a:p>
            <a:pPr marL="0" indent="0" eaLnBrk="1" hangingPunct="1">
              <a:lnSpc>
                <a:spcPct val="90000"/>
              </a:lnSpc>
              <a:buFontTx/>
              <a:buNone/>
            </a:pPr>
            <a:r>
              <a:rPr lang="en-US" altLang="en-US" sz="3200" u="sng" smtClean="0">
                <a:solidFill>
                  <a:srgbClr val="FF0000"/>
                </a:solidFill>
              </a:rPr>
              <a:t>§</a:t>
            </a:r>
            <a:r>
              <a:rPr lang="en-US" altLang="en-US" sz="3200" u="sng" smtClean="0">
                <a:solidFill>
                  <a:srgbClr val="FF3300"/>
                </a:solidFill>
              </a:rPr>
              <a:t>351:  Gain or Loss on Incorporation.</a:t>
            </a:r>
          </a:p>
          <a:p>
            <a:pPr marL="0" indent="0" eaLnBrk="1" hangingPunct="1">
              <a:buFontTx/>
              <a:buNone/>
            </a:pPr>
            <a:r>
              <a:rPr lang="en-US" altLang="en-US" sz="4000" smtClean="0"/>
              <a:t>Transferors must be in </a:t>
            </a:r>
            <a:r>
              <a:rPr lang="en-US" altLang="en-US" sz="4000" u="sng" smtClean="0"/>
              <a:t>control</a:t>
            </a:r>
            <a:r>
              <a:rPr lang="en-US" altLang="en-US" sz="4000" smtClean="0"/>
              <a:t> of the corporation immediately after the exchange. </a:t>
            </a:r>
          </a:p>
          <a:p>
            <a:pPr marL="0" indent="0" eaLnBrk="1" hangingPunct="1">
              <a:buFontTx/>
              <a:buNone/>
            </a:pPr>
            <a:r>
              <a:rPr lang="en-US" altLang="en-US" sz="4000" smtClean="0"/>
              <a:t>The exchanges do not need to be simultaneous, but must be agreed to beforehand and executed in an expeditious and orderly manner.</a:t>
            </a:r>
            <a:endParaRPr lang="en-US" altLang="en-US" sz="32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 </a:t>
            </a:r>
          </a:p>
        </p:txBody>
      </p:sp>
      <p:sp>
        <p:nvSpPr>
          <p:cNvPr id="22531" name="Rectangle 3"/>
          <p:cNvSpPr>
            <a:spLocks noGrp="1" noChangeArrowheads="1"/>
          </p:cNvSpPr>
          <p:nvPr>
            <p:ph type="body" sz="half" idx="1"/>
          </p:nvPr>
        </p:nvSpPr>
        <p:spPr>
          <a:xfrm>
            <a:off x="152400" y="304800"/>
            <a:ext cx="8763000" cy="6324600"/>
          </a:xfrm>
          <a:noFill/>
        </p:spPr>
        <p:txBody>
          <a:bodyPr/>
          <a:lstStyle/>
          <a:p>
            <a:pPr marL="0" indent="0" eaLnBrk="1" hangingPunct="1">
              <a:lnSpc>
                <a:spcPct val="90000"/>
              </a:lnSpc>
              <a:buFontTx/>
              <a:buNone/>
            </a:pPr>
            <a:r>
              <a:rPr lang="en-US" altLang="en-US" u="sng" dirty="0" smtClean="0">
                <a:solidFill>
                  <a:srgbClr val="FF0000"/>
                </a:solidFill>
              </a:rPr>
              <a:t>§</a:t>
            </a:r>
            <a:r>
              <a:rPr lang="en-US" altLang="en-US" u="sng" dirty="0" smtClean="0">
                <a:solidFill>
                  <a:srgbClr val="FF3300"/>
                </a:solidFill>
              </a:rPr>
              <a:t>351:  Gain or Loss on Incorporation.</a:t>
            </a:r>
          </a:p>
          <a:p>
            <a:pPr marL="0" indent="0" eaLnBrk="1" hangingPunct="1">
              <a:lnSpc>
                <a:spcPct val="90000"/>
              </a:lnSpc>
              <a:buFontTx/>
              <a:buNone/>
            </a:pPr>
            <a:r>
              <a:rPr lang="en-US" altLang="en-US" u="sng" dirty="0" smtClean="0"/>
              <a:t>Stock Requirement.</a:t>
            </a:r>
            <a:r>
              <a:rPr lang="en-US" altLang="en-US" dirty="0" smtClean="0"/>
              <a:t>  </a:t>
            </a:r>
          </a:p>
          <a:p>
            <a:pPr marL="0" indent="0" eaLnBrk="1" hangingPunct="1">
              <a:lnSpc>
                <a:spcPct val="90000"/>
              </a:lnSpc>
              <a:buFontTx/>
              <a:buNone/>
            </a:pPr>
            <a:r>
              <a:rPr lang="en-US" altLang="en-US" dirty="0" smtClean="0"/>
              <a:t>No gain or loss is recognized by transferors who exchange property solely for transferee corporation stock.  </a:t>
            </a:r>
            <a:br>
              <a:rPr lang="en-US" altLang="en-US" dirty="0" smtClean="0"/>
            </a:br>
            <a:r>
              <a:rPr lang="en-US" altLang="en-US" dirty="0" smtClean="0"/>
              <a:t>Voting or nonvoting stock may be received by the transferors.  </a:t>
            </a:r>
          </a:p>
          <a:p>
            <a:pPr marL="0" indent="0" eaLnBrk="1" hangingPunct="1">
              <a:lnSpc>
                <a:spcPct val="90000"/>
              </a:lnSpc>
              <a:buFontTx/>
              <a:buNone/>
            </a:pPr>
            <a:r>
              <a:rPr lang="en-US" altLang="en-US" dirty="0" smtClean="0"/>
              <a:t>Stock </a:t>
            </a:r>
            <a:r>
              <a:rPr lang="en-US" altLang="en-US" dirty="0" smtClean="0"/>
              <a:t>rights or stock warrants are not</a:t>
            </a:r>
            <a:r>
              <a:rPr lang="en-US" altLang="en-US" sz="2800" dirty="0" smtClean="0"/>
              <a:t> </a:t>
            </a:r>
            <a:r>
              <a:rPr lang="en-US" altLang="en-US" dirty="0" smtClean="0"/>
              <a:t>considered stock for purposes of §351</a:t>
            </a:r>
            <a:r>
              <a:rPr lang="en-US" altLang="en-US" sz="2800"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 </a:t>
            </a:r>
          </a:p>
        </p:txBody>
      </p:sp>
      <p:sp>
        <p:nvSpPr>
          <p:cNvPr id="23555" name="Rectangle 3"/>
          <p:cNvSpPr>
            <a:spLocks noGrp="1" noChangeArrowheads="1"/>
          </p:cNvSpPr>
          <p:nvPr>
            <p:ph type="body" sz="half" idx="1"/>
          </p:nvPr>
        </p:nvSpPr>
        <p:spPr>
          <a:xfrm>
            <a:off x="152400" y="304800"/>
            <a:ext cx="8839200" cy="6248400"/>
          </a:xfrm>
          <a:noFill/>
        </p:spPr>
        <p:txBody>
          <a:bodyPr/>
          <a:lstStyle/>
          <a:p>
            <a:pPr marL="0" indent="0" eaLnBrk="1" hangingPunct="1">
              <a:lnSpc>
                <a:spcPct val="90000"/>
              </a:lnSpc>
              <a:buFontTx/>
              <a:buNone/>
            </a:pPr>
            <a:r>
              <a:rPr lang="en-US" altLang="en-US" sz="3200" u="sng" dirty="0" smtClean="0">
                <a:solidFill>
                  <a:srgbClr val="FF0000"/>
                </a:solidFill>
              </a:rPr>
              <a:t>§</a:t>
            </a:r>
            <a:r>
              <a:rPr lang="en-US" altLang="en-US" sz="3200" u="sng" dirty="0" smtClean="0">
                <a:solidFill>
                  <a:srgbClr val="FF3300"/>
                </a:solidFill>
              </a:rPr>
              <a:t>351:  Gain or Loss on Incorporation.</a:t>
            </a:r>
          </a:p>
          <a:p>
            <a:pPr marL="0" indent="0" eaLnBrk="1" hangingPunct="1">
              <a:buFontTx/>
              <a:buNone/>
            </a:pPr>
            <a:r>
              <a:rPr lang="en-US" altLang="en-US" sz="3200" u="sng" dirty="0" smtClean="0"/>
              <a:t>Effect of §351 on the Transferors</a:t>
            </a:r>
            <a:r>
              <a:rPr lang="en-US" altLang="en-US" sz="3200" dirty="0" smtClean="0"/>
              <a:t>.  </a:t>
            </a:r>
          </a:p>
          <a:p>
            <a:pPr marL="0" indent="0" eaLnBrk="1" hangingPunct="1">
              <a:buFontTx/>
              <a:buNone/>
            </a:pPr>
            <a:r>
              <a:rPr lang="en-US" altLang="en-US" sz="3200" dirty="0" smtClean="0"/>
              <a:t>If all the requirements of §351 are met, the </a:t>
            </a:r>
            <a:r>
              <a:rPr lang="en-US" altLang="en-US" sz="3200" u="sng" dirty="0" smtClean="0"/>
              <a:t>transferors do not recognize any gain or loss</a:t>
            </a:r>
            <a:r>
              <a:rPr lang="en-US" altLang="en-US" sz="3200" dirty="0" smtClean="0"/>
              <a:t> on contribution of their property to the corporation.  </a:t>
            </a:r>
            <a:br>
              <a:rPr lang="en-US" altLang="en-US" sz="3200" dirty="0" smtClean="0"/>
            </a:br>
            <a:r>
              <a:rPr lang="en-US" altLang="en-US" sz="3200" dirty="0" smtClean="0"/>
              <a:t>The receipt of property other than stock does not completely disqualify the transaction from coming under §351.  </a:t>
            </a:r>
            <a:r>
              <a:rPr lang="en-US" altLang="en-US" dirty="0" smtClean="0">
                <a:latin typeface="Arial Black" panose="020B0A04020102020204" pitchFamily="34" charset="0"/>
              </a:rPr>
              <a:t>However, </a:t>
            </a:r>
            <a:r>
              <a:rPr lang="en-US" altLang="en-US" sz="3200" u="sng" dirty="0" smtClean="0"/>
              <a:t>receipt of property other than stock may cause the exchange to be partly </a:t>
            </a:r>
            <a:r>
              <a:rPr lang="en-US" altLang="en-US" sz="3200" u="sng" dirty="0" smtClean="0">
                <a:solidFill>
                  <a:srgbClr val="FF0000"/>
                </a:solidFill>
              </a:rPr>
              <a:t>taxable.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sz="half" idx="1"/>
          </p:nvPr>
        </p:nvSpPr>
        <p:spPr>
          <a:xfrm>
            <a:off x="0" y="0"/>
            <a:ext cx="9144000" cy="6858000"/>
          </a:xfrm>
          <a:noFill/>
          <a:ln w="127000">
            <a:solidFill>
              <a:srgbClr val="FF3300"/>
            </a:solidFill>
            <a:miter lim="800000"/>
            <a:headEnd/>
            <a:tailEnd/>
          </a:ln>
        </p:spPr>
        <p:txBody>
          <a:bodyPr/>
          <a:lstStyle/>
          <a:p>
            <a:pPr marL="0" indent="0" algn="ctr" eaLnBrk="1" hangingPunct="1">
              <a:buFontTx/>
              <a:buNone/>
            </a:pPr>
            <a:endParaRPr lang="en-US" altLang="en-US" sz="7200" smtClean="0"/>
          </a:p>
          <a:p>
            <a:pPr marL="0" indent="0" algn="ctr" eaLnBrk="1" hangingPunct="1">
              <a:buFontTx/>
              <a:buNone/>
            </a:pPr>
            <a:r>
              <a:rPr lang="en-US" altLang="en-US" sz="7200" smtClean="0"/>
              <a:t>Determine legal requirements for forming a corporation.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 </a:t>
            </a:r>
          </a:p>
        </p:txBody>
      </p:sp>
      <p:sp>
        <p:nvSpPr>
          <p:cNvPr id="24579" name="Rectangle 3"/>
          <p:cNvSpPr>
            <a:spLocks noGrp="1" noChangeArrowheads="1"/>
          </p:cNvSpPr>
          <p:nvPr>
            <p:ph type="body" sz="half" idx="1"/>
          </p:nvPr>
        </p:nvSpPr>
        <p:spPr>
          <a:xfrm>
            <a:off x="304800" y="152400"/>
            <a:ext cx="8534400" cy="6172200"/>
          </a:xfrm>
          <a:noFill/>
        </p:spPr>
        <p:txBody>
          <a:bodyPr/>
          <a:lstStyle/>
          <a:p>
            <a:pPr marL="0" indent="0" eaLnBrk="1" hangingPunct="1">
              <a:lnSpc>
                <a:spcPct val="90000"/>
              </a:lnSpc>
              <a:buFontTx/>
              <a:buNone/>
            </a:pPr>
            <a:r>
              <a:rPr lang="en-US" altLang="en-US" u="sng" dirty="0" smtClean="0">
                <a:solidFill>
                  <a:srgbClr val="FF0000"/>
                </a:solidFill>
              </a:rPr>
              <a:t>§</a:t>
            </a:r>
            <a:r>
              <a:rPr lang="en-US" altLang="en-US" u="sng" dirty="0" smtClean="0">
                <a:solidFill>
                  <a:srgbClr val="FF3300"/>
                </a:solidFill>
              </a:rPr>
              <a:t>351:  Gain or Loss on Incorporation.</a:t>
            </a:r>
          </a:p>
          <a:p>
            <a:pPr marL="0" indent="0" eaLnBrk="1" hangingPunct="1">
              <a:lnSpc>
                <a:spcPct val="90000"/>
              </a:lnSpc>
              <a:buFontTx/>
              <a:buNone/>
            </a:pPr>
            <a:r>
              <a:rPr lang="en-US" altLang="en-US" sz="3200" dirty="0" smtClean="0"/>
              <a:t>Property other than stock that is received is considered </a:t>
            </a:r>
            <a:r>
              <a:rPr lang="en-US" altLang="en-US" sz="3200" u="sng" dirty="0" smtClean="0"/>
              <a:t>boot.</a:t>
            </a:r>
            <a:r>
              <a:rPr lang="en-US" altLang="en-US" sz="3200" dirty="0" smtClean="0"/>
              <a:t>  </a:t>
            </a:r>
          </a:p>
          <a:p>
            <a:pPr marL="0" indent="0" eaLnBrk="1" hangingPunct="1">
              <a:lnSpc>
                <a:spcPct val="90000"/>
              </a:lnSpc>
              <a:buFontTx/>
              <a:buNone/>
            </a:pPr>
            <a:r>
              <a:rPr lang="en-US" altLang="en-US" sz="3200" u="sng" dirty="0" smtClean="0">
                <a:latin typeface="Arial Black" panose="020B0A04020102020204" pitchFamily="34" charset="0"/>
              </a:rPr>
              <a:t>Gain is recognized</a:t>
            </a:r>
            <a:r>
              <a:rPr lang="en-US" altLang="en-US" sz="3200" dirty="0" smtClean="0">
                <a:latin typeface="Arial Black" panose="020B0A04020102020204" pitchFamily="34" charset="0"/>
              </a:rPr>
              <a:t> </a:t>
            </a:r>
            <a:r>
              <a:rPr lang="en-US" altLang="en-US" sz="3200" dirty="0" smtClean="0"/>
              <a:t>to the extent of the </a:t>
            </a:r>
            <a:r>
              <a:rPr lang="en-US" altLang="en-US" sz="3200" u="sng" dirty="0" smtClean="0"/>
              <a:t>lesser of</a:t>
            </a:r>
            <a:r>
              <a:rPr lang="en-US" altLang="en-US" sz="3200" dirty="0" smtClean="0"/>
              <a:t> </a:t>
            </a:r>
            <a:br>
              <a:rPr lang="en-US" altLang="en-US" sz="3200" dirty="0" smtClean="0"/>
            </a:br>
            <a:r>
              <a:rPr lang="en-US" altLang="en-US" sz="3200" dirty="0" smtClean="0">
                <a:solidFill>
                  <a:srgbClr val="FF3300"/>
                </a:solidFill>
              </a:rPr>
              <a:t>(1)</a:t>
            </a:r>
            <a:r>
              <a:rPr lang="en-US" altLang="en-US" sz="3200" dirty="0" smtClean="0"/>
              <a:t> the transferor's </a:t>
            </a:r>
            <a:r>
              <a:rPr lang="en-US" altLang="en-US" sz="3200" u="sng" dirty="0" smtClean="0"/>
              <a:t>realized gain </a:t>
            </a:r>
            <a:r>
              <a:rPr lang="en-US" altLang="en-US" sz="3200" dirty="0" smtClean="0"/>
              <a:t>or </a:t>
            </a:r>
            <a:br>
              <a:rPr lang="en-US" altLang="en-US" sz="3200" dirty="0" smtClean="0"/>
            </a:br>
            <a:r>
              <a:rPr lang="en-US" altLang="en-US" sz="3200" dirty="0" smtClean="0">
                <a:solidFill>
                  <a:srgbClr val="FF3300"/>
                </a:solidFill>
              </a:rPr>
              <a:t>(2)</a:t>
            </a:r>
            <a:r>
              <a:rPr lang="en-US" altLang="en-US" sz="3200" dirty="0" smtClean="0"/>
              <a:t> the amount of </a:t>
            </a:r>
            <a:r>
              <a:rPr lang="en-US" altLang="en-US" sz="3200" u="sng" dirty="0" smtClean="0"/>
              <a:t>money plus FMV of the non-money boot property received</a:t>
            </a:r>
            <a:r>
              <a:rPr lang="en-US" altLang="en-US" sz="3200" dirty="0" smtClean="0"/>
              <a:t>.  </a:t>
            </a:r>
          </a:p>
          <a:p>
            <a:pPr marL="0" indent="0" eaLnBrk="1" hangingPunct="1">
              <a:lnSpc>
                <a:spcPct val="90000"/>
              </a:lnSpc>
              <a:buFontTx/>
              <a:buNone/>
            </a:pPr>
            <a:r>
              <a:rPr lang="en-US" altLang="en-US" sz="3200" u="sng" dirty="0" smtClean="0"/>
              <a:t>A loss is never recognized.</a:t>
            </a:r>
            <a:r>
              <a:rPr lang="en-US" altLang="en-US" sz="3200" dirty="0" smtClean="0"/>
              <a:t>  The character of the gain depends upon the type of the property transferred.  </a:t>
            </a:r>
          </a:p>
          <a:p>
            <a:pPr marL="0" indent="0" eaLnBrk="1" hangingPunct="1">
              <a:lnSpc>
                <a:spcPct val="90000"/>
              </a:lnSpc>
              <a:buFontTx/>
              <a:buNone/>
            </a:pPr>
            <a:r>
              <a:rPr lang="en-US" altLang="en-US" sz="3200" dirty="0" smtClean="0"/>
              <a:t>(Where several properties are transferred a "separate properties approach" is used.)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 </a:t>
            </a:r>
          </a:p>
        </p:txBody>
      </p:sp>
      <p:sp>
        <p:nvSpPr>
          <p:cNvPr id="54275" name="Rectangle 3"/>
          <p:cNvSpPr>
            <a:spLocks noGrp="1" noChangeArrowheads="1"/>
          </p:cNvSpPr>
          <p:nvPr>
            <p:ph type="body" sz="half" idx="1"/>
          </p:nvPr>
        </p:nvSpPr>
        <p:spPr>
          <a:xfrm>
            <a:off x="152400" y="152400"/>
            <a:ext cx="8839200" cy="6477000"/>
          </a:xfrm>
        </p:spPr>
        <p:txBody>
          <a:bodyPr/>
          <a:lstStyle/>
          <a:p>
            <a:pPr marL="404813" indent="-404813" eaLnBrk="1" hangingPunct="1">
              <a:lnSpc>
                <a:spcPct val="90000"/>
              </a:lnSpc>
              <a:buFontTx/>
              <a:buNone/>
              <a:defRPr/>
            </a:pPr>
            <a:r>
              <a:rPr lang="en-US" sz="2800" u="sng" dirty="0" smtClean="0">
                <a:solidFill>
                  <a:srgbClr val="FF3300"/>
                </a:solidFill>
              </a:rPr>
              <a:t>Section 351: Gain or Loss Upon Incorporation.</a:t>
            </a:r>
          </a:p>
          <a:p>
            <a:pPr marL="0" indent="0" eaLnBrk="1" hangingPunct="1">
              <a:lnSpc>
                <a:spcPct val="85000"/>
              </a:lnSpc>
              <a:spcBef>
                <a:spcPct val="10000"/>
              </a:spcBef>
              <a:buFontTx/>
              <a:buNone/>
              <a:defRPr/>
            </a:pPr>
            <a:r>
              <a:rPr lang="en-US" dirty="0" smtClean="0"/>
              <a:t>The basis of the stock received in a §351 exchange is the </a:t>
            </a:r>
          </a:p>
          <a:p>
            <a:pPr marL="404813" indent="-404813" eaLnBrk="1" hangingPunct="1">
              <a:lnSpc>
                <a:spcPct val="85000"/>
              </a:lnSpc>
              <a:spcBef>
                <a:spcPct val="10000"/>
              </a:spcBef>
              <a:buFontTx/>
              <a:buNone/>
              <a:defRPr/>
            </a:pPr>
            <a:r>
              <a:rPr lang="en-US" dirty="0" smtClean="0"/>
              <a:t>1. basis of the property transferred</a:t>
            </a:r>
          </a:p>
          <a:p>
            <a:pPr marL="404813" indent="-404813" eaLnBrk="1" hangingPunct="1">
              <a:lnSpc>
                <a:spcPct val="85000"/>
              </a:lnSpc>
              <a:spcBef>
                <a:spcPct val="10000"/>
              </a:spcBef>
              <a:buFontTx/>
              <a:buNone/>
              <a:defRPr/>
            </a:pPr>
            <a:r>
              <a:rPr lang="en-US" dirty="0" smtClean="0"/>
              <a:t>2. </a:t>
            </a:r>
            <a:r>
              <a:rPr lang="en-US" u="sng" dirty="0" smtClean="0"/>
              <a:t>plus</a:t>
            </a:r>
            <a:r>
              <a:rPr lang="en-US" dirty="0" smtClean="0"/>
              <a:t> any gain recognized by the transferor </a:t>
            </a:r>
          </a:p>
          <a:p>
            <a:pPr marL="404813" indent="-404813" eaLnBrk="1" hangingPunct="1">
              <a:lnSpc>
                <a:spcPct val="85000"/>
              </a:lnSpc>
              <a:spcBef>
                <a:spcPct val="10000"/>
              </a:spcBef>
              <a:buFontTx/>
              <a:buNone/>
              <a:defRPr/>
            </a:pPr>
            <a:r>
              <a:rPr lang="en-US" dirty="0" smtClean="0"/>
              <a:t>3. </a:t>
            </a:r>
            <a:r>
              <a:rPr lang="en-US" u="sng" dirty="0" smtClean="0"/>
              <a:t>minus </a:t>
            </a:r>
          </a:p>
          <a:p>
            <a:pPr marL="914400" indent="-457200" eaLnBrk="1" hangingPunct="1">
              <a:lnSpc>
                <a:spcPct val="85000"/>
              </a:lnSpc>
              <a:spcBef>
                <a:spcPct val="10000"/>
              </a:spcBef>
              <a:buFontTx/>
              <a:buNone/>
              <a:defRPr/>
            </a:pPr>
            <a:r>
              <a:rPr lang="en-US" dirty="0" smtClean="0"/>
              <a:t>a. any money received (including liabilities transferred to the corporation that are treated like money received) and </a:t>
            </a:r>
          </a:p>
          <a:p>
            <a:pPr marL="914400" indent="-457200" eaLnBrk="1" hangingPunct="1">
              <a:lnSpc>
                <a:spcPct val="85000"/>
              </a:lnSpc>
              <a:spcBef>
                <a:spcPct val="10000"/>
              </a:spcBef>
              <a:buFontTx/>
              <a:buNone/>
              <a:defRPr/>
            </a:pPr>
            <a:r>
              <a:rPr lang="en-US" dirty="0" smtClean="0"/>
              <a:t>b. the FMV of any non-money boot property that is received.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mtClean="0"/>
              <a:t> </a:t>
            </a:r>
          </a:p>
        </p:txBody>
      </p:sp>
      <p:sp>
        <p:nvSpPr>
          <p:cNvPr id="26627" name="Rectangle 3"/>
          <p:cNvSpPr>
            <a:spLocks noGrp="1" noChangeArrowheads="1"/>
          </p:cNvSpPr>
          <p:nvPr>
            <p:ph type="body" sz="half" idx="1"/>
          </p:nvPr>
        </p:nvSpPr>
        <p:spPr>
          <a:xfrm>
            <a:off x="304800" y="304800"/>
            <a:ext cx="8534400" cy="6172200"/>
          </a:xfrm>
          <a:noFill/>
        </p:spPr>
        <p:txBody>
          <a:bodyPr/>
          <a:lstStyle/>
          <a:p>
            <a:pPr marL="0" indent="0" eaLnBrk="1" hangingPunct="1">
              <a:lnSpc>
                <a:spcPct val="90000"/>
              </a:lnSpc>
              <a:buFontTx/>
              <a:buNone/>
            </a:pPr>
            <a:r>
              <a:rPr lang="en-US" altLang="en-US" sz="3200" u="sng" dirty="0" smtClean="0">
                <a:solidFill>
                  <a:srgbClr val="FF0000"/>
                </a:solidFill>
              </a:rPr>
              <a:t>§</a:t>
            </a:r>
            <a:r>
              <a:rPr lang="en-US" altLang="en-US" sz="3200" u="sng" dirty="0" smtClean="0">
                <a:solidFill>
                  <a:srgbClr val="FF3300"/>
                </a:solidFill>
              </a:rPr>
              <a:t>351:  Gain or Loss on Incorporation.</a:t>
            </a:r>
          </a:p>
          <a:p>
            <a:pPr marL="0" indent="0" eaLnBrk="1" hangingPunct="1">
              <a:buFontTx/>
              <a:buNone/>
            </a:pPr>
            <a:r>
              <a:rPr lang="en-US" altLang="en-US" sz="3200" dirty="0" smtClean="0"/>
              <a:t>The </a:t>
            </a:r>
            <a:r>
              <a:rPr lang="en-US" altLang="en-US" sz="3200" dirty="0" smtClean="0">
                <a:solidFill>
                  <a:srgbClr val="FF3300"/>
                </a:solidFill>
              </a:rPr>
              <a:t>transferee corporation</a:t>
            </a:r>
            <a:r>
              <a:rPr lang="en-US" altLang="en-US" sz="3200" dirty="0" smtClean="0"/>
              <a:t> computes the gain or loss (if any) it must </a:t>
            </a:r>
            <a:r>
              <a:rPr lang="en-US" altLang="en-US" sz="3200" dirty="0" smtClean="0"/>
              <a:t>recognize (which is generally none) </a:t>
            </a:r>
            <a:r>
              <a:rPr lang="en-US" altLang="en-US" sz="3200" dirty="0" smtClean="0"/>
              <a:t>and the basis of property or services acquired.  </a:t>
            </a:r>
            <a:endParaRPr lang="en-US" altLang="en-US" sz="3200" dirty="0" smtClean="0"/>
          </a:p>
          <a:p>
            <a:pPr marL="0" indent="0" eaLnBrk="1" hangingPunct="1">
              <a:buFontTx/>
              <a:buNone/>
            </a:pPr>
            <a:r>
              <a:rPr lang="en-US" altLang="en-US" sz="3200" u="sng" dirty="0" smtClean="0"/>
              <a:t>No </a:t>
            </a:r>
            <a:r>
              <a:rPr lang="en-US" altLang="en-US" sz="3200" u="sng" dirty="0" smtClean="0"/>
              <a:t>gain or loss is recognized by a </a:t>
            </a:r>
            <a:r>
              <a:rPr lang="en-US" altLang="en-US" sz="3200" u="sng" dirty="0" smtClean="0"/>
              <a:t>corporation </a:t>
            </a:r>
            <a:r>
              <a:rPr lang="en-US" altLang="en-US" sz="3200" u="sng" dirty="0" smtClean="0"/>
              <a:t>exchanging </a:t>
            </a:r>
            <a:r>
              <a:rPr lang="en-US" altLang="en-US" sz="3200" u="sng" dirty="0" smtClean="0"/>
              <a:t>it stock for </a:t>
            </a:r>
            <a:r>
              <a:rPr lang="en-US" altLang="en-US" sz="3200" u="sng" dirty="0" smtClean="0"/>
              <a:t>property.  Sec.1032</a:t>
            </a:r>
          </a:p>
          <a:p>
            <a:pPr marL="0" indent="0" eaLnBrk="1" hangingPunct="1">
              <a:buFontTx/>
              <a:buNone/>
            </a:pPr>
            <a:r>
              <a:rPr lang="en-US" altLang="en-US" sz="3200" dirty="0" smtClean="0"/>
              <a:t>A </a:t>
            </a:r>
            <a:r>
              <a:rPr lang="en-US" altLang="en-US" sz="3200" dirty="0" smtClean="0"/>
              <a:t>corporation </a:t>
            </a:r>
            <a:r>
              <a:rPr lang="en-US" altLang="en-US" sz="3200" dirty="0" smtClean="0"/>
              <a:t>must recognize gain (but not loss) if it transfers appreciated property to a transferor as part of a §351 exchange.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 </a:t>
            </a:r>
          </a:p>
        </p:txBody>
      </p:sp>
      <p:sp>
        <p:nvSpPr>
          <p:cNvPr id="27651" name="Rectangle 3"/>
          <p:cNvSpPr>
            <a:spLocks noGrp="1" noChangeArrowheads="1"/>
          </p:cNvSpPr>
          <p:nvPr>
            <p:ph type="body" sz="half" idx="1"/>
          </p:nvPr>
        </p:nvSpPr>
        <p:spPr>
          <a:xfrm>
            <a:off x="152400" y="152400"/>
            <a:ext cx="8839200" cy="6553200"/>
          </a:xfrm>
          <a:noFill/>
        </p:spPr>
        <p:txBody>
          <a:bodyPr/>
          <a:lstStyle/>
          <a:p>
            <a:pPr marL="0" indent="0" eaLnBrk="1" hangingPunct="1">
              <a:lnSpc>
                <a:spcPct val="80000"/>
              </a:lnSpc>
              <a:buFontTx/>
              <a:buNone/>
            </a:pPr>
            <a:r>
              <a:rPr lang="en-US" altLang="en-US" sz="3200" u="sng" dirty="0" smtClean="0">
                <a:solidFill>
                  <a:srgbClr val="FF0000"/>
                </a:solidFill>
              </a:rPr>
              <a:t>§</a:t>
            </a:r>
            <a:r>
              <a:rPr lang="en-US" altLang="en-US" sz="3200" u="sng" dirty="0" smtClean="0">
                <a:solidFill>
                  <a:srgbClr val="FF3300"/>
                </a:solidFill>
              </a:rPr>
              <a:t>351: Gain or Loss Upon Incorporation.</a:t>
            </a:r>
          </a:p>
          <a:p>
            <a:pPr marL="0" indent="0" eaLnBrk="1" hangingPunct="1">
              <a:lnSpc>
                <a:spcPct val="90000"/>
              </a:lnSpc>
              <a:spcBef>
                <a:spcPct val="10000"/>
              </a:spcBef>
              <a:buFontTx/>
              <a:buNone/>
            </a:pPr>
            <a:r>
              <a:rPr lang="en-US" altLang="en-US" sz="3200" dirty="0" smtClean="0"/>
              <a:t>The </a:t>
            </a:r>
            <a:r>
              <a:rPr lang="en-US" altLang="en-US" sz="3200" dirty="0" smtClean="0">
                <a:solidFill>
                  <a:srgbClr val="FF3300"/>
                </a:solidFill>
              </a:rPr>
              <a:t>corporation</a:t>
            </a:r>
            <a:r>
              <a:rPr lang="en-US" altLang="en-US" sz="3200" dirty="0" smtClean="0"/>
              <a:t> </a:t>
            </a:r>
            <a:r>
              <a:rPr lang="en-US" altLang="en-US" sz="3200" dirty="0" smtClean="0"/>
              <a:t>computes the gain or loss (if any) it must recognize and the basis of property or services </a:t>
            </a:r>
            <a:r>
              <a:rPr lang="en-US" altLang="en-US" sz="3200" dirty="0" smtClean="0"/>
              <a:t>received.  </a:t>
            </a:r>
            <a:endParaRPr lang="en-US" altLang="en-US" sz="3200" dirty="0" smtClean="0"/>
          </a:p>
          <a:p>
            <a:pPr marL="0" indent="0" eaLnBrk="1" hangingPunct="1">
              <a:lnSpc>
                <a:spcPct val="90000"/>
              </a:lnSpc>
              <a:spcBef>
                <a:spcPct val="10000"/>
              </a:spcBef>
              <a:buFontTx/>
              <a:buNone/>
            </a:pPr>
            <a:endParaRPr lang="en-US" altLang="en-US" sz="800" dirty="0" smtClean="0"/>
          </a:p>
          <a:p>
            <a:pPr marL="0" indent="0" eaLnBrk="1" hangingPunct="1">
              <a:lnSpc>
                <a:spcPct val="90000"/>
              </a:lnSpc>
              <a:spcBef>
                <a:spcPct val="10000"/>
              </a:spcBef>
              <a:buFontTx/>
              <a:buNone/>
            </a:pPr>
            <a:endParaRPr lang="en-US" altLang="en-US" sz="800" dirty="0" smtClean="0"/>
          </a:p>
          <a:p>
            <a:pPr marL="0" indent="0" eaLnBrk="1" hangingPunct="1">
              <a:lnSpc>
                <a:spcPct val="90000"/>
              </a:lnSpc>
              <a:spcBef>
                <a:spcPct val="10000"/>
              </a:spcBef>
              <a:buFontTx/>
              <a:buNone/>
            </a:pPr>
            <a:r>
              <a:rPr lang="en-US" altLang="en-US" sz="3200" u="sng" dirty="0" smtClean="0"/>
              <a:t>If the transaction falls under §351, the basis of the property to the transferee corporation is the transferor's basis plus gain recognized by the transferor. §358</a:t>
            </a:r>
          </a:p>
          <a:p>
            <a:pPr marL="0" indent="0" eaLnBrk="1" hangingPunct="1">
              <a:lnSpc>
                <a:spcPct val="90000"/>
              </a:lnSpc>
              <a:spcBef>
                <a:spcPct val="10000"/>
              </a:spcBef>
              <a:buFontTx/>
              <a:buNone/>
            </a:pPr>
            <a:r>
              <a:rPr lang="en-US" altLang="en-US" sz="3200" dirty="0" smtClean="0"/>
              <a:t>The corporation's holding period includes the transferor's period in the case of a §351 transaction.</a:t>
            </a:r>
            <a:r>
              <a:rPr lang="en-US" altLang="en-US" sz="2800" dirty="0" smtClean="0"/>
              <a:t> </a:t>
            </a:r>
            <a:endParaRPr lang="en-US" altLang="en-US" sz="2800" dirty="0" smtClean="0"/>
          </a:p>
          <a:p>
            <a:pPr marL="0" indent="0" eaLnBrk="1" hangingPunct="1">
              <a:lnSpc>
                <a:spcPct val="90000"/>
              </a:lnSpc>
              <a:spcBef>
                <a:spcPct val="10000"/>
              </a:spcBef>
              <a:buFontTx/>
              <a:buNone/>
            </a:pPr>
            <a:r>
              <a:rPr lang="en-US" altLang="en-US" sz="2800" dirty="0" smtClean="0"/>
              <a:t>If Section 351 does not apply, the basis to the corp. is the basis to the stockholder, plus gain recognized by the shareholder (takes you to FMV)</a:t>
            </a:r>
            <a:endParaRPr lang="en-US" altLang="en-US" sz="2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mtClean="0"/>
              <a:t> </a:t>
            </a:r>
          </a:p>
        </p:txBody>
      </p:sp>
      <p:sp>
        <p:nvSpPr>
          <p:cNvPr id="28675" name="Rectangle 3"/>
          <p:cNvSpPr>
            <a:spLocks noGrp="1" noChangeArrowheads="1"/>
          </p:cNvSpPr>
          <p:nvPr>
            <p:ph type="body" sz="half" idx="1"/>
          </p:nvPr>
        </p:nvSpPr>
        <p:spPr>
          <a:xfrm>
            <a:off x="304800" y="304800"/>
            <a:ext cx="8534400" cy="6019800"/>
          </a:xfrm>
          <a:noFill/>
        </p:spPr>
        <p:txBody>
          <a:bodyPr/>
          <a:lstStyle/>
          <a:p>
            <a:pPr marL="0" indent="0" eaLnBrk="1" hangingPunct="1">
              <a:lnSpc>
                <a:spcPct val="90000"/>
              </a:lnSpc>
              <a:buFontTx/>
              <a:buNone/>
            </a:pPr>
            <a:r>
              <a:rPr lang="en-US" altLang="en-US" sz="3200" u="sng" smtClean="0">
                <a:solidFill>
                  <a:srgbClr val="FF3300"/>
                </a:solidFill>
              </a:rPr>
              <a:t>Other Considerations in a </a:t>
            </a:r>
            <a:r>
              <a:rPr lang="en-US" altLang="en-US" sz="3200" u="sng" smtClean="0">
                <a:solidFill>
                  <a:srgbClr val="FF0000"/>
                </a:solidFill>
              </a:rPr>
              <a:t>§</a:t>
            </a:r>
            <a:r>
              <a:rPr lang="en-US" altLang="en-US" sz="3200" u="sng" smtClean="0">
                <a:solidFill>
                  <a:srgbClr val="FF3300"/>
                </a:solidFill>
              </a:rPr>
              <a:t>351 Exchange.  </a:t>
            </a:r>
          </a:p>
          <a:p>
            <a:pPr marL="0" indent="0" eaLnBrk="1" hangingPunct="1">
              <a:lnSpc>
                <a:spcPct val="90000"/>
              </a:lnSpc>
              <a:buFontTx/>
              <a:buNone/>
            </a:pPr>
            <a:r>
              <a:rPr lang="en-US" altLang="en-US" sz="4800" smtClean="0"/>
              <a:t>If a §351 exchange is nontaxable, no depreciation recapture is required.  </a:t>
            </a:r>
          </a:p>
          <a:p>
            <a:pPr marL="0" indent="0" eaLnBrk="1" hangingPunct="1">
              <a:lnSpc>
                <a:spcPct val="90000"/>
              </a:lnSpc>
              <a:buFontTx/>
              <a:buNone/>
            </a:pPr>
            <a:r>
              <a:rPr lang="en-US" altLang="en-US" sz="4800" smtClean="0"/>
              <a:t>The transferor's recapture potential is transferred to the transferee corporation.</a:t>
            </a:r>
            <a:r>
              <a:rPr lang="en-US" altLang="en-US" sz="2800" smtClean="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 </a:t>
            </a:r>
          </a:p>
        </p:txBody>
      </p:sp>
      <p:sp>
        <p:nvSpPr>
          <p:cNvPr id="29699" name="Rectangle 3"/>
          <p:cNvSpPr>
            <a:spLocks noGrp="1" noChangeArrowheads="1"/>
          </p:cNvSpPr>
          <p:nvPr>
            <p:ph type="body" sz="half" idx="1"/>
          </p:nvPr>
        </p:nvSpPr>
        <p:spPr>
          <a:xfrm>
            <a:off x="228600" y="228600"/>
            <a:ext cx="8763000" cy="6096000"/>
          </a:xfrm>
          <a:noFill/>
        </p:spPr>
        <p:txBody>
          <a:bodyPr/>
          <a:lstStyle/>
          <a:p>
            <a:pPr marL="0" indent="0" eaLnBrk="1" hangingPunct="1">
              <a:lnSpc>
                <a:spcPct val="90000"/>
              </a:lnSpc>
              <a:buFontTx/>
              <a:buNone/>
            </a:pPr>
            <a:r>
              <a:rPr lang="en-US" altLang="en-US" sz="2800" u="sng" smtClean="0">
                <a:solidFill>
                  <a:srgbClr val="FF3300"/>
                </a:solidFill>
              </a:rPr>
              <a:t>Other Considerations in a Sec. 351 Exchange.  </a:t>
            </a:r>
          </a:p>
          <a:p>
            <a:pPr marL="0" indent="0" eaLnBrk="1" hangingPunct="1">
              <a:lnSpc>
                <a:spcPct val="90000"/>
              </a:lnSpc>
              <a:buFontTx/>
              <a:buNone/>
            </a:pPr>
            <a:r>
              <a:rPr lang="en-US" altLang="en-US" sz="3200" smtClean="0"/>
              <a:t>When a shareholder transfers depreciable property in a §351 transaction, the corp. must continue to use the same depreciation method and recovery period.  </a:t>
            </a:r>
          </a:p>
          <a:p>
            <a:pPr marL="0" indent="0" eaLnBrk="1" hangingPunct="1">
              <a:lnSpc>
                <a:spcPct val="90000"/>
              </a:lnSpc>
              <a:buFontTx/>
              <a:buNone/>
            </a:pPr>
            <a:r>
              <a:rPr lang="en-US" altLang="en-US" sz="3200" smtClean="0"/>
              <a:t>An allocation of the depreciation for the year that includes the transfer date must be made between the transferor and transferee. </a:t>
            </a:r>
          </a:p>
          <a:p>
            <a:pPr marL="0" indent="0" eaLnBrk="1" hangingPunct="1">
              <a:lnSpc>
                <a:spcPct val="90000"/>
              </a:lnSpc>
              <a:buFontTx/>
              <a:buNone/>
            </a:pPr>
            <a:r>
              <a:rPr lang="en-US" altLang="en-US" sz="3200" smtClean="0"/>
              <a:t>If a basis adjustment occurs because the transferor recognizes a gain, a second depreciable asset is created which is generally depreciated as a new asset under the MACRS rules.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 </a:t>
            </a:r>
          </a:p>
        </p:txBody>
      </p:sp>
      <p:sp>
        <p:nvSpPr>
          <p:cNvPr id="30723" name="Rectangle 3"/>
          <p:cNvSpPr>
            <a:spLocks noGrp="1" noChangeArrowheads="1"/>
          </p:cNvSpPr>
          <p:nvPr>
            <p:ph type="body" sz="half" idx="1"/>
          </p:nvPr>
        </p:nvSpPr>
        <p:spPr>
          <a:xfrm>
            <a:off x="228600" y="304800"/>
            <a:ext cx="8763000" cy="6019800"/>
          </a:xfrm>
          <a:noFill/>
        </p:spPr>
        <p:txBody>
          <a:bodyPr/>
          <a:lstStyle/>
          <a:p>
            <a:pPr marL="0" indent="0" eaLnBrk="1" hangingPunct="1">
              <a:lnSpc>
                <a:spcPct val="90000"/>
              </a:lnSpc>
              <a:buFontTx/>
              <a:buNone/>
            </a:pPr>
            <a:r>
              <a:rPr lang="en-US" altLang="en-US" sz="2800" u="sng" smtClean="0">
                <a:solidFill>
                  <a:srgbClr val="FF3300"/>
                </a:solidFill>
              </a:rPr>
              <a:t>Other Considerations in a Sec. 351 Exchange.</a:t>
            </a:r>
            <a:r>
              <a:rPr lang="en-US" altLang="en-US" sz="2800" smtClean="0"/>
              <a:t>  </a:t>
            </a:r>
          </a:p>
          <a:p>
            <a:pPr marL="0" indent="0" eaLnBrk="1" hangingPunct="1">
              <a:lnSpc>
                <a:spcPct val="90000"/>
              </a:lnSpc>
              <a:buFontTx/>
              <a:buNone/>
            </a:pPr>
            <a:r>
              <a:rPr lang="en-US" altLang="en-US" sz="3200" smtClean="0"/>
              <a:t>If a §351 exchange is nontaxable, no Assignment of Income Doctrine.  This doctrine is a judicial requirement that income be taxed to the person who earns it.  This doctrine does not apply to a §351 exchange if the transferor transfers substantially all the business assets and liabilities to the corporation and a business purpose exists for the transfer.  </a:t>
            </a:r>
            <a:r>
              <a:rPr lang="en-US" altLang="en-US" sz="3200" u="sng" smtClean="0"/>
              <a:t>Cash basis accounts receivable take a zero basis in the corporation's hands and are included in income when collected.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639762"/>
          </a:xfrm>
        </p:spPr>
        <p:txBody>
          <a:bodyPr/>
          <a:lstStyle/>
          <a:p>
            <a:pPr eaLnBrk="1" hangingPunct="1"/>
            <a:r>
              <a:rPr lang="en-US" altLang="en-US" smtClean="0"/>
              <a:t>Consequences of  </a:t>
            </a:r>
            <a:r>
              <a:rPr lang="en-US" altLang="en-US" smtClean="0">
                <a:cs typeface="Times New Roman" pitchFamily="18" charset="0"/>
              </a:rPr>
              <a:t>§</a:t>
            </a:r>
            <a:r>
              <a:rPr lang="en-US" altLang="en-US" smtClean="0"/>
              <a:t>351</a:t>
            </a:r>
            <a:r>
              <a:rPr lang="en-US" altLang="en-US" sz="2400" smtClean="0"/>
              <a:t>(slide 1 of 2)</a:t>
            </a:r>
          </a:p>
        </p:txBody>
      </p:sp>
      <p:sp>
        <p:nvSpPr>
          <p:cNvPr id="31747" name="Rectangle 3"/>
          <p:cNvSpPr>
            <a:spLocks noGrp="1" noChangeArrowheads="1"/>
          </p:cNvSpPr>
          <p:nvPr>
            <p:ph type="body" idx="1"/>
          </p:nvPr>
        </p:nvSpPr>
        <p:spPr>
          <a:xfrm>
            <a:off x="304800" y="914400"/>
            <a:ext cx="8534400" cy="5256213"/>
          </a:xfrm>
        </p:spPr>
        <p:txBody>
          <a:bodyPr/>
          <a:lstStyle/>
          <a:p>
            <a:pPr eaLnBrk="1" hangingPunct="1">
              <a:lnSpc>
                <a:spcPct val="90000"/>
              </a:lnSpc>
            </a:pPr>
            <a:r>
              <a:rPr lang="en-US" altLang="en-US" sz="4000" smtClean="0"/>
              <a:t>In general, no gain or loss to transferors:</a:t>
            </a:r>
          </a:p>
          <a:p>
            <a:pPr lvl="1" eaLnBrk="1" hangingPunct="1">
              <a:lnSpc>
                <a:spcPct val="90000"/>
              </a:lnSpc>
            </a:pPr>
            <a:r>
              <a:rPr lang="en-US" altLang="en-US" sz="4400" smtClean="0"/>
              <a:t>On transfer of </a:t>
            </a:r>
            <a:r>
              <a:rPr lang="en-US" altLang="en-US" sz="4400" u="sng" smtClean="0"/>
              <a:t>property</a:t>
            </a:r>
            <a:r>
              <a:rPr lang="en-US" altLang="en-US" sz="4400" smtClean="0"/>
              <a:t> to corporation</a:t>
            </a:r>
          </a:p>
          <a:p>
            <a:pPr lvl="1" eaLnBrk="1" hangingPunct="1">
              <a:lnSpc>
                <a:spcPct val="90000"/>
              </a:lnSpc>
            </a:pPr>
            <a:r>
              <a:rPr lang="en-US" altLang="en-US" sz="4400" smtClean="0"/>
              <a:t>In exchange for </a:t>
            </a:r>
            <a:r>
              <a:rPr lang="en-US" altLang="en-US" sz="4400" u="sng" smtClean="0"/>
              <a:t>stock</a:t>
            </a:r>
            <a:endParaRPr lang="en-US" altLang="en-US" sz="4400" smtClean="0"/>
          </a:p>
          <a:p>
            <a:pPr lvl="1" eaLnBrk="1" hangingPunct="1">
              <a:lnSpc>
                <a:spcPct val="90000"/>
              </a:lnSpc>
            </a:pPr>
            <a:r>
              <a:rPr lang="en-US" altLang="en-US" sz="4400" smtClean="0"/>
              <a:t>IF </a:t>
            </a:r>
            <a:r>
              <a:rPr lang="en-US" altLang="en-US" sz="4400" u="sng" smtClean="0"/>
              <a:t>immediately after</a:t>
            </a:r>
            <a:r>
              <a:rPr lang="en-US" altLang="en-US" sz="4400" smtClean="0"/>
              <a:t> transfer, transferors are in </a:t>
            </a:r>
            <a:r>
              <a:rPr lang="en-US" altLang="en-US" sz="4400" u="sng" smtClean="0"/>
              <a:t>control</a:t>
            </a:r>
            <a:r>
              <a:rPr lang="en-US" altLang="en-US" sz="4400" smtClean="0"/>
              <a:t> of corporation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8600" y="274638"/>
            <a:ext cx="8534400" cy="715962"/>
          </a:xfrm>
        </p:spPr>
        <p:txBody>
          <a:bodyPr/>
          <a:lstStyle/>
          <a:p>
            <a:pPr eaLnBrk="1" hangingPunct="1"/>
            <a:r>
              <a:rPr lang="en-US" altLang="en-US" smtClean="0"/>
              <a:t>Consequences of  </a:t>
            </a:r>
            <a:r>
              <a:rPr lang="en-US" altLang="en-US" smtClean="0">
                <a:cs typeface="Times New Roman" pitchFamily="18" charset="0"/>
              </a:rPr>
              <a:t>§</a:t>
            </a:r>
            <a:r>
              <a:rPr lang="en-US" altLang="en-US" smtClean="0"/>
              <a:t>351 </a:t>
            </a:r>
            <a:r>
              <a:rPr lang="en-US" altLang="en-US" sz="2400" smtClean="0"/>
              <a:t>(slide 2 of 2)</a:t>
            </a:r>
          </a:p>
        </p:txBody>
      </p:sp>
      <p:sp>
        <p:nvSpPr>
          <p:cNvPr id="32771" name="Rectangle 3"/>
          <p:cNvSpPr>
            <a:spLocks noGrp="1" noChangeArrowheads="1"/>
          </p:cNvSpPr>
          <p:nvPr>
            <p:ph type="body" idx="1"/>
          </p:nvPr>
        </p:nvSpPr>
        <p:spPr>
          <a:xfrm>
            <a:off x="457200" y="990600"/>
            <a:ext cx="8229600" cy="5180013"/>
          </a:xfrm>
        </p:spPr>
        <p:txBody>
          <a:bodyPr/>
          <a:lstStyle/>
          <a:p>
            <a:pPr eaLnBrk="1" hangingPunct="1">
              <a:lnSpc>
                <a:spcPct val="90000"/>
              </a:lnSpc>
            </a:pPr>
            <a:r>
              <a:rPr lang="en-US" altLang="en-US" sz="4000" smtClean="0"/>
              <a:t>If boot (property other than stock) received by transferors</a:t>
            </a:r>
          </a:p>
          <a:p>
            <a:pPr lvl="1" eaLnBrk="1" hangingPunct="1">
              <a:lnSpc>
                <a:spcPct val="90000"/>
              </a:lnSpc>
            </a:pPr>
            <a:r>
              <a:rPr lang="en-US" altLang="en-US" sz="4800" smtClean="0"/>
              <a:t>Gain recognized up to lesser of:</a:t>
            </a:r>
          </a:p>
          <a:p>
            <a:pPr lvl="2" eaLnBrk="1" hangingPunct="1">
              <a:lnSpc>
                <a:spcPct val="90000"/>
              </a:lnSpc>
            </a:pPr>
            <a:r>
              <a:rPr lang="en-US" altLang="en-US" sz="4800" smtClean="0"/>
              <a:t>Boot received or</a:t>
            </a:r>
          </a:p>
          <a:p>
            <a:pPr lvl="2" eaLnBrk="1" hangingPunct="1">
              <a:lnSpc>
                <a:spcPct val="90000"/>
              </a:lnSpc>
            </a:pPr>
            <a:r>
              <a:rPr lang="en-US" altLang="en-US" sz="4800" smtClean="0"/>
              <a:t>Realized gain</a:t>
            </a:r>
          </a:p>
          <a:p>
            <a:pPr lvl="1" eaLnBrk="1" hangingPunct="1">
              <a:lnSpc>
                <a:spcPct val="90000"/>
              </a:lnSpc>
            </a:pPr>
            <a:r>
              <a:rPr lang="en-US" altLang="en-US" sz="4800" smtClean="0"/>
              <a:t>No loss is recognized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457200" y="381000"/>
            <a:ext cx="8229600" cy="5486400"/>
          </a:xfrm>
        </p:spPr>
        <p:txBody>
          <a:bodyPr/>
          <a:lstStyle/>
          <a:p>
            <a:pPr marL="0" indent="0" eaLnBrk="1" hangingPunct="1">
              <a:buFontTx/>
              <a:buNone/>
              <a:tabLst>
                <a:tab pos="6578600" algn="r"/>
              </a:tabLst>
            </a:pPr>
            <a:r>
              <a:rPr lang="en-US" altLang="en-US" sz="5400" u="sng" smtClean="0"/>
              <a:t>Ann -1</a:t>
            </a:r>
          </a:p>
          <a:p>
            <a:pPr marL="0" indent="0" eaLnBrk="1" hangingPunct="1">
              <a:buFontTx/>
              <a:buNone/>
              <a:tabLst>
                <a:tab pos="6578600" algn="r"/>
              </a:tabLst>
            </a:pPr>
            <a:r>
              <a:rPr lang="en-US" altLang="en-US" sz="5400" smtClean="0"/>
              <a:t>Ann transfers LAND to newly organized Big Corp.  for all of its stock.</a:t>
            </a:r>
          </a:p>
          <a:p>
            <a:pPr marL="0" indent="0" eaLnBrk="1" hangingPunct="1">
              <a:buFontTx/>
              <a:buNone/>
              <a:tabLst>
                <a:tab pos="6578600" algn="r"/>
              </a:tabLst>
            </a:pPr>
            <a:r>
              <a:rPr lang="en-US" altLang="en-US" sz="5400" smtClean="0"/>
              <a:t>  Land -- Cost	$300 </a:t>
            </a:r>
          </a:p>
          <a:p>
            <a:pPr marL="0" indent="0" eaLnBrk="1" hangingPunct="1">
              <a:buFontTx/>
              <a:buNone/>
              <a:tabLst>
                <a:tab pos="6578600" algn="r"/>
              </a:tabLst>
            </a:pPr>
            <a:r>
              <a:rPr lang="en-US" altLang="en-US" sz="5400" smtClean="0"/>
              <a:t>  Land -- FMV	$500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 </a:t>
            </a:r>
          </a:p>
        </p:txBody>
      </p:sp>
      <p:sp>
        <p:nvSpPr>
          <p:cNvPr id="7171" name="Rectangle 3"/>
          <p:cNvSpPr>
            <a:spLocks noGrp="1" noChangeArrowheads="1"/>
          </p:cNvSpPr>
          <p:nvPr>
            <p:ph type="body" sz="half" idx="1"/>
          </p:nvPr>
        </p:nvSpPr>
        <p:spPr>
          <a:xfrm>
            <a:off x="152400" y="152400"/>
            <a:ext cx="8839200" cy="6477000"/>
          </a:xfrm>
          <a:noFill/>
        </p:spPr>
        <p:txBody>
          <a:bodyPr/>
          <a:lstStyle/>
          <a:p>
            <a:pPr marL="0" indent="0" eaLnBrk="1" hangingPunct="1">
              <a:lnSpc>
                <a:spcPct val="90000"/>
              </a:lnSpc>
              <a:buFontTx/>
              <a:buNone/>
            </a:pPr>
            <a:r>
              <a:rPr lang="en-US" altLang="en-US" sz="3200" u="sng" smtClean="0">
                <a:solidFill>
                  <a:srgbClr val="FF3300"/>
                </a:solidFill>
              </a:rPr>
              <a:t>Legal Requirements for Forming a Corp.</a:t>
            </a:r>
          </a:p>
          <a:p>
            <a:pPr marL="0" indent="0" eaLnBrk="1" hangingPunct="1">
              <a:lnSpc>
                <a:spcPct val="90000"/>
              </a:lnSpc>
              <a:buFontTx/>
              <a:buNone/>
            </a:pPr>
            <a:r>
              <a:rPr lang="en-US" altLang="en-US" sz="3200" smtClean="0"/>
              <a:t>The legal requirements for forming a corporation depend on the laws of the state in which the corporation is incorporated.  </a:t>
            </a:r>
          </a:p>
          <a:p>
            <a:pPr marL="0" indent="0" eaLnBrk="1" hangingPunct="1">
              <a:lnSpc>
                <a:spcPct val="90000"/>
              </a:lnSpc>
              <a:buFontTx/>
              <a:buNone/>
            </a:pPr>
            <a:r>
              <a:rPr lang="en-US" altLang="en-US" sz="3200" smtClean="0"/>
              <a:t>These laws provide for legal capital minimums, incorporation fee, franchise tax, and corporate tax rules.  </a:t>
            </a:r>
          </a:p>
          <a:p>
            <a:pPr marL="0" indent="0" eaLnBrk="1" hangingPunct="1">
              <a:lnSpc>
                <a:spcPct val="90000"/>
              </a:lnSpc>
              <a:buFontTx/>
              <a:buNone/>
            </a:pPr>
            <a:r>
              <a:rPr lang="en-US" altLang="en-US" sz="3200" smtClean="0"/>
              <a:t>Most corporations are incorporated in the state in which they commence business.  Articles of incorporation must be filed.  </a:t>
            </a:r>
          </a:p>
          <a:p>
            <a:pPr marL="0" indent="0" eaLnBrk="1" hangingPunct="1">
              <a:lnSpc>
                <a:spcPct val="90000"/>
              </a:lnSpc>
              <a:buFontTx/>
              <a:buNone/>
            </a:pPr>
            <a:r>
              <a:rPr lang="en-US" altLang="en-US" sz="3200" smtClean="0"/>
              <a:t>A fee is charged for incorporation and an annual franchise tax is collected.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152400" y="152400"/>
            <a:ext cx="8686800" cy="6172200"/>
          </a:xfrm>
        </p:spPr>
        <p:txBody>
          <a:bodyPr/>
          <a:lstStyle/>
          <a:p>
            <a:pPr eaLnBrk="1" hangingPunct="1">
              <a:buFontTx/>
              <a:buNone/>
            </a:pPr>
            <a:r>
              <a:rPr lang="en-US" altLang="en-US" sz="5400" u="sng" smtClean="0">
                <a:solidFill>
                  <a:srgbClr val="FF3300"/>
                </a:solidFill>
              </a:rPr>
              <a:t>Ann-2</a:t>
            </a:r>
          </a:p>
          <a:p>
            <a:pPr eaLnBrk="1" hangingPunct="1"/>
            <a:r>
              <a:rPr lang="en-US" altLang="en-US" sz="4000" smtClean="0"/>
              <a:t>Presumably, Ann will receive stock in Big Corporation that is worth about $500.</a:t>
            </a:r>
          </a:p>
          <a:p>
            <a:pPr eaLnBrk="1" hangingPunct="1"/>
            <a:r>
              <a:rPr lang="en-US" altLang="en-US" sz="4000" smtClean="0"/>
              <a:t>What is her gain realized?</a:t>
            </a:r>
          </a:p>
          <a:p>
            <a:pPr eaLnBrk="1" hangingPunct="1"/>
            <a:r>
              <a:rPr lang="en-US" altLang="en-US" sz="4000" smtClean="0"/>
              <a:t>[We recognize that the value of stock in a corporation is not necessarily equal to the value of the corporate assets.]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 name="Object 2"/>
          <p:cNvGraphicFramePr>
            <a:graphicFrameLocks noChangeAspect="1"/>
          </p:cNvGraphicFramePr>
          <p:nvPr>
            <p:ph/>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36877" name="Worksheet" r:id="rId4" imgW="2829060" imgH="1943100" progId="Excel.Sheet.8">
                  <p:embed/>
                </p:oleObj>
              </mc:Choice>
              <mc:Fallback>
                <p:oleObj name="Worksheet" r:id="rId4" imgW="2829060" imgH="194310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w="12700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381000"/>
            <a:ext cx="8229600" cy="5789613"/>
          </a:xfrm>
        </p:spPr>
        <p:txBody>
          <a:bodyPr/>
          <a:lstStyle/>
          <a:p>
            <a:pPr eaLnBrk="1" hangingPunct="1"/>
            <a:r>
              <a:rPr lang="en-US" altLang="en-US" sz="6000" smtClean="0"/>
              <a:t>Please review the Code sections identified on the next four slides.</a:t>
            </a:r>
          </a:p>
          <a:p>
            <a:pPr eaLnBrk="1" hangingPunct="1"/>
            <a:r>
              <a:rPr lang="en-US" altLang="en-US" sz="6000" smtClean="0"/>
              <a:t>Are these worksheet segments accurate?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4" name="Object 2"/>
          <p:cNvGraphicFramePr>
            <a:graphicFrameLocks noChangeAspect="1"/>
          </p:cNvGraphicFramePr>
          <p:nvPr>
            <p:ph idx="1"/>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38925" name="Worksheet" r:id="rId4" imgW="3829031" imgH="2705004" progId="Excel.Sheet.8">
                  <p:embed/>
                </p:oleObj>
              </mc:Choice>
              <mc:Fallback>
                <p:oleObj name="Worksheet" r:id="rId4" imgW="3829031" imgH="2705004"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w="1270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8" name="Object 2"/>
          <p:cNvGraphicFramePr>
            <a:graphicFrameLocks noChangeAspect="1"/>
          </p:cNvGraphicFramePr>
          <p:nvPr>
            <p:ph idx="1"/>
          </p:nvPr>
        </p:nvGraphicFramePr>
        <p:xfrm>
          <a:off x="0" y="0"/>
          <a:ext cx="9144000" cy="6761163"/>
        </p:xfrm>
        <a:graphic>
          <a:graphicData uri="http://schemas.openxmlformats.org/presentationml/2006/ole">
            <mc:AlternateContent xmlns:mc="http://schemas.openxmlformats.org/markup-compatibility/2006">
              <mc:Choice xmlns:v="urn:schemas-microsoft-com:vml" Requires="v">
                <p:oleObj spid="_x0000_s39949" name="Worksheet" r:id="rId4" imgW="3943318" imgH="2781396" progId="Excel.Sheet.8">
                  <p:embed/>
                </p:oleObj>
              </mc:Choice>
              <mc:Fallback>
                <p:oleObj name="Worksheet" r:id="rId4" imgW="3943318" imgH="2781396"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761163"/>
                      </a:xfrm>
                      <a:prstGeom prst="rect">
                        <a:avLst/>
                      </a:prstGeom>
                      <a:noFill/>
                      <a:ln w="1270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2" name="Object 2"/>
          <p:cNvGraphicFramePr>
            <a:graphicFrameLocks noChangeAspect="1"/>
          </p:cNvGraphicFramePr>
          <p:nvPr>
            <p:ph idx="1"/>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40973" name="Worksheet" r:id="rId4" imgW="2647890" imgH="1552485" progId="Excel.Sheet.8">
                  <p:embed/>
                </p:oleObj>
              </mc:Choice>
              <mc:Fallback>
                <p:oleObj name="Worksheet" r:id="rId4" imgW="2647890" imgH="155248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w="1270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6" name="Object 2"/>
          <p:cNvGraphicFramePr>
            <a:graphicFrameLocks noChangeAspect="1"/>
          </p:cNvGraphicFramePr>
          <p:nvPr>
            <p:ph idx="1"/>
          </p:nvPr>
        </p:nvGraphicFramePr>
        <p:xfrm>
          <a:off x="0" y="0"/>
          <a:ext cx="8991600" cy="6858000"/>
        </p:xfrm>
        <a:graphic>
          <a:graphicData uri="http://schemas.openxmlformats.org/presentationml/2006/ole">
            <mc:AlternateContent xmlns:mc="http://schemas.openxmlformats.org/markup-compatibility/2006">
              <mc:Choice xmlns:v="urn:schemas-microsoft-com:vml" Requires="v">
                <p:oleObj spid="_x0000_s41997" name="Worksheet" r:id="rId4" imgW="3314790" imgH="2257425" progId="Excel.Sheet.8">
                  <p:embed/>
                </p:oleObj>
              </mc:Choice>
              <mc:Fallback>
                <p:oleObj name="Worksheet" r:id="rId4" imgW="3314790" imgH="225742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8991600" cy="6858000"/>
                      </a:xfrm>
                      <a:prstGeom prst="rect">
                        <a:avLst/>
                      </a:prstGeom>
                      <a:noFill/>
                      <a:ln w="1270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10" name="Object 2"/>
          <p:cNvGraphicFramePr>
            <a:graphicFrameLocks noChangeAspect="1"/>
          </p:cNvGraphicFramePr>
          <p:nvPr>
            <p:ph idx="1"/>
          </p:nvPr>
        </p:nvGraphicFramePr>
        <p:xfrm>
          <a:off x="0" y="0"/>
          <a:ext cx="9144000" cy="6705600"/>
        </p:xfrm>
        <a:graphic>
          <a:graphicData uri="http://schemas.openxmlformats.org/presentationml/2006/ole">
            <mc:AlternateContent xmlns:mc="http://schemas.openxmlformats.org/markup-compatibility/2006">
              <mc:Choice xmlns:v="urn:schemas-microsoft-com:vml" Requires="v">
                <p:oleObj spid="_x0000_s43021" name="Worksheet" r:id="rId4" imgW="3314790" imgH="2200275" progId="Excel.Sheet.8">
                  <p:embed/>
                </p:oleObj>
              </mc:Choice>
              <mc:Fallback>
                <p:oleObj name="Worksheet" r:id="rId4" imgW="3314790" imgH="22002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705600"/>
                      </a:xfrm>
                      <a:prstGeom prst="rect">
                        <a:avLst/>
                      </a:prstGeom>
                      <a:noFill/>
                      <a:ln w="1270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228600" y="228600"/>
            <a:ext cx="8686800" cy="5942013"/>
          </a:xfrm>
        </p:spPr>
        <p:txBody>
          <a:bodyPr/>
          <a:lstStyle/>
          <a:p>
            <a:pPr marL="0" indent="0" eaLnBrk="1" hangingPunct="1">
              <a:buFontTx/>
              <a:buNone/>
            </a:pPr>
            <a:r>
              <a:rPr lang="en-US" altLang="en-US" sz="4400" u="sng" smtClean="0">
                <a:solidFill>
                  <a:srgbClr val="FF3300"/>
                </a:solidFill>
              </a:rPr>
              <a:t>Tiger – 1.</a:t>
            </a:r>
            <a:r>
              <a:rPr lang="en-US" altLang="en-US" sz="4000" smtClean="0"/>
              <a:t> Tiger incorporates his sole proprietorship by transferring his land to Big Corp. in exchange for all its stock, which is worth $1,000,000. </a:t>
            </a:r>
          </a:p>
          <a:p>
            <a:pPr marL="0" indent="0" eaLnBrk="1" hangingPunct="1">
              <a:buFontTx/>
              <a:buNone/>
            </a:pPr>
            <a:r>
              <a:rPr lang="en-US" altLang="en-US" sz="4000" smtClean="0"/>
              <a:t>Before incorporating, the land had a value of $1,000,000, a basis of $800,000. There is no liability on the property.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058" name="Object 2"/>
          <p:cNvGraphicFramePr>
            <a:graphicFrameLocks noChangeAspect="1"/>
          </p:cNvGraphicFramePr>
          <p:nvPr>
            <p:ph/>
          </p:nvPr>
        </p:nvGraphicFramePr>
        <p:xfrm>
          <a:off x="309563" y="255588"/>
          <a:ext cx="8072437" cy="5908675"/>
        </p:xfrm>
        <a:graphic>
          <a:graphicData uri="http://schemas.openxmlformats.org/presentationml/2006/ole">
            <mc:AlternateContent xmlns:mc="http://schemas.openxmlformats.org/markup-compatibility/2006">
              <mc:Choice xmlns:v="urn:schemas-microsoft-com:vml" Requires="v">
                <p:oleObj spid="_x0000_s45069" name="Worksheet" r:id="rId4" imgW="7000917" imgH="5124433" progId="Excel.Sheet.8">
                  <p:embed/>
                </p:oleObj>
              </mc:Choice>
              <mc:Fallback>
                <p:oleObj name="Worksheet" r:id="rId4" imgW="7000917" imgH="5124433"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563" y="255588"/>
                        <a:ext cx="8072437" cy="590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 </a:t>
            </a:r>
          </a:p>
        </p:txBody>
      </p:sp>
      <p:sp>
        <p:nvSpPr>
          <p:cNvPr id="8195" name="Rectangle 3"/>
          <p:cNvSpPr>
            <a:spLocks noGrp="1" noChangeArrowheads="1"/>
          </p:cNvSpPr>
          <p:nvPr>
            <p:ph type="body" sz="half" idx="1"/>
          </p:nvPr>
        </p:nvSpPr>
        <p:spPr>
          <a:xfrm>
            <a:off x="304800" y="304800"/>
            <a:ext cx="8534400" cy="6019800"/>
          </a:xfrm>
          <a:noFill/>
        </p:spPr>
        <p:txBody>
          <a:bodyPr/>
          <a:lstStyle/>
          <a:p>
            <a:pPr marL="0" indent="0" eaLnBrk="1" hangingPunct="1">
              <a:buFontTx/>
              <a:buNone/>
            </a:pPr>
            <a:r>
              <a:rPr lang="en-US" altLang="en-US" sz="3200" u="sng" smtClean="0">
                <a:solidFill>
                  <a:srgbClr val="FF3300"/>
                </a:solidFill>
              </a:rPr>
              <a:t>Legal Requirements for Forming a Corp.</a:t>
            </a:r>
          </a:p>
          <a:p>
            <a:pPr marL="0" indent="0" eaLnBrk="1" hangingPunct="1">
              <a:buFontTx/>
              <a:buNone/>
            </a:pPr>
            <a:r>
              <a:rPr lang="en-US" altLang="en-US" sz="5400" smtClean="0"/>
              <a:t>When forming a corporation, </a:t>
            </a:r>
            <a:br>
              <a:rPr lang="en-US" altLang="en-US" sz="5400" smtClean="0"/>
            </a:br>
            <a:r>
              <a:rPr lang="en-US" altLang="en-US" sz="5400" smtClean="0"/>
              <a:t>may you apply for a </a:t>
            </a:r>
            <a:br>
              <a:rPr lang="en-US" altLang="en-US" sz="5400" smtClean="0"/>
            </a:br>
            <a:r>
              <a:rPr lang="en-US" altLang="en-US" sz="5400" smtClean="0"/>
              <a:t>Subchapter S corporate charter?  NO!!!!</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082" name="Object 2"/>
          <p:cNvGraphicFramePr>
            <a:graphicFrameLocks noChangeAspect="1"/>
          </p:cNvGraphicFramePr>
          <p:nvPr>
            <p:ph/>
          </p:nvPr>
        </p:nvGraphicFramePr>
        <p:xfrm>
          <a:off x="304800" y="228600"/>
          <a:ext cx="8372475" cy="6040438"/>
        </p:xfrm>
        <a:graphic>
          <a:graphicData uri="http://schemas.openxmlformats.org/presentationml/2006/ole">
            <mc:AlternateContent xmlns:mc="http://schemas.openxmlformats.org/markup-compatibility/2006">
              <mc:Choice xmlns:v="urn:schemas-microsoft-com:vml" Requires="v">
                <p:oleObj spid="_x0000_s46093" name="Worksheet" r:id="rId4" imgW="1847780" imgH="1333472" progId="Excel.Sheet.8">
                  <p:embed/>
                </p:oleObj>
              </mc:Choice>
              <mc:Fallback>
                <p:oleObj name="Worksheet" r:id="rId4" imgW="1847780" imgH="1333472"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28600"/>
                        <a:ext cx="8372475" cy="6040438"/>
                      </a:xfrm>
                      <a:prstGeom prst="rect">
                        <a:avLst/>
                      </a:prstGeom>
                      <a:noFill/>
                      <a:ln w="10160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06" name="Object 2"/>
          <p:cNvGraphicFramePr>
            <a:graphicFrameLocks noChangeAspect="1"/>
          </p:cNvGraphicFramePr>
          <p:nvPr>
            <p:ph/>
          </p:nvPr>
        </p:nvGraphicFramePr>
        <p:xfrm>
          <a:off x="473075" y="309563"/>
          <a:ext cx="8289925" cy="6118225"/>
        </p:xfrm>
        <a:graphic>
          <a:graphicData uri="http://schemas.openxmlformats.org/presentationml/2006/ole">
            <mc:AlternateContent xmlns:mc="http://schemas.openxmlformats.org/markup-compatibility/2006">
              <mc:Choice xmlns:v="urn:schemas-microsoft-com:vml" Requires="v">
                <p:oleObj spid="_x0000_s47117" name="Worksheet" r:id="rId4" imgW="2181284" imgH="1609615" progId="Excel.Sheet.8">
                  <p:embed/>
                </p:oleObj>
              </mc:Choice>
              <mc:Fallback>
                <p:oleObj name="Worksheet" r:id="rId4" imgW="2181284" imgH="160961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3075" y="309563"/>
                        <a:ext cx="8289925" cy="6118225"/>
                      </a:xfrm>
                      <a:prstGeom prst="rect">
                        <a:avLst/>
                      </a:prstGeom>
                      <a:noFill/>
                      <a:ln w="10160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130" name="Object 2"/>
          <p:cNvGraphicFramePr>
            <a:graphicFrameLocks noChangeAspect="1"/>
          </p:cNvGraphicFramePr>
          <p:nvPr>
            <p:ph/>
          </p:nvPr>
        </p:nvGraphicFramePr>
        <p:xfrm>
          <a:off x="339725" y="752475"/>
          <a:ext cx="8612188" cy="5395913"/>
        </p:xfrm>
        <a:graphic>
          <a:graphicData uri="http://schemas.openxmlformats.org/presentationml/2006/ole">
            <mc:AlternateContent xmlns:mc="http://schemas.openxmlformats.org/markup-compatibility/2006">
              <mc:Choice xmlns:v="urn:schemas-microsoft-com:vml" Requires="v">
                <p:oleObj spid="_x0000_s48141" name="Worksheet" r:id="rId4" imgW="2933666" imgH="1838283" progId="Excel.Sheet.8">
                  <p:embed/>
                </p:oleObj>
              </mc:Choice>
              <mc:Fallback>
                <p:oleObj name="Worksheet" r:id="rId4" imgW="2933666" imgH="1838283"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9725" y="752475"/>
                        <a:ext cx="8612188" cy="5395913"/>
                      </a:xfrm>
                      <a:prstGeom prst="rect">
                        <a:avLst/>
                      </a:prstGeom>
                      <a:noFill/>
                      <a:ln w="1016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54" name="Object 2"/>
          <p:cNvGraphicFramePr>
            <a:graphicFrameLocks noChangeAspect="1"/>
          </p:cNvGraphicFramePr>
          <p:nvPr>
            <p:ph/>
          </p:nvPr>
        </p:nvGraphicFramePr>
        <p:xfrm>
          <a:off x="161925" y="239713"/>
          <a:ext cx="8789988" cy="5773737"/>
        </p:xfrm>
        <a:graphic>
          <a:graphicData uri="http://schemas.openxmlformats.org/presentationml/2006/ole">
            <mc:AlternateContent xmlns:mc="http://schemas.openxmlformats.org/markup-compatibility/2006">
              <mc:Choice xmlns:v="urn:schemas-microsoft-com:vml" Requires="v">
                <p:oleObj spid="_x0000_s49165" name="Worksheet" r:id="rId4" imgW="2247934" imgH="1476316" progId="Excel.Sheet.8">
                  <p:embed/>
                </p:oleObj>
              </mc:Choice>
              <mc:Fallback>
                <p:oleObj name="Worksheet" r:id="rId4" imgW="2247934" imgH="1476316"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25" y="239713"/>
                        <a:ext cx="8789988" cy="5773737"/>
                      </a:xfrm>
                      <a:prstGeom prst="rect">
                        <a:avLst/>
                      </a:prstGeom>
                      <a:noFill/>
                      <a:ln w="635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178" name="Object 2"/>
          <p:cNvGraphicFramePr>
            <a:graphicFrameLocks noChangeAspect="1"/>
          </p:cNvGraphicFramePr>
          <p:nvPr>
            <p:ph/>
          </p:nvPr>
        </p:nvGraphicFramePr>
        <p:xfrm>
          <a:off x="147638" y="311150"/>
          <a:ext cx="8691562" cy="5894388"/>
        </p:xfrm>
        <a:graphic>
          <a:graphicData uri="http://schemas.openxmlformats.org/presentationml/2006/ole">
            <mc:AlternateContent xmlns:mc="http://schemas.openxmlformats.org/markup-compatibility/2006">
              <mc:Choice xmlns:v="urn:schemas-microsoft-com:vml" Requires="v">
                <p:oleObj spid="_x0000_s50189" name="Worksheet" r:id="rId4" imgW="2457365" imgH="1666782" progId="Excel.Sheet.8">
                  <p:embed/>
                </p:oleObj>
              </mc:Choice>
              <mc:Fallback>
                <p:oleObj name="Worksheet" r:id="rId4" imgW="2457365" imgH="1666782"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8" y="311150"/>
                        <a:ext cx="8691562" cy="5894388"/>
                      </a:xfrm>
                      <a:prstGeom prst="rect">
                        <a:avLst/>
                      </a:prstGeom>
                      <a:noFill/>
                      <a:ln w="1143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a:xfrm>
            <a:off x="228600" y="152400"/>
            <a:ext cx="8686800" cy="6477000"/>
          </a:xfrm>
          <a:noFill/>
          <a:ln w="127000">
            <a:solidFill>
              <a:srgbClr val="FF0000"/>
            </a:solidFill>
            <a:miter lim="800000"/>
            <a:headEnd/>
            <a:tailEnd/>
          </a:ln>
        </p:spPr>
        <p:txBody>
          <a:bodyPr/>
          <a:lstStyle/>
          <a:p>
            <a:pPr marL="119063" indent="0" eaLnBrk="1" hangingPunct="1">
              <a:lnSpc>
                <a:spcPct val="85000"/>
              </a:lnSpc>
              <a:spcBef>
                <a:spcPct val="0"/>
              </a:spcBef>
              <a:buFontTx/>
              <a:buNone/>
            </a:pPr>
            <a:r>
              <a:rPr lang="en-US" altLang="en-US" sz="3800" dirty="0" smtClean="0"/>
              <a:t>Bill &amp; Bart formed a corp. in </a:t>
            </a:r>
            <a:r>
              <a:rPr lang="en-US" altLang="en-US" sz="3800" dirty="0" smtClean="0"/>
              <a:t>2015. </a:t>
            </a:r>
            <a:r>
              <a:rPr lang="en-US" altLang="en-US" sz="3800" dirty="0" smtClean="0"/>
              <a:t>Bill gave land (FMV of $200,000 and basis to Bill of $120,000). </a:t>
            </a:r>
          </a:p>
          <a:p>
            <a:pPr marL="119063" indent="0" eaLnBrk="1" hangingPunct="1">
              <a:lnSpc>
                <a:spcPct val="85000"/>
              </a:lnSpc>
              <a:spcBef>
                <a:spcPct val="0"/>
              </a:spcBef>
              <a:buFontTx/>
              <a:buNone/>
            </a:pPr>
            <a:r>
              <a:rPr lang="en-US" altLang="en-US" sz="3800" dirty="0" smtClean="0"/>
              <a:t>Bart gave cash of $200,000.  </a:t>
            </a:r>
          </a:p>
          <a:p>
            <a:pPr marL="119063" indent="0" eaLnBrk="1" hangingPunct="1">
              <a:lnSpc>
                <a:spcPct val="85000"/>
              </a:lnSpc>
              <a:spcBef>
                <a:spcPct val="0"/>
              </a:spcBef>
              <a:buFontTx/>
              <a:buNone/>
            </a:pPr>
            <a:r>
              <a:rPr lang="en-US" altLang="en-US" sz="3800" dirty="0" smtClean="0"/>
              <a:t>Bill &amp; Bart each received 2,000 shares of common stock. </a:t>
            </a:r>
          </a:p>
          <a:p>
            <a:pPr marL="119063" indent="0" eaLnBrk="1" hangingPunct="1">
              <a:lnSpc>
                <a:spcPct val="85000"/>
              </a:lnSpc>
              <a:spcBef>
                <a:spcPct val="0"/>
              </a:spcBef>
              <a:buFontTx/>
              <a:buNone/>
            </a:pPr>
            <a:r>
              <a:rPr lang="en-US" altLang="en-US" sz="3800" dirty="0" smtClean="0"/>
              <a:t>Bill should report:</a:t>
            </a:r>
          </a:p>
          <a:p>
            <a:pPr marL="119063" indent="0" eaLnBrk="1" hangingPunct="1">
              <a:lnSpc>
                <a:spcPct val="85000"/>
              </a:lnSpc>
              <a:spcBef>
                <a:spcPct val="0"/>
              </a:spcBef>
              <a:buFontTx/>
              <a:buNone/>
            </a:pPr>
            <a:r>
              <a:rPr lang="en-US" altLang="en-US" sz="3800" dirty="0" smtClean="0">
                <a:solidFill>
                  <a:srgbClr val="FF3300"/>
                </a:solidFill>
              </a:rPr>
              <a:t>a.</a:t>
            </a:r>
            <a:r>
              <a:rPr lang="en-US" altLang="en-US" sz="3800" dirty="0" smtClean="0"/>
              <a:t> Ordinary gain of $80,000     	</a:t>
            </a:r>
          </a:p>
          <a:p>
            <a:pPr marL="119063" indent="0" eaLnBrk="1" hangingPunct="1">
              <a:lnSpc>
                <a:spcPct val="85000"/>
              </a:lnSpc>
              <a:spcBef>
                <a:spcPct val="0"/>
              </a:spcBef>
              <a:buFontTx/>
              <a:buNone/>
            </a:pPr>
            <a:r>
              <a:rPr lang="en-US" altLang="en-US" sz="3800" dirty="0" smtClean="0">
                <a:solidFill>
                  <a:srgbClr val="FF3300"/>
                </a:solidFill>
              </a:rPr>
              <a:t>b.</a:t>
            </a:r>
            <a:r>
              <a:rPr lang="en-US" altLang="en-US" sz="3800" dirty="0" smtClean="0"/>
              <a:t> Section 1231 gain of $80,000.</a:t>
            </a:r>
          </a:p>
          <a:p>
            <a:pPr marL="119063" indent="0" eaLnBrk="1" hangingPunct="1">
              <a:lnSpc>
                <a:spcPct val="85000"/>
              </a:lnSpc>
              <a:spcBef>
                <a:spcPct val="0"/>
              </a:spcBef>
              <a:buFontTx/>
              <a:buNone/>
            </a:pPr>
            <a:r>
              <a:rPr lang="en-US" altLang="en-US" sz="3800" dirty="0" smtClean="0">
                <a:solidFill>
                  <a:srgbClr val="FF3300"/>
                </a:solidFill>
              </a:rPr>
              <a:t>c.</a:t>
            </a:r>
            <a:r>
              <a:rPr lang="en-US" altLang="en-US" sz="3800" dirty="0" smtClean="0"/>
              <a:t> Capital gain of $80,000.    </a:t>
            </a:r>
          </a:p>
          <a:p>
            <a:pPr marL="119063" indent="0" eaLnBrk="1" hangingPunct="1">
              <a:lnSpc>
                <a:spcPct val="85000"/>
              </a:lnSpc>
              <a:spcBef>
                <a:spcPct val="0"/>
              </a:spcBef>
              <a:buFontTx/>
              <a:buNone/>
            </a:pPr>
            <a:r>
              <a:rPr lang="en-US" altLang="en-US" sz="3800" dirty="0" smtClean="0">
                <a:solidFill>
                  <a:srgbClr val="FF3300"/>
                </a:solidFill>
              </a:rPr>
              <a:t>d.</a:t>
            </a:r>
            <a:r>
              <a:rPr lang="en-US" altLang="en-US" sz="3800" dirty="0" smtClean="0"/>
              <a:t> Neither gain nor a loss.</a:t>
            </a:r>
          </a:p>
          <a:p>
            <a:pPr marL="119063" indent="0" eaLnBrk="1" hangingPunct="1">
              <a:lnSpc>
                <a:spcPct val="85000"/>
              </a:lnSpc>
              <a:spcBef>
                <a:spcPct val="0"/>
              </a:spcBef>
              <a:buFontTx/>
              <a:buNone/>
            </a:pPr>
            <a:r>
              <a:rPr lang="en-US" altLang="en-US" sz="3800" dirty="0" smtClean="0">
                <a:solidFill>
                  <a:srgbClr val="FF3300"/>
                </a:solidFill>
              </a:rPr>
              <a:t>e.</a:t>
            </a:r>
            <a:r>
              <a:rPr lang="en-US" altLang="en-US" sz="3800" dirty="0" smtClean="0"/>
              <a:t> None of the above.     CPAM-72</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2226" name="Object 2"/>
          <p:cNvGraphicFramePr>
            <a:graphicFrameLocks noGrp="1" noChangeAspect="1"/>
          </p:cNvGraphicFramePr>
          <p:nvPr>
            <p:ph idx="1"/>
          </p:nvPr>
        </p:nvGraphicFramePr>
        <p:xfrm>
          <a:off x="152400" y="50800"/>
          <a:ext cx="8853488" cy="6578600"/>
        </p:xfrm>
        <a:graphic>
          <a:graphicData uri="http://schemas.openxmlformats.org/presentationml/2006/ole">
            <mc:AlternateContent xmlns:mc="http://schemas.openxmlformats.org/markup-compatibility/2006">
              <mc:Choice xmlns:v="urn:schemas-microsoft-com:vml" Requires="v">
                <p:oleObj spid="_x0000_s52237" name="Worksheet" r:id="rId4" imgW="2409952" imgH="1790598" progId="Excel.Sheet.8">
                  <p:embed/>
                </p:oleObj>
              </mc:Choice>
              <mc:Fallback>
                <p:oleObj name="Worksheet" r:id="rId4" imgW="2409952" imgH="1790598" progId="Excel.Sheet.8">
                  <p:embed/>
                  <p:pic>
                    <p:nvPicPr>
                      <p:cNvPr id="0"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50800"/>
                        <a:ext cx="8853488" cy="6578600"/>
                      </a:xfrm>
                      <a:prstGeom prst="rect">
                        <a:avLst/>
                      </a:prstGeom>
                      <a:noFill/>
                      <a:ln w="1270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3250" name="Object 2"/>
          <p:cNvGraphicFramePr>
            <a:graphicFrameLocks noChangeAspect="1"/>
          </p:cNvGraphicFramePr>
          <p:nvPr>
            <p:ph idx="1"/>
          </p:nvPr>
        </p:nvGraphicFramePr>
        <p:xfrm>
          <a:off x="193675" y="152400"/>
          <a:ext cx="8853488" cy="6553200"/>
        </p:xfrm>
        <a:graphic>
          <a:graphicData uri="http://schemas.openxmlformats.org/presentationml/2006/ole">
            <mc:AlternateContent xmlns:mc="http://schemas.openxmlformats.org/markup-compatibility/2006">
              <mc:Choice xmlns:v="urn:schemas-microsoft-com:vml" Requires="v">
                <p:oleObj spid="_x0000_s53261" name="Worksheet" r:id="rId4" imgW="2667068" imgH="1838283" progId="Excel.Sheet.8">
                  <p:embed/>
                </p:oleObj>
              </mc:Choice>
              <mc:Fallback>
                <p:oleObj name="Worksheet" r:id="rId4" imgW="2667068" imgH="1838283"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675" y="152400"/>
                        <a:ext cx="8853488" cy="6553200"/>
                      </a:xfrm>
                      <a:prstGeom prst="rect">
                        <a:avLst/>
                      </a:prstGeom>
                      <a:noFill/>
                      <a:ln w="1270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274" name="Object 2"/>
          <p:cNvGraphicFramePr>
            <a:graphicFrameLocks noChangeAspect="1"/>
          </p:cNvGraphicFramePr>
          <p:nvPr>
            <p:ph idx="1"/>
          </p:nvPr>
        </p:nvGraphicFramePr>
        <p:xfrm>
          <a:off x="0" y="55563"/>
          <a:ext cx="9144000" cy="6650037"/>
        </p:xfrm>
        <a:graphic>
          <a:graphicData uri="http://schemas.openxmlformats.org/presentationml/2006/ole">
            <mc:AlternateContent xmlns:mc="http://schemas.openxmlformats.org/markup-compatibility/2006">
              <mc:Choice xmlns:v="urn:schemas-microsoft-com:vml" Requires="v">
                <p:oleObj spid="_x0000_s54285" name="Worksheet" r:id="rId4" imgW="1685880" imgH="1152435" progId="Excel.Sheet.8">
                  <p:embed/>
                </p:oleObj>
              </mc:Choice>
              <mc:Fallback>
                <p:oleObj name="Worksheet" r:id="rId4" imgW="1685880" imgH="115243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5563"/>
                        <a:ext cx="9144000" cy="6650037"/>
                      </a:xfrm>
                      <a:prstGeom prst="rect">
                        <a:avLst/>
                      </a:prstGeom>
                      <a:noFill/>
                      <a:ln w="1270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5298" name="Object 2"/>
          <p:cNvGraphicFramePr>
            <a:graphicFrameLocks noGrp="1" noChangeAspect="1"/>
          </p:cNvGraphicFramePr>
          <p:nvPr>
            <p:ph idx="1"/>
          </p:nvPr>
        </p:nvGraphicFramePr>
        <p:xfrm>
          <a:off x="0" y="152400"/>
          <a:ext cx="9144000" cy="6553200"/>
        </p:xfrm>
        <a:graphic>
          <a:graphicData uri="http://schemas.openxmlformats.org/presentationml/2006/ole">
            <mc:AlternateContent xmlns:mc="http://schemas.openxmlformats.org/markup-compatibility/2006">
              <mc:Choice xmlns:v="urn:schemas-microsoft-com:vml" Requires="v">
                <p:oleObj spid="_x0000_s55309" name="Worksheet" r:id="rId4" imgW="2495550" imgH="1866900" progId="Excel.Sheet.8">
                  <p:embed/>
                </p:oleObj>
              </mc:Choice>
              <mc:Fallback>
                <p:oleObj name="Worksheet" r:id="rId4" imgW="2495550" imgH="1866900" progId="Excel.Sheet.8">
                  <p:embed/>
                  <p:pic>
                    <p:nvPicPr>
                      <p:cNvPr id="0"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52400"/>
                        <a:ext cx="9144000" cy="6553200"/>
                      </a:xfrm>
                      <a:prstGeom prst="rect">
                        <a:avLst/>
                      </a:prstGeom>
                      <a:noFill/>
                      <a:ln w="1270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 </a:t>
            </a:r>
          </a:p>
        </p:txBody>
      </p:sp>
      <p:sp>
        <p:nvSpPr>
          <p:cNvPr id="9219" name="Rectangle 3"/>
          <p:cNvSpPr>
            <a:spLocks noGrp="1" noChangeArrowheads="1"/>
          </p:cNvSpPr>
          <p:nvPr>
            <p:ph type="body" sz="half" idx="1"/>
          </p:nvPr>
        </p:nvSpPr>
        <p:spPr>
          <a:xfrm>
            <a:off x="0" y="0"/>
            <a:ext cx="9144000" cy="6858000"/>
          </a:xfrm>
          <a:noFill/>
          <a:ln w="127000">
            <a:solidFill>
              <a:srgbClr val="FF3300"/>
            </a:solidFill>
            <a:miter lim="800000"/>
            <a:headEnd/>
            <a:tailEnd/>
          </a:ln>
        </p:spPr>
        <p:txBody>
          <a:bodyPr/>
          <a:lstStyle/>
          <a:p>
            <a:pPr marL="176213" indent="0" eaLnBrk="1" hangingPunct="1">
              <a:buFontTx/>
              <a:buNone/>
            </a:pPr>
            <a:r>
              <a:rPr lang="en-US" altLang="en-US" sz="7200" smtClean="0"/>
              <a:t>Explain the requirements for deferring gain or loss upon incorporation.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a:xfrm>
            <a:off x="152400" y="152400"/>
            <a:ext cx="8839200" cy="6553200"/>
          </a:xfrm>
          <a:noFill/>
          <a:ln w="127000">
            <a:solidFill>
              <a:srgbClr val="FF0000"/>
            </a:solidFill>
            <a:miter lim="800000"/>
            <a:headEnd/>
            <a:tailEnd/>
          </a:ln>
        </p:spPr>
        <p:txBody>
          <a:bodyPr/>
          <a:lstStyle/>
          <a:p>
            <a:pPr marL="0" indent="0" eaLnBrk="1" hangingPunct="1">
              <a:lnSpc>
                <a:spcPct val="90000"/>
              </a:lnSpc>
              <a:spcBef>
                <a:spcPct val="0"/>
              </a:spcBef>
              <a:buFontTx/>
              <a:buNone/>
              <a:tabLst>
                <a:tab pos="6400800" algn="r"/>
              </a:tabLst>
            </a:pPr>
            <a:r>
              <a:rPr lang="en-US" altLang="en-US" smtClean="0"/>
              <a:t>Stone (cash basis) incorporated her CPA practice. </a:t>
            </a:r>
            <a:br>
              <a:rPr lang="en-US" altLang="en-US" smtClean="0"/>
            </a:br>
            <a:r>
              <a:rPr lang="en-US" altLang="en-US" smtClean="0"/>
              <a:t>No debts were transferred. </a:t>
            </a:r>
            <a:br>
              <a:rPr lang="en-US" altLang="en-US" smtClean="0"/>
            </a:br>
            <a:r>
              <a:rPr lang="en-US" altLang="en-US" smtClean="0"/>
              <a:t>These assets were transferred to corp:</a:t>
            </a:r>
          </a:p>
          <a:p>
            <a:pPr marL="0" indent="0" eaLnBrk="1" hangingPunct="1">
              <a:lnSpc>
                <a:spcPct val="90000"/>
              </a:lnSpc>
              <a:spcBef>
                <a:spcPct val="0"/>
              </a:spcBef>
              <a:buFontTx/>
              <a:buNone/>
              <a:tabLst>
                <a:tab pos="6400800" algn="r"/>
              </a:tabLst>
            </a:pPr>
            <a:r>
              <a:rPr lang="en-US" altLang="en-US" smtClean="0"/>
              <a:t>   Cash (checking account) 	$ 500</a:t>
            </a:r>
          </a:p>
          <a:p>
            <a:pPr marL="0" indent="0" eaLnBrk="1" hangingPunct="1">
              <a:lnSpc>
                <a:spcPct val="90000"/>
              </a:lnSpc>
              <a:spcBef>
                <a:spcPct val="0"/>
              </a:spcBef>
              <a:buFontTx/>
              <a:buNone/>
              <a:tabLst>
                <a:tab pos="6400800" algn="r"/>
              </a:tabLst>
            </a:pPr>
            <a:r>
              <a:rPr lang="en-US" altLang="en-US" smtClean="0"/>
              <a:t>   Computer equipment </a:t>
            </a:r>
          </a:p>
          <a:p>
            <a:pPr marL="0" indent="0" eaLnBrk="1" hangingPunct="1">
              <a:lnSpc>
                <a:spcPct val="90000"/>
              </a:lnSpc>
              <a:spcBef>
                <a:spcPct val="0"/>
              </a:spcBef>
              <a:buFontTx/>
              <a:buNone/>
              <a:tabLst>
                <a:tab pos="6400800" algn="r"/>
              </a:tabLst>
            </a:pPr>
            <a:r>
              <a:rPr lang="en-US" altLang="en-US" smtClean="0"/>
              <a:t>        Adjusted basis 	30,000</a:t>
            </a:r>
          </a:p>
          <a:p>
            <a:pPr marL="0" indent="0" eaLnBrk="1" hangingPunct="1">
              <a:lnSpc>
                <a:spcPct val="90000"/>
              </a:lnSpc>
              <a:spcBef>
                <a:spcPct val="0"/>
              </a:spcBef>
              <a:buFontTx/>
              <a:buNone/>
              <a:tabLst>
                <a:tab pos="6400800" algn="r"/>
              </a:tabLst>
            </a:pPr>
            <a:r>
              <a:rPr lang="en-US" altLang="en-US" smtClean="0"/>
              <a:t>        Fair market value 	34,000</a:t>
            </a:r>
          </a:p>
          <a:p>
            <a:pPr marL="0" indent="0" eaLnBrk="1" hangingPunct="1">
              <a:lnSpc>
                <a:spcPct val="90000"/>
              </a:lnSpc>
              <a:spcBef>
                <a:spcPct val="0"/>
              </a:spcBef>
              <a:buFontTx/>
              <a:buNone/>
              <a:tabLst>
                <a:tab pos="6400800" algn="r"/>
              </a:tabLst>
            </a:pPr>
            <a:r>
              <a:rPr lang="en-US" altLang="en-US" smtClean="0"/>
              <a:t>        Cost	40,000</a:t>
            </a:r>
          </a:p>
          <a:p>
            <a:pPr marL="0" indent="0" eaLnBrk="1" hangingPunct="1">
              <a:lnSpc>
                <a:spcPct val="90000"/>
              </a:lnSpc>
              <a:spcBef>
                <a:spcPct val="0"/>
              </a:spcBef>
              <a:buFontTx/>
              <a:buNone/>
              <a:tabLst>
                <a:tab pos="6400800" algn="r"/>
              </a:tabLst>
            </a:pPr>
            <a:r>
              <a:rPr lang="en-US" altLang="en-US" smtClean="0"/>
              <a:t>Stone owns 100% of the corp. </a:t>
            </a:r>
            <a:br>
              <a:rPr lang="en-US" altLang="en-US" smtClean="0"/>
            </a:br>
            <a:r>
              <a:rPr lang="en-US" altLang="en-US" smtClean="0"/>
              <a:t>Corp's total basis for these assets is:</a:t>
            </a:r>
          </a:p>
          <a:p>
            <a:pPr marL="0" indent="0" eaLnBrk="1" hangingPunct="1">
              <a:lnSpc>
                <a:spcPct val="90000"/>
              </a:lnSpc>
              <a:spcBef>
                <a:spcPct val="0"/>
              </a:spcBef>
              <a:buFontTx/>
              <a:buNone/>
              <a:tabLst>
                <a:tab pos="6400800" algn="r"/>
              </a:tabLst>
            </a:pPr>
            <a:r>
              <a:rPr lang="en-US" altLang="en-US" smtClean="0"/>
              <a:t>a. $30,000    b. $30,500</a:t>
            </a:r>
          </a:p>
          <a:p>
            <a:pPr marL="0" indent="0" eaLnBrk="1" hangingPunct="1">
              <a:lnSpc>
                <a:spcPct val="90000"/>
              </a:lnSpc>
              <a:spcBef>
                <a:spcPct val="0"/>
              </a:spcBef>
              <a:buFontTx/>
              <a:buNone/>
              <a:tabLst>
                <a:tab pos="6400800" algn="r"/>
              </a:tabLst>
            </a:pPr>
            <a:r>
              <a:rPr lang="en-US" altLang="en-US" smtClean="0"/>
              <a:t>c. $34,500    d. $40,500</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a:xfrm>
            <a:off x="152400" y="152400"/>
            <a:ext cx="8839200" cy="6553200"/>
          </a:xfrm>
          <a:noFill/>
          <a:ln w="127000">
            <a:solidFill>
              <a:srgbClr val="FF0000"/>
            </a:solidFill>
            <a:miter lim="800000"/>
            <a:headEnd/>
            <a:tailEnd/>
          </a:ln>
        </p:spPr>
        <p:txBody>
          <a:bodyPr/>
          <a:lstStyle/>
          <a:p>
            <a:pPr marL="0" indent="0" eaLnBrk="1" hangingPunct="1">
              <a:lnSpc>
                <a:spcPct val="90000"/>
              </a:lnSpc>
              <a:spcBef>
                <a:spcPct val="0"/>
              </a:spcBef>
              <a:buFontTx/>
              <a:buNone/>
              <a:tabLst>
                <a:tab pos="6400800" algn="r"/>
              </a:tabLst>
            </a:pPr>
            <a:r>
              <a:rPr lang="en-US" altLang="en-US" sz="6600" smtClean="0"/>
              <a:t>Stone (cash basis) incorporated her CPA practice. </a:t>
            </a:r>
          </a:p>
          <a:p>
            <a:pPr marL="0" indent="0" eaLnBrk="1" hangingPunct="1">
              <a:lnSpc>
                <a:spcPct val="90000"/>
              </a:lnSpc>
              <a:spcBef>
                <a:spcPct val="0"/>
              </a:spcBef>
              <a:buFontTx/>
              <a:buNone/>
              <a:tabLst>
                <a:tab pos="6400800" algn="r"/>
              </a:tabLst>
            </a:pPr>
            <a:r>
              <a:rPr lang="en-US" altLang="en-US" sz="6600" smtClean="0"/>
              <a:t>Prev. Slide </a:t>
            </a:r>
            <a:br>
              <a:rPr lang="en-US" altLang="en-US" sz="6600" smtClean="0"/>
            </a:br>
            <a:r>
              <a:rPr lang="en-US" altLang="en-US" sz="6600" smtClean="0"/>
              <a:t>Answer: $30,500</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370" name="Object 2"/>
          <p:cNvGraphicFramePr>
            <a:graphicFrameLocks noChangeAspect="1"/>
          </p:cNvGraphicFramePr>
          <p:nvPr>
            <p:ph/>
          </p:nvPr>
        </p:nvGraphicFramePr>
        <p:xfrm>
          <a:off x="688975" y="274638"/>
          <a:ext cx="7842250" cy="6232525"/>
        </p:xfrm>
        <a:graphic>
          <a:graphicData uri="http://schemas.openxmlformats.org/presentationml/2006/ole">
            <mc:AlternateContent xmlns:mc="http://schemas.openxmlformats.org/markup-compatibility/2006">
              <mc:Choice xmlns:v="urn:schemas-microsoft-com:vml" Requires="v">
                <p:oleObj spid="_x0000_s58381" name="Worksheet" r:id="rId4" imgW="4362390" imgH="3467010" progId="Excel.Sheet.8">
                  <p:embed/>
                </p:oleObj>
              </mc:Choice>
              <mc:Fallback>
                <p:oleObj name="Worksheet" r:id="rId4" imgW="4362390" imgH="346701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975" y="274638"/>
                        <a:ext cx="7842250" cy="623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394" name="Object 2"/>
          <p:cNvGraphicFramePr>
            <a:graphicFrameLocks noChangeAspect="1"/>
          </p:cNvGraphicFramePr>
          <p:nvPr>
            <p:ph/>
          </p:nvPr>
        </p:nvGraphicFramePr>
        <p:xfrm>
          <a:off x="688975" y="274638"/>
          <a:ext cx="7842250" cy="6232525"/>
        </p:xfrm>
        <a:graphic>
          <a:graphicData uri="http://schemas.openxmlformats.org/presentationml/2006/ole">
            <mc:AlternateContent xmlns:mc="http://schemas.openxmlformats.org/markup-compatibility/2006">
              <mc:Choice xmlns:v="urn:schemas-microsoft-com:vml" Requires="v">
                <p:oleObj spid="_x0000_s59405" name="Worksheet" r:id="rId4" imgW="4362390" imgH="3467010" progId="Excel.Sheet.8">
                  <p:embed/>
                </p:oleObj>
              </mc:Choice>
              <mc:Fallback>
                <p:oleObj name="Worksheet" r:id="rId4" imgW="4362390" imgH="346701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975" y="274638"/>
                        <a:ext cx="7842250" cy="623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18" name="Object 5"/>
          <p:cNvGraphicFramePr>
            <a:graphicFrameLocks noChangeAspect="1"/>
          </p:cNvGraphicFramePr>
          <p:nvPr>
            <p:ph/>
          </p:nvPr>
        </p:nvGraphicFramePr>
        <p:xfrm>
          <a:off x="228600" y="228600"/>
          <a:ext cx="8686800" cy="6324600"/>
        </p:xfrm>
        <a:graphic>
          <a:graphicData uri="http://schemas.openxmlformats.org/presentationml/2006/ole">
            <mc:AlternateContent xmlns:mc="http://schemas.openxmlformats.org/markup-compatibility/2006">
              <mc:Choice xmlns:v="urn:schemas-microsoft-com:vml" Requires="v">
                <p:oleObj spid="_x0000_s60429" name="Worksheet" r:id="rId4" imgW="3181410" imgH="2524035" progId="Excel.Sheet.8">
                  <p:embed/>
                </p:oleObj>
              </mc:Choice>
              <mc:Fallback>
                <p:oleObj name="Worksheet" r:id="rId4" imgW="3181410" imgH="2524035" progId="Excel.Shee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28600"/>
                        <a:ext cx="868680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p:nvPr>
        </p:nvSpPr>
        <p:spPr/>
        <p:txBody>
          <a:bodyPr/>
          <a:lstStyle/>
          <a:p>
            <a:pPr>
              <a:buFontTx/>
              <a:buNone/>
              <a:defRPr/>
            </a:pPr>
            <a:r>
              <a:rPr lang="en-US" dirty="0" smtClean="0"/>
              <a:t>Answer: A</a:t>
            </a:r>
          </a:p>
          <a:p>
            <a:pPr marL="0" indent="0">
              <a:buFontTx/>
              <a:buNone/>
              <a:defRPr/>
            </a:pPr>
            <a:r>
              <a:rPr lang="en-US" dirty="0" smtClean="0"/>
              <a:t>This assumes the debt was incurred for a business purpose.</a:t>
            </a:r>
          </a:p>
          <a:p>
            <a:pPr>
              <a:buFontTx/>
              <a:buNone/>
              <a:defRPr/>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xfrm>
            <a:off x="76200" y="152400"/>
            <a:ext cx="8991600" cy="6705600"/>
          </a:xfrm>
        </p:spPr>
        <p:txBody>
          <a:bodyPr/>
          <a:lstStyle/>
          <a:p>
            <a:pPr marL="0" indent="0" eaLnBrk="1" hangingPunct="1">
              <a:lnSpc>
                <a:spcPct val="90000"/>
              </a:lnSpc>
              <a:spcBef>
                <a:spcPct val="10000"/>
              </a:spcBef>
              <a:buFontTx/>
              <a:buNone/>
            </a:pPr>
            <a:r>
              <a:rPr lang="en-US" altLang="en-US" smtClean="0"/>
              <a:t>Tinker incorporates his sole proprietorship by transferring land to Tinker Corp. in exchange for all its stock.</a:t>
            </a:r>
          </a:p>
          <a:p>
            <a:pPr marL="0" indent="0" eaLnBrk="1" hangingPunct="1">
              <a:lnSpc>
                <a:spcPct val="90000"/>
              </a:lnSpc>
              <a:spcBef>
                <a:spcPct val="10000"/>
              </a:spcBef>
              <a:buFontTx/>
              <a:buNone/>
            </a:pPr>
            <a:r>
              <a:rPr lang="en-US" altLang="en-US" smtClean="0"/>
              <a:t>The property has a value of $1,200,000, subject to a $40,000 liability that the corporation assumes.  </a:t>
            </a:r>
            <a:br>
              <a:rPr lang="en-US" altLang="en-US" smtClean="0"/>
            </a:br>
            <a:r>
              <a:rPr lang="en-US" altLang="en-US" smtClean="0"/>
              <a:t>Tinker’s basis in land was $800,000.</a:t>
            </a:r>
          </a:p>
          <a:p>
            <a:pPr marL="0" indent="0" eaLnBrk="1" hangingPunct="1">
              <a:lnSpc>
                <a:spcPct val="90000"/>
              </a:lnSpc>
              <a:spcBef>
                <a:spcPct val="10000"/>
              </a:spcBef>
              <a:buFontTx/>
              <a:buNone/>
            </a:pPr>
            <a:r>
              <a:rPr lang="en-US" altLang="en-US" smtClean="0"/>
              <a:t>Tinker receives stock worth $1,160,000.</a:t>
            </a:r>
          </a:p>
          <a:p>
            <a:pPr marL="0" indent="0" eaLnBrk="1" hangingPunct="1">
              <a:lnSpc>
                <a:spcPct val="90000"/>
              </a:lnSpc>
              <a:spcBef>
                <a:spcPct val="10000"/>
              </a:spcBef>
              <a:buFontTx/>
              <a:buNone/>
            </a:pPr>
            <a:r>
              <a:rPr lang="en-US" altLang="en-US" smtClean="0"/>
              <a:t>What is the amount of gain to be recognized by Tinker?</a:t>
            </a:r>
          </a:p>
          <a:p>
            <a:pPr marL="0" indent="0" eaLnBrk="1" hangingPunct="1">
              <a:lnSpc>
                <a:spcPct val="90000"/>
              </a:lnSpc>
              <a:spcBef>
                <a:spcPct val="10000"/>
              </a:spcBef>
              <a:buFontTx/>
              <a:buNone/>
            </a:pPr>
            <a:r>
              <a:rPr lang="en-US" altLang="en-US" smtClean="0"/>
              <a:t>a. $760,000  b. $800,000  </a:t>
            </a:r>
          </a:p>
          <a:p>
            <a:pPr marL="0" indent="0" eaLnBrk="1" hangingPunct="1">
              <a:lnSpc>
                <a:spcPct val="90000"/>
              </a:lnSpc>
              <a:spcBef>
                <a:spcPct val="10000"/>
              </a:spcBef>
              <a:buFontTx/>
              <a:buNone/>
            </a:pPr>
            <a:r>
              <a:rPr lang="en-US" altLang="en-US" smtClean="0"/>
              <a:t>c. $840,000  d. $1,200,000</a:t>
            </a:r>
          </a:p>
        </p:txBody>
      </p:sp>
    </p:spTree>
    <p:extLst>
      <p:ext uri="{BB962C8B-B14F-4D97-AF65-F5344CB8AC3E}">
        <p14:creationId xmlns:p14="http://schemas.microsoft.com/office/powerpoint/2010/main" val="19918472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228600" y="228600"/>
            <a:ext cx="8686800" cy="6324600"/>
          </a:xfrm>
        </p:spPr>
        <p:txBody>
          <a:bodyPr/>
          <a:lstStyle/>
          <a:p>
            <a:pPr marL="0" indent="0" eaLnBrk="1" hangingPunct="1">
              <a:lnSpc>
                <a:spcPct val="90000"/>
              </a:lnSpc>
              <a:buFontTx/>
              <a:buNone/>
            </a:pPr>
            <a:r>
              <a:rPr lang="en-US" altLang="en-US" sz="3200" u="sng" smtClean="0">
                <a:solidFill>
                  <a:srgbClr val="FF3300"/>
                </a:solidFill>
              </a:rPr>
              <a:t>Tinker</a:t>
            </a:r>
            <a:r>
              <a:rPr lang="en-US" altLang="en-US" sz="3200" u="sng" smtClean="0"/>
              <a:t> </a:t>
            </a:r>
            <a:r>
              <a:rPr lang="en-US" altLang="en-US" sz="3200" smtClean="0"/>
              <a:t>incorporates his proprietorship by transferring his land to the Tinker Corp. in exchange for all its stock, which is worth $1,160,000. </a:t>
            </a:r>
          </a:p>
          <a:p>
            <a:pPr marL="0" indent="0" eaLnBrk="1" hangingPunct="1">
              <a:lnSpc>
                <a:spcPct val="90000"/>
              </a:lnSpc>
              <a:buFontTx/>
              <a:buNone/>
            </a:pPr>
            <a:r>
              <a:rPr lang="en-US" altLang="en-US" sz="3200" smtClean="0"/>
              <a:t>The property has a value of $1,200,000, a basis of $800,000 and a $40,000 liability that the corporation assumes.  </a:t>
            </a:r>
          </a:p>
          <a:p>
            <a:pPr marL="0" indent="0" eaLnBrk="1" hangingPunct="1">
              <a:lnSpc>
                <a:spcPct val="90000"/>
              </a:lnSpc>
              <a:buFontTx/>
              <a:buNone/>
            </a:pPr>
            <a:r>
              <a:rPr lang="en-US" altLang="en-US" sz="3200" smtClean="0"/>
              <a:t>What is his basis in the stock received by Tinker?</a:t>
            </a:r>
          </a:p>
          <a:p>
            <a:pPr marL="0" indent="0" eaLnBrk="1" hangingPunct="1">
              <a:lnSpc>
                <a:spcPct val="90000"/>
              </a:lnSpc>
              <a:buFontTx/>
              <a:buNone/>
            </a:pPr>
            <a:r>
              <a:rPr lang="en-US" altLang="en-US" sz="3200" smtClean="0"/>
              <a:t>a. $760,000  b. $800,000  </a:t>
            </a:r>
          </a:p>
          <a:p>
            <a:pPr marL="0" indent="0" eaLnBrk="1" hangingPunct="1">
              <a:lnSpc>
                <a:spcPct val="90000"/>
              </a:lnSpc>
              <a:buFontTx/>
              <a:buNone/>
            </a:pPr>
            <a:r>
              <a:rPr lang="en-US" altLang="en-US" sz="3200" smtClean="0"/>
              <a:t>c. $840,000  d. $1,200,000</a:t>
            </a:r>
          </a:p>
          <a:p>
            <a:pPr marL="0" indent="0" eaLnBrk="1" hangingPunct="1">
              <a:lnSpc>
                <a:spcPct val="90000"/>
              </a:lnSpc>
              <a:buFontTx/>
              <a:buNone/>
            </a:pPr>
            <a:r>
              <a:rPr lang="en-US" altLang="en-US" sz="3200" smtClean="0"/>
              <a:t>Also, gain to corp? Basis to Tinker &amp; Corp.</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14" name="Object 2"/>
          <p:cNvGraphicFramePr>
            <a:graphicFrameLocks noChangeAspect="1"/>
          </p:cNvGraphicFramePr>
          <p:nvPr>
            <p:ph/>
          </p:nvPr>
        </p:nvGraphicFramePr>
        <p:xfrm>
          <a:off x="152400" y="595313"/>
          <a:ext cx="8763000" cy="5530850"/>
        </p:xfrm>
        <a:graphic>
          <a:graphicData uri="http://schemas.openxmlformats.org/presentationml/2006/ole">
            <mc:AlternateContent xmlns:mc="http://schemas.openxmlformats.org/markup-compatibility/2006">
              <mc:Choice xmlns:v="urn:schemas-microsoft-com:vml" Requires="v">
                <p:oleObj spid="_x0000_s64525" name="Worksheet" r:id="rId4" imgW="2867017" imgH="1809835" progId="Excel.Sheet.8">
                  <p:embed/>
                </p:oleObj>
              </mc:Choice>
              <mc:Fallback>
                <p:oleObj name="Worksheet" r:id="rId4" imgW="2867017" imgH="180983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595313"/>
                        <a:ext cx="8763000" cy="553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538" name="Object 2"/>
          <p:cNvGraphicFramePr>
            <a:graphicFrameLocks noChangeAspect="1"/>
          </p:cNvGraphicFramePr>
          <p:nvPr>
            <p:ph/>
          </p:nvPr>
        </p:nvGraphicFramePr>
        <p:xfrm>
          <a:off x="236538" y="368300"/>
          <a:ext cx="8774112" cy="5915025"/>
        </p:xfrm>
        <a:graphic>
          <a:graphicData uri="http://schemas.openxmlformats.org/presentationml/2006/ole">
            <mc:AlternateContent xmlns:mc="http://schemas.openxmlformats.org/markup-compatibility/2006">
              <mc:Choice xmlns:v="urn:schemas-microsoft-com:vml" Requires="v">
                <p:oleObj spid="_x0000_s65549" name="Worksheet" r:id="rId4" imgW="2524015" imgH="1695501" progId="Excel.Sheet.8">
                  <p:embed/>
                </p:oleObj>
              </mc:Choice>
              <mc:Fallback>
                <p:oleObj name="Worksheet" r:id="rId4" imgW="2524015" imgH="1695501"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368300"/>
                        <a:ext cx="8774112" cy="5915025"/>
                      </a:xfrm>
                      <a:prstGeom prst="rect">
                        <a:avLst/>
                      </a:prstGeom>
                      <a:noFill/>
                      <a:ln w="635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2"/>
          <p:cNvGraphicFramePr>
            <a:graphicFrameLocks noChangeAspect="1"/>
          </p:cNvGraphicFramePr>
          <p:nvPr>
            <p:ph/>
            <p:extLst>
              <p:ext uri="{D42A27DB-BD31-4B8C-83A1-F6EECF244321}">
                <p14:modId xmlns:p14="http://schemas.microsoft.com/office/powerpoint/2010/main" val="1047303897"/>
              </p:ext>
            </p:extLst>
          </p:nvPr>
        </p:nvGraphicFramePr>
        <p:xfrm>
          <a:off x="165100" y="152400"/>
          <a:ext cx="8840788" cy="6477000"/>
        </p:xfrm>
        <a:graphic>
          <a:graphicData uri="http://schemas.openxmlformats.org/presentationml/2006/ole">
            <mc:AlternateContent xmlns:mc="http://schemas.openxmlformats.org/markup-compatibility/2006">
              <mc:Choice xmlns:v="urn:schemas-microsoft-com:vml" Requires="v">
                <p:oleObj spid="_x0000_s10254" name="Worksheet" r:id="rId4" imgW="2590845" imgH="2009880" progId="Excel.Sheet.8">
                  <p:embed/>
                </p:oleObj>
              </mc:Choice>
              <mc:Fallback>
                <p:oleObj name="Worksheet" r:id="rId4" imgW="2590845" imgH="2009880" progId="Excel.Sheet.8">
                  <p:embed/>
                  <p:pic>
                    <p:nvPicPr>
                      <p:cNvPr id="0" name="Object 2"/>
                      <p:cNvPicPr>
                        <a:picLocks noChangeAspect="1" noChangeArrowheads="1"/>
                      </p:cNvPicPr>
                      <p:nvPr/>
                    </p:nvPicPr>
                    <p:blipFill>
                      <a:blip r:embed="rId5"/>
                      <a:srcRect/>
                      <a:stretch>
                        <a:fillRect/>
                      </a:stretch>
                    </p:blipFill>
                    <p:spPr bwMode="auto">
                      <a:xfrm>
                        <a:off x="165100" y="152400"/>
                        <a:ext cx="8840788" cy="6477000"/>
                      </a:xfrm>
                      <a:prstGeom prst="rect">
                        <a:avLst/>
                      </a:prstGeom>
                      <a:noFill/>
                      <a:ln w="101600">
                        <a:solidFill>
                          <a:srgbClr val="FF0000"/>
                        </a:solidFill>
                        <a:miter lim="800000"/>
                        <a:headEnd/>
                        <a:tailEnd/>
                      </a:ln>
                      <a:effectLst/>
                    </p:spPr>
                  </p:pic>
                </p:oleObj>
              </mc:Fallback>
            </mc:AlternateContent>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2"/>
          <p:cNvGraphicFramePr>
            <a:graphicFrameLocks noChangeAspect="1"/>
          </p:cNvGraphicFramePr>
          <p:nvPr>
            <p:ph/>
          </p:nvPr>
        </p:nvGraphicFramePr>
        <p:xfrm>
          <a:off x="304800" y="685800"/>
          <a:ext cx="8559800" cy="5564188"/>
        </p:xfrm>
        <a:graphic>
          <a:graphicData uri="http://schemas.openxmlformats.org/presentationml/2006/ole">
            <mc:AlternateContent xmlns:mc="http://schemas.openxmlformats.org/markup-compatibility/2006">
              <mc:Choice xmlns:v="urn:schemas-microsoft-com:vml" Requires="v">
                <p:oleObj spid="_x0000_s66573" name="Worksheet" r:id="rId4" imgW="2476496" imgH="1609614" progId="Excel.Sheet.8">
                  <p:embed/>
                </p:oleObj>
              </mc:Choice>
              <mc:Fallback>
                <p:oleObj name="Worksheet" r:id="rId4" imgW="2476496" imgH="1609614"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685800"/>
                        <a:ext cx="8559800" cy="5564188"/>
                      </a:xfrm>
                      <a:prstGeom prst="rect">
                        <a:avLst/>
                      </a:prstGeom>
                      <a:noFill/>
                      <a:ln w="1143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xfrm>
            <a:off x="76200" y="152400"/>
            <a:ext cx="8991600" cy="6705600"/>
          </a:xfrm>
        </p:spPr>
        <p:txBody>
          <a:bodyPr/>
          <a:lstStyle/>
          <a:p>
            <a:pPr marL="0" indent="0" eaLnBrk="1" hangingPunct="1">
              <a:lnSpc>
                <a:spcPct val="90000"/>
              </a:lnSpc>
              <a:spcBef>
                <a:spcPct val="10000"/>
              </a:spcBef>
              <a:buFontTx/>
              <a:buNone/>
            </a:pPr>
            <a:r>
              <a:rPr lang="en-US" altLang="en-US" dirty="0" smtClean="0"/>
              <a:t> </a:t>
            </a:r>
            <a:endParaRPr lang="en-US" altLang="en-US"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140515130"/>
              </p:ext>
            </p:extLst>
          </p:nvPr>
        </p:nvGraphicFramePr>
        <p:xfrm>
          <a:off x="309563" y="154590"/>
          <a:ext cx="8453437" cy="6465286"/>
        </p:xfrm>
        <a:graphic>
          <a:graphicData uri="http://schemas.openxmlformats.org/presentationml/2006/ole">
            <mc:AlternateContent xmlns:mc="http://schemas.openxmlformats.org/markup-compatibility/2006">
              <mc:Choice xmlns:v="urn:schemas-microsoft-com:vml" Requires="v">
                <p:oleObj spid="_x0000_s182276" name="Worksheet" r:id="rId4" imgW="4448279" imgH="3400380" progId="Excel.Sheet.8">
                  <p:embed/>
                </p:oleObj>
              </mc:Choice>
              <mc:Fallback>
                <p:oleObj name="Worksheet" r:id="rId4" imgW="4448279" imgH="3400380" progId="Excel.Sheet.8">
                  <p:embed/>
                  <p:pic>
                    <p:nvPicPr>
                      <p:cNvPr id="0" name=""/>
                      <p:cNvPicPr/>
                      <p:nvPr/>
                    </p:nvPicPr>
                    <p:blipFill>
                      <a:blip r:embed="rId5"/>
                      <a:stretch>
                        <a:fillRect/>
                      </a:stretch>
                    </p:blipFill>
                    <p:spPr>
                      <a:xfrm>
                        <a:off x="309563" y="154590"/>
                        <a:ext cx="8453437" cy="6465286"/>
                      </a:xfrm>
                      <a:prstGeom prst="rect">
                        <a:avLst/>
                      </a:prstGeom>
                    </p:spPr>
                  </p:pic>
                </p:oleObj>
              </mc:Fallback>
            </mc:AlternateContent>
          </a:graphicData>
        </a:graphic>
      </p:graphicFrame>
    </p:spTree>
    <p:extLst>
      <p:ext uri="{BB962C8B-B14F-4D97-AF65-F5344CB8AC3E}">
        <p14:creationId xmlns:p14="http://schemas.microsoft.com/office/powerpoint/2010/main" val="977410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altLang="en-US" smtClean="0"/>
              <a:t> </a:t>
            </a:r>
          </a:p>
        </p:txBody>
      </p:sp>
      <p:sp>
        <p:nvSpPr>
          <p:cNvPr id="67587" name="Rectangle 3"/>
          <p:cNvSpPr>
            <a:spLocks noGrp="1" noChangeArrowheads="1"/>
          </p:cNvSpPr>
          <p:nvPr>
            <p:ph type="body" sz="half" idx="1"/>
          </p:nvPr>
        </p:nvSpPr>
        <p:spPr>
          <a:xfrm>
            <a:off x="304800" y="304800"/>
            <a:ext cx="8534400" cy="6019800"/>
          </a:xfrm>
          <a:noFill/>
        </p:spPr>
        <p:txBody>
          <a:bodyPr/>
          <a:lstStyle/>
          <a:p>
            <a:pPr marL="0" indent="0" eaLnBrk="1" hangingPunct="1">
              <a:lnSpc>
                <a:spcPct val="90000"/>
              </a:lnSpc>
              <a:buFontTx/>
              <a:buNone/>
            </a:pPr>
            <a:r>
              <a:rPr lang="en-US" altLang="en-US" sz="4400" u="sng" smtClean="0">
                <a:solidFill>
                  <a:srgbClr val="FF3300"/>
                </a:solidFill>
              </a:rPr>
              <a:t>Tax Planning Considerations.</a:t>
            </a:r>
          </a:p>
          <a:p>
            <a:pPr marL="0" indent="0" eaLnBrk="1" hangingPunct="1">
              <a:lnSpc>
                <a:spcPct val="90000"/>
              </a:lnSpc>
              <a:buFontTx/>
              <a:buNone/>
            </a:pPr>
            <a:r>
              <a:rPr lang="en-US" altLang="en-US" sz="4000" smtClean="0"/>
              <a:t>Sec. 351 treatment is mandatory, not elective, if the provisions are met.  </a:t>
            </a:r>
          </a:p>
          <a:p>
            <a:pPr marL="0" indent="0" eaLnBrk="1" hangingPunct="1">
              <a:lnSpc>
                <a:spcPct val="90000"/>
              </a:lnSpc>
              <a:buFontTx/>
              <a:buNone/>
            </a:pPr>
            <a:r>
              <a:rPr lang="en-US" altLang="en-US" sz="4000" u="sng" smtClean="0"/>
              <a:t>In some cases shareholders may wish to recognize gains or losses.  </a:t>
            </a:r>
          </a:p>
          <a:p>
            <a:pPr marL="0" indent="0" eaLnBrk="1" hangingPunct="1">
              <a:lnSpc>
                <a:spcPct val="90000"/>
              </a:lnSpc>
              <a:buFontTx/>
              <a:buNone/>
            </a:pPr>
            <a:r>
              <a:rPr lang="en-US" altLang="en-US" sz="4000" smtClean="0"/>
              <a:t>In order to accomplish this, </a:t>
            </a:r>
            <a:r>
              <a:rPr lang="en-US" altLang="en-US" sz="4000" u="sng" smtClean="0"/>
              <a:t>one of the provisions necessary for the application of §351 must be violated.</a:t>
            </a:r>
            <a:r>
              <a:rPr lang="en-US" altLang="en-US" sz="3200" u="sng" smtClean="0"/>
              <a:t>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altLang="en-US" smtClean="0"/>
              <a:t> </a:t>
            </a:r>
          </a:p>
        </p:txBody>
      </p:sp>
      <p:sp>
        <p:nvSpPr>
          <p:cNvPr id="68611" name="Rectangle 3"/>
          <p:cNvSpPr>
            <a:spLocks noGrp="1" noChangeArrowheads="1"/>
          </p:cNvSpPr>
          <p:nvPr>
            <p:ph type="body" sz="half" idx="1"/>
          </p:nvPr>
        </p:nvSpPr>
        <p:spPr>
          <a:xfrm>
            <a:off x="304800" y="304800"/>
            <a:ext cx="8534400" cy="6019800"/>
          </a:xfrm>
          <a:noFill/>
        </p:spPr>
        <p:txBody>
          <a:bodyPr/>
          <a:lstStyle/>
          <a:p>
            <a:pPr marL="0" indent="0" eaLnBrk="1" hangingPunct="1">
              <a:buFontTx/>
              <a:buNone/>
            </a:pPr>
            <a:r>
              <a:rPr lang="en-US" altLang="en-US" sz="3200" u="sng" smtClean="0">
                <a:solidFill>
                  <a:srgbClr val="FF3300"/>
                </a:solidFill>
              </a:rPr>
              <a:t>Compliance and Procedural Requirements.</a:t>
            </a:r>
          </a:p>
          <a:p>
            <a:pPr marL="0" indent="0" eaLnBrk="1" hangingPunct="1">
              <a:buFontTx/>
              <a:buNone/>
            </a:pPr>
            <a:r>
              <a:rPr lang="en-US" altLang="en-US" sz="3200" smtClean="0"/>
              <a:t>Every person who receives stock, securities, or other property in an exchange qualifying under §351 must attach a statement to his tax return for the period that includes the date of the exchange. </a:t>
            </a:r>
          </a:p>
          <a:p>
            <a:pPr marL="0" indent="0" eaLnBrk="1" hangingPunct="1">
              <a:buFontTx/>
              <a:buNone/>
            </a:pPr>
            <a:r>
              <a:rPr lang="en-US" altLang="en-US" sz="3200" smtClean="0"/>
              <a:t>The transferee corporation must attach a statement to its tax return for the year in which the exchange takes place.  </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tLang="en-US" smtClean="0"/>
              <a:t> </a:t>
            </a:r>
          </a:p>
        </p:txBody>
      </p:sp>
      <p:sp>
        <p:nvSpPr>
          <p:cNvPr id="69635" name="Rectangle 3"/>
          <p:cNvSpPr>
            <a:spLocks noGrp="1" noChangeArrowheads="1"/>
          </p:cNvSpPr>
          <p:nvPr>
            <p:ph type="body" sz="half" idx="1"/>
          </p:nvPr>
        </p:nvSpPr>
        <p:spPr>
          <a:xfrm>
            <a:off x="304800" y="304800"/>
            <a:ext cx="8534400" cy="6019800"/>
          </a:xfrm>
          <a:noFill/>
        </p:spPr>
        <p:txBody>
          <a:bodyPr/>
          <a:lstStyle/>
          <a:p>
            <a:pPr marL="0" indent="0" eaLnBrk="1" hangingPunct="1">
              <a:lnSpc>
                <a:spcPct val="80000"/>
              </a:lnSpc>
              <a:buFontTx/>
              <a:buNone/>
            </a:pPr>
            <a:r>
              <a:rPr lang="en-US" altLang="en-US" sz="2800" u="sng" smtClean="0">
                <a:solidFill>
                  <a:srgbClr val="FF3300"/>
                </a:solidFill>
              </a:rPr>
              <a:t>Court Case Briefs</a:t>
            </a:r>
            <a:endParaRPr lang="en-US" altLang="en-US" sz="2800" i="1" u="sng" smtClean="0">
              <a:solidFill>
                <a:srgbClr val="FF3300"/>
              </a:solidFill>
            </a:endParaRPr>
          </a:p>
          <a:p>
            <a:pPr marL="0" indent="0" eaLnBrk="1" hangingPunct="1">
              <a:lnSpc>
                <a:spcPct val="80000"/>
              </a:lnSpc>
              <a:buFontTx/>
              <a:buNone/>
            </a:pPr>
            <a:r>
              <a:rPr lang="en-US" altLang="en-US" sz="2400" i="1" u="sng" smtClean="0"/>
              <a:t>American Bantam Car Company</a:t>
            </a:r>
            <a:r>
              <a:rPr lang="en-US" altLang="en-US" sz="2400" i="1" smtClean="0"/>
              <a:t> </a:t>
            </a:r>
            <a:r>
              <a:rPr lang="en-US" altLang="en-US" sz="2400" i="1" u="sng" smtClean="0"/>
              <a:t>v.</a:t>
            </a:r>
            <a:r>
              <a:rPr lang="en-US" altLang="en-US" sz="2400" i="1" smtClean="0"/>
              <a:t> </a:t>
            </a:r>
            <a:r>
              <a:rPr lang="en-US" altLang="en-US" sz="2400" i="1" u="sng" smtClean="0"/>
              <a:t>CIR</a:t>
            </a:r>
            <a:r>
              <a:rPr lang="en-US" altLang="en-US" sz="2400" smtClean="0"/>
              <a:t>, 11 T.C. 397 (1948), aff'd. per curiam 177 F.2d 513 (3rd Cir., 1949).</a:t>
            </a:r>
          </a:p>
          <a:p>
            <a:pPr marL="0" indent="0" eaLnBrk="1" hangingPunct="1">
              <a:lnSpc>
                <a:spcPct val="80000"/>
              </a:lnSpc>
              <a:buFontTx/>
              <a:buNone/>
            </a:pPr>
            <a:r>
              <a:rPr lang="en-US" altLang="en-US" sz="2400" smtClean="0"/>
              <a:t>This is a leading case in the determination of whether a transfer to a corporation is a tax-free transfer to a controlled corporation under the Code Sec. 351.  This case is based on Section 112(b)(5) of the Revenue Act of 1936, the precursor of Code Sec. 351.</a:t>
            </a:r>
          </a:p>
          <a:p>
            <a:pPr marL="0" indent="0" eaLnBrk="1" hangingPunct="1">
              <a:lnSpc>
                <a:spcPct val="80000"/>
              </a:lnSpc>
              <a:buFontTx/>
              <a:buNone/>
            </a:pPr>
            <a:r>
              <a:rPr lang="en-US" altLang="en-US" sz="2400" smtClean="0"/>
              <a:t>In this case, property was transferred to the newly formed American Bantam Car Company in exchange for stock of the corporation by three individuals, who immediately after the transfer owned greater than an 80% interest in the corporation.  Subsequent to this transfer, the corporation entered  into agreements with underwriters for the public offering of stock of the corporation, which if such offering had resulted in sufficient sales, would have reduced the interests of these three initial shareholders, based on the voting rights endowed upon the stock in the articles of incorporation.</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altLang="en-US" smtClean="0"/>
              <a:t> </a:t>
            </a:r>
          </a:p>
        </p:txBody>
      </p:sp>
      <p:sp>
        <p:nvSpPr>
          <p:cNvPr id="70659" name="Rectangle 3"/>
          <p:cNvSpPr>
            <a:spLocks noGrp="1" noChangeArrowheads="1"/>
          </p:cNvSpPr>
          <p:nvPr>
            <p:ph type="body" sz="half" idx="1"/>
          </p:nvPr>
        </p:nvSpPr>
        <p:spPr>
          <a:xfrm>
            <a:off x="152400" y="152400"/>
            <a:ext cx="8763000" cy="6172200"/>
          </a:xfrm>
          <a:noFill/>
        </p:spPr>
        <p:txBody>
          <a:bodyPr/>
          <a:lstStyle/>
          <a:p>
            <a:pPr marL="0" indent="0" eaLnBrk="1" hangingPunct="1">
              <a:lnSpc>
                <a:spcPct val="90000"/>
              </a:lnSpc>
              <a:buFontTx/>
              <a:buNone/>
            </a:pPr>
            <a:r>
              <a:rPr lang="en-US" altLang="en-US" sz="2400" smtClean="0"/>
              <a:t>Court Case Briefs</a:t>
            </a:r>
            <a:endParaRPr lang="en-US" altLang="en-US" sz="2400" i="1" u="sng" smtClean="0"/>
          </a:p>
          <a:p>
            <a:pPr marL="0" indent="0" eaLnBrk="1" hangingPunct="1">
              <a:lnSpc>
                <a:spcPct val="90000"/>
              </a:lnSpc>
              <a:buFontTx/>
              <a:buNone/>
            </a:pPr>
            <a:r>
              <a:rPr lang="en-US" altLang="en-US" sz="2400" i="1" u="sng" smtClean="0"/>
              <a:t>American Bantam Car Company</a:t>
            </a:r>
            <a:r>
              <a:rPr lang="en-US" altLang="en-US" sz="2400" i="1" smtClean="0"/>
              <a:t> </a:t>
            </a:r>
            <a:r>
              <a:rPr lang="en-US" altLang="en-US" sz="2400" i="1" u="sng" smtClean="0"/>
              <a:t>v.</a:t>
            </a:r>
            <a:r>
              <a:rPr lang="en-US" altLang="en-US" sz="2400" i="1" smtClean="0"/>
              <a:t> </a:t>
            </a:r>
            <a:r>
              <a:rPr lang="en-US" altLang="en-US" sz="2400" i="1" u="sng" smtClean="0"/>
              <a:t>CIR</a:t>
            </a:r>
            <a:r>
              <a:rPr lang="en-US" altLang="en-US" sz="2400" smtClean="0"/>
              <a:t>, Cont’d</a:t>
            </a:r>
          </a:p>
          <a:p>
            <a:pPr marL="0" indent="0" eaLnBrk="1" hangingPunct="1">
              <a:lnSpc>
                <a:spcPct val="90000"/>
              </a:lnSpc>
              <a:buFontTx/>
              <a:buNone/>
            </a:pPr>
            <a:r>
              <a:rPr lang="en-US" altLang="en-US" sz="2400" smtClean="0"/>
              <a:t>The issue before the court was whether these transactions were all part of an integrated plan, thereby eliminating tax-free exchange treatment under Section 112(b)(5) or whether they were actually separate transactions.  The court looked at four factors in making their decision:  </a:t>
            </a:r>
            <a:br>
              <a:rPr lang="en-US" altLang="en-US" sz="2400" smtClean="0"/>
            </a:br>
            <a:r>
              <a:rPr lang="en-US" altLang="en-US" sz="2400" smtClean="0"/>
              <a:t>1) intent of the parties, </a:t>
            </a:r>
            <a:br>
              <a:rPr lang="en-US" altLang="en-US" sz="2400" smtClean="0"/>
            </a:br>
            <a:r>
              <a:rPr lang="en-US" altLang="en-US" sz="2400" smtClean="0"/>
              <a:t>2) mutual interdependence of steps, </a:t>
            </a:r>
            <a:br>
              <a:rPr lang="en-US" altLang="en-US" sz="2400" smtClean="0"/>
            </a:br>
            <a:r>
              <a:rPr lang="en-US" altLang="en-US" sz="2400" smtClean="0"/>
              <a:t>3) time element, and </a:t>
            </a:r>
            <a:br>
              <a:rPr lang="en-US" altLang="en-US" sz="2400" smtClean="0"/>
            </a:br>
            <a:r>
              <a:rPr lang="en-US" altLang="en-US" sz="2400" smtClean="0"/>
              <a:t>4) ultimate result.  </a:t>
            </a:r>
          </a:p>
          <a:p>
            <a:pPr marL="0" indent="0" eaLnBrk="1" hangingPunct="1">
              <a:lnSpc>
                <a:spcPct val="90000"/>
              </a:lnSpc>
              <a:buFontTx/>
              <a:buNone/>
            </a:pPr>
            <a:r>
              <a:rPr lang="en-US" altLang="en-US" sz="2400" smtClean="0"/>
              <a:t>There is a detailed analysis of each factor and a summary of prior court cases in this case.  The court held that the transactions were indeed separate and that the transfer of assets to the corporation should be treated as a tax-free exchange.  Therefore, the basis of the assets for the corporation was their basis in the hands of the transferors on the date of the exchange. </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type="body" idx="1"/>
          </p:nvPr>
        </p:nvSpPr>
        <p:spPr>
          <a:xfrm>
            <a:off x="152400" y="152400"/>
            <a:ext cx="8839200" cy="6553200"/>
          </a:xfrm>
          <a:noFill/>
          <a:ln w="254000">
            <a:solidFill>
              <a:srgbClr val="FF0000"/>
            </a:solidFill>
            <a:miter lim="800000"/>
            <a:headEnd/>
            <a:tailEnd/>
          </a:ln>
        </p:spPr>
        <p:txBody>
          <a:bodyPr/>
          <a:lstStyle/>
          <a:p>
            <a:pPr marL="117475" indent="0" eaLnBrk="1" hangingPunct="1">
              <a:lnSpc>
                <a:spcPct val="90000"/>
              </a:lnSpc>
              <a:spcBef>
                <a:spcPct val="10000"/>
              </a:spcBef>
              <a:buFontTx/>
              <a:buNone/>
            </a:pPr>
            <a:endParaRPr lang="en-US" altLang="en-US" sz="2000" dirty="0" smtClean="0"/>
          </a:p>
          <a:p>
            <a:pPr marL="117475" indent="0" eaLnBrk="1" hangingPunct="1">
              <a:lnSpc>
                <a:spcPct val="90000"/>
              </a:lnSpc>
              <a:spcBef>
                <a:spcPct val="10000"/>
              </a:spcBef>
              <a:buFontTx/>
              <a:buNone/>
            </a:pPr>
            <a:r>
              <a:rPr lang="en-US" altLang="en-US" sz="5400" dirty="0" smtClean="0"/>
              <a:t>Remainder of this set of slides – </a:t>
            </a:r>
            <a:r>
              <a:rPr lang="en-US" altLang="en-US" sz="5400" u="sng" dirty="0" smtClean="0"/>
              <a:t>not relevant for Acct 4220.</a:t>
            </a:r>
          </a:p>
          <a:p>
            <a:pPr marL="117475" indent="0" eaLnBrk="1" hangingPunct="1">
              <a:lnSpc>
                <a:spcPct val="90000"/>
              </a:lnSpc>
              <a:spcBef>
                <a:spcPct val="10000"/>
              </a:spcBef>
              <a:buFontTx/>
              <a:buNone/>
            </a:pPr>
            <a:r>
              <a:rPr lang="en-US" altLang="en-US" sz="5400" dirty="0" smtClean="0"/>
              <a:t>Remainder is for the true “overachiever” who has excess free time, or needs sleeping pill.</a:t>
            </a:r>
            <a:endParaRPr lang="en-US" altLang="en-US" sz="5400"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type="body" idx="1"/>
          </p:nvPr>
        </p:nvSpPr>
        <p:spPr>
          <a:xfrm>
            <a:off x="152400" y="152400"/>
            <a:ext cx="8839200" cy="6553200"/>
          </a:xfrm>
          <a:noFill/>
          <a:ln w="254000">
            <a:solidFill>
              <a:srgbClr val="FF0000"/>
            </a:solidFill>
            <a:miter lim="800000"/>
            <a:headEnd/>
            <a:tailEnd/>
          </a:ln>
        </p:spPr>
        <p:txBody>
          <a:bodyPr/>
          <a:lstStyle/>
          <a:p>
            <a:pPr marL="117475" indent="0" eaLnBrk="1" hangingPunct="1">
              <a:lnSpc>
                <a:spcPct val="90000"/>
              </a:lnSpc>
              <a:spcBef>
                <a:spcPct val="10000"/>
              </a:spcBef>
              <a:buFontTx/>
              <a:buNone/>
            </a:pPr>
            <a:endParaRPr lang="en-US" altLang="en-US" sz="2000" smtClean="0"/>
          </a:p>
          <a:p>
            <a:pPr marL="117475" indent="0" eaLnBrk="1" hangingPunct="1">
              <a:lnSpc>
                <a:spcPct val="90000"/>
              </a:lnSpc>
              <a:spcBef>
                <a:spcPct val="10000"/>
              </a:spcBef>
              <a:buFontTx/>
              <a:buNone/>
            </a:pPr>
            <a:r>
              <a:rPr lang="en-US" altLang="en-US" sz="6000" smtClean="0"/>
              <a:t>Now lets compare the corporate rules with corresponding </a:t>
            </a:r>
            <a:r>
              <a:rPr lang="en-US" altLang="en-US" sz="6000" u="sng" smtClean="0">
                <a:solidFill>
                  <a:srgbClr val="FF0000"/>
                </a:solidFill>
              </a:rPr>
              <a:t>partnership</a:t>
            </a:r>
            <a:r>
              <a:rPr lang="en-US" altLang="en-US" sz="6000" smtClean="0"/>
              <a:t> rules for contributions of assets to a new business.</a:t>
            </a:r>
          </a:p>
          <a:p>
            <a:pPr marL="117475" indent="0" eaLnBrk="1" hangingPunct="1">
              <a:lnSpc>
                <a:spcPct val="90000"/>
              </a:lnSpc>
              <a:spcBef>
                <a:spcPct val="10000"/>
              </a:spcBef>
              <a:buFontTx/>
              <a:buNone/>
            </a:pPr>
            <a:r>
              <a:rPr lang="en-US" altLang="en-US" sz="5400" smtClean="0"/>
              <a:t>See Reg. §1.722-1.</a:t>
            </a:r>
          </a:p>
        </p:txBody>
      </p:sp>
    </p:spTree>
    <p:extLst>
      <p:ext uri="{BB962C8B-B14F-4D97-AF65-F5344CB8AC3E}">
        <p14:creationId xmlns:p14="http://schemas.microsoft.com/office/powerpoint/2010/main" val="226063765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06" name="Object 2"/>
          <p:cNvGraphicFramePr>
            <a:graphicFrameLocks noChangeAspect="1"/>
          </p:cNvGraphicFramePr>
          <p:nvPr>
            <p:ph/>
          </p:nvPr>
        </p:nvGraphicFramePr>
        <p:xfrm>
          <a:off x="236538" y="381000"/>
          <a:ext cx="8567737" cy="6054725"/>
        </p:xfrm>
        <a:graphic>
          <a:graphicData uri="http://schemas.openxmlformats.org/presentationml/2006/ole">
            <mc:AlternateContent xmlns:mc="http://schemas.openxmlformats.org/markup-compatibility/2006">
              <mc:Choice xmlns:v="urn:schemas-microsoft-com:vml" Requires="v">
                <p:oleObj spid="_x0000_s72717" name="Worksheet" r:id="rId4" imgW="3448169" imgH="2343031" progId="Excel.Sheet.8">
                  <p:embed/>
                </p:oleObj>
              </mc:Choice>
              <mc:Fallback>
                <p:oleObj name="Worksheet" r:id="rId4" imgW="3448169" imgH="2343031"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381000"/>
                        <a:ext cx="8567737" cy="6054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en-US" smtClean="0"/>
              <a:t> </a:t>
            </a:r>
          </a:p>
        </p:txBody>
      </p:sp>
      <p:graphicFrame>
        <p:nvGraphicFramePr>
          <p:cNvPr id="73731" name="Object 3"/>
          <p:cNvGraphicFramePr>
            <a:graphicFrameLocks noChangeAspect="1"/>
          </p:cNvGraphicFramePr>
          <p:nvPr>
            <p:ph idx="1"/>
          </p:nvPr>
        </p:nvGraphicFramePr>
        <p:xfrm>
          <a:off x="228600" y="152400"/>
          <a:ext cx="8567738" cy="6275388"/>
        </p:xfrm>
        <a:graphic>
          <a:graphicData uri="http://schemas.openxmlformats.org/presentationml/2006/ole">
            <mc:AlternateContent xmlns:mc="http://schemas.openxmlformats.org/markup-compatibility/2006">
              <mc:Choice xmlns:v="urn:schemas-microsoft-com:vml" Requires="v">
                <p:oleObj spid="_x0000_s73742" name="Worksheet" r:id="rId4" imgW="2314651" imgH="1695602" progId="Excel.Sheet.8">
                  <p:embed/>
                </p:oleObj>
              </mc:Choice>
              <mc:Fallback>
                <p:oleObj name="Worksheet" r:id="rId4" imgW="2314651" imgH="169560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52400"/>
                        <a:ext cx="8567738" cy="627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152400" y="304800"/>
            <a:ext cx="8763000" cy="6019800"/>
          </a:xfrm>
        </p:spPr>
        <p:txBody>
          <a:bodyPr/>
          <a:lstStyle/>
          <a:p>
            <a:pPr marL="0" indent="0" eaLnBrk="1" hangingPunct="1">
              <a:buFontTx/>
              <a:buNone/>
            </a:pPr>
            <a:r>
              <a:rPr lang="en-US" altLang="en-US" sz="4400" u="sng" smtClean="0">
                <a:solidFill>
                  <a:srgbClr val="FF3300"/>
                </a:solidFill>
              </a:rPr>
              <a:t>Exchanges-Not Like-Kind</a:t>
            </a:r>
            <a:r>
              <a:rPr lang="en-US" altLang="en-US" smtClean="0"/>
              <a:t> </a:t>
            </a:r>
          </a:p>
          <a:p>
            <a:pPr marL="0" indent="0" eaLnBrk="1" hangingPunct="1">
              <a:buFontTx/>
              <a:buNone/>
            </a:pPr>
            <a:r>
              <a:rPr lang="en-US" altLang="en-US" u="sng" smtClean="0"/>
              <a:t>Ben</a:t>
            </a:r>
            <a:r>
              <a:rPr lang="en-US" altLang="en-US" smtClean="0"/>
              <a:t> paid $30,000 for land that is needed by IBM. Ben owes $5,000 on a mortgage on the land.  </a:t>
            </a:r>
            <a:br>
              <a:rPr lang="en-US" altLang="en-US" smtClean="0"/>
            </a:br>
            <a:r>
              <a:rPr lang="en-US" altLang="en-US" smtClean="0"/>
              <a:t>IBM will trade IBM stock worth $100,000 for the land and will assume the mortgage of $5,000. </a:t>
            </a:r>
          </a:p>
          <a:p>
            <a:pPr marL="0" indent="0" eaLnBrk="1" hangingPunct="1">
              <a:buFontTx/>
              <a:buNone/>
            </a:pPr>
            <a:r>
              <a:rPr lang="en-US" altLang="en-US" smtClean="0"/>
              <a:t>How much is the gain to be recognized by </a:t>
            </a:r>
            <a:r>
              <a:rPr lang="en-US" altLang="en-US" u="sng" smtClean="0"/>
              <a:t>Ben</a:t>
            </a:r>
            <a:r>
              <a:rPr lang="en-US" altLang="en-US" smtClean="0"/>
              <a:t> as a result of this exchange?</a:t>
            </a:r>
            <a:r>
              <a:rPr lang="en-US" altLang="en-US" sz="4000" b="0" smtClean="0"/>
              <a:t>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tLang="en-US" smtClean="0"/>
              <a:t> </a:t>
            </a:r>
          </a:p>
        </p:txBody>
      </p:sp>
      <p:graphicFrame>
        <p:nvGraphicFramePr>
          <p:cNvPr id="74755" name="Object 3"/>
          <p:cNvGraphicFramePr>
            <a:graphicFrameLocks noChangeAspect="1"/>
          </p:cNvGraphicFramePr>
          <p:nvPr>
            <p:ph idx="1"/>
          </p:nvPr>
        </p:nvGraphicFramePr>
        <p:xfrm>
          <a:off x="295275" y="295275"/>
          <a:ext cx="8672513" cy="6103938"/>
        </p:xfrm>
        <a:graphic>
          <a:graphicData uri="http://schemas.openxmlformats.org/presentationml/2006/ole">
            <mc:AlternateContent xmlns:mc="http://schemas.openxmlformats.org/markup-compatibility/2006">
              <mc:Choice xmlns:v="urn:schemas-microsoft-com:vml" Requires="v">
                <p:oleObj spid="_x0000_s74766" name="Worksheet" r:id="rId4" imgW="2990833" imgH="2105152" progId="Excel.Sheet.8">
                  <p:embed/>
                </p:oleObj>
              </mc:Choice>
              <mc:Fallback>
                <p:oleObj name="Worksheet" r:id="rId4" imgW="2990833" imgH="210515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275" y="295275"/>
                        <a:ext cx="8672513" cy="6103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altLang="en-US" smtClean="0"/>
              <a:t> </a:t>
            </a:r>
          </a:p>
        </p:txBody>
      </p:sp>
      <p:graphicFrame>
        <p:nvGraphicFramePr>
          <p:cNvPr id="75779" name="Object 3"/>
          <p:cNvGraphicFramePr>
            <a:graphicFrameLocks noChangeAspect="1"/>
          </p:cNvGraphicFramePr>
          <p:nvPr>
            <p:ph idx="1"/>
          </p:nvPr>
        </p:nvGraphicFramePr>
        <p:xfrm>
          <a:off x="304800" y="304800"/>
          <a:ext cx="8642350" cy="6102350"/>
        </p:xfrm>
        <a:graphic>
          <a:graphicData uri="http://schemas.openxmlformats.org/presentationml/2006/ole">
            <mc:AlternateContent xmlns:mc="http://schemas.openxmlformats.org/markup-compatibility/2006">
              <mc:Choice xmlns:v="urn:schemas-microsoft-com:vml" Requires="v">
                <p:oleObj spid="_x0000_s75790" name="Worksheet" r:id="rId4" imgW="2981350" imgH="2105152" progId="Excel.Sheet.8">
                  <p:embed/>
                </p:oleObj>
              </mc:Choice>
              <mc:Fallback>
                <p:oleObj name="Worksheet" r:id="rId4" imgW="2981350" imgH="2105152"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04800"/>
                        <a:ext cx="8642350" cy="6102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altLang="en-US" smtClean="0"/>
              <a:t> </a:t>
            </a:r>
          </a:p>
        </p:txBody>
      </p:sp>
      <p:graphicFrame>
        <p:nvGraphicFramePr>
          <p:cNvPr id="76803" name="Object 3"/>
          <p:cNvGraphicFramePr>
            <a:graphicFrameLocks noChangeAspect="1"/>
          </p:cNvGraphicFramePr>
          <p:nvPr>
            <p:ph idx="1"/>
          </p:nvPr>
        </p:nvGraphicFramePr>
        <p:xfrm>
          <a:off x="152400" y="381000"/>
          <a:ext cx="8837613" cy="5580063"/>
        </p:xfrm>
        <a:graphic>
          <a:graphicData uri="http://schemas.openxmlformats.org/presentationml/2006/ole">
            <mc:AlternateContent xmlns:mc="http://schemas.openxmlformats.org/markup-compatibility/2006">
              <mc:Choice xmlns:v="urn:schemas-microsoft-com:vml" Requires="v">
                <p:oleObj spid="_x0000_s76814" name="Worksheet" r:id="rId4" imgW="2790884" imgH="1762150" progId="Excel.Sheet.8">
                  <p:embed/>
                </p:oleObj>
              </mc:Choice>
              <mc:Fallback>
                <p:oleObj name="Worksheet" r:id="rId4" imgW="2790884" imgH="1762150"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381000"/>
                        <a:ext cx="8837613" cy="558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altLang="en-US" smtClean="0"/>
              <a:t> </a:t>
            </a:r>
          </a:p>
        </p:txBody>
      </p:sp>
      <p:graphicFrame>
        <p:nvGraphicFramePr>
          <p:cNvPr id="77827" name="Object 3"/>
          <p:cNvGraphicFramePr>
            <a:graphicFrameLocks noChangeAspect="1"/>
          </p:cNvGraphicFramePr>
          <p:nvPr>
            <p:ph idx="1"/>
          </p:nvPr>
        </p:nvGraphicFramePr>
        <p:xfrm>
          <a:off x="152400" y="304800"/>
          <a:ext cx="8761413" cy="5505450"/>
        </p:xfrm>
        <a:graphic>
          <a:graphicData uri="http://schemas.openxmlformats.org/presentationml/2006/ole">
            <mc:AlternateContent xmlns:mc="http://schemas.openxmlformats.org/markup-compatibility/2006">
              <mc:Choice xmlns:v="urn:schemas-microsoft-com:vml" Requires="v">
                <p:oleObj spid="_x0000_s77838" name="Worksheet" r:id="rId4" imgW="2819332" imgH="1771633" progId="Excel.Sheet.8">
                  <p:embed/>
                </p:oleObj>
              </mc:Choice>
              <mc:Fallback>
                <p:oleObj name="Worksheet" r:id="rId4" imgW="2819332" imgH="1771633"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304800"/>
                        <a:ext cx="8761413" cy="5505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altLang="en-US" smtClean="0"/>
              <a:t> </a:t>
            </a:r>
          </a:p>
        </p:txBody>
      </p:sp>
      <p:graphicFrame>
        <p:nvGraphicFramePr>
          <p:cNvPr id="78851" name="Object 3"/>
          <p:cNvGraphicFramePr>
            <a:graphicFrameLocks noChangeAspect="1"/>
          </p:cNvGraphicFramePr>
          <p:nvPr>
            <p:ph idx="1"/>
          </p:nvPr>
        </p:nvGraphicFramePr>
        <p:xfrm>
          <a:off x="236538" y="317500"/>
          <a:ext cx="8523287" cy="6029325"/>
        </p:xfrm>
        <a:graphic>
          <a:graphicData uri="http://schemas.openxmlformats.org/presentationml/2006/ole">
            <mc:AlternateContent xmlns:mc="http://schemas.openxmlformats.org/markup-compatibility/2006">
              <mc:Choice xmlns:v="urn:schemas-microsoft-com:vml" Requires="v">
                <p:oleObj spid="_x0000_s78862" name="Worksheet" r:id="rId4" imgW="2571699" imgH="1819317" progId="Excel.Sheet.8">
                  <p:embed/>
                </p:oleObj>
              </mc:Choice>
              <mc:Fallback>
                <p:oleObj name="Worksheet" r:id="rId4" imgW="2571699" imgH="1819317"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317500"/>
                        <a:ext cx="8523287" cy="602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type="body" idx="1"/>
          </p:nvPr>
        </p:nvSpPr>
        <p:spPr>
          <a:xfrm>
            <a:off x="304800" y="304800"/>
            <a:ext cx="8610600" cy="6248400"/>
          </a:xfrm>
        </p:spPr>
        <p:txBody>
          <a:bodyPr/>
          <a:lstStyle/>
          <a:p>
            <a:pPr marL="0" indent="0" eaLnBrk="1" hangingPunct="1">
              <a:buFontTx/>
              <a:buNone/>
            </a:pPr>
            <a:r>
              <a:rPr lang="en-US" altLang="en-US" sz="4000" smtClean="0"/>
              <a:t>(CPAM94#26) On January 2, Black acquired a 50% interest in New Partnership by contributing property with an adjusted basis of $7,000 and a FMV of $9,000. </a:t>
            </a:r>
            <a:br>
              <a:rPr lang="en-US" altLang="en-US" sz="4000" smtClean="0"/>
            </a:br>
            <a:r>
              <a:rPr lang="en-US" altLang="en-US" sz="4000" smtClean="0"/>
              <a:t>The other partner gave cash of $9,000. What was Black's recognized gain?</a:t>
            </a:r>
          </a:p>
          <a:p>
            <a:pPr marL="0" indent="0" eaLnBrk="1" hangingPunct="1">
              <a:buFontTx/>
              <a:buNone/>
            </a:pPr>
            <a:r>
              <a:rPr lang="en-US" altLang="en-US" smtClean="0"/>
              <a:t>a. $3,500  b. $4,000  </a:t>
            </a:r>
            <a:br>
              <a:rPr lang="en-US" altLang="en-US" smtClean="0"/>
            </a:br>
            <a:r>
              <a:rPr lang="en-US" altLang="en-US" smtClean="0"/>
              <a:t>c. $5,500  d. $7,000  e. $0</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type="body" idx="1"/>
          </p:nvPr>
        </p:nvSpPr>
        <p:spPr>
          <a:xfrm>
            <a:off x="304800" y="152400"/>
            <a:ext cx="8610600" cy="6018213"/>
          </a:xfrm>
        </p:spPr>
        <p:txBody>
          <a:bodyPr/>
          <a:lstStyle/>
          <a:p>
            <a:pPr marL="0" indent="0" eaLnBrk="1" hangingPunct="1">
              <a:spcBef>
                <a:spcPct val="0"/>
              </a:spcBef>
              <a:buFontTx/>
              <a:buNone/>
            </a:pPr>
            <a:r>
              <a:rPr lang="en-US" altLang="en-US" sz="4000" smtClean="0"/>
              <a:t>(CPAM94#26) On Jan. 2, Black acquired a 50% interest in New Partnership by giving property with an adj. basis of $7,000 and a FMV of $9,000. The other partner gave cash of $9,000. </a:t>
            </a:r>
            <a:br>
              <a:rPr lang="en-US" altLang="en-US" sz="4000" smtClean="0"/>
            </a:br>
            <a:r>
              <a:rPr lang="en-US" altLang="en-US" sz="4000" smtClean="0"/>
              <a:t>What is Black's </a:t>
            </a:r>
            <a:r>
              <a:rPr lang="en-US" altLang="en-US" sz="4000" u="sng" smtClean="0"/>
              <a:t>basis</a:t>
            </a:r>
            <a:r>
              <a:rPr lang="en-US" altLang="en-US" sz="4000" smtClean="0"/>
              <a:t> in New Partnership on January 2?</a:t>
            </a:r>
          </a:p>
          <a:p>
            <a:pPr marL="0" indent="0" eaLnBrk="1" hangingPunct="1">
              <a:spcBef>
                <a:spcPct val="0"/>
              </a:spcBef>
              <a:buFontTx/>
              <a:buNone/>
            </a:pPr>
            <a:r>
              <a:rPr lang="en-US" altLang="en-US" sz="4000" smtClean="0"/>
              <a:t>a. $3,500  b. $4,000 </a:t>
            </a:r>
            <a:br>
              <a:rPr lang="en-US" altLang="en-US" sz="4000" smtClean="0"/>
            </a:br>
            <a:r>
              <a:rPr lang="en-US" altLang="en-US" sz="4000" smtClean="0"/>
              <a:t>c. $5,500  d. $7,000</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ChangeArrowheads="1"/>
          </p:cNvSpPr>
          <p:nvPr>
            <p:ph type="body" idx="1"/>
          </p:nvPr>
        </p:nvSpPr>
        <p:spPr>
          <a:xfrm>
            <a:off x="152400" y="228600"/>
            <a:ext cx="8686800" cy="6324600"/>
          </a:xfrm>
        </p:spPr>
        <p:txBody>
          <a:bodyPr/>
          <a:lstStyle/>
          <a:p>
            <a:pPr marL="0" indent="0" eaLnBrk="1" hangingPunct="1">
              <a:buFontTx/>
              <a:buNone/>
            </a:pPr>
            <a:r>
              <a:rPr lang="en-US" altLang="en-US" smtClean="0"/>
              <a:t>(CPAM95#27) Strom acquired a 25 percent interest in Ace Partnership by contributing land with a basis of $16,000 and FMV of $50,000. </a:t>
            </a:r>
            <a:r>
              <a:rPr lang="en-US" altLang="en-US" u="sng" smtClean="0"/>
              <a:t>The land was subject to a $24,000 debt</a:t>
            </a:r>
            <a:r>
              <a:rPr lang="en-US" altLang="en-US" smtClean="0"/>
              <a:t>, which was assumed by Ace. </a:t>
            </a:r>
            <a:br>
              <a:rPr lang="en-US" altLang="en-US" smtClean="0"/>
            </a:br>
            <a:r>
              <a:rPr lang="en-US" altLang="en-US" smtClean="0"/>
              <a:t>No other debt existed at the time of the contribution. </a:t>
            </a:r>
            <a:br>
              <a:rPr lang="en-US" altLang="en-US" smtClean="0"/>
            </a:br>
            <a:r>
              <a:rPr lang="en-US" altLang="en-US" smtClean="0"/>
              <a:t>What was Strom's </a:t>
            </a:r>
            <a:r>
              <a:rPr lang="en-US" altLang="en-US" u="sng" smtClean="0"/>
              <a:t>recognized gain</a:t>
            </a:r>
            <a:r>
              <a:rPr lang="en-US" altLang="en-US" smtClean="0"/>
              <a:t>?	</a:t>
            </a:r>
          </a:p>
          <a:p>
            <a:pPr marL="0" indent="0" eaLnBrk="1" hangingPunct="1">
              <a:buFontTx/>
              <a:buNone/>
            </a:pPr>
            <a:r>
              <a:rPr lang="en-US" altLang="en-US" smtClean="0"/>
              <a:t>a. $0             b. $16,000  </a:t>
            </a:r>
            <a:br>
              <a:rPr lang="en-US" altLang="en-US" smtClean="0"/>
            </a:br>
            <a:r>
              <a:rPr lang="en-US" altLang="en-US" smtClean="0"/>
              <a:t>c. $26,000    d. $2,000</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type="body" idx="1"/>
          </p:nvPr>
        </p:nvSpPr>
        <p:spPr>
          <a:xfrm>
            <a:off x="304800" y="304800"/>
            <a:ext cx="8534400" cy="6096000"/>
          </a:xfrm>
        </p:spPr>
        <p:txBody>
          <a:bodyPr/>
          <a:lstStyle/>
          <a:p>
            <a:pPr marL="0" indent="0" eaLnBrk="1" hangingPunct="1">
              <a:lnSpc>
                <a:spcPct val="95000"/>
              </a:lnSpc>
              <a:spcBef>
                <a:spcPct val="0"/>
              </a:spcBef>
              <a:buFontTx/>
              <a:buNone/>
            </a:pPr>
            <a:r>
              <a:rPr lang="en-US" altLang="en-US" sz="4000" smtClean="0"/>
              <a:t>(CPAM94#26) On Jan. 2, Black acquired a 50% interest in New Partnership by giving property with a basis of $7,000 and a FMV of $9,000, </a:t>
            </a:r>
            <a:r>
              <a:rPr lang="en-US" altLang="en-US" sz="4000" u="sng" smtClean="0"/>
              <a:t>subject to a mortgage of $3,000</a:t>
            </a:r>
            <a:r>
              <a:rPr lang="en-US" altLang="en-US" sz="4000" smtClean="0"/>
              <a:t>. What was Black's basis in New Partnership on January 2?</a:t>
            </a:r>
          </a:p>
          <a:p>
            <a:pPr marL="0" indent="0" eaLnBrk="1" hangingPunct="1">
              <a:lnSpc>
                <a:spcPct val="95000"/>
              </a:lnSpc>
              <a:spcBef>
                <a:spcPct val="0"/>
              </a:spcBef>
              <a:buFontTx/>
              <a:buNone/>
            </a:pPr>
            <a:r>
              <a:rPr lang="en-US" altLang="en-US" sz="4000" smtClean="0"/>
              <a:t>a. $3,500  b. $4,000  </a:t>
            </a:r>
            <a:br>
              <a:rPr lang="en-US" altLang="en-US" sz="4000" smtClean="0"/>
            </a:br>
            <a:r>
              <a:rPr lang="en-US" altLang="en-US" sz="4000" smtClean="0"/>
              <a:t>c. $5,500  d. $7,500</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228600" y="381000"/>
            <a:ext cx="8686800" cy="5789613"/>
          </a:xfrm>
        </p:spPr>
        <p:txBody>
          <a:bodyPr/>
          <a:lstStyle/>
          <a:p>
            <a:pPr marL="0" indent="0" eaLnBrk="1" hangingPunct="1">
              <a:buFontTx/>
              <a:buNone/>
            </a:pPr>
            <a:r>
              <a:rPr lang="en-US" altLang="en-US" smtClean="0"/>
              <a:t>(CPAM95#27) Strom acquired a 25 percent interest in Ace Partnership by contributing land with a basis of $16,000 and FMV of $50,000. </a:t>
            </a:r>
            <a:r>
              <a:rPr lang="en-US" altLang="en-US" u="sng" smtClean="0"/>
              <a:t>The land was subject to a $24,000 debt,</a:t>
            </a:r>
            <a:r>
              <a:rPr lang="en-US" altLang="en-US" smtClean="0"/>
              <a:t> which was assumed by Ace. No other debt existed at the time of the contribution. </a:t>
            </a:r>
            <a:br>
              <a:rPr lang="en-US" altLang="en-US" smtClean="0"/>
            </a:br>
            <a:r>
              <a:rPr lang="en-US" altLang="en-US" smtClean="0"/>
              <a:t>What was Strom's </a:t>
            </a:r>
            <a:r>
              <a:rPr lang="en-US" altLang="en-US" u="sng" smtClean="0"/>
              <a:t>basis</a:t>
            </a:r>
            <a:r>
              <a:rPr lang="en-US" altLang="en-US" smtClean="0"/>
              <a:t> in Ace?	</a:t>
            </a:r>
          </a:p>
          <a:p>
            <a:pPr marL="0" indent="0" eaLnBrk="1" hangingPunct="1">
              <a:buFontTx/>
              <a:buNone/>
            </a:pPr>
            <a:r>
              <a:rPr lang="en-US" altLang="en-US" smtClean="0"/>
              <a:t>a. $0            b. $16,000  </a:t>
            </a:r>
            <a:br>
              <a:rPr lang="en-US" altLang="en-US" smtClean="0"/>
            </a:br>
            <a:r>
              <a:rPr lang="en-US" altLang="en-US" smtClean="0"/>
              <a:t>c. $26,000    d. $32.000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2"/>
          <p:cNvGraphicFramePr>
            <a:graphicFrameLocks noChangeAspect="1"/>
          </p:cNvGraphicFramePr>
          <p:nvPr>
            <p:ph idx="1"/>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2301" name="Worksheet" r:id="rId4" imgW="2590920" imgH="1552485" progId="Excel.Sheet.8">
                  <p:embed/>
                </p:oleObj>
              </mc:Choice>
              <mc:Fallback>
                <p:oleObj name="Worksheet" r:id="rId4" imgW="2590920" imgH="155248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type="body" idx="1"/>
          </p:nvPr>
        </p:nvSpPr>
        <p:spPr>
          <a:xfrm>
            <a:off x="457200" y="304800"/>
            <a:ext cx="8229600" cy="5865813"/>
          </a:xfrm>
        </p:spPr>
        <p:txBody>
          <a:bodyPr/>
          <a:lstStyle/>
          <a:p>
            <a:pPr eaLnBrk="1" hangingPunct="1">
              <a:buFontTx/>
              <a:buNone/>
            </a:pPr>
            <a:r>
              <a:rPr lang="en-US" altLang="en-US" sz="4400" u="sng" smtClean="0">
                <a:solidFill>
                  <a:srgbClr val="FF3300"/>
                </a:solidFill>
              </a:rPr>
              <a:t>Step Transactions-Plan A</a:t>
            </a:r>
            <a:r>
              <a:rPr lang="en-US" altLang="en-US" sz="6000" u="sng" smtClean="0">
                <a:solidFill>
                  <a:srgbClr val="FF3300"/>
                </a:solidFill>
              </a:rPr>
              <a:t> </a:t>
            </a:r>
          </a:p>
          <a:p>
            <a:pPr eaLnBrk="1" hangingPunct="1"/>
            <a:r>
              <a:rPr lang="en-US" altLang="en-US" sz="4800" smtClean="0"/>
              <a:t>IBM wants to acquire your appreciated land by giving you an appropriate amount of IBM stock.</a:t>
            </a:r>
          </a:p>
          <a:p>
            <a:pPr eaLnBrk="1" hangingPunct="1"/>
            <a:r>
              <a:rPr lang="en-US" altLang="en-US" sz="4800" smtClean="0"/>
              <a:t>Is this a tax-free exchange?</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type="body" idx="1"/>
          </p:nvPr>
        </p:nvSpPr>
        <p:spPr>
          <a:xfrm>
            <a:off x="228600" y="228600"/>
            <a:ext cx="8686800" cy="6019800"/>
          </a:xfrm>
        </p:spPr>
        <p:txBody>
          <a:bodyPr/>
          <a:lstStyle/>
          <a:p>
            <a:pPr eaLnBrk="1" hangingPunct="1">
              <a:spcBef>
                <a:spcPct val="10000"/>
              </a:spcBef>
              <a:buFontTx/>
              <a:buNone/>
            </a:pPr>
            <a:r>
              <a:rPr lang="en-US" altLang="en-US" sz="4000" u="sng" smtClean="0">
                <a:solidFill>
                  <a:srgbClr val="FF3300"/>
                </a:solidFill>
              </a:rPr>
              <a:t>Step Transactions-Plan B</a:t>
            </a:r>
            <a:endParaRPr lang="en-US" altLang="en-US" sz="4200" u="sng" smtClean="0">
              <a:solidFill>
                <a:srgbClr val="FF3300"/>
              </a:solidFill>
            </a:endParaRPr>
          </a:p>
          <a:p>
            <a:pPr eaLnBrk="1" hangingPunct="1">
              <a:spcBef>
                <a:spcPct val="10000"/>
              </a:spcBef>
            </a:pPr>
            <a:r>
              <a:rPr lang="en-US" altLang="en-US" sz="3400" smtClean="0"/>
              <a:t>You organize “New Corp.” You invest land (basis of $100,000 &amp; FMV of $800,000).</a:t>
            </a:r>
          </a:p>
          <a:p>
            <a:pPr eaLnBrk="1" hangingPunct="1">
              <a:spcBef>
                <a:spcPct val="10000"/>
              </a:spcBef>
            </a:pPr>
            <a:r>
              <a:rPr lang="en-US" altLang="en-US" sz="3400" smtClean="0"/>
              <a:t>You receive 100% of “New Corp.” stock worth $800,000.</a:t>
            </a:r>
          </a:p>
          <a:p>
            <a:pPr eaLnBrk="1" hangingPunct="1">
              <a:spcBef>
                <a:spcPct val="10000"/>
              </a:spcBef>
            </a:pPr>
            <a:r>
              <a:rPr lang="en-US" altLang="en-US" sz="3400" smtClean="0"/>
              <a:t>Then you trade your “New Corp.” stock to IBM for IBM Stock worth $800,000.</a:t>
            </a:r>
          </a:p>
          <a:p>
            <a:pPr eaLnBrk="1" hangingPunct="1">
              <a:spcBef>
                <a:spcPct val="10000"/>
              </a:spcBef>
            </a:pPr>
            <a:r>
              <a:rPr lang="en-US" altLang="en-US" sz="3400" smtClean="0"/>
              <a:t>Is this a tax-free Sec. 351 transaction </a:t>
            </a:r>
            <a:br>
              <a:rPr lang="en-US" altLang="en-US" sz="3400" smtClean="0"/>
            </a:br>
            <a:r>
              <a:rPr lang="en-US" altLang="en-US" sz="3400" smtClean="0"/>
              <a:t>followed by tax-free reorganization?</a:t>
            </a:r>
          </a:p>
          <a:p>
            <a:pPr eaLnBrk="1" hangingPunct="1">
              <a:spcBef>
                <a:spcPct val="10000"/>
              </a:spcBef>
              <a:buFontTx/>
              <a:buNone/>
            </a:pPr>
            <a:r>
              <a:rPr lang="en-US" altLang="en-US" sz="3200" smtClean="0"/>
              <a:t>Revenue Ruling 70-140</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noChangeArrowheads="1"/>
          </p:cNvSpPr>
          <p:nvPr>
            <p:ph type="body" idx="1"/>
          </p:nvPr>
        </p:nvSpPr>
        <p:spPr>
          <a:xfrm>
            <a:off x="228600" y="152400"/>
            <a:ext cx="8686800" cy="6400800"/>
          </a:xfrm>
        </p:spPr>
        <p:txBody>
          <a:bodyPr/>
          <a:lstStyle/>
          <a:p>
            <a:pPr marL="0" indent="0" eaLnBrk="1" hangingPunct="1">
              <a:buFontTx/>
              <a:buNone/>
            </a:pPr>
            <a:r>
              <a:rPr lang="en-US" altLang="en-US" sz="8000" smtClean="0"/>
              <a:t>How many </a:t>
            </a:r>
            <a:br>
              <a:rPr lang="en-US" altLang="en-US" sz="8000" smtClean="0"/>
            </a:br>
            <a:r>
              <a:rPr lang="en-US" altLang="en-US" sz="8000" smtClean="0"/>
              <a:t>ways can you incorporate </a:t>
            </a:r>
            <a:br>
              <a:rPr lang="en-US" altLang="en-US" sz="8000" smtClean="0"/>
            </a:br>
            <a:r>
              <a:rPr lang="en-US" altLang="en-US" sz="8000" smtClean="0"/>
              <a:t>an existing partnership?</a:t>
            </a:r>
          </a:p>
          <a:p>
            <a:pPr marL="0" indent="0" eaLnBrk="1" hangingPunct="1">
              <a:buFontTx/>
              <a:buNone/>
            </a:pPr>
            <a:endParaRPr lang="en-US" altLang="en-US" sz="660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en-US" altLang="en-US" smtClean="0"/>
              <a:t> </a:t>
            </a:r>
          </a:p>
        </p:txBody>
      </p:sp>
      <p:sp>
        <p:nvSpPr>
          <p:cNvPr id="88067" name="Rectangle 3"/>
          <p:cNvSpPr>
            <a:spLocks noGrp="1" noChangeArrowheads="1"/>
          </p:cNvSpPr>
          <p:nvPr>
            <p:ph type="body" sz="half" idx="1"/>
          </p:nvPr>
        </p:nvSpPr>
        <p:spPr>
          <a:xfrm>
            <a:off x="152400" y="304800"/>
            <a:ext cx="8839200" cy="6019800"/>
          </a:xfrm>
          <a:noFill/>
        </p:spPr>
        <p:txBody>
          <a:bodyPr/>
          <a:lstStyle/>
          <a:p>
            <a:pPr marL="0" indent="0" eaLnBrk="1" hangingPunct="1">
              <a:buFontTx/>
              <a:buNone/>
            </a:pPr>
            <a:r>
              <a:rPr lang="en-US" altLang="en-US" sz="4400" u="sng" smtClean="0">
                <a:solidFill>
                  <a:srgbClr val="FF3300"/>
                </a:solidFill>
              </a:rPr>
              <a:t>Tax Planning Considerations.</a:t>
            </a:r>
          </a:p>
          <a:p>
            <a:pPr marL="0" indent="0" eaLnBrk="1" hangingPunct="1">
              <a:buFontTx/>
              <a:buNone/>
            </a:pPr>
            <a:r>
              <a:rPr lang="en-US" altLang="en-US" smtClean="0"/>
              <a:t>Sec. 351 treatment is mandatory, not elective, if the provisions are met.  In some cases shareholders may wish to recognize gains or losses.  </a:t>
            </a:r>
          </a:p>
          <a:p>
            <a:pPr marL="0" indent="0" eaLnBrk="1" hangingPunct="1">
              <a:buFontTx/>
              <a:buNone/>
            </a:pPr>
            <a:r>
              <a:rPr lang="en-US" altLang="en-US" smtClean="0"/>
              <a:t>In order to accomplish this, one of the provisions necessary for the application of §351 must be violated.  </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altLang="en-US" smtClean="0"/>
              <a:t> </a:t>
            </a:r>
          </a:p>
        </p:txBody>
      </p:sp>
      <p:sp>
        <p:nvSpPr>
          <p:cNvPr id="89091" name="Rectangle 3"/>
          <p:cNvSpPr>
            <a:spLocks noGrp="1" noChangeArrowheads="1"/>
          </p:cNvSpPr>
          <p:nvPr>
            <p:ph type="body" sz="half" idx="1"/>
          </p:nvPr>
        </p:nvSpPr>
        <p:spPr>
          <a:xfrm>
            <a:off x="152400" y="152400"/>
            <a:ext cx="8839200" cy="6477000"/>
          </a:xfrm>
          <a:noFill/>
        </p:spPr>
        <p:txBody>
          <a:bodyPr/>
          <a:lstStyle/>
          <a:p>
            <a:pPr marL="0" indent="0" eaLnBrk="1" hangingPunct="1">
              <a:buFontTx/>
              <a:buNone/>
            </a:pPr>
            <a:r>
              <a:rPr lang="en-US" altLang="en-US" sz="3200" u="sng" smtClean="0">
                <a:solidFill>
                  <a:srgbClr val="FF3300"/>
                </a:solidFill>
              </a:rPr>
              <a:t>Compliance and Procedural Requirements.</a:t>
            </a:r>
          </a:p>
          <a:p>
            <a:pPr marL="0" indent="0" eaLnBrk="1" hangingPunct="1">
              <a:buFontTx/>
              <a:buNone/>
            </a:pPr>
            <a:r>
              <a:rPr lang="en-US" altLang="en-US" smtClean="0"/>
              <a:t>Every person who receives stock, securities, or other property in an exchange qualifying under §351 must attach a statement to his tax return for the period that includes the date of the exchange. </a:t>
            </a:r>
          </a:p>
          <a:p>
            <a:pPr marL="0" indent="0" eaLnBrk="1" hangingPunct="1">
              <a:buFontTx/>
              <a:buNone/>
            </a:pPr>
            <a:r>
              <a:rPr lang="en-US" altLang="en-US" smtClean="0"/>
              <a:t>The transferee corporation must attach a statement to its tax return for the year in which the exchange takes place.  </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en-US" altLang="en-US" smtClean="0"/>
              <a:t> </a:t>
            </a:r>
          </a:p>
        </p:txBody>
      </p:sp>
      <p:sp>
        <p:nvSpPr>
          <p:cNvPr id="90115" name="Rectangle 3"/>
          <p:cNvSpPr>
            <a:spLocks noGrp="1" noChangeArrowheads="1"/>
          </p:cNvSpPr>
          <p:nvPr>
            <p:ph type="body" sz="half" idx="1"/>
          </p:nvPr>
        </p:nvSpPr>
        <p:spPr>
          <a:xfrm>
            <a:off x="304800" y="304800"/>
            <a:ext cx="8534400" cy="6019800"/>
          </a:xfrm>
          <a:noFill/>
        </p:spPr>
        <p:txBody>
          <a:bodyPr/>
          <a:lstStyle/>
          <a:p>
            <a:pPr marL="0" indent="0" algn="ctr" eaLnBrk="1" hangingPunct="1">
              <a:buFontTx/>
              <a:buNone/>
            </a:pPr>
            <a:r>
              <a:rPr lang="en-US" altLang="en-US" sz="17200" smtClean="0">
                <a:solidFill>
                  <a:srgbClr val="FF3300"/>
                </a:solidFill>
              </a:rPr>
              <a:t>The </a:t>
            </a:r>
          </a:p>
          <a:p>
            <a:pPr marL="0" indent="0" algn="ctr" eaLnBrk="1" hangingPunct="1">
              <a:buFontTx/>
              <a:buNone/>
            </a:pPr>
            <a:r>
              <a:rPr lang="en-US" altLang="en-US" sz="17200" smtClean="0">
                <a:solidFill>
                  <a:srgbClr val="FF3300"/>
                </a:solidFill>
              </a:rPr>
              <a:t>End</a:t>
            </a:r>
            <a:endParaRPr lang="en-US" altLang="en-US" sz="172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2"/>
          <p:cNvGraphicFramePr>
            <a:graphicFrameLocks noChangeAspect="1"/>
          </p:cNvGraphicFramePr>
          <p:nvPr>
            <p:ph idx="1"/>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3325" name="Worksheet" r:id="rId4" imgW="2667060" imgH="1705065" progId="Excel.Sheet.8">
                  <p:embed/>
                </p:oleObj>
              </mc:Choice>
              <mc:Fallback>
                <p:oleObj name="Worksheet" r:id="rId4" imgW="2667060" imgH="170506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8714</TotalTime>
  <Words>2442</Words>
  <Application>Microsoft Office PowerPoint</Application>
  <PresentationFormat>On-screen Show (4:3)</PresentationFormat>
  <Paragraphs>294</Paragraphs>
  <Slides>85</Slides>
  <Notes>85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3</vt:i4>
      </vt:variant>
      <vt:variant>
        <vt:lpstr>Slide Titles</vt:lpstr>
      </vt:variant>
      <vt:variant>
        <vt:i4>85</vt:i4>
      </vt:variant>
    </vt:vector>
  </HeadingPairs>
  <TitlesOfParts>
    <vt:vector size="91" baseType="lpstr">
      <vt:lpstr>Arial</vt:lpstr>
      <vt:lpstr>Times New Roman</vt:lpstr>
      <vt:lpstr>Default Design</vt:lpstr>
      <vt:lpstr>Microsoft Excel 97-2003 Worksheet</vt:lpstr>
      <vt:lpstr>Microsoft Office Excel 97-2003 Worksheet</vt:lpstr>
      <vt:lpstr>Microsoft Office Excel Worksheet</vt:lpstr>
      <vt:lpstr>Chapter 13A. Corporate Formation     Howard Godfrey, Ph.D., CPA Professor of Accounting UNC Charlotte Copyright © 2015. Howard Godfrey Edited December 02, 2015  T15F-Chp-13-1A-Corp-Formation-2015</vt:lpstr>
      <vt:lpstr>PowerPoint Presentation</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 </vt:lpstr>
      <vt:lpstr> </vt:lpstr>
      <vt:lpstr> </vt:lpstr>
      <vt:lpstr> </vt:lpstr>
      <vt:lpstr> </vt:lpstr>
      <vt:lpstr> </vt:lpstr>
      <vt:lpstr> </vt:lpstr>
      <vt:lpstr> </vt:lpstr>
      <vt:lpstr> </vt:lpstr>
      <vt:lpstr> </vt:lpstr>
      <vt:lpstr>Consequences of  §351(slide 1 of 2)</vt:lpstr>
      <vt:lpstr>Consequences of  §351 (slide 2 of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PowerPoint Presentation</vt:lpstr>
      <vt:lpstr>PowerPoint Presentation</vt:lpstr>
      <vt:lpstr>PowerPoint Presentation</vt:lpstr>
      <vt:lpstr> </vt:lpstr>
      <vt:lpstr> </vt:lpstr>
      <vt:lpstr>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Godfrey, Howard or Willa</dc:creator>
  <cp:lastModifiedBy>HowardGodfrey</cp:lastModifiedBy>
  <cp:revision>936</cp:revision>
  <cp:lastPrinted>2015-12-02T15:56:25Z</cp:lastPrinted>
  <dcterms:created xsi:type="dcterms:W3CDTF">2004-01-08T15:38:51Z</dcterms:created>
  <dcterms:modified xsi:type="dcterms:W3CDTF">2015-12-02T16:10:31Z</dcterms:modified>
</cp:coreProperties>
</file>