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62" r:id="rId2"/>
    <p:sldId id="507" r:id="rId3"/>
    <p:sldId id="609" r:id="rId4"/>
    <p:sldId id="589" r:id="rId5"/>
    <p:sldId id="590" r:id="rId6"/>
    <p:sldId id="565" r:id="rId7"/>
    <p:sldId id="567" r:id="rId8"/>
    <p:sldId id="568" r:id="rId9"/>
    <p:sldId id="626" r:id="rId10"/>
    <p:sldId id="680" r:id="rId11"/>
    <p:sldId id="682" r:id="rId12"/>
    <p:sldId id="681" r:id="rId13"/>
    <p:sldId id="683" r:id="rId14"/>
    <p:sldId id="627" r:id="rId15"/>
    <p:sldId id="628" r:id="rId16"/>
    <p:sldId id="610" r:id="rId17"/>
    <p:sldId id="611" r:id="rId18"/>
    <p:sldId id="612" r:id="rId19"/>
    <p:sldId id="684" r:id="rId20"/>
    <p:sldId id="688" r:id="rId21"/>
    <p:sldId id="689" r:id="rId22"/>
    <p:sldId id="690" r:id="rId23"/>
    <p:sldId id="691" r:id="rId24"/>
    <p:sldId id="692" r:id="rId25"/>
    <p:sldId id="616" r:id="rId26"/>
    <p:sldId id="617" r:id="rId27"/>
    <p:sldId id="678" r:id="rId28"/>
    <p:sldId id="618" r:id="rId29"/>
    <p:sldId id="679" r:id="rId30"/>
    <p:sldId id="619" r:id="rId31"/>
    <p:sldId id="620" r:id="rId32"/>
    <p:sldId id="621" r:id="rId33"/>
    <p:sldId id="622" r:id="rId34"/>
    <p:sldId id="623" r:id="rId35"/>
    <p:sldId id="624" r:id="rId36"/>
    <p:sldId id="625" r:id="rId37"/>
    <p:sldId id="629" r:id="rId38"/>
    <p:sldId id="630" r:id="rId39"/>
    <p:sldId id="631" r:id="rId40"/>
    <p:sldId id="632" r:id="rId41"/>
    <p:sldId id="633" r:id="rId42"/>
    <p:sldId id="634" r:id="rId43"/>
    <p:sldId id="635" r:id="rId44"/>
    <p:sldId id="636" r:id="rId45"/>
    <p:sldId id="637" r:id="rId46"/>
    <p:sldId id="613" r:id="rId47"/>
    <p:sldId id="614" r:id="rId48"/>
    <p:sldId id="615" r:id="rId49"/>
    <p:sldId id="638" r:id="rId50"/>
    <p:sldId id="639" r:id="rId51"/>
    <p:sldId id="640" r:id="rId52"/>
    <p:sldId id="641" r:id="rId53"/>
    <p:sldId id="642" r:id="rId54"/>
    <p:sldId id="643" r:id="rId55"/>
    <p:sldId id="644" r:id="rId56"/>
    <p:sldId id="645" r:id="rId57"/>
    <p:sldId id="646" r:id="rId58"/>
    <p:sldId id="647" r:id="rId59"/>
    <p:sldId id="504" r:id="rId6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6" d="100"/>
          <a:sy n="106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268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152400"/>
            <a:ext cx="3886200" cy="304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T15F-Chp-13-1B-Corporate Operations-2015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800600" y="228600"/>
            <a:ext cx="1828800" cy="304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Accounting </a:t>
            </a:r>
            <a:r>
              <a:rPr lang="en-US" smtClean="0"/>
              <a:t> 4220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04800" y="8534400"/>
            <a:ext cx="2667000" cy="381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Copyright </a:t>
            </a:r>
            <a:r>
              <a:rPr lang="en-US" dirty="0" smtClean="0"/>
              <a:t>2015. </a:t>
            </a:r>
            <a:r>
              <a:rPr lang="en-US" dirty="0"/>
              <a:t>Dr. Howard Godfrey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534400"/>
            <a:ext cx="2668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 Chapter  </a:t>
            </a:r>
            <a:r>
              <a:rPr lang="en-US" dirty="0" smtClean="0"/>
              <a:t>13.  </a:t>
            </a:r>
            <a:r>
              <a:rPr lang="en-US" dirty="0"/>
              <a:t>Page </a:t>
            </a:r>
            <a:fld id="{8641DC03-01CC-4B00-8663-F7C6E55F08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054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E9980A0-8DCE-498A-977D-C822A5D51CDB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2CDAFE-378F-4083-B8F5-0B4A84CE9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76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91285C-F0E0-4C9B-9847-5F263871D436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3" tIns="44448" rIns="90483" bIns="44448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55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1F0305-FB9C-4AE2-9EA8-D3951191FA89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475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137B28-C301-4ECF-B9D5-A7245261F8FC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9AA07D-9E1C-4F9D-9CD7-48B62044D358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1D0B00-8D20-4C73-80EA-23F10AFCFF19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363" indent="-28416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4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6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58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30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02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74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46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1B45022-BE2E-4D14-8D06-A99DCDD9114C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363" indent="-28416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4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6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58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30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02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74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46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210575C-E541-4FC6-BDDD-E453C3D706B4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363" indent="-28416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4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6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58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30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02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74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46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C885931-0FF9-4813-B49C-5BEDEF006ACB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363" indent="-28416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4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6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58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30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02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74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46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9A38AB2-DE2D-43DF-A432-ECF34273D068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363" indent="-28416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4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6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58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30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02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74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46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129C3F9-3E58-42BF-9629-101EB3663918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alt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363" indent="-28416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4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6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5813" indent="-227013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30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02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74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46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7FFAF83-D104-4286-B6EC-B6E98029A8A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C757D9-026F-435C-9975-A551CCBEA6A4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5650" cy="3425825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4988"/>
            <a:ext cx="5027613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24" tIns="46913" rIns="93824" bIns="46913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A435D7-904D-43D1-BA62-804171890A8B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567331-863A-4D3A-8CC9-828E6ACEA733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FE0307-3F45-48CD-A642-A5E621F46501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AB70B8-18CA-4C2E-808D-A3742C4ABEB8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BFE430-75DA-474D-AD01-F4638259085D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6BB776-6C69-436B-BEDE-9754830EDE32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71B7B4-69DD-4455-8CE1-A61C2BE1E931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A2E66B-DEC8-4230-9814-EACE2427AADE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3110F6-025B-446E-9C3F-5A235508A3C5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8D5E18-0FC4-473F-AAE4-B1FF390BDACC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FE77EB-5A9E-4EE1-BC3B-EBD37606D7A7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5650" cy="3424237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07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9" tIns="46036" rIns="92069" bIns="46036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CBEE6F-0950-467A-BED0-A160A1B82093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2AB964-89FD-4A76-A961-6E03CC2EC3F4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44C582-ED84-4886-89E1-60B9B69CB2D5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B032B0-A169-4F21-BF56-5DCE93000CCE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802265-C5EA-4867-B986-E12C213C0DD5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624607-62BB-4F53-A493-DD89CEA9F645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0234E1-313D-488C-836F-10A2F0B01634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2C4EDE-8EDD-49A7-8C71-F076C7E88C82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9D80C0-91A4-4A30-8D0A-D3C1A760AF87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5BDB63-E0CC-4298-B159-82F452A8F9AF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3803C1-1A5F-4DCA-8D41-0D9A0077E9D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86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74741D-9BA8-4657-84B4-D4A8156AB895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59656E-3522-483D-B8C1-729F6CD5B3D7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D1F391-C43C-492E-B4AB-E045EA1513F9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D2242E-3E67-4B68-9AAF-4DD9762EB54E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823CE8-9B62-4FDB-A1AD-1A31EEFCE9C5}" type="slidenum">
              <a:rPr lang="en-US" smtClean="0"/>
              <a:pPr>
                <a:defRPr/>
              </a:pPr>
              <a:t>49</a:t>
            </a:fld>
            <a:endParaRPr lang="en-US" smtClean="0"/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3" tIns="44448" rIns="90483" bIns="44448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957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9F83BA-BB14-4F1E-ACF0-F1FCF58EA32B}" type="slidenum">
              <a:rPr lang="en-US" smtClean="0"/>
              <a:pPr>
                <a:defRPr/>
              </a:pPr>
              <a:t>50</a:t>
            </a:fld>
            <a:endParaRPr lang="en-US" smtClean="0"/>
          </a:p>
        </p:txBody>
      </p:sp>
      <p:sp>
        <p:nvSpPr>
          <p:cNvPr id="11059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3" tIns="44448" rIns="90483" bIns="44448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059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1DA157-1B68-48B7-947E-48F5E3E5C604}" type="slidenum">
              <a:rPr lang="en-US" smtClean="0"/>
              <a:pPr>
                <a:defRPr/>
              </a:pPr>
              <a:t>53</a:t>
            </a:fld>
            <a:endParaRPr lang="en-US" smtClean="0"/>
          </a:p>
        </p:txBody>
      </p:sp>
      <p:sp>
        <p:nvSpPr>
          <p:cNvPr id="11161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3" tIns="44448" rIns="90483" bIns="44448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162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2CBBE6-955B-4716-9AD7-8CC93CCD7281}" type="slidenum">
              <a:rPr lang="en-US" smtClean="0"/>
              <a:pPr>
                <a:defRPr/>
              </a:pPr>
              <a:t>54</a:t>
            </a:fld>
            <a:endParaRPr lang="en-US" smtClean="0"/>
          </a:p>
        </p:txBody>
      </p:sp>
      <p:sp>
        <p:nvSpPr>
          <p:cNvPr id="11264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3" tIns="44448" rIns="90483" bIns="44448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264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5F5C0F-E156-4574-919E-7AD1793F45DF}" type="slidenum">
              <a:rPr lang="en-US" smtClean="0"/>
              <a:pPr>
                <a:defRPr/>
              </a:pPr>
              <a:t>55</a:t>
            </a:fld>
            <a:endParaRPr lang="en-US" smtClean="0"/>
          </a:p>
        </p:txBody>
      </p:sp>
      <p:sp>
        <p:nvSpPr>
          <p:cNvPr id="11366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3" tIns="44448" rIns="90483" bIns="44448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366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E33137-EDA2-4B9E-8118-69C75493EE90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96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D3D317-112C-4C5D-AED9-061841936F37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06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B1ADFF-EEA0-406E-97E7-3557370A5E3D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68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B039DA-CA9C-4943-9788-61FF83691720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270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AB0204-AD80-44B1-89BE-AE35451C3CDC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373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D3981-D64B-4503-B20A-DCC5F2678ABE}" type="datetime1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D585F-4CD4-427E-9B82-A1BD14F2C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93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16CB5-F15A-4CDC-B3F9-277FC30DE452}" type="datetime1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CDF5E-DBC0-4926-86A5-F4C7F0A626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6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CFA8A-1EA6-49D9-AD90-D4A245E7C901}" type="datetime1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9520A-28BB-4553-AF29-A319738E7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11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BA499-BB02-4B5B-9EC3-0BDF1107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99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11625-5322-4E16-9B4C-7F9F43717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5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1B91E-58CC-45D5-8692-921E96786D64}" type="datetime1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221C5-551D-45AE-96D9-F48171A21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66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27D16-A6A5-458F-ACC9-14FACEE53947}" type="datetime1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E43DB-A7C7-4F83-A396-D43C7EC4A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41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420DE-67FD-426B-B7D1-D09B245E0FE6}" type="datetime1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C6270-073D-45CD-BE75-A1402CE1D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0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B5C10-1CC0-434E-A5B9-15CE8E581F69}" type="datetime1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8AD78-62B2-4809-85FE-F956A61FC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F4936-3BE0-48E9-9A87-19954EBDEA4D}" type="datetime1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050DD-5E88-4543-9D34-357FFC835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1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6B5EE-FA42-482C-97DB-4CDE0F9E56C3}" type="datetime1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40AF4-FADE-444F-A348-2BC38D05E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6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5843B-6DF9-47C8-9AC7-7E8BB139C472}" type="datetime1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AA7D8-6462-47D7-93ED-C0087DB9A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4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9F2E6-4BA9-44AE-95D3-8B458DA17CC2}" type="datetime1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AD6BE-BEEA-48A3-94C9-D134847EA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55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FE7932-7693-4828-AF81-76DA164F505B}" type="datetime1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394C76-EAA0-4562-B118-65C1AAE0F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1.xlsx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Excel_Worksheet2.xlsx"/><Relationship Id="rId4" Type="http://schemas.openxmlformats.org/officeDocument/2006/relationships/oleObject" Target="../embeddings/oleObject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Excel_Worksheet3.xlsx"/><Relationship Id="rId4" Type="http://schemas.openxmlformats.org/officeDocument/2006/relationships/oleObject" Target="../embeddings/oleObject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9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0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12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4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5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6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7.emf"/><Relationship Id="rId5" Type="http://schemas.openxmlformats.org/officeDocument/2006/relationships/oleObject" Target="../embeddings/Microsoft_Excel_97-2003_Worksheet3.xls"/><Relationship Id="rId4" Type="http://schemas.openxmlformats.org/officeDocument/2006/relationships/oleObject" Target="../embeddings/oleObject17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8.emf"/><Relationship Id="rId5" Type="http://schemas.openxmlformats.org/officeDocument/2006/relationships/oleObject" Target="../embeddings/Microsoft_Excel_97-2003_Worksheet4.xls"/><Relationship Id="rId4" Type="http://schemas.openxmlformats.org/officeDocument/2006/relationships/oleObject" Target="../embeddings/oleObject18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9.emf"/><Relationship Id="rId5" Type="http://schemas.openxmlformats.org/officeDocument/2006/relationships/oleObject" Target="../embeddings/Microsoft_Excel_97-2003_Worksheet5.xls"/><Relationship Id="rId4" Type="http://schemas.openxmlformats.org/officeDocument/2006/relationships/oleObject" Target="../embeddings/oleObject19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0.emf"/><Relationship Id="rId5" Type="http://schemas.openxmlformats.org/officeDocument/2006/relationships/oleObject" Target="../embeddings/Microsoft_Excel_97-2003_Worksheet6.xls"/><Relationship Id="rId4" Type="http://schemas.openxmlformats.org/officeDocument/2006/relationships/oleObject" Target="../embeddings/oleObject20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1.emf"/><Relationship Id="rId5" Type="http://schemas.openxmlformats.org/officeDocument/2006/relationships/oleObject" Target="../embeddings/Microsoft_Excel_97-2003_Worksheet7.xls"/><Relationship Id="rId4" Type="http://schemas.openxmlformats.org/officeDocument/2006/relationships/oleObject" Target="../embeddings/oleObject21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22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23.emf"/><Relationship Id="rId4" Type="http://schemas.openxmlformats.org/officeDocument/2006/relationships/oleObject" Target="../embeddings/oleObject23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4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25.emf"/><Relationship Id="rId4" Type="http://schemas.openxmlformats.org/officeDocument/2006/relationships/oleObject" Target="../embeddings/oleObject2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26.emf"/><Relationship Id="rId4" Type="http://schemas.openxmlformats.org/officeDocument/2006/relationships/oleObject" Target="../embeddings/oleObject26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27.e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28.e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29.emf"/><Relationship Id="rId4" Type="http://schemas.openxmlformats.org/officeDocument/2006/relationships/oleObject" Target="../embeddings/oleObject29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30.emf"/><Relationship Id="rId4" Type="http://schemas.openxmlformats.org/officeDocument/2006/relationships/oleObject" Target="../embeddings/oleObject30.bin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1.vml"/><Relationship Id="rId5" Type="http://schemas.openxmlformats.org/officeDocument/2006/relationships/image" Target="../media/image31.emf"/><Relationship Id="rId4" Type="http://schemas.openxmlformats.org/officeDocument/2006/relationships/oleObject" Target="../embeddings/oleObject31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32.e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33.emf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4" Type="http://schemas.openxmlformats.org/officeDocument/2006/relationships/image" Target="../media/image34.emf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0386F7B8-93A9-4065-B227-45E322238A37}" type="slidenum">
              <a:rPr lang="en-US" smtClean="0"/>
              <a:pPr algn="ctr">
                <a:defRPr/>
              </a:pPr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465138"/>
            <a:ext cx="8839200" cy="5445125"/>
          </a:xfrm>
          <a:noFill/>
        </p:spPr>
        <p:txBody>
          <a:bodyPr lIns="90488" tIns="44450" rIns="90488" bIns="44450">
            <a:spAutoFit/>
          </a:bodyPr>
          <a:lstStyle/>
          <a:p>
            <a:pPr eaLnBrk="1" hangingPunct="1"/>
            <a:r>
              <a:rPr lang="en-US" altLang="en-US" sz="6000" b="1" dirty="0" smtClean="0"/>
              <a:t>Chapter </a:t>
            </a:r>
            <a:r>
              <a:rPr lang="en-US" altLang="en-US" sz="6000" b="1" dirty="0" smtClean="0"/>
              <a:t>13</a:t>
            </a:r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sz="6600" b="1" dirty="0" smtClean="0"/>
              <a:t>Corporate </a:t>
            </a:r>
            <a:br>
              <a:rPr lang="en-US" altLang="en-US" sz="6600" b="1" dirty="0" smtClean="0"/>
            </a:br>
            <a:r>
              <a:rPr lang="en-US" altLang="en-US" sz="6600" b="1" dirty="0" smtClean="0"/>
              <a:t>Operations -2015</a:t>
            </a:r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sz="3600" b="1" dirty="0" smtClean="0"/>
              <a:t> Howard Godfrey, Ph.D., CPA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UNC Charlotte</a:t>
            </a:r>
            <a:r>
              <a:rPr lang="en-US" altLang="en-US" sz="2800" b="1" dirty="0" smtClean="0"/>
              <a:t/>
            </a:r>
            <a:br>
              <a:rPr lang="en-US" altLang="en-US" sz="2800" b="1" dirty="0" smtClean="0"/>
            </a:br>
            <a:r>
              <a:rPr lang="en-US" altLang="en-US" sz="2800" b="1" dirty="0" smtClean="0"/>
              <a:t>Copyright © 2015, Dr. Howard Godfrey</a:t>
            </a:r>
            <a:br>
              <a:rPr lang="en-US" altLang="en-US" sz="2800" b="1" dirty="0" smtClean="0"/>
            </a:br>
            <a:r>
              <a:rPr lang="en-US" altLang="en-US" sz="2800" b="1" dirty="0" smtClean="0"/>
              <a:t>Edited December 7, 2015. </a:t>
            </a:r>
            <a:br>
              <a:rPr lang="en-US" altLang="en-US" sz="2800" b="1" dirty="0" smtClean="0"/>
            </a:br>
            <a:r>
              <a:rPr lang="en-US" altLang="en-US" sz="2800" b="1" dirty="0" smtClean="0"/>
              <a:t>T15F-Chp-13-1B-Corporte-Operations-2015</a:t>
            </a:r>
            <a:endParaRPr lang="en-US" altLang="en-US" sz="16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331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76200"/>
            <a:ext cx="8915400" cy="6330950"/>
          </a:xfrm>
        </p:spPr>
        <p:txBody>
          <a:bodyPr lIns="92075" tIns="46038" rIns="92075" bIns="46038"/>
          <a:lstStyle/>
          <a:p>
            <a:pPr marL="55563" lvl="1" indent="0">
              <a:buFont typeface="Arial" charset="0"/>
              <a:buNone/>
            </a:pPr>
            <a:r>
              <a:rPr lang="en-US" altLang="en-US" sz="3600" b="1" u="sng" smtClean="0">
                <a:solidFill>
                  <a:srgbClr val="C00000"/>
                </a:solidFill>
              </a:rPr>
              <a:t>Stock Options</a:t>
            </a:r>
          </a:p>
          <a:p>
            <a:pPr marL="55563" lvl="1" indent="0">
              <a:buFont typeface="Arial" charset="0"/>
              <a:buNone/>
            </a:pPr>
            <a:r>
              <a:rPr lang="en-US" altLang="en-US" sz="3200" b="1" smtClean="0"/>
              <a:t>Companies recognize compensation cost for options using the fair value method. They compute total compensation expense based on the </a:t>
            </a:r>
            <a:r>
              <a:rPr lang="en-US" altLang="en-US" sz="3200" b="1" u="sng" smtClean="0"/>
              <a:t>fair value of the options expected to vest on the date they grant the options to the employee(s) (i.e., the grant date).</a:t>
            </a:r>
            <a:r>
              <a:rPr lang="en-US" altLang="en-US" sz="3200" b="1" smtClean="0"/>
              <a:t> …In general, a company </a:t>
            </a:r>
            <a:r>
              <a:rPr lang="en-US" altLang="en-US" sz="3200" b="1" u="sng" smtClean="0"/>
              <a:t>recognizes compensation expense in the periods in which its employees perform the service-the service period.</a:t>
            </a:r>
            <a:r>
              <a:rPr lang="en-US" altLang="en-US" sz="3200" b="1" smtClean="0"/>
              <a:t> </a:t>
            </a:r>
          </a:p>
          <a:p>
            <a:pPr marL="55563" lvl="1" indent="0">
              <a:buFont typeface="Arial" charset="0"/>
              <a:buNone/>
            </a:pPr>
            <a:r>
              <a:rPr lang="en-US" altLang="en-US" sz="3200" b="1" smtClean="0"/>
              <a:t>Company determines total compensation cost at the grant date and allocates it to the periods benefited by its employees' services.</a:t>
            </a:r>
          </a:p>
          <a:p>
            <a:pPr marL="55563" lvl="1" indent="0">
              <a:buFont typeface="Arial" charset="0"/>
              <a:buNone/>
            </a:pPr>
            <a:endParaRPr lang="en-US" altLang="en-US" b="1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102350"/>
          </a:xfrm>
        </p:spPr>
        <p:txBody>
          <a:bodyPr lIns="92075" tIns="46038" rIns="92075" bIns="46038"/>
          <a:lstStyle/>
          <a:p>
            <a:pPr marL="0" indent="0">
              <a:buFont typeface="Arial" charset="0"/>
              <a:buNone/>
            </a:pPr>
            <a:r>
              <a:rPr lang="en-US" altLang="en-US" b="1" smtClean="0"/>
              <a:t>Employee is taxed upon exercising the option and receiving shares </a:t>
            </a:r>
            <a:r>
              <a:rPr lang="en-US" altLang="en-US" b="1" u="sng" smtClean="0"/>
              <a:t>if two conditions are met</a:t>
            </a:r>
            <a:r>
              <a:rPr lang="en-US" altLang="en-US" b="1" smtClean="0"/>
              <a:t>.</a:t>
            </a:r>
            <a:r>
              <a:rPr lang="en-US" altLang="en-US" b="1" u="sng" smtClean="0"/>
              <a:t> First, </a:t>
            </a:r>
            <a:r>
              <a:rPr lang="en-US" altLang="en-US" b="1" smtClean="0"/>
              <a:t>the shares must be transferred to the employee. </a:t>
            </a:r>
          </a:p>
          <a:p>
            <a:pPr marL="0" indent="0">
              <a:buFont typeface="Arial" charset="0"/>
              <a:buNone/>
            </a:pPr>
            <a:r>
              <a:rPr lang="en-US" altLang="en-US" b="1" u="sng" smtClean="0"/>
              <a:t>Second,</a:t>
            </a:r>
            <a:r>
              <a:rPr lang="en-US" altLang="en-US" b="1" smtClean="0"/>
              <a:t> they must be substantially vested in the employee.  </a:t>
            </a:r>
            <a:r>
              <a:rPr lang="en-US" altLang="en-US" b="1" u="sng" smtClean="0"/>
              <a:t>If both conditions are met, the employee must recognize income in the amount by which the shares' fair market value exceeds the exercise price paid.</a:t>
            </a:r>
            <a:r>
              <a:rPr lang="en-US" altLang="en-US" b="1" smtClean="0"/>
              <a:t> </a:t>
            </a:r>
            <a:r>
              <a:rPr lang="en-US" altLang="en-US" b="1" u="sng" smtClean="0"/>
              <a:t>I.R.C. §83(a).</a:t>
            </a:r>
          </a:p>
          <a:p>
            <a:pPr marL="0" indent="0">
              <a:buFont typeface="Arial" charset="0"/>
              <a:buNone/>
            </a:pPr>
            <a:r>
              <a:rPr lang="en-US" altLang="en-US" b="1" u="sng" smtClean="0"/>
              <a:t>The employer is allowed a deduction equal to the amount of income recognized by the employer at exercise (or later at vesting).</a:t>
            </a:r>
            <a:endParaRPr lang="en-US" altLang="en-US" sz="2800" b="1" smtClean="0"/>
          </a:p>
          <a:p>
            <a:pPr marL="0" lvl="1" indent="0">
              <a:buFont typeface="Arial" charset="0"/>
              <a:buNone/>
            </a:pPr>
            <a:endParaRPr lang="en-US" altLang="en-US" sz="2400" b="1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6254750"/>
          </a:xfrm>
        </p:spPr>
        <p:txBody>
          <a:bodyPr lIns="92075" tIns="46038" rIns="92075" bIns="46038"/>
          <a:lstStyle/>
          <a:p>
            <a:pPr marL="0" indent="0">
              <a:buFont typeface="Arial" charset="0"/>
              <a:buNone/>
            </a:pPr>
            <a:r>
              <a:rPr lang="en-US" altLang="en-US" b="1" smtClean="0"/>
              <a:t>On Jan. 1, year 1, ABC issued 5,000 Non-qualified stock options with a value of </a:t>
            </a:r>
            <a:r>
              <a:rPr lang="en-US" altLang="en-US" b="1" u="sng" smtClean="0"/>
              <a:t>$10 per option.  </a:t>
            </a:r>
            <a:r>
              <a:rPr lang="en-US" altLang="en-US" b="1" smtClean="0"/>
              <a:t/>
            </a:r>
            <a:br>
              <a:rPr lang="en-US" altLang="en-US" b="1" smtClean="0"/>
            </a:br>
            <a:r>
              <a:rPr lang="en-US" altLang="en-US" b="1" smtClean="0"/>
              <a:t>Each option entitles owner to buy one share of ABC stock for $25 a share (per share price of </a:t>
            </a:r>
            <a:br>
              <a:rPr lang="en-US" altLang="en-US" b="1" smtClean="0"/>
            </a:br>
            <a:r>
              <a:rPr lang="en-US" altLang="en-US" b="1" smtClean="0"/>
              <a:t>ABC stock on Jan. 1, year 1).  Options do not vest at all until year 3 when they vest 100%.  </a:t>
            </a:r>
            <a:br>
              <a:rPr lang="en-US" altLang="en-US" b="1" smtClean="0"/>
            </a:br>
            <a:r>
              <a:rPr lang="en-US" altLang="en-US" b="1" smtClean="0"/>
              <a:t>All 5,000 stock options were exercised in year 3 when the ABC stock was valued at $31 per share.  </a:t>
            </a:r>
            <a:endParaRPr lang="en-US" altLang="en-US" sz="3600" b="1" smtClean="0"/>
          </a:p>
          <a:p>
            <a:pPr marL="0" indent="0">
              <a:buFont typeface="Arial" charset="0"/>
              <a:buNone/>
            </a:pPr>
            <a:r>
              <a:rPr lang="en-US" altLang="en-US" b="1" smtClean="0"/>
              <a:t>What is: (1) amount of compensation deduction in year 3, related to the options and </a:t>
            </a:r>
            <a:br>
              <a:rPr lang="en-US" altLang="en-US" b="1" smtClean="0"/>
            </a:br>
            <a:r>
              <a:rPr lang="en-US" altLang="en-US" b="1" smtClean="0"/>
              <a:t>(2) the amount of GAAP compensation expense recognized over the 3 year vesting period?</a:t>
            </a:r>
            <a:endParaRPr lang="en-US" altLang="en-US" sz="3600" b="1" smtClean="0"/>
          </a:p>
          <a:p>
            <a:pPr marL="55563" lvl="1" indent="0" algn="ctr">
              <a:buFont typeface="Arial" charset="0"/>
              <a:buNone/>
            </a:pPr>
            <a:endParaRPr lang="en-US" altLang="en-US" sz="4000" b="1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6254750"/>
          </a:xfrm>
        </p:spPr>
        <p:txBody>
          <a:bodyPr lIns="92075" tIns="46038" rIns="92075" bIns="46038"/>
          <a:lstStyle/>
          <a:p>
            <a:pPr marL="0" indent="0">
              <a:buFont typeface="Arial" charset="0"/>
              <a:buNone/>
            </a:pPr>
            <a:endParaRPr lang="en-US" altLang="en-US" sz="2800" b="1" smtClean="0"/>
          </a:p>
          <a:p>
            <a:pPr marL="0" indent="0">
              <a:buFont typeface="Arial" charset="0"/>
              <a:buNone/>
            </a:pPr>
            <a:r>
              <a:rPr lang="en-US" altLang="en-US" sz="6600" b="1" smtClean="0"/>
              <a:t>Company will never receive a tax deduction related to the issuance of incentive stock options</a:t>
            </a:r>
            <a:endParaRPr lang="en-US" altLang="en-US" sz="7200" b="1" smtClean="0"/>
          </a:p>
          <a:p>
            <a:pPr marL="55563" lvl="1" indent="0" algn="ctr">
              <a:buFont typeface="Arial" charset="0"/>
              <a:buNone/>
            </a:pPr>
            <a:endParaRPr lang="en-US" altLang="en-US" sz="4000" b="1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CC7A2521-6157-4C7A-BAE3-B49B9AF0D4D7}" type="slidenum">
              <a:rPr lang="en-US"/>
              <a:pPr algn="ctr">
                <a:defRPr/>
              </a:pPr>
              <a:t>14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152400"/>
            <a:ext cx="8763000" cy="6018213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5000"/>
              </a:spcBef>
              <a:buFontTx/>
              <a:buNone/>
              <a:tabLst>
                <a:tab pos="7659688" algn="r"/>
              </a:tabLst>
            </a:pPr>
            <a:r>
              <a:rPr lang="en-US" altLang="en-US" sz="4000" b="1" u="sng" smtClean="0">
                <a:solidFill>
                  <a:srgbClr val="FF3300"/>
                </a:solidFill>
              </a:rPr>
              <a:t>Capital Losses- Baker</a:t>
            </a:r>
          </a:p>
          <a:p>
            <a:pPr marL="0" indent="0">
              <a:lnSpc>
                <a:spcPct val="90000"/>
              </a:lnSpc>
              <a:spcBef>
                <a:spcPct val="5000"/>
              </a:spcBef>
              <a:buFontTx/>
              <a:buNone/>
              <a:tabLst>
                <a:tab pos="7659688" algn="r"/>
              </a:tabLst>
            </a:pPr>
            <a:r>
              <a:rPr lang="en-US" altLang="en-US" sz="3600" b="1" smtClean="0"/>
              <a:t>Baker Corp., had taxable income of $36,000 business operations in Year 1. </a:t>
            </a:r>
            <a:br>
              <a:rPr lang="en-US" altLang="en-US" sz="3600" b="1" smtClean="0"/>
            </a:br>
            <a:r>
              <a:rPr lang="en-US" altLang="en-US" sz="3600" b="1" smtClean="0"/>
              <a:t>Baker also had the following:</a:t>
            </a:r>
          </a:p>
          <a:p>
            <a:pPr marL="0" indent="0">
              <a:lnSpc>
                <a:spcPct val="90000"/>
              </a:lnSpc>
              <a:spcBef>
                <a:spcPct val="5000"/>
              </a:spcBef>
              <a:buFontTx/>
              <a:buNone/>
              <a:tabLst>
                <a:tab pos="7659688" algn="r"/>
              </a:tabLst>
            </a:pPr>
            <a:r>
              <a:rPr lang="en-US" altLang="en-US" sz="3600" b="1" smtClean="0"/>
              <a:t>     Short term capital gain	$8,600</a:t>
            </a:r>
          </a:p>
          <a:p>
            <a:pPr marL="0" indent="0">
              <a:lnSpc>
                <a:spcPct val="90000"/>
              </a:lnSpc>
              <a:spcBef>
                <a:spcPct val="5000"/>
              </a:spcBef>
              <a:buFontTx/>
              <a:buNone/>
              <a:tabLst>
                <a:tab pos="7659688" algn="r"/>
              </a:tabLst>
            </a:pPr>
            <a:r>
              <a:rPr lang="en-US" altLang="en-US" sz="3600" b="1" smtClean="0"/>
              <a:t>     Short term capital loss	(9,600)</a:t>
            </a:r>
          </a:p>
          <a:p>
            <a:pPr marL="0" indent="0">
              <a:lnSpc>
                <a:spcPct val="90000"/>
              </a:lnSpc>
              <a:spcBef>
                <a:spcPct val="5000"/>
              </a:spcBef>
              <a:buFontTx/>
              <a:buNone/>
              <a:tabLst>
                <a:tab pos="7659688" algn="r"/>
              </a:tabLst>
            </a:pPr>
            <a:r>
              <a:rPr lang="en-US" altLang="en-US" sz="3600" b="1" smtClean="0"/>
              <a:t>     Long term capital gain	1,500</a:t>
            </a:r>
          </a:p>
          <a:p>
            <a:pPr marL="0" indent="0">
              <a:lnSpc>
                <a:spcPct val="90000"/>
              </a:lnSpc>
              <a:spcBef>
                <a:spcPct val="5000"/>
              </a:spcBef>
              <a:buFontTx/>
              <a:buNone/>
              <a:tabLst>
                <a:tab pos="7659688" algn="r"/>
              </a:tabLst>
            </a:pPr>
            <a:r>
              <a:rPr lang="en-US" altLang="en-US" sz="3600" b="1" smtClean="0"/>
              <a:t>     Long term capital loss	(3,500)</a:t>
            </a:r>
          </a:p>
          <a:p>
            <a:pPr marL="0" indent="0">
              <a:lnSpc>
                <a:spcPct val="90000"/>
              </a:lnSpc>
              <a:spcBef>
                <a:spcPct val="5000"/>
              </a:spcBef>
              <a:buFontTx/>
              <a:buNone/>
              <a:tabLst>
                <a:tab pos="7659688" algn="r"/>
              </a:tabLst>
            </a:pPr>
            <a:r>
              <a:rPr lang="en-US" altLang="en-US" sz="3600" b="1" smtClean="0"/>
              <a:t>What is taxable income for Year 1? </a:t>
            </a:r>
          </a:p>
          <a:p>
            <a:pPr marL="0" indent="0">
              <a:lnSpc>
                <a:spcPct val="90000"/>
              </a:lnSpc>
              <a:spcBef>
                <a:spcPct val="5000"/>
              </a:spcBef>
              <a:buFontTx/>
              <a:buNone/>
              <a:tabLst>
                <a:tab pos="7659688" algn="r"/>
              </a:tabLst>
            </a:pPr>
            <a:r>
              <a:rPr lang="en-US" altLang="en-US" sz="3600" b="1" smtClean="0"/>
              <a:t>a. $35,000    b. $33,000    </a:t>
            </a:r>
          </a:p>
          <a:p>
            <a:pPr marL="0" indent="0">
              <a:lnSpc>
                <a:spcPct val="90000"/>
              </a:lnSpc>
              <a:spcBef>
                <a:spcPct val="5000"/>
              </a:spcBef>
              <a:buFontTx/>
              <a:buNone/>
              <a:tabLst>
                <a:tab pos="7659688" algn="r"/>
              </a:tabLst>
            </a:pPr>
            <a:r>
              <a:rPr lang="en-US" altLang="en-US" sz="3600" b="1" smtClean="0"/>
              <a:t>c. $36,000    d. $35,500</a:t>
            </a:r>
            <a:r>
              <a:rPr lang="en-US" altLang="en-US" sz="2800" smtClean="0"/>
              <a:t>          </a:t>
            </a:r>
            <a:r>
              <a:rPr lang="en-US" altLang="en-US" sz="2400" smtClean="0"/>
              <a:t>          </a:t>
            </a:r>
            <a:r>
              <a:rPr lang="en-US" altLang="en-US" sz="1800" b="1" smtClean="0"/>
              <a:t>CPA - Nov. 1995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A17469EE-FB58-40F4-8D14-C4881500F0C6}" type="slidenum">
              <a:rPr lang="en-US"/>
              <a:pPr algn="ctr">
                <a:defRPr/>
              </a:pPr>
              <a:t>15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228600"/>
            <a:ext cx="8382000" cy="5942013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5000"/>
              </a:spcBef>
              <a:buFontTx/>
              <a:buNone/>
              <a:tabLst>
                <a:tab pos="6637338" algn="r"/>
              </a:tabLst>
            </a:pPr>
            <a:r>
              <a:rPr lang="en-US" altLang="en-US" sz="4000" b="1" u="sng" smtClean="0">
                <a:solidFill>
                  <a:srgbClr val="FF3300"/>
                </a:solidFill>
              </a:rPr>
              <a:t>Capital Losses-Baker</a:t>
            </a:r>
            <a:r>
              <a:rPr lang="en-US" altLang="en-US" sz="3600" b="1" smtClean="0"/>
              <a:t> </a:t>
            </a:r>
          </a:p>
          <a:p>
            <a:pPr marL="0" indent="0">
              <a:lnSpc>
                <a:spcPct val="90000"/>
              </a:lnSpc>
              <a:spcBef>
                <a:spcPct val="5000"/>
              </a:spcBef>
              <a:buFontTx/>
              <a:buNone/>
              <a:tabLst>
                <a:tab pos="6637338" algn="r"/>
              </a:tabLst>
            </a:pPr>
            <a:r>
              <a:rPr lang="en-US" altLang="en-US" sz="3600" b="1" smtClean="0"/>
              <a:t>Baker Corp., had taxable income of $36,000 business operations in Year-1. Baker also had the following:</a:t>
            </a:r>
          </a:p>
          <a:p>
            <a:pPr marL="0" indent="0">
              <a:lnSpc>
                <a:spcPct val="90000"/>
              </a:lnSpc>
              <a:spcBef>
                <a:spcPct val="5000"/>
              </a:spcBef>
              <a:buFontTx/>
              <a:buNone/>
              <a:tabLst>
                <a:tab pos="6637338" algn="r"/>
              </a:tabLst>
            </a:pPr>
            <a:r>
              <a:rPr lang="en-US" altLang="en-US" sz="3600" b="1" smtClean="0"/>
              <a:t>    Short term capital gain	$8,600</a:t>
            </a:r>
          </a:p>
          <a:p>
            <a:pPr marL="0" indent="0">
              <a:lnSpc>
                <a:spcPct val="90000"/>
              </a:lnSpc>
              <a:spcBef>
                <a:spcPct val="5000"/>
              </a:spcBef>
              <a:buFontTx/>
              <a:buNone/>
              <a:tabLst>
                <a:tab pos="6637338" algn="r"/>
              </a:tabLst>
            </a:pPr>
            <a:r>
              <a:rPr lang="en-US" altLang="en-US" sz="3600" b="1" smtClean="0"/>
              <a:t>    Short term capital loss	(9,600)</a:t>
            </a:r>
          </a:p>
          <a:p>
            <a:pPr marL="0" indent="0">
              <a:lnSpc>
                <a:spcPct val="90000"/>
              </a:lnSpc>
              <a:spcBef>
                <a:spcPct val="5000"/>
              </a:spcBef>
              <a:buFontTx/>
              <a:buNone/>
              <a:tabLst>
                <a:tab pos="6637338" algn="r"/>
              </a:tabLst>
            </a:pPr>
            <a:r>
              <a:rPr lang="en-US" altLang="en-US" sz="3600" b="1" smtClean="0"/>
              <a:t>    Long term capital gain	1,500</a:t>
            </a:r>
          </a:p>
          <a:p>
            <a:pPr marL="0" indent="0">
              <a:lnSpc>
                <a:spcPct val="90000"/>
              </a:lnSpc>
              <a:spcBef>
                <a:spcPct val="5000"/>
              </a:spcBef>
              <a:buFontTx/>
              <a:buNone/>
              <a:tabLst>
                <a:tab pos="6637338" algn="r"/>
              </a:tabLst>
            </a:pPr>
            <a:r>
              <a:rPr lang="en-US" altLang="en-US" sz="3600" b="1" smtClean="0"/>
              <a:t>    Long term capital loss	(3,500)</a:t>
            </a:r>
          </a:p>
          <a:p>
            <a:pPr marL="0" indent="0">
              <a:lnSpc>
                <a:spcPct val="90000"/>
              </a:lnSpc>
              <a:spcBef>
                <a:spcPct val="5000"/>
              </a:spcBef>
              <a:buFontTx/>
              <a:buNone/>
              <a:tabLst>
                <a:tab pos="6637338" algn="r"/>
              </a:tabLst>
            </a:pPr>
            <a:r>
              <a:rPr lang="en-US" altLang="en-US" sz="3600" b="1" smtClean="0"/>
              <a:t>What is taxable income for Year-1? </a:t>
            </a:r>
          </a:p>
          <a:p>
            <a:pPr marL="0" indent="0">
              <a:lnSpc>
                <a:spcPct val="90000"/>
              </a:lnSpc>
              <a:spcBef>
                <a:spcPct val="5000"/>
              </a:spcBef>
              <a:buFontTx/>
              <a:buNone/>
              <a:tabLst>
                <a:tab pos="6637338" algn="r"/>
              </a:tabLst>
            </a:pPr>
            <a:r>
              <a:rPr lang="en-US" altLang="en-US" sz="5400" b="1" u="sng" smtClean="0">
                <a:solidFill>
                  <a:srgbClr val="FF0000"/>
                </a:solidFill>
              </a:rPr>
              <a:t>$36,000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66467E06-5704-41D5-98DD-3CB370918E99}" type="slidenum">
              <a:rPr lang="en-US"/>
              <a:pPr algn="ctr">
                <a:defRPr/>
              </a:pPr>
              <a:t>16</a:t>
            </a:fld>
            <a:endParaRPr lang="en-US"/>
          </a:p>
        </p:txBody>
      </p:sp>
      <p:graphicFrame>
        <p:nvGraphicFramePr>
          <p:cNvPr id="19459" name="Object 2"/>
          <p:cNvGraphicFramePr>
            <a:graphicFrameLocks noGrp="1" noChangeAspect="1"/>
          </p:cNvGraphicFramePr>
          <p:nvPr>
            <p:ph/>
          </p:nvPr>
        </p:nvGraphicFramePr>
        <p:xfrm>
          <a:off x="241300" y="273050"/>
          <a:ext cx="8451850" cy="571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Worksheet" r:id="rId4" imgW="2324166" imgH="1569587" progId="Excel.Sheet.8">
                  <p:embed/>
                </p:oleObj>
              </mc:Choice>
              <mc:Fallback>
                <p:oleObj name="Worksheet" r:id="rId4" imgW="2324166" imgH="1569587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" y="273050"/>
                        <a:ext cx="8451850" cy="571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733FB90-8D70-4D60-9265-A672EF1E1888}" type="slidenum">
              <a:rPr lang="en-US"/>
              <a:pPr algn="ctr">
                <a:defRPr/>
              </a:pPr>
              <a:t>17</a:t>
            </a:fld>
            <a:endParaRPr lang="en-US"/>
          </a:p>
        </p:txBody>
      </p:sp>
      <p:graphicFrame>
        <p:nvGraphicFramePr>
          <p:cNvPr id="20483" name="Object 2"/>
          <p:cNvGraphicFramePr>
            <a:graphicFrameLocks noGrp="1" noChangeAspect="1"/>
          </p:cNvGraphicFramePr>
          <p:nvPr>
            <p:ph/>
          </p:nvPr>
        </p:nvGraphicFramePr>
        <p:xfrm>
          <a:off x="177800" y="1060450"/>
          <a:ext cx="8910638" cy="534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Worksheet" r:id="rId4" imgW="2876384" imgH="1723942" progId="Excel.Sheet.8">
                  <p:embed/>
                </p:oleObj>
              </mc:Choice>
              <mc:Fallback>
                <p:oleObj name="Worksheet" r:id="rId4" imgW="2876384" imgH="172394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1060450"/>
                        <a:ext cx="8910638" cy="534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81000" y="228600"/>
            <a:ext cx="83820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Arial" charset="0"/>
              </a:rPr>
              <a:t>Corporate Income Tax – Problem - 2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414273AE-3BFC-4D6B-8AD2-FAB9F2F6240F}" type="slidenum">
              <a:rPr lang="en-US"/>
              <a:pPr algn="ctr">
                <a:defRPr/>
              </a:pPr>
              <a:t>18</a:t>
            </a:fld>
            <a:endParaRPr lang="en-US"/>
          </a:p>
        </p:txBody>
      </p:sp>
      <p:graphicFrame>
        <p:nvGraphicFramePr>
          <p:cNvPr id="21507" name="Object 2"/>
          <p:cNvGraphicFramePr>
            <a:graphicFrameLocks noGrp="1" noChangeAspect="1"/>
          </p:cNvGraphicFramePr>
          <p:nvPr>
            <p:ph/>
          </p:nvPr>
        </p:nvGraphicFramePr>
        <p:xfrm>
          <a:off x="98425" y="1092200"/>
          <a:ext cx="8816975" cy="523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Worksheet" r:id="rId4" imgW="2905208" imgH="1723942" progId="Excel.Sheet.8">
                  <p:embed/>
                </p:oleObj>
              </mc:Choice>
              <mc:Fallback>
                <p:oleObj name="Worksheet" r:id="rId4" imgW="2905208" imgH="172394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" y="1092200"/>
                        <a:ext cx="8816975" cy="523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381000" y="228600"/>
            <a:ext cx="83820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Arial" charset="0"/>
              </a:rPr>
              <a:t>Corporate Income Tax – Solution-3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0"/>
            <a:ext cx="9067800" cy="6858000"/>
          </a:xfrm>
        </p:spPr>
        <p:txBody>
          <a:bodyPr rtlCol="0">
            <a:noAutofit/>
          </a:bodyPr>
          <a:lstStyle/>
          <a:p>
            <a:pPr marL="165100" indent="-165100" eaLnBrk="1" fontAlgn="auto" hangingPunct="1">
              <a:lnSpc>
                <a:spcPct val="90000"/>
              </a:lnSpc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u="sng" dirty="0" smtClean="0">
                <a:solidFill>
                  <a:srgbClr val="FF3300"/>
                </a:solidFill>
              </a:rPr>
              <a:t>Charitable Contributions</a:t>
            </a:r>
            <a:r>
              <a:rPr lang="en-US" sz="3600" b="1" dirty="0" smtClean="0">
                <a:solidFill>
                  <a:srgbClr val="FF3300"/>
                </a:solidFill>
              </a:rPr>
              <a:t> - 1</a:t>
            </a:r>
          </a:p>
          <a:p>
            <a:pPr marL="0" indent="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3600" b="1" dirty="0" smtClean="0"/>
              <a:t>Overall limit 10% of taxable income </a:t>
            </a:r>
            <a:r>
              <a:rPr lang="en-US" sz="3600" b="1" u="sng" dirty="0" smtClean="0">
                <a:solidFill>
                  <a:schemeClr val="tx2"/>
                </a:solidFill>
              </a:rPr>
              <a:t>before</a:t>
            </a:r>
          </a:p>
          <a:p>
            <a:pPr marL="225425" lvl="1" indent="-225425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600" b="1" dirty="0" smtClean="0"/>
              <a:t>Charitable contribution deduction</a:t>
            </a:r>
          </a:p>
          <a:p>
            <a:pPr marL="225425" lvl="1" indent="-225425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600" b="1" dirty="0" smtClean="0"/>
              <a:t>Dividend received deduction</a:t>
            </a:r>
          </a:p>
          <a:p>
            <a:pPr marL="225425" lvl="1" indent="-225425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600" b="1" dirty="0" smtClean="0"/>
              <a:t>NOL or capital loss </a:t>
            </a:r>
            <a:r>
              <a:rPr lang="en-US" sz="3600" b="1" dirty="0" err="1" smtClean="0"/>
              <a:t>carryback</a:t>
            </a:r>
            <a:r>
              <a:rPr lang="en-US" sz="3600" b="1" dirty="0" smtClean="0"/>
              <a:t>. </a:t>
            </a:r>
            <a:r>
              <a:rPr lang="en-US" sz="3600" b="1" u="sng" dirty="0" smtClean="0">
                <a:solidFill>
                  <a:srgbClr val="FF0000"/>
                </a:solidFill>
              </a:rPr>
              <a:t>§170(b)(2), (c)</a:t>
            </a:r>
          </a:p>
          <a:p>
            <a:pPr marL="0" indent="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Excess carried forward up to 5 years. </a:t>
            </a:r>
            <a:r>
              <a:rPr lang="en-US" b="1" u="sng" dirty="0" smtClean="0">
                <a:solidFill>
                  <a:srgbClr val="FF0000"/>
                </a:solidFill>
              </a:rPr>
              <a:t>§170(d)(2)</a:t>
            </a:r>
          </a:p>
          <a:p>
            <a:pPr marL="0" indent="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3600" b="1" dirty="0" smtClean="0"/>
              <a:t>Accrual basis corporation can deduct  contributions in year accrued if</a:t>
            </a:r>
          </a:p>
          <a:p>
            <a:pPr marL="225425" lvl="1" indent="-225425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600" b="1" dirty="0" smtClean="0"/>
              <a:t>Payment authorized by board before year end</a:t>
            </a:r>
          </a:p>
          <a:p>
            <a:pPr marL="225425" lvl="1" indent="-225425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600" b="1" dirty="0" smtClean="0"/>
              <a:t>Payment made by 15</a:t>
            </a:r>
            <a:r>
              <a:rPr lang="en-US" sz="3600" b="1" baseline="30000" dirty="0" smtClean="0"/>
              <a:t>th</a:t>
            </a:r>
            <a:r>
              <a:rPr lang="en-US" sz="3600" b="1" dirty="0" smtClean="0"/>
              <a:t> day of 3</a:t>
            </a:r>
            <a:r>
              <a:rPr lang="en-US" sz="3600" b="1" baseline="30000" dirty="0" smtClean="0"/>
              <a:t>rd</a:t>
            </a:r>
            <a:r>
              <a:rPr lang="en-US" sz="3600" b="1" dirty="0" smtClean="0"/>
              <a:t> month after close of tax year in which accrued. </a:t>
            </a:r>
            <a:r>
              <a:rPr lang="en-US" sz="3600" b="1" u="sng" dirty="0" smtClean="0">
                <a:solidFill>
                  <a:srgbClr val="FF0000"/>
                </a:solidFill>
              </a:rPr>
              <a:t>§170(a)(2)</a:t>
            </a:r>
            <a:endParaRPr lang="en-US" sz="3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9445C09D-0EF7-4CBD-8D29-C08D2777979D}" type="slidenum">
              <a:rPr lang="en-US" smtClean="0"/>
              <a:pPr algn="ctr">
                <a:defRPr/>
              </a:pPr>
              <a:t>2</a:t>
            </a:fld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610600" cy="62484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en-US" sz="2600" b="1" smtClean="0"/>
              <a:t> </a:t>
            </a:r>
          </a:p>
        </p:txBody>
      </p:sp>
      <p:graphicFrame>
        <p:nvGraphicFramePr>
          <p:cNvPr id="5124" name="Object 2"/>
          <p:cNvGraphicFramePr>
            <a:graphicFrameLocks noChangeAspect="1"/>
          </p:cNvGraphicFramePr>
          <p:nvPr/>
        </p:nvGraphicFramePr>
        <p:xfrm>
          <a:off x="141288" y="193675"/>
          <a:ext cx="8893175" cy="655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Worksheet" r:id="rId4" imgW="1723988" imgH="1276290" progId="Excel.Sheet.12">
                  <p:embed/>
                </p:oleObj>
              </mc:Choice>
              <mc:Fallback>
                <p:oleObj name="Worksheet" r:id="rId4" imgW="1723988" imgH="127629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8" y="193675"/>
                        <a:ext cx="8893175" cy="655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fld id="{6893ADC8-A3A3-4384-A7F4-DDDED54E17F4}" type="slidenum">
              <a:rPr lang="en-US" altLang="en-US" sz="1200" smtClean="0">
                <a:solidFill>
                  <a:srgbClr val="CC3300"/>
                </a:solidFill>
                <a:latin typeface="Arial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20</a:t>
            </a:fld>
            <a:endParaRPr lang="en-US" altLang="en-US" sz="1200" smtClean="0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1116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400800"/>
          </a:xfrm>
        </p:spPr>
        <p:txBody>
          <a:bodyPr rtlCol="0">
            <a:noAutofit/>
          </a:bodyPr>
          <a:lstStyle/>
          <a:p>
            <a:pPr marL="517525" indent="-51752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3600" b="1" u="sng" dirty="0" smtClean="0">
                <a:solidFill>
                  <a:srgbClr val="FF3300"/>
                </a:solidFill>
              </a:rPr>
              <a:t>Charity –Code -2</a:t>
            </a:r>
            <a:r>
              <a:rPr lang="en-US" b="1" dirty="0" smtClean="0"/>
              <a:t> </a:t>
            </a:r>
          </a:p>
          <a:p>
            <a:pPr marL="517525" indent="-51752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dirty="0" smtClean="0"/>
              <a:t>170(b)(2) Corporations. In the case of a corporation, the total deductions under subsection (a) for any taxable year shall not exceed 10 percent of the taxpayer's taxable income computed without regard to </a:t>
            </a:r>
          </a:p>
          <a:p>
            <a:pPr marL="1146175" indent="-633413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dirty="0" smtClean="0"/>
              <a:t>(A) this section,</a:t>
            </a:r>
          </a:p>
          <a:p>
            <a:pPr marL="1146175" indent="-633413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dirty="0" smtClean="0"/>
              <a:t>(B) part VIII (except section 248),</a:t>
            </a:r>
          </a:p>
          <a:p>
            <a:pPr marL="1146175" indent="-633413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dirty="0" smtClean="0"/>
              <a:t>(C) any net operating loss </a:t>
            </a:r>
            <a:r>
              <a:rPr lang="en-US" b="1" dirty="0" err="1" smtClean="0"/>
              <a:t>carryback</a:t>
            </a:r>
            <a:r>
              <a:rPr lang="en-US" b="1" dirty="0" smtClean="0"/>
              <a:t> to the taxable year under section 172, and</a:t>
            </a:r>
          </a:p>
          <a:p>
            <a:pPr marL="1146175" indent="-633413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dirty="0" smtClean="0"/>
              <a:t>(D) any capital loss </a:t>
            </a:r>
            <a:r>
              <a:rPr lang="en-US" b="1" dirty="0" err="1" smtClean="0"/>
              <a:t>carryback</a:t>
            </a:r>
            <a:r>
              <a:rPr lang="en-US" b="1" dirty="0" smtClean="0"/>
              <a:t> to the taxable year under section 1212(a)(1).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fld id="{1AAD5951-3464-48B0-AB2A-75E8677931CD}" type="slidenum">
              <a:rPr lang="en-US" altLang="en-US" sz="1200" smtClean="0">
                <a:solidFill>
                  <a:srgbClr val="CC3300"/>
                </a:solidFill>
                <a:latin typeface="Arial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21</a:t>
            </a:fld>
            <a:endParaRPr lang="en-US" altLang="en-US" sz="1200" smtClean="0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76200"/>
            <a:ext cx="8839200" cy="6324600"/>
          </a:xfrm>
        </p:spPr>
        <p:txBody>
          <a:bodyPr/>
          <a:lstStyle/>
          <a:p>
            <a:pPr marL="0" indent="0" eaLnBrk="1" hangingPunct="1">
              <a:spcBef>
                <a:spcPct val="10000"/>
              </a:spcBef>
              <a:buFontTx/>
              <a:buNone/>
            </a:pPr>
            <a:r>
              <a:rPr lang="en-US" altLang="en-US" sz="4400" b="1" u="sng" smtClean="0">
                <a:solidFill>
                  <a:srgbClr val="FF3300"/>
                </a:solidFill>
              </a:rPr>
              <a:t>Cable-Charity Deductions-3</a:t>
            </a:r>
            <a:r>
              <a:rPr lang="en-US" altLang="en-US" sz="3600" b="1" u="sng" smtClean="0">
                <a:solidFill>
                  <a:srgbClr val="FF3300"/>
                </a:solidFill>
              </a:rPr>
              <a:t> 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</a:pPr>
            <a:r>
              <a:rPr lang="en-US" altLang="en-US" sz="3600" b="1" smtClean="0"/>
              <a:t>In 2015, Cable Corp., contributed $80,000 to charities. Cable also had carryover contributions of $10,000 from 2014. 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</a:pPr>
            <a:r>
              <a:rPr lang="en-US" altLang="en-US" sz="3600" b="1" smtClean="0"/>
              <a:t>Cable's 2015 taxable income (after a $40,000 DRD [(Div. Rec. Deduction)- owned 25% of stock] but before Charity deduction was $820,000. </a:t>
            </a:r>
            <a:br>
              <a:rPr lang="en-US" altLang="en-US" sz="3600" b="1" smtClean="0"/>
            </a:br>
            <a:r>
              <a:rPr lang="en-US" altLang="en-US" sz="3600" b="1" u="sng" smtClean="0"/>
              <a:t>Cable’s 2015 charity deduction is?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</a:pPr>
            <a:r>
              <a:rPr lang="en-US" altLang="en-US" sz="3600" b="1" smtClean="0"/>
              <a:t>a. $80,000  b. $82,000 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</a:pPr>
            <a:r>
              <a:rPr lang="en-US" altLang="en-US" sz="3600" b="1" smtClean="0"/>
              <a:t>c. $86,000  d. $90,000          CPANov1995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fld id="{73DFBE28-2A17-43E9-A2A1-85E38C654C35}" type="slidenum">
              <a:rPr lang="en-US" altLang="en-US" sz="1200" smtClean="0">
                <a:solidFill>
                  <a:srgbClr val="CC3300"/>
                </a:solidFill>
                <a:latin typeface="Arial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22</a:t>
            </a:fld>
            <a:endParaRPr lang="en-US" altLang="en-US" sz="1200" smtClean="0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381000"/>
            <a:ext cx="8610600" cy="57896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4400" b="1" u="sng" smtClean="0">
                <a:solidFill>
                  <a:srgbClr val="C00000"/>
                </a:solidFill>
              </a:rPr>
              <a:t>Cable-Charity Deductions-4</a:t>
            </a:r>
            <a:r>
              <a:rPr lang="en-US" altLang="en-US" sz="3600" b="1" smtClean="0">
                <a:solidFill>
                  <a:srgbClr val="C00000"/>
                </a:solidFill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en-US" altLang="en-US" sz="3600" b="1" smtClean="0"/>
              <a:t>In 2015, Cable Corp., contributed $80,000 to charities. Cable also had carryover contributions of $10,000 from 2014. Cable's 2013 taxable income (after a $40,000 DRD) before charity deductions was $820,000. Cable’s 2015 charity deduction is?</a:t>
            </a:r>
          </a:p>
          <a:p>
            <a:pPr marL="0" indent="0" eaLnBrk="1" hangingPunct="1">
              <a:buFontTx/>
              <a:buNone/>
            </a:pPr>
            <a:r>
              <a:rPr lang="en-US" altLang="en-US" sz="3600" b="1" u="sng" smtClean="0">
                <a:solidFill>
                  <a:srgbClr val="FF0000"/>
                </a:solidFill>
              </a:rPr>
              <a:t>$86,000 (Charity limit is computed before DRD)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fld id="{82375CAE-0B3D-416F-863C-F9C119E68A1E}" type="slidenum">
              <a:rPr lang="en-US" altLang="en-US" sz="1200" smtClean="0">
                <a:solidFill>
                  <a:srgbClr val="CC3300"/>
                </a:solidFill>
                <a:latin typeface="Arial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23</a:t>
            </a:fld>
            <a:endParaRPr lang="en-US" altLang="en-US" sz="1200" smtClean="0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381000"/>
            <a:ext cx="8610600" cy="57896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4000" u="sng" smtClean="0">
                <a:solidFill>
                  <a:srgbClr val="FF3300"/>
                </a:solidFill>
              </a:rPr>
              <a:t> </a:t>
            </a:r>
            <a:endParaRPr lang="en-US" altLang="en-US" u="sng" smtClean="0">
              <a:solidFill>
                <a:srgbClr val="FF0000"/>
              </a:solidFill>
            </a:endParaRPr>
          </a:p>
        </p:txBody>
      </p:sp>
      <p:graphicFrame>
        <p:nvGraphicFramePr>
          <p:cNvPr id="26628" name="Object 2"/>
          <p:cNvGraphicFramePr>
            <a:graphicFrameLocks noChangeAspect="1"/>
          </p:cNvGraphicFramePr>
          <p:nvPr/>
        </p:nvGraphicFramePr>
        <p:xfrm>
          <a:off x="180975" y="307975"/>
          <a:ext cx="8726488" cy="525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Worksheet" r:id="rId5" imgW="3533879" imgH="2248020" progId="Excel.Sheet.12">
                  <p:embed/>
                </p:oleObj>
              </mc:Choice>
              <mc:Fallback>
                <p:oleObj name="Worksheet" r:id="rId5" imgW="3533879" imgH="224802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307975"/>
                        <a:ext cx="8726488" cy="525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fld id="{E7E41D4B-1805-4EA1-931E-3CAB89910E65}" type="slidenum">
              <a:rPr lang="en-US" altLang="en-US" sz="1200" smtClean="0">
                <a:solidFill>
                  <a:srgbClr val="CC3300"/>
                </a:solidFill>
                <a:latin typeface="Arial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24</a:t>
            </a:fld>
            <a:endParaRPr lang="en-US" altLang="en-US" sz="1200" smtClean="0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381000"/>
            <a:ext cx="8610600" cy="57896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4000" u="sng" smtClean="0">
                <a:solidFill>
                  <a:srgbClr val="FF3300"/>
                </a:solidFill>
              </a:rPr>
              <a:t> </a:t>
            </a:r>
            <a:endParaRPr lang="en-US" altLang="en-US" u="sng" smtClean="0">
              <a:solidFill>
                <a:srgbClr val="FF0000"/>
              </a:solidFill>
            </a:endParaRPr>
          </a:p>
        </p:txBody>
      </p:sp>
      <p:graphicFrame>
        <p:nvGraphicFramePr>
          <p:cNvPr id="27652" name="Object 2"/>
          <p:cNvGraphicFramePr>
            <a:graphicFrameLocks noChangeAspect="1"/>
          </p:cNvGraphicFramePr>
          <p:nvPr/>
        </p:nvGraphicFramePr>
        <p:xfrm>
          <a:off x="307975" y="307975"/>
          <a:ext cx="8150225" cy="612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Worksheet" r:id="rId5" imgW="3581423" imgH="2667060" progId="Excel.Sheet.12">
                  <p:embed/>
                </p:oleObj>
              </mc:Choice>
              <mc:Fallback>
                <p:oleObj name="Worksheet" r:id="rId5" imgW="3581423" imgH="266706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307975"/>
                        <a:ext cx="8150225" cy="612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DE7C6798-E3F2-4B81-B976-E02CB983B33A}" type="slidenum">
              <a:rPr lang="en-US"/>
              <a:pPr algn="l">
                <a:defRPr/>
              </a:pPr>
              <a:t>25</a:t>
            </a:fld>
            <a:endParaRPr lang="en-US"/>
          </a:p>
        </p:txBody>
      </p:sp>
      <p:graphicFrame>
        <p:nvGraphicFramePr>
          <p:cNvPr id="28675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425450" y="381000"/>
          <a:ext cx="8435975" cy="574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Worksheet" r:id="rId4" imgW="2743200" imgH="1809835" progId="Excel.Sheet.8">
                  <p:embed/>
                </p:oleObj>
              </mc:Choice>
              <mc:Fallback>
                <p:oleObj name="Worksheet" r:id="rId4" imgW="2743200" imgH="1809835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381000"/>
                        <a:ext cx="8435975" cy="574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0386744D-4F11-4178-A7DA-AFB54D371B31}" type="slidenum">
              <a:rPr lang="en-US"/>
              <a:pPr algn="l">
                <a:defRPr/>
              </a:pPr>
              <a:t>26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610600" cy="60960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b="1" smtClean="0">
                <a:latin typeface="Arial" charset="0"/>
                <a:cs typeface="Arial" charset="0"/>
              </a:rPr>
              <a:t>Grant, Inc. acquired 30% of South Co.’s voting stock for $200,000 on January 1, 2015.  Grant’s 30% interest in South gave Grant the ability to exercise significant influence over South’s operating and financial policies.  </a:t>
            </a:r>
            <a:br>
              <a:rPr lang="en-US" altLang="en-US" b="1" smtClean="0">
                <a:latin typeface="Arial" charset="0"/>
                <a:cs typeface="Arial" charset="0"/>
              </a:rPr>
            </a:br>
            <a:r>
              <a:rPr lang="en-US" altLang="en-US" b="1" smtClean="0">
                <a:latin typeface="Arial" charset="0"/>
                <a:cs typeface="Arial" charset="0"/>
              </a:rPr>
              <a:t>During 2015, South earned $80,000 and paid dividends of $50,000.  </a:t>
            </a:r>
            <a:br>
              <a:rPr lang="en-US" altLang="en-US" b="1" smtClean="0">
                <a:latin typeface="Arial" charset="0"/>
                <a:cs typeface="Arial" charset="0"/>
              </a:rPr>
            </a:br>
            <a:r>
              <a:rPr lang="en-US" altLang="en-US" b="1" smtClean="0">
                <a:latin typeface="Arial" charset="0"/>
                <a:cs typeface="Arial" charset="0"/>
              </a:rPr>
              <a:t>What amount of income should Grant include in its 2015 Federal income tax return as a result of the investment?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b="1" smtClean="0">
                <a:latin typeface="Arial" charset="0"/>
                <a:cs typeface="Arial" charset="0"/>
              </a:rPr>
              <a:t>a. $15,000    b. $24,000    c. $35,000    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b="1" smtClean="0">
                <a:latin typeface="Arial" charset="0"/>
                <a:cs typeface="Arial" charset="0"/>
              </a:rPr>
              <a:t>d. $50,000    e. $80,000     CPA Nov. 1995.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2C68D4C8-8A26-49F9-A8A2-5D4EB61EC390}" type="slidenum">
              <a:rPr lang="en-US"/>
              <a:pPr algn="l">
                <a:defRPr/>
              </a:pPr>
              <a:t>27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610600" cy="60960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b="1" smtClean="0">
                <a:latin typeface="Arial" charset="0"/>
                <a:cs typeface="Arial" charset="0"/>
              </a:rPr>
              <a:t>Grant, Inc. acquired 30% of South Co.’s voting stock for $200,000 on January 1, 2015.  Grant’s 30% interest in South gave Grant the ability to exercise significant influence over South’s operating and financial policies.  </a:t>
            </a:r>
            <a:br>
              <a:rPr lang="en-US" altLang="en-US" b="1" smtClean="0">
                <a:latin typeface="Arial" charset="0"/>
                <a:cs typeface="Arial" charset="0"/>
              </a:rPr>
            </a:br>
            <a:r>
              <a:rPr lang="en-US" altLang="en-US" b="1" smtClean="0">
                <a:latin typeface="Arial" charset="0"/>
                <a:cs typeface="Arial" charset="0"/>
              </a:rPr>
              <a:t>During 2015, South earned $80,000 and paid dividends of $50,000.  </a:t>
            </a:r>
            <a:br>
              <a:rPr lang="en-US" altLang="en-US" b="1" smtClean="0">
                <a:latin typeface="Arial" charset="0"/>
                <a:cs typeface="Arial" charset="0"/>
              </a:rPr>
            </a:br>
            <a:r>
              <a:rPr lang="en-US" altLang="en-US" b="1" smtClean="0">
                <a:latin typeface="Arial" charset="0"/>
                <a:cs typeface="Arial" charset="0"/>
              </a:rPr>
              <a:t>What amount of income should Grant include in its 2015 Federal income tax return as a result of the investment?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b="1" u="sng" smtClean="0">
                <a:solidFill>
                  <a:srgbClr val="FF0000"/>
                </a:solidFill>
                <a:latin typeface="Arial" charset="0"/>
                <a:cs typeface="Arial" charset="0"/>
              </a:rPr>
              <a:t>This company will use equity method for GAAP and cost method for Tax Return.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CEC4A8CD-AB99-4CE0-BB76-40D4F09ED9C8}" type="slidenum">
              <a:rPr lang="en-US"/>
              <a:pPr algn="l">
                <a:defRPr/>
              </a:pPr>
              <a:t>28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610600" cy="5865813"/>
          </a:xfrm>
        </p:spPr>
        <p:txBody>
          <a:bodyPr/>
          <a:lstStyle/>
          <a:p>
            <a:pPr marL="0" indent="0">
              <a:spcBef>
                <a:spcPct val="10000"/>
              </a:spcBef>
              <a:buFontTx/>
              <a:buNone/>
              <a:tabLst>
                <a:tab pos="5307013" algn="dec"/>
                <a:tab pos="6461125" algn="dec"/>
                <a:tab pos="7494588" algn="dec"/>
              </a:tabLst>
            </a:pPr>
            <a:r>
              <a:rPr lang="en-US" altLang="en-US" sz="4400" b="1" u="sng" smtClean="0">
                <a:solidFill>
                  <a:srgbClr val="FF0000"/>
                </a:solidFill>
                <a:latin typeface="Arial" charset="0"/>
                <a:cs typeface="Arial" charset="0"/>
              </a:rPr>
              <a:t>Div. Received- Green - 1</a:t>
            </a:r>
            <a:endParaRPr lang="en-US" altLang="en-US" sz="4800" b="1" u="sng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indent="0">
              <a:spcBef>
                <a:spcPct val="10000"/>
              </a:spcBef>
              <a:buFontTx/>
              <a:buNone/>
              <a:tabLst>
                <a:tab pos="5307013" algn="dec"/>
                <a:tab pos="6461125" algn="dec"/>
                <a:tab pos="7494588" algn="dec"/>
              </a:tabLst>
            </a:pPr>
            <a:r>
              <a:rPr lang="en-US" altLang="en-US" sz="3600" b="1" smtClean="0">
                <a:latin typeface="Arial" charset="0"/>
                <a:cs typeface="Arial" charset="0"/>
              </a:rPr>
              <a:t>Green Corp. owns 25% of Cande Corp. </a:t>
            </a:r>
          </a:p>
          <a:p>
            <a:pPr marL="0" indent="0">
              <a:spcBef>
                <a:spcPct val="10000"/>
              </a:spcBef>
              <a:buFontTx/>
              <a:buNone/>
              <a:tabLst>
                <a:tab pos="5307013" algn="dec"/>
                <a:tab pos="6461125" algn="dec"/>
                <a:tab pos="7494588" algn="dec"/>
              </a:tabLst>
            </a:pPr>
            <a:r>
              <a:rPr lang="en-US" altLang="en-US" sz="3600" b="1" smtClean="0">
                <a:latin typeface="Arial" charset="0"/>
                <a:cs typeface="Arial" charset="0"/>
              </a:rPr>
              <a:t>This year, Green received $10,000 dividends on the Cande stock. </a:t>
            </a:r>
          </a:p>
          <a:p>
            <a:pPr marL="0" indent="0">
              <a:spcBef>
                <a:spcPct val="10000"/>
              </a:spcBef>
              <a:buFontTx/>
              <a:buNone/>
              <a:tabLst>
                <a:tab pos="5307013" algn="dec"/>
                <a:tab pos="6461125" algn="dec"/>
                <a:tab pos="7494588" algn="dec"/>
              </a:tabLst>
            </a:pPr>
            <a:r>
              <a:rPr lang="en-US" altLang="en-US" sz="3600" b="1" smtClean="0">
                <a:latin typeface="Arial" charset="0"/>
                <a:cs typeface="Arial" charset="0"/>
              </a:rPr>
              <a:t>Assuming no other limit applies, Green’s </a:t>
            </a:r>
            <a:r>
              <a:rPr lang="en-US" altLang="en-US" sz="3600" b="1" u="sng" smtClean="0">
                <a:solidFill>
                  <a:srgbClr val="FF0000"/>
                </a:solidFill>
                <a:latin typeface="Arial" charset="0"/>
                <a:cs typeface="Arial" charset="0"/>
              </a:rPr>
              <a:t>dividends-received deduction </a:t>
            </a:r>
            <a:r>
              <a:rPr lang="en-US" altLang="en-US" sz="3600" b="1" smtClean="0">
                <a:latin typeface="Arial" charset="0"/>
                <a:cs typeface="Arial" charset="0"/>
              </a:rPr>
              <a:t>is: </a:t>
            </a:r>
          </a:p>
          <a:p>
            <a:pPr marL="0" indent="0">
              <a:spcBef>
                <a:spcPct val="10000"/>
              </a:spcBef>
              <a:buFontTx/>
              <a:buNone/>
              <a:tabLst>
                <a:tab pos="5307013" algn="dec"/>
                <a:tab pos="6461125" algn="dec"/>
                <a:tab pos="7494588" algn="dec"/>
              </a:tabLst>
            </a:pPr>
            <a:r>
              <a:rPr lang="en-US" altLang="en-US" sz="3600" b="1" smtClean="0">
                <a:latin typeface="Arial" charset="0"/>
                <a:cs typeface="Arial" charset="0"/>
              </a:rPr>
              <a:t>a. $7,000.  b. $8,000.  </a:t>
            </a:r>
          </a:p>
          <a:p>
            <a:pPr marL="0" indent="0">
              <a:spcBef>
                <a:spcPct val="10000"/>
              </a:spcBef>
              <a:buFontTx/>
              <a:buNone/>
              <a:tabLst>
                <a:tab pos="5307013" algn="dec"/>
                <a:tab pos="6461125" algn="dec"/>
                <a:tab pos="7494588" algn="dec"/>
              </a:tabLst>
            </a:pPr>
            <a:r>
              <a:rPr lang="en-US" altLang="en-US" sz="3600" b="1" smtClean="0">
                <a:latin typeface="Arial" charset="0"/>
                <a:cs typeface="Arial" charset="0"/>
              </a:rPr>
              <a:t>c. $2,000.  d. $ - 0 -.  (IRS-2003)</a:t>
            </a:r>
            <a:endParaRPr lang="en-US" altLang="en-US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FF486440-09BB-403E-B1FB-D5E93570AC88}" type="slidenum">
              <a:rPr lang="en-US"/>
              <a:pPr algn="l">
                <a:defRPr/>
              </a:pPr>
              <a:t>29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839200" cy="6096000"/>
          </a:xfrm>
        </p:spPr>
        <p:txBody>
          <a:bodyPr/>
          <a:lstStyle/>
          <a:p>
            <a:pPr marL="0" indent="0">
              <a:spcBef>
                <a:spcPct val="10000"/>
              </a:spcBef>
              <a:buFontTx/>
              <a:buNone/>
              <a:tabLst>
                <a:tab pos="5307013" algn="dec"/>
                <a:tab pos="6461125" algn="dec"/>
                <a:tab pos="7494588" algn="dec"/>
              </a:tabLst>
            </a:pPr>
            <a:r>
              <a:rPr lang="en-US" altLang="en-US" sz="4400" b="1" u="sng" smtClean="0">
                <a:solidFill>
                  <a:srgbClr val="FF0000"/>
                </a:solidFill>
                <a:latin typeface="Arial" charset="0"/>
                <a:cs typeface="Arial" charset="0"/>
              </a:rPr>
              <a:t>Div. Received- Green – 1</a:t>
            </a:r>
            <a:r>
              <a:rPr lang="en-US" altLang="en-US" sz="4800" b="1" u="sng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</a:p>
          <a:p>
            <a:pPr marL="0" indent="0">
              <a:spcBef>
                <a:spcPct val="10000"/>
              </a:spcBef>
              <a:buFontTx/>
              <a:buNone/>
              <a:tabLst>
                <a:tab pos="5307013" algn="dec"/>
                <a:tab pos="6461125" algn="dec"/>
                <a:tab pos="7494588" algn="dec"/>
              </a:tabLst>
            </a:pPr>
            <a:r>
              <a:rPr lang="en-US" altLang="en-US" sz="3600" b="1" smtClean="0">
                <a:latin typeface="Arial" charset="0"/>
                <a:cs typeface="Arial" charset="0"/>
              </a:rPr>
              <a:t>Green Corp. owns 25% of Cande Corp. </a:t>
            </a:r>
          </a:p>
          <a:p>
            <a:pPr marL="0" indent="0">
              <a:spcBef>
                <a:spcPct val="10000"/>
              </a:spcBef>
              <a:buFontTx/>
              <a:buNone/>
              <a:tabLst>
                <a:tab pos="5307013" algn="dec"/>
                <a:tab pos="6461125" algn="dec"/>
                <a:tab pos="7494588" algn="dec"/>
              </a:tabLst>
            </a:pPr>
            <a:r>
              <a:rPr lang="en-US" altLang="en-US" sz="3600" b="1" smtClean="0">
                <a:latin typeface="Arial" charset="0"/>
                <a:cs typeface="Arial" charset="0"/>
              </a:rPr>
              <a:t>This year, Green received $10,000 dividends on the Cande stock. </a:t>
            </a:r>
          </a:p>
          <a:p>
            <a:pPr marL="0" indent="0">
              <a:spcBef>
                <a:spcPct val="10000"/>
              </a:spcBef>
              <a:buFontTx/>
              <a:buNone/>
              <a:tabLst>
                <a:tab pos="5307013" algn="dec"/>
                <a:tab pos="6461125" algn="dec"/>
                <a:tab pos="7494588" algn="dec"/>
              </a:tabLst>
            </a:pPr>
            <a:r>
              <a:rPr lang="en-US" altLang="en-US" sz="3600" b="1" smtClean="0">
                <a:latin typeface="Arial" charset="0"/>
                <a:cs typeface="Arial" charset="0"/>
              </a:rPr>
              <a:t>Assuming no other limit applies, Green’s </a:t>
            </a:r>
            <a:r>
              <a:rPr lang="en-US" altLang="en-US" sz="3600" b="1" u="sng" smtClean="0">
                <a:solidFill>
                  <a:srgbClr val="FF0000"/>
                </a:solidFill>
                <a:latin typeface="Arial" charset="0"/>
                <a:cs typeface="Arial" charset="0"/>
              </a:rPr>
              <a:t>dividends-received deduction </a:t>
            </a:r>
            <a:r>
              <a:rPr lang="en-US" altLang="en-US" sz="3600" b="1" smtClean="0">
                <a:latin typeface="Arial" charset="0"/>
                <a:cs typeface="Arial" charset="0"/>
              </a:rPr>
              <a:t>is: </a:t>
            </a:r>
          </a:p>
          <a:p>
            <a:pPr marL="0" indent="0">
              <a:spcBef>
                <a:spcPct val="10000"/>
              </a:spcBef>
              <a:buFontTx/>
              <a:buNone/>
              <a:tabLst>
                <a:tab pos="5307013" algn="dec"/>
                <a:tab pos="6461125" algn="dec"/>
                <a:tab pos="7494588" algn="dec"/>
              </a:tabLst>
            </a:pPr>
            <a:r>
              <a:rPr lang="en-US" altLang="en-US" sz="3600" b="1" smtClean="0">
                <a:latin typeface="Arial" charset="0"/>
                <a:cs typeface="Arial" charset="0"/>
              </a:rPr>
              <a:t>a. $7,000.  </a:t>
            </a:r>
            <a:r>
              <a:rPr lang="en-US" altLang="en-US" sz="3600" b="1" u="sng" smtClean="0">
                <a:solidFill>
                  <a:srgbClr val="FF0000"/>
                </a:solidFill>
                <a:latin typeface="Arial" charset="0"/>
                <a:cs typeface="Arial" charset="0"/>
              </a:rPr>
              <a:t>b. $8,000.  </a:t>
            </a:r>
          </a:p>
          <a:p>
            <a:pPr marL="0" indent="0">
              <a:spcBef>
                <a:spcPct val="10000"/>
              </a:spcBef>
              <a:buFontTx/>
              <a:buNone/>
              <a:tabLst>
                <a:tab pos="5307013" algn="dec"/>
                <a:tab pos="6461125" algn="dec"/>
                <a:tab pos="7494588" algn="dec"/>
              </a:tabLst>
            </a:pPr>
            <a:r>
              <a:rPr lang="en-US" altLang="en-US" sz="3600" b="1" smtClean="0">
                <a:latin typeface="Arial" charset="0"/>
                <a:cs typeface="Arial" charset="0"/>
              </a:rPr>
              <a:t>c. $2,000.  d. $ - 0 -.  (IRS-2003)</a:t>
            </a:r>
            <a:endParaRPr lang="en-US" altLang="en-US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Grp="1" noChangeAspect="1"/>
          </p:cNvGraphicFramePr>
          <p:nvPr>
            <p:ph/>
          </p:nvPr>
        </p:nvGraphicFramePr>
        <p:xfrm>
          <a:off x="228600" y="228600"/>
          <a:ext cx="8763000" cy="638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Worksheet" r:id="rId4" imgW="2047986" imgH="1485984" progId="Excel.Sheet.8">
                  <p:embed/>
                </p:oleObj>
              </mc:Choice>
              <mc:Fallback>
                <p:oleObj name="Worksheet" r:id="rId4" imgW="2047986" imgH="1485984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8763000" cy="6386513"/>
                      </a:xfrm>
                      <a:prstGeom prst="rect">
                        <a:avLst/>
                      </a:prstGeom>
                      <a:noFill/>
                      <a:ln w="1270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28600" y="381000"/>
          <a:ext cx="8763000" cy="591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Worksheet" r:id="rId4" imgW="3257594" imgH="2200229" progId="Excel.Sheet.8">
                  <p:embed/>
                </p:oleObj>
              </mc:Choice>
              <mc:Fallback>
                <p:oleObj name="Worksheet" r:id="rId4" imgW="3257594" imgH="2200229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81000"/>
                        <a:ext cx="8763000" cy="591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581025" y="242888"/>
          <a:ext cx="7785100" cy="621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Worksheet" r:id="rId4" imgW="3019508" imgH="2409742" progId="Excel.Sheet.8">
                  <p:embed/>
                </p:oleObj>
              </mc:Choice>
              <mc:Fallback>
                <p:oleObj name="Worksheet" r:id="rId4" imgW="3019508" imgH="240974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242888"/>
                        <a:ext cx="7785100" cy="621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85738" y="304800"/>
          <a:ext cx="8729662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Worksheet" r:id="rId5" imgW="3333711" imgH="2219400" progId="Excel.Sheet.8">
                  <p:embed/>
                </p:oleObj>
              </mc:Choice>
              <mc:Fallback>
                <p:oleObj name="Worksheet" r:id="rId5" imgW="3333711" imgH="22194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304800"/>
                        <a:ext cx="8729662" cy="594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598488" y="344488"/>
          <a:ext cx="7789862" cy="621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8" name="Worksheet" r:id="rId4" imgW="3019508" imgH="2409742" progId="Excel.Sheet.8">
                  <p:embed/>
                </p:oleObj>
              </mc:Choice>
              <mc:Fallback>
                <p:oleObj name="Worksheet" r:id="rId4" imgW="3019508" imgH="240974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344488"/>
                        <a:ext cx="7789862" cy="621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600075" y="344488"/>
          <a:ext cx="7758113" cy="619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" name="Worksheet" r:id="rId4" imgW="3019508" imgH="2409742" progId="Excel.Sheet.8">
                  <p:embed/>
                </p:oleObj>
              </mc:Choice>
              <mc:Fallback>
                <p:oleObj name="Worksheet" r:id="rId4" imgW="3019508" imgH="240974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344488"/>
                        <a:ext cx="7758113" cy="619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85738" y="304800"/>
          <a:ext cx="8729662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6" name="Worksheet" r:id="rId4" imgW="3333902" imgH="2219249" progId="Excel.Sheet.8">
                  <p:embed/>
                </p:oleObj>
              </mc:Choice>
              <mc:Fallback>
                <p:oleObj name="Worksheet" r:id="rId4" imgW="3333902" imgH="2219249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304800"/>
                        <a:ext cx="8729662" cy="594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600075" y="344488"/>
          <a:ext cx="7758113" cy="619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0" name="Worksheet" r:id="rId4" imgW="3019508" imgH="2409742" progId="Excel.Sheet.8">
                  <p:embed/>
                </p:oleObj>
              </mc:Choice>
              <mc:Fallback>
                <p:oleObj name="Worksheet" r:id="rId4" imgW="3019508" imgH="240974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344488"/>
                        <a:ext cx="7758113" cy="619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14325" y="374650"/>
          <a:ext cx="8601075" cy="639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4" name="Worksheet" r:id="rId5" imgW="2486033" imgH="1847880" progId="Excel.Sheet.8">
                  <p:embed/>
                </p:oleObj>
              </mc:Choice>
              <mc:Fallback>
                <p:oleObj name="Worksheet" r:id="rId5" imgW="2486033" imgH="184788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374650"/>
                        <a:ext cx="8601075" cy="6392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09563" y="338138"/>
          <a:ext cx="8370887" cy="634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Worksheet" r:id="rId5" imgW="2419311" imgH="1838430" progId="Excel.Sheet.8">
                  <p:embed/>
                </p:oleObj>
              </mc:Choice>
              <mc:Fallback>
                <p:oleObj name="Worksheet" r:id="rId5" imgW="2419311" imgH="183843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338138"/>
                        <a:ext cx="8370887" cy="634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4737C07A-E87D-459B-94EE-BF55BC2FB9D3}" type="slidenum">
              <a:rPr lang="en-US"/>
              <a:pPr algn="l">
                <a:defRPr/>
              </a:pPr>
              <a:t>39</a:t>
            </a:fld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152400"/>
            <a:ext cx="8839200" cy="639921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4400" b="1" smtClean="0"/>
              <a:t>Spring Corp has income from business of $500,000 &amp; expenses of $750,000. </a:t>
            </a:r>
            <a:br>
              <a:rPr lang="en-US" altLang="en-US" sz="4400" b="1" smtClean="0"/>
            </a:br>
            <a:r>
              <a:rPr lang="en-US" altLang="en-US" sz="4400" b="1" smtClean="0"/>
              <a:t>Spring also received dividends from the Acme Corp. of $100,000. </a:t>
            </a:r>
            <a:br>
              <a:rPr lang="en-US" altLang="en-US" sz="4400" b="1" smtClean="0"/>
            </a:br>
            <a:r>
              <a:rPr lang="en-US" altLang="en-US" sz="4400" b="1" smtClean="0"/>
              <a:t>Spring owns 25% Acme. </a:t>
            </a:r>
          </a:p>
          <a:p>
            <a:pPr marL="0" indent="0">
              <a:buFontTx/>
              <a:buNone/>
            </a:pPr>
            <a:r>
              <a:rPr lang="en-US" altLang="en-US" sz="4000" b="1" smtClean="0"/>
              <a:t>What is Spring’s NOL for the year? </a:t>
            </a:r>
          </a:p>
          <a:p>
            <a:pPr marL="0" indent="0">
              <a:buFontTx/>
              <a:buNone/>
            </a:pPr>
            <a:r>
              <a:rPr lang="en-US" altLang="en-US" sz="4000" b="1" smtClean="0"/>
              <a:t>a. ($150,000)  b. ($0).     </a:t>
            </a:r>
          </a:p>
          <a:p>
            <a:pPr marL="0" indent="0">
              <a:buFontTx/>
              <a:buNone/>
            </a:pPr>
            <a:r>
              <a:rPr lang="en-US" altLang="en-US" sz="4000" b="1" smtClean="0"/>
              <a:t>c. ($220,000)  d. ($230,000).  </a:t>
            </a:r>
            <a:r>
              <a:rPr lang="en-US" altLang="en-US" sz="2800" b="1" smtClean="0"/>
              <a:t>(IRS Exam 2003)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E2893A8F-D259-4C3C-AC5B-559371724EF6}" type="slidenum">
              <a:rPr lang="en-US" smtClean="0"/>
              <a:pPr algn="ctr">
                <a:defRPr/>
              </a:pPr>
              <a:t>4</a:t>
            </a:fld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763000" cy="6400800"/>
          </a:xfrm>
          <a:noFill/>
        </p:spPr>
        <p:txBody>
          <a:bodyPr lIns="92064" tIns="46033" rIns="92064" bIns="46033"/>
          <a:lstStyle/>
          <a:p>
            <a:pPr marL="276225" lvl="1" indent="-42863" algn="ctr" eaLnBrk="1" hangingPunct="1">
              <a:buClr>
                <a:schemeClr val="tx2"/>
              </a:buClr>
              <a:buFont typeface="Wingdings" pitchFamily="2" charset="2"/>
              <a:buChar char=" "/>
            </a:pPr>
            <a:r>
              <a:rPr lang="en-US" altLang="en-US" sz="3600" b="1" u="sng" smtClean="0">
                <a:solidFill>
                  <a:srgbClr val="FF0000"/>
                </a:solidFill>
              </a:rPr>
              <a:t>Corporate Tax Rates</a:t>
            </a:r>
          </a:p>
          <a:p>
            <a:pPr marL="276225" lvl="1" indent="-42863" eaLnBrk="1" hangingPunct="1">
              <a:buClr>
                <a:schemeClr val="tx2"/>
              </a:buClr>
              <a:buFont typeface="Wingdings" pitchFamily="2" charset="2"/>
              <a:buChar char=" "/>
            </a:pPr>
            <a:r>
              <a:rPr lang="en-US" altLang="en-US" sz="3600" b="1" smtClean="0"/>
              <a:t>15% on first $50,000</a:t>
            </a:r>
          </a:p>
          <a:p>
            <a:pPr marL="276225" lvl="1" indent="-42863" eaLnBrk="1" hangingPunct="1">
              <a:buClr>
                <a:schemeClr val="tx2"/>
              </a:buClr>
              <a:buFont typeface="Wingdings" pitchFamily="2" charset="2"/>
              <a:buChar char=" "/>
            </a:pPr>
            <a:r>
              <a:rPr lang="en-US" altLang="en-US" sz="3600" b="1" smtClean="0"/>
              <a:t>25% on $50,001 - $75,000</a:t>
            </a:r>
          </a:p>
          <a:p>
            <a:pPr marL="276225" lvl="1" indent="-42863" eaLnBrk="1" hangingPunct="1">
              <a:buClr>
                <a:schemeClr val="tx2"/>
              </a:buClr>
              <a:buFont typeface="Wingdings" pitchFamily="2" charset="2"/>
              <a:buChar char=" "/>
            </a:pPr>
            <a:r>
              <a:rPr lang="en-US" altLang="en-US" sz="3600" b="1" smtClean="0"/>
              <a:t>34% on $75,001 - $100,000</a:t>
            </a:r>
          </a:p>
          <a:p>
            <a:pPr marL="276225" lvl="1" indent="-42863" eaLnBrk="1" hangingPunct="1">
              <a:buClr>
                <a:schemeClr val="tx2"/>
              </a:buClr>
              <a:buFont typeface="Wingdings" pitchFamily="2" charset="2"/>
              <a:buChar char=" "/>
            </a:pPr>
            <a:r>
              <a:rPr lang="en-US" altLang="en-US" sz="3600" b="1" smtClean="0"/>
              <a:t>39% </a:t>
            </a:r>
            <a:r>
              <a:rPr lang="en-US" altLang="en-US" b="1" smtClean="0">
                <a:solidFill>
                  <a:schemeClr val="tx2"/>
                </a:solidFill>
              </a:rPr>
              <a:t>(34% + 5% surtax)</a:t>
            </a:r>
            <a:r>
              <a:rPr lang="en-US" altLang="en-US" b="1" smtClean="0"/>
              <a:t> </a:t>
            </a:r>
            <a:r>
              <a:rPr lang="en-US" altLang="en-US" sz="3600" b="1" smtClean="0"/>
              <a:t>on $100,001 - $335,000</a:t>
            </a:r>
            <a:endParaRPr lang="en-US" altLang="en-US" sz="3600" b="1" smtClean="0">
              <a:solidFill>
                <a:schemeClr val="tx2"/>
              </a:solidFill>
            </a:endParaRPr>
          </a:p>
          <a:p>
            <a:pPr marL="276225" lvl="1" indent="-42863" eaLnBrk="1" hangingPunct="1">
              <a:buClr>
                <a:schemeClr val="tx2"/>
              </a:buClr>
              <a:buFont typeface="Wingdings" pitchFamily="2" charset="2"/>
              <a:buChar char=" "/>
            </a:pPr>
            <a:r>
              <a:rPr lang="en-US" altLang="en-US" sz="3600" b="1" smtClean="0"/>
              <a:t>34% on $335,001 - $10,000,000</a:t>
            </a:r>
          </a:p>
          <a:p>
            <a:pPr marL="276225" lvl="1" indent="-42863" eaLnBrk="1" hangingPunct="1">
              <a:buClr>
                <a:schemeClr val="tx2"/>
              </a:buClr>
              <a:buFont typeface="Wingdings" pitchFamily="2" charset="2"/>
              <a:buChar char=" "/>
            </a:pPr>
            <a:r>
              <a:rPr lang="en-US" altLang="en-US" sz="3600" b="1" smtClean="0"/>
              <a:t>35% on $10,000,001 - $15,000,000</a:t>
            </a:r>
          </a:p>
          <a:p>
            <a:pPr marL="276225" lvl="1" indent="-42863" eaLnBrk="1" hangingPunct="1">
              <a:buClr>
                <a:schemeClr val="tx2"/>
              </a:buClr>
              <a:buFont typeface="Wingdings" pitchFamily="2" charset="2"/>
              <a:buChar char=" "/>
            </a:pPr>
            <a:r>
              <a:rPr lang="en-US" altLang="en-US" sz="3600" b="1" smtClean="0"/>
              <a:t>38% </a:t>
            </a:r>
            <a:r>
              <a:rPr lang="en-US" altLang="en-US" b="1" smtClean="0">
                <a:solidFill>
                  <a:schemeClr val="tx2"/>
                </a:solidFill>
              </a:rPr>
              <a:t>(35% + 3%)</a:t>
            </a:r>
            <a:r>
              <a:rPr lang="en-US" altLang="en-US" b="1" smtClean="0"/>
              <a:t> </a:t>
            </a:r>
            <a:r>
              <a:rPr lang="en-US" altLang="en-US" sz="3600" b="1" smtClean="0"/>
              <a:t>on $15,000,001 - $18,333,333</a:t>
            </a:r>
            <a:endParaRPr lang="en-US" altLang="en-US" sz="3600" b="1" smtClean="0">
              <a:solidFill>
                <a:schemeClr val="tx2"/>
              </a:solidFill>
            </a:endParaRPr>
          </a:p>
          <a:p>
            <a:pPr marL="276225" lvl="1" indent="-42863" eaLnBrk="1" hangingPunct="1">
              <a:buClr>
                <a:schemeClr val="tx2"/>
              </a:buClr>
              <a:buFont typeface="Wingdings" pitchFamily="2" charset="2"/>
              <a:buChar char=" "/>
            </a:pPr>
            <a:r>
              <a:rPr lang="en-US" altLang="en-US" sz="3600" b="1" smtClean="0"/>
              <a:t>35% on over $18,333,333</a:t>
            </a:r>
            <a:endParaRPr lang="en-US" altLang="en-US" sz="3200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12713" y="152400"/>
          <a:ext cx="8726487" cy="656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6" name="Worksheet" r:id="rId5" imgW="2457399" imgH="1847880" progId="Excel.Sheet.8">
                  <p:embed/>
                </p:oleObj>
              </mc:Choice>
              <mc:Fallback>
                <p:oleObj name="Worksheet" r:id="rId5" imgW="2457399" imgH="184788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3" y="152400"/>
                        <a:ext cx="8726487" cy="656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04775" y="152400"/>
          <a:ext cx="8582025" cy="656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0" name="Worksheet" r:id="rId5" imgW="2419311" imgH="1838430" progId="Excel.Sheet.8">
                  <p:embed/>
                </p:oleObj>
              </mc:Choice>
              <mc:Fallback>
                <p:oleObj name="Worksheet" r:id="rId5" imgW="2419311" imgH="183843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" y="152400"/>
                        <a:ext cx="8582025" cy="656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E4D397BD-61DA-4A7A-A725-5B0653B84E1D}" type="slidenum">
              <a:rPr lang="en-US"/>
              <a:pPr algn="l">
                <a:defRPr/>
              </a:pPr>
              <a:t>42</a:t>
            </a:fld>
            <a:endParaRPr 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52400"/>
            <a:ext cx="8686800" cy="6172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4400" b="1" smtClean="0"/>
              <a:t>Spring Corp’s has income from business of $500,000 &amp; expenses of $750,000. </a:t>
            </a:r>
            <a:br>
              <a:rPr lang="en-US" altLang="en-US" sz="4400" b="1" smtClean="0"/>
            </a:br>
            <a:r>
              <a:rPr lang="en-US" altLang="en-US" sz="4400" b="1" smtClean="0"/>
              <a:t>Spring also received dividends </a:t>
            </a:r>
            <a:br>
              <a:rPr lang="en-US" altLang="en-US" sz="4400" b="1" smtClean="0"/>
            </a:br>
            <a:r>
              <a:rPr lang="en-US" altLang="en-US" sz="4400" b="1" smtClean="0"/>
              <a:t>from the Acme Corp. of $100,000. </a:t>
            </a:r>
            <a:br>
              <a:rPr lang="en-US" altLang="en-US" sz="4400" b="1" smtClean="0"/>
            </a:br>
            <a:r>
              <a:rPr lang="en-US" altLang="en-US" sz="4400" b="1" smtClean="0"/>
              <a:t>Spring owns 25% Acme. </a:t>
            </a:r>
          </a:p>
          <a:p>
            <a:pPr marL="0" indent="0">
              <a:buFontTx/>
              <a:buNone/>
            </a:pPr>
            <a:r>
              <a:rPr lang="en-US" altLang="en-US" sz="4400" b="1" smtClean="0"/>
              <a:t>What is Spring’s NOL for the year? </a:t>
            </a:r>
          </a:p>
          <a:p>
            <a:pPr marL="0" indent="0">
              <a:buFontTx/>
              <a:buNone/>
            </a:pPr>
            <a:r>
              <a:rPr lang="en-US" altLang="en-US" sz="4000" b="1" u="sng" smtClean="0">
                <a:solidFill>
                  <a:srgbClr val="FF0000"/>
                </a:solidFill>
              </a:rPr>
              <a:t>($230,000)</a:t>
            </a:r>
            <a:endParaRPr lang="en-US" altLang="en-US" sz="2800" b="1" u="sng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0C6266CB-115A-45E7-BB3F-E512353BB0D2}" type="slidenum">
              <a:rPr lang="en-US"/>
              <a:pPr algn="l">
                <a:defRPr/>
              </a:pPr>
              <a:t>43</a:t>
            </a:fld>
            <a:endParaRPr 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5789613"/>
          </a:xfrm>
        </p:spPr>
        <p:txBody>
          <a:bodyPr/>
          <a:lstStyle/>
          <a:p>
            <a:pPr marL="0" indent="0">
              <a:spcBef>
                <a:spcPct val="10000"/>
              </a:spcBef>
              <a:buFontTx/>
              <a:buNone/>
              <a:tabLst>
                <a:tab pos="0" algn="l"/>
              </a:tabLst>
            </a:pPr>
            <a:r>
              <a:rPr lang="en-US" altLang="en-US" sz="3600" b="1" smtClean="0"/>
              <a:t>This year, Pack Corp. had gross income from operations of $350,000 and operating expenses of $400,000. </a:t>
            </a:r>
          </a:p>
          <a:p>
            <a:pPr marL="0" indent="0">
              <a:spcBef>
                <a:spcPct val="10000"/>
              </a:spcBef>
              <a:buFontTx/>
              <a:buNone/>
              <a:tabLst>
                <a:tab pos="0" algn="l"/>
              </a:tabLst>
            </a:pPr>
            <a:r>
              <a:rPr lang="en-US" altLang="en-US" sz="3600" b="1" smtClean="0"/>
              <a:t>Pack received dividends of $100,000 from Smith Inc., of which Pack is a 20% owner. The NOL carryover from last year is $20,000. </a:t>
            </a:r>
          </a:p>
          <a:p>
            <a:pPr marL="0" indent="0">
              <a:spcBef>
                <a:spcPct val="10000"/>
              </a:spcBef>
              <a:buFontTx/>
              <a:buNone/>
              <a:tabLst>
                <a:tab pos="0" algn="l"/>
              </a:tabLst>
            </a:pPr>
            <a:r>
              <a:rPr lang="en-US" altLang="en-US" sz="3600" b="1" smtClean="0"/>
              <a:t>What is Pack's NOL for the current year?</a:t>
            </a:r>
          </a:p>
          <a:p>
            <a:pPr marL="0" indent="0">
              <a:spcBef>
                <a:spcPct val="10000"/>
              </a:spcBef>
              <a:buFontTx/>
              <a:buNone/>
              <a:tabLst>
                <a:tab pos="0" algn="l"/>
              </a:tabLst>
            </a:pPr>
            <a:r>
              <a:rPr lang="en-US" altLang="en-US" sz="3600" b="1" smtClean="0"/>
              <a:t>a. $50,000     b. $30,000     </a:t>
            </a:r>
          </a:p>
          <a:p>
            <a:pPr marL="0" indent="0">
              <a:spcBef>
                <a:spcPct val="10000"/>
              </a:spcBef>
              <a:buFontTx/>
              <a:buNone/>
              <a:tabLst>
                <a:tab pos="0" algn="l"/>
              </a:tabLst>
            </a:pPr>
            <a:r>
              <a:rPr lang="en-US" altLang="en-US" sz="3600" b="1" smtClean="0"/>
              <a:t>c. $20,000      d. $10,000        IRS-1995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9541BC57-3423-44D0-9768-2F243AA84718}" type="slidenum">
              <a:rPr lang="en-US"/>
              <a:pPr algn="l">
                <a:defRPr/>
              </a:pPr>
              <a:t>44</a:t>
            </a:fld>
            <a:endParaRPr lang="en-US"/>
          </a:p>
        </p:txBody>
      </p:sp>
      <p:sp>
        <p:nvSpPr>
          <p:cNvPr id="48131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228600"/>
            <a:ext cx="8763000" cy="6477000"/>
          </a:xfrm>
        </p:spPr>
        <p:txBody>
          <a:bodyPr/>
          <a:lstStyle/>
          <a:p>
            <a:pPr marL="0" indent="0">
              <a:spcBef>
                <a:spcPct val="10000"/>
              </a:spcBef>
              <a:buFontTx/>
              <a:buNone/>
              <a:tabLst>
                <a:tab pos="0" algn="l"/>
              </a:tabLst>
            </a:pPr>
            <a:r>
              <a:rPr lang="en-US" altLang="en-US" sz="4000" b="1" smtClean="0"/>
              <a:t>This year, Pack Corp. had gross income from operations of $350,000 and operating expenses of $400,000. </a:t>
            </a:r>
            <a:br>
              <a:rPr lang="en-US" altLang="en-US" sz="4000" b="1" smtClean="0"/>
            </a:br>
            <a:r>
              <a:rPr lang="en-US" altLang="en-US" sz="4000" b="1" smtClean="0"/>
              <a:t>Pack received dividends of $100,000 from Smith Inc., of which Pack is a 20% owner. </a:t>
            </a:r>
          </a:p>
          <a:p>
            <a:pPr marL="0" indent="0">
              <a:spcBef>
                <a:spcPct val="10000"/>
              </a:spcBef>
              <a:buFontTx/>
              <a:buNone/>
              <a:tabLst>
                <a:tab pos="0" algn="l"/>
              </a:tabLst>
            </a:pPr>
            <a:r>
              <a:rPr lang="en-US" altLang="en-US" sz="4000" b="1" smtClean="0"/>
              <a:t>The NOL carryover from last year is $20,000. </a:t>
            </a:r>
          </a:p>
          <a:p>
            <a:pPr marL="0" indent="0">
              <a:spcBef>
                <a:spcPct val="10000"/>
              </a:spcBef>
              <a:buFontTx/>
              <a:buNone/>
              <a:tabLst>
                <a:tab pos="0" algn="l"/>
              </a:tabLst>
            </a:pPr>
            <a:r>
              <a:rPr lang="en-US" altLang="en-US" sz="4000" b="1" smtClean="0"/>
              <a:t>What is Pack's NOL for the current year?</a:t>
            </a:r>
          </a:p>
          <a:p>
            <a:pPr marL="0" indent="0">
              <a:spcBef>
                <a:spcPct val="10000"/>
              </a:spcBef>
              <a:buFontTx/>
              <a:buNone/>
              <a:tabLst>
                <a:tab pos="0" algn="l"/>
              </a:tabLst>
            </a:pPr>
            <a:r>
              <a:rPr lang="en-US" altLang="en-US" sz="4000" b="1" u="sng" smtClean="0">
                <a:solidFill>
                  <a:srgbClr val="FF0000"/>
                </a:solidFill>
              </a:rPr>
              <a:t>$30,000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04667B42-398F-4F74-AE54-36DBC4D3C04B}" type="slidenum">
              <a:rPr lang="en-US"/>
              <a:pPr algn="l">
                <a:defRPr/>
              </a:pPr>
              <a:t>45</a:t>
            </a:fld>
            <a:endParaRPr lang="en-US"/>
          </a:p>
        </p:txBody>
      </p:sp>
      <p:graphicFrame>
        <p:nvGraphicFramePr>
          <p:cNvPr id="49155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85725" y="304800"/>
          <a:ext cx="8905875" cy="599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7" name="Worksheet" r:id="rId5" imgW="2419311" imgH="1628910" progId="Excel.Sheet.8">
                  <p:embed/>
                </p:oleObj>
              </mc:Choice>
              <mc:Fallback>
                <p:oleObj name="Worksheet" r:id="rId5" imgW="2419311" imgH="162891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" y="304800"/>
                        <a:ext cx="8905875" cy="599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49E73621-8B1F-4296-B805-58CA2414A88E}" type="slidenum">
              <a:rPr lang="en-US"/>
              <a:pPr algn="ctr">
                <a:defRPr/>
              </a:pPr>
              <a:t>46</a:t>
            </a:fld>
            <a:endParaRPr lang="en-US"/>
          </a:p>
        </p:txBody>
      </p:sp>
      <p:graphicFrame>
        <p:nvGraphicFramePr>
          <p:cNvPr id="50179" name="Object 2"/>
          <p:cNvGraphicFramePr>
            <a:graphicFrameLocks noGrp="1" noChangeAspect="1"/>
          </p:cNvGraphicFramePr>
          <p:nvPr>
            <p:ph/>
          </p:nvPr>
        </p:nvGraphicFramePr>
        <p:xfrm>
          <a:off x="150813" y="280988"/>
          <a:ext cx="8829675" cy="611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1" name="Worksheet" r:id="rId4" imgW="3010066" imgH="2086223" progId="Excel.Sheet.8">
                  <p:embed/>
                </p:oleObj>
              </mc:Choice>
              <mc:Fallback>
                <p:oleObj name="Worksheet" r:id="rId4" imgW="3010066" imgH="2086223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3" y="280988"/>
                        <a:ext cx="8829675" cy="6119812"/>
                      </a:xfrm>
                      <a:prstGeom prst="rect">
                        <a:avLst/>
                      </a:prstGeom>
                      <a:noFill/>
                      <a:ln w="635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A17627F8-5D3A-4A6B-8809-D272F8CF0CC0}" type="slidenum">
              <a:rPr lang="en-US"/>
              <a:pPr algn="ctr">
                <a:defRPr/>
              </a:pPr>
              <a:t>47</a:t>
            </a:fld>
            <a:endParaRPr lang="en-US"/>
          </a:p>
        </p:txBody>
      </p:sp>
      <p:graphicFrame>
        <p:nvGraphicFramePr>
          <p:cNvPr id="51203" name="Object 2"/>
          <p:cNvGraphicFramePr>
            <a:graphicFrameLocks noGrp="1" noChangeAspect="1"/>
          </p:cNvGraphicFramePr>
          <p:nvPr>
            <p:ph/>
          </p:nvPr>
        </p:nvGraphicFramePr>
        <p:xfrm>
          <a:off x="92075" y="228600"/>
          <a:ext cx="8994775" cy="632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5" name="Worksheet" r:id="rId4" imgW="3209842" imgH="2257673" progId="Excel.Sheet.8">
                  <p:embed/>
                </p:oleObj>
              </mc:Choice>
              <mc:Fallback>
                <p:oleObj name="Worksheet" r:id="rId4" imgW="3209842" imgH="2257673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" y="228600"/>
                        <a:ext cx="8994775" cy="6324600"/>
                      </a:xfrm>
                      <a:prstGeom prst="rect">
                        <a:avLst/>
                      </a:prstGeom>
                      <a:noFill/>
                      <a:ln w="1270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8440BD54-1081-467D-89E4-4DA3EB340583}" type="slidenum">
              <a:rPr lang="en-US"/>
              <a:pPr algn="ctr">
                <a:defRPr/>
              </a:pPr>
              <a:t>48</a:t>
            </a:fld>
            <a:endParaRPr lang="en-US"/>
          </a:p>
        </p:txBody>
      </p:sp>
      <p:graphicFrame>
        <p:nvGraphicFramePr>
          <p:cNvPr id="52227" name="Object 2"/>
          <p:cNvGraphicFramePr>
            <a:graphicFrameLocks noGrp="1" noChangeAspect="1"/>
          </p:cNvGraphicFramePr>
          <p:nvPr>
            <p:ph/>
          </p:nvPr>
        </p:nvGraphicFramePr>
        <p:xfrm>
          <a:off x="152400" y="304800"/>
          <a:ext cx="8912225" cy="627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9" name="Worksheet" r:id="rId4" imgW="3181516" imgH="2238292" progId="Excel.Sheet.8">
                  <p:embed/>
                </p:oleObj>
              </mc:Choice>
              <mc:Fallback>
                <p:oleObj name="Worksheet" r:id="rId4" imgW="3181516" imgH="223829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8912225" cy="6270625"/>
                      </a:xfrm>
                      <a:prstGeom prst="rect">
                        <a:avLst/>
                      </a:prstGeom>
                      <a:noFill/>
                      <a:ln w="1270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FBB2A8A7-2E87-4781-9AF3-64F36CBF0A7D}" type="slidenum">
              <a:rPr lang="en-US" smtClean="0"/>
              <a:pPr algn="ctr">
                <a:defRPr/>
              </a:pPr>
              <a:t>49</a:t>
            </a:fld>
            <a:endParaRPr lang="en-US" smtClean="0"/>
          </a:p>
        </p:txBody>
      </p:sp>
      <p:graphicFrame>
        <p:nvGraphicFramePr>
          <p:cNvPr id="53251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90488" y="381000"/>
          <a:ext cx="8923337" cy="566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3" name="Worksheet" r:id="rId4" imgW="4030914" imgH="2560320" progId="Excel.Sheet.8">
                  <p:embed/>
                </p:oleObj>
              </mc:Choice>
              <mc:Fallback>
                <p:oleObj name="Worksheet" r:id="rId4" imgW="4030914" imgH="256032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8" y="381000"/>
                        <a:ext cx="8923337" cy="566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7459997C-5CB1-4219-B24B-CD206B76417F}" type="slidenum">
              <a:rPr lang="en-US" smtClean="0"/>
              <a:pPr algn="ctr">
                <a:defRPr/>
              </a:pPr>
              <a:t>5</a:t>
            </a:fld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610600" cy="62484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US" altLang="en-US" sz="4800" b="1" u="sng" smtClean="0">
                <a:solidFill>
                  <a:srgbClr val="FF0000"/>
                </a:solidFill>
              </a:rPr>
              <a:t>PSC</a:t>
            </a:r>
          </a:p>
          <a:p>
            <a:pPr eaLnBrk="1" hangingPunct="1"/>
            <a:r>
              <a:rPr lang="en-US" altLang="en-US" b="1" smtClean="0"/>
              <a:t>Personal service corporation is a corporation</a:t>
            </a:r>
          </a:p>
          <a:p>
            <a:pPr lvl="1" eaLnBrk="1" hangingPunct="1"/>
            <a:r>
              <a:rPr lang="en-US" altLang="en-US" sz="3200" b="1" smtClean="0"/>
              <a:t>that provides service in the fields of accounting, actuarial science, architecture, consulting, engineering, health, law, or performing arts </a:t>
            </a:r>
            <a:r>
              <a:rPr lang="en-US" altLang="en-US" sz="3200" b="1" smtClean="0">
                <a:solidFill>
                  <a:schemeClr val="tx2"/>
                </a:solidFill>
              </a:rPr>
              <a:t>and</a:t>
            </a:r>
          </a:p>
          <a:p>
            <a:pPr lvl="1" eaLnBrk="1" hangingPunct="1"/>
            <a:r>
              <a:rPr lang="en-US" altLang="en-US" sz="3200" b="1" smtClean="0"/>
              <a:t>is substantially owned by its employees</a:t>
            </a:r>
          </a:p>
          <a:p>
            <a:pPr eaLnBrk="1" hangingPunct="1"/>
            <a:r>
              <a:rPr lang="en-US" altLang="en-US" b="1" smtClean="0"/>
              <a:t>A flat </a:t>
            </a:r>
            <a:r>
              <a:rPr lang="en-US" altLang="en-US" b="1" smtClean="0">
                <a:solidFill>
                  <a:schemeClr val="tx2"/>
                </a:solidFill>
              </a:rPr>
              <a:t>35% tax rate</a:t>
            </a:r>
            <a:r>
              <a:rPr lang="en-US" altLang="en-US" b="1" smtClean="0"/>
              <a:t> applies to its entire taxable income</a:t>
            </a:r>
          </a:p>
          <a:p>
            <a:pPr eaLnBrk="1" hangingPunct="1"/>
            <a:r>
              <a:rPr lang="en-US" altLang="en-US" b="1" smtClean="0"/>
              <a:t>The PSC provisions encourage owner-employees to take earnings out as salary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A641BDD7-FA81-48FC-8D36-AE9263DDF391}" type="slidenum">
              <a:rPr lang="en-US" smtClean="0"/>
              <a:pPr algn="ctr">
                <a:defRPr/>
              </a:pPr>
              <a:t>50</a:t>
            </a:fld>
            <a:endParaRPr lang="en-US" smtClean="0"/>
          </a:p>
        </p:txBody>
      </p:sp>
      <p:graphicFrame>
        <p:nvGraphicFramePr>
          <p:cNvPr id="54275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307975" y="420688"/>
          <a:ext cx="8597900" cy="597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7" name="Worksheet" r:id="rId4" imgW="4015806" imgH="2788920" progId="Excel.Sheet.8">
                  <p:embed/>
                </p:oleObj>
              </mc:Choice>
              <mc:Fallback>
                <p:oleObj name="Worksheet" r:id="rId4" imgW="4015806" imgH="278892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420688"/>
                        <a:ext cx="8597900" cy="5970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920C1D-421D-4E56-BFAA-839A97AC8573}" type="slidenum">
              <a:rPr lang="en-US" smtClean="0"/>
              <a:pPr>
                <a:defRPr/>
              </a:pPr>
              <a:t>51</a:t>
            </a:fld>
            <a:endParaRPr lang="en-US" smtClean="0"/>
          </a:p>
        </p:txBody>
      </p:sp>
      <p:graphicFrame>
        <p:nvGraphicFramePr>
          <p:cNvPr id="55299" name="Object 2"/>
          <p:cNvGraphicFramePr>
            <a:graphicFrameLocks noGrp="1" noChangeAspect="1"/>
          </p:cNvGraphicFramePr>
          <p:nvPr>
            <p:ph/>
          </p:nvPr>
        </p:nvGraphicFramePr>
        <p:xfrm>
          <a:off x="374650" y="457200"/>
          <a:ext cx="8343900" cy="562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1" name="Worksheet" r:id="rId3" imgW="3771900" imgH="2543423" progId="Excel.Sheet.8">
                  <p:embed/>
                </p:oleObj>
              </mc:Choice>
              <mc:Fallback>
                <p:oleObj name="Worksheet" r:id="rId3" imgW="3771900" imgH="2543423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457200"/>
                        <a:ext cx="8343900" cy="562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425344-71FD-40A6-9970-16722E270FE2}" type="slidenum">
              <a:rPr lang="en-US" smtClean="0"/>
              <a:pPr>
                <a:defRPr/>
              </a:pPr>
              <a:t>52</a:t>
            </a:fld>
            <a:endParaRPr lang="en-US" smtClean="0"/>
          </a:p>
        </p:txBody>
      </p:sp>
      <p:graphicFrame>
        <p:nvGraphicFramePr>
          <p:cNvPr id="56323" name="Object 2"/>
          <p:cNvGraphicFramePr>
            <a:graphicFrameLocks noGrp="1" noChangeAspect="1"/>
          </p:cNvGraphicFramePr>
          <p:nvPr>
            <p:ph/>
          </p:nvPr>
        </p:nvGraphicFramePr>
        <p:xfrm>
          <a:off x="328613" y="457200"/>
          <a:ext cx="8439150" cy="562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5" name="Worksheet" r:id="rId3" imgW="3771900" imgH="2514600" progId="Excel.Sheet.8">
                  <p:embed/>
                </p:oleObj>
              </mc:Choice>
              <mc:Fallback>
                <p:oleObj name="Worksheet" r:id="rId3" imgW="3771900" imgH="25146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3" y="457200"/>
                        <a:ext cx="8439150" cy="562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825184BF-40C1-4431-9DFD-92D3148AD08F}" type="slidenum">
              <a:rPr lang="en-US" smtClean="0"/>
              <a:pPr algn="ctr">
                <a:defRPr/>
              </a:pPr>
              <a:t>53</a:t>
            </a:fld>
            <a:endParaRPr lang="en-US" smtClean="0"/>
          </a:p>
        </p:txBody>
      </p:sp>
      <p:graphicFrame>
        <p:nvGraphicFramePr>
          <p:cNvPr id="57347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228600" y="595313"/>
          <a:ext cx="8686800" cy="5110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9" name="Worksheet" r:id="rId4" imgW="3905233" imgH="2238451" progId="Excel.Sheet.8">
                  <p:embed/>
                </p:oleObj>
              </mc:Choice>
              <mc:Fallback>
                <p:oleObj name="Worksheet" r:id="rId4" imgW="3905233" imgH="2238451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95313"/>
                        <a:ext cx="8686800" cy="5110162"/>
                      </a:xfrm>
                      <a:prstGeom prst="rect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4C8645AD-FADB-42BC-B635-F90E32948EC5}" type="slidenum">
              <a:rPr lang="en-US" smtClean="0"/>
              <a:pPr algn="ctr">
                <a:defRPr/>
              </a:pPr>
              <a:t>54</a:t>
            </a:fld>
            <a:endParaRPr lang="en-US" smtClean="0"/>
          </a:p>
        </p:txBody>
      </p:sp>
      <p:graphicFrame>
        <p:nvGraphicFramePr>
          <p:cNvPr id="58371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352425" y="357188"/>
          <a:ext cx="8439150" cy="570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3" name="Worksheet" r:id="rId4" imgW="4200550" imgH="2838569" progId="Excel.Sheet.8">
                  <p:embed/>
                </p:oleObj>
              </mc:Choice>
              <mc:Fallback>
                <p:oleObj name="Worksheet" r:id="rId4" imgW="4200550" imgH="2838569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357188"/>
                        <a:ext cx="8439150" cy="5702300"/>
                      </a:xfrm>
                      <a:prstGeom prst="rect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A3981050-8B03-4A80-9630-7F318A923AB5}" type="slidenum">
              <a:rPr lang="en-US" smtClean="0"/>
              <a:pPr algn="ctr">
                <a:defRPr/>
              </a:pPr>
              <a:t>55</a:t>
            </a:fld>
            <a:endParaRPr lang="en-US" smtClean="0"/>
          </a:p>
        </p:txBody>
      </p:sp>
      <p:graphicFrame>
        <p:nvGraphicFramePr>
          <p:cNvPr id="59395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317500" y="379413"/>
          <a:ext cx="8604250" cy="594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7" name="Worksheet" r:id="rId4" imgW="4069080" imgH="2811979" progId="Excel.Sheet.8">
                  <p:embed/>
                </p:oleObj>
              </mc:Choice>
              <mc:Fallback>
                <p:oleObj name="Worksheet" r:id="rId4" imgW="4069080" imgH="2811979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" y="379413"/>
                        <a:ext cx="8604250" cy="5945187"/>
                      </a:xfrm>
                      <a:prstGeom prst="rect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FB3CD509-795E-47E9-8994-C125795AD6C9}" type="slidenum">
              <a:rPr lang="en-US" smtClean="0"/>
              <a:pPr algn="ctr">
                <a:defRPr/>
              </a:pPr>
              <a:t>56</a:t>
            </a:fld>
            <a:endParaRPr lang="en-US" smtClean="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</a:t>
            </a:r>
          </a:p>
        </p:txBody>
      </p:sp>
      <p:graphicFrame>
        <p:nvGraphicFramePr>
          <p:cNvPr id="60420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42900" y="396875"/>
          <a:ext cx="8302625" cy="550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2" name="Worksheet" r:id="rId3" imgW="2543423" imgH="1686173" progId="Excel.Sheet.8">
                  <p:embed/>
                </p:oleObj>
              </mc:Choice>
              <mc:Fallback>
                <p:oleObj name="Worksheet" r:id="rId3" imgW="2543423" imgH="1686173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396875"/>
                        <a:ext cx="8302625" cy="550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194EA470-DCEA-4418-A53E-BF30C6FE6649}" type="slidenum">
              <a:rPr lang="en-US" smtClean="0"/>
              <a:pPr algn="ctr">
                <a:defRPr/>
              </a:pPr>
              <a:t>57</a:t>
            </a:fld>
            <a:endParaRPr lang="en-US" smtClean="0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</a:t>
            </a:r>
          </a:p>
        </p:txBody>
      </p:sp>
      <p:graphicFrame>
        <p:nvGraphicFramePr>
          <p:cNvPr id="6144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546100" y="509588"/>
          <a:ext cx="8313738" cy="551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6" name="Worksheet" r:id="rId3" imgW="2971800" imgH="1971923" progId="Excel.Sheet.8">
                  <p:embed/>
                </p:oleObj>
              </mc:Choice>
              <mc:Fallback>
                <p:oleObj name="Worksheet" r:id="rId3" imgW="2971800" imgH="1971923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509588"/>
                        <a:ext cx="8313738" cy="551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02F5E55A-253A-48F3-BF0B-77B55F97CA55}" type="slidenum">
              <a:rPr lang="en-US" smtClean="0"/>
              <a:pPr algn="ctr">
                <a:defRPr/>
              </a:pPr>
              <a:t>58</a:t>
            </a:fld>
            <a:endParaRPr lang="en-US" smtClean="0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</a:t>
            </a:r>
          </a:p>
        </p:txBody>
      </p:sp>
      <p:graphicFrame>
        <p:nvGraphicFramePr>
          <p:cNvPr id="62468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509588" y="381000"/>
          <a:ext cx="8466137" cy="558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0" name="Worksheet" r:id="rId3" imgW="2943473" imgH="1943100" progId="Excel.Sheet.8">
                  <p:embed/>
                </p:oleObj>
              </mc:Choice>
              <mc:Fallback>
                <p:oleObj name="Worksheet" r:id="rId3" imgW="2943473" imgH="194310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381000"/>
                        <a:ext cx="8466137" cy="558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2150" y="2959100"/>
            <a:ext cx="7773988" cy="1143000"/>
          </a:xfrm>
        </p:spPr>
        <p:txBody>
          <a:bodyPr/>
          <a:lstStyle/>
          <a:p>
            <a:pPr eaLnBrk="1" hangingPunct="1"/>
            <a:r>
              <a:rPr lang="en-US" altLang="en-US" sz="8800" b="1" smtClean="0"/>
              <a:t>The End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839200" cy="6324600"/>
          </a:xfrm>
          <a:noFill/>
        </p:spPr>
        <p:txBody>
          <a:bodyPr lIns="92075" tIns="46038" rIns="92075" bIns="46038"/>
          <a:lstStyle/>
          <a:p>
            <a:pPr algn="ctr">
              <a:buFont typeface="Arial" charset="0"/>
              <a:buNone/>
            </a:pPr>
            <a:r>
              <a:rPr lang="en-US" altLang="en-US" sz="4000" b="1" u="sng" smtClean="0">
                <a:solidFill>
                  <a:srgbClr val="FF0000"/>
                </a:solidFill>
              </a:rPr>
              <a:t>Corporation</a:t>
            </a:r>
          </a:p>
          <a:p>
            <a:r>
              <a:rPr lang="en-US" altLang="en-US" sz="4000" b="1" smtClean="0"/>
              <a:t>Taxable income is determined at the corporate level under the general formula</a:t>
            </a:r>
          </a:p>
          <a:p>
            <a:r>
              <a:rPr lang="en-US" altLang="en-US" sz="4000" b="1" smtClean="0"/>
              <a:t>Exceptions:</a:t>
            </a:r>
          </a:p>
          <a:p>
            <a:pPr lvl="1"/>
            <a:r>
              <a:rPr lang="en-US" altLang="en-US" sz="3600" b="1" smtClean="0">
                <a:solidFill>
                  <a:schemeClr val="tx2"/>
                </a:solidFill>
              </a:rPr>
              <a:t>Net capital losses</a:t>
            </a:r>
            <a:r>
              <a:rPr lang="en-US" altLang="en-US" sz="3600" b="1" smtClean="0"/>
              <a:t> are not deductible</a:t>
            </a:r>
          </a:p>
          <a:p>
            <a:pPr lvl="1"/>
            <a:r>
              <a:rPr lang="en-US" altLang="en-US" sz="3600" b="1" smtClean="0"/>
              <a:t>Corporations must </a:t>
            </a:r>
            <a:r>
              <a:rPr lang="en-US" altLang="en-US" sz="3600" b="1" smtClean="0">
                <a:solidFill>
                  <a:schemeClr val="tx2"/>
                </a:solidFill>
              </a:rPr>
              <a:t>recapture</a:t>
            </a:r>
            <a:r>
              <a:rPr lang="en-US" altLang="en-US" sz="3600" b="1" smtClean="0"/>
              <a:t> additional depreciation for Sec. 1250 property = 20% of straight-line depreciation taken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2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27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686800" cy="6477000"/>
          </a:xfrm>
        </p:spPr>
        <p:txBody>
          <a:bodyPr lIns="92075" tIns="46038" rIns="92075" bIns="46038"/>
          <a:lstStyle/>
          <a:p>
            <a:pPr marL="0" lvl="1" indent="0" algn="ctr">
              <a:buFont typeface="Arial" charset="0"/>
              <a:buNone/>
              <a:defRPr/>
            </a:pPr>
            <a:r>
              <a:rPr lang="en-US" sz="4000" b="1" u="sng" dirty="0" smtClean="0">
                <a:solidFill>
                  <a:srgbClr val="FF0000"/>
                </a:solidFill>
              </a:rPr>
              <a:t>Corporation</a:t>
            </a:r>
          </a:p>
          <a:p>
            <a:pPr marL="512763" lvl="1" indent="-168275">
              <a:defRPr/>
            </a:pPr>
            <a:r>
              <a:rPr lang="en-US" sz="3200" b="1" dirty="0" smtClean="0">
                <a:solidFill>
                  <a:schemeClr val="tx2"/>
                </a:solidFill>
              </a:rPr>
              <a:t>Passive activity losses</a:t>
            </a:r>
            <a:endParaRPr lang="en-US" sz="3200" b="1" dirty="0" smtClean="0"/>
          </a:p>
          <a:p>
            <a:pPr marL="288925" lvl="2" indent="-176213">
              <a:defRPr/>
            </a:pPr>
            <a:r>
              <a:rPr lang="en-US" sz="2800" b="1" dirty="0" smtClean="0"/>
              <a:t>Corporations are not subject to the passive activity rules</a:t>
            </a:r>
          </a:p>
          <a:p>
            <a:pPr marL="512763" lvl="3" indent="-168275">
              <a:defRPr/>
            </a:pPr>
            <a:r>
              <a:rPr lang="en-US" sz="2400" b="1" dirty="0" smtClean="0"/>
              <a:t>Personal service corporations must follow them</a:t>
            </a:r>
          </a:p>
          <a:p>
            <a:pPr marL="512763" lvl="3" indent="-168275">
              <a:defRPr/>
            </a:pPr>
            <a:r>
              <a:rPr lang="en-US" sz="2400" b="1" dirty="0" smtClean="0"/>
              <a:t>Closely-held corporations may use passive losses to offset active income but not portfolio income</a:t>
            </a:r>
          </a:p>
          <a:p>
            <a:pPr marL="288925" lvl="1" indent="-176213">
              <a:defRPr/>
            </a:pPr>
            <a:r>
              <a:rPr lang="en-US" sz="3200" b="1" dirty="0" smtClean="0">
                <a:solidFill>
                  <a:schemeClr val="tx2"/>
                </a:solidFill>
              </a:rPr>
              <a:t>Charitable contributions</a:t>
            </a:r>
            <a:r>
              <a:rPr lang="en-US" sz="3200" b="1" dirty="0" smtClean="0"/>
              <a:t> are limited to 10% of taxable income</a:t>
            </a:r>
          </a:p>
          <a:p>
            <a:pPr marL="512763" lvl="2" indent="-168275">
              <a:defRPr/>
            </a:pPr>
            <a:r>
              <a:rPr lang="en-US" sz="2800" b="1" dirty="0" smtClean="0"/>
              <a:t>Before dividend-received deductions and any carryovers</a:t>
            </a:r>
          </a:p>
          <a:p>
            <a:pPr marL="512763" lvl="2" indent="-168275">
              <a:defRPr/>
            </a:pPr>
            <a:r>
              <a:rPr lang="en-US" sz="2800" b="1" dirty="0" smtClean="0"/>
              <a:t>Excess contributions may be carried forward 5 years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102350"/>
          </a:xfrm>
        </p:spPr>
        <p:txBody>
          <a:bodyPr lIns="92075" tIns="46038" rIns="92075" bIns="46038"/>
          <a:lstStyle/>
          <a:p>
            <a:pPr marL="55563" lvl="1" indent="0" algn="ctr">
              <a:buFont typeface="Arial" charset="0"/>
              <a:buNone/>
            </a:pPr>
            <a:r>
              <a:rPr lang="en-US" altLang="en-US" sz="4800" b="1" u="sng" smtClean="0">
                <a:solidFill>
                  <a:srgbClr val="FF0000"/>
                </a:solidFill>
              </a:rPr>
              <a:t>Corporation</a:t>
            </a:r>
          </a:p>
          <a:p>
            <a:pPr marL="55563" lvl="1" indent="0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Net operating loss</a:t>
            </a:r>
            <a:r>
              <a:rPr lang="en-US" altLang="en-US" sz="4800" b="1" smtClean="0"/>
              <a:t> incurred in current year cannot be used in the current year or distributed to shareholders</a:t>
            </a:r>
          </a:p>
          <a:p>
            <a:pPr marL="403225" lvl="2" indent="-403225"/>
            <a:r>
              <a:rPr lang="en-US" altLang="en-US" sz="4400" b="1" smtClean="0"/>
              <a:t>May be carried back 2 years and forward 20 until used</a:t>
            </a:r>
          </a:p>
          <a:p>
            <a:pPr marL="403225" lvl="2" indent="-403225"/>
            <a:r>
              <a:rPr lang="en-US" altLang="en-US" sz="4400" b="1" smtClean="0"/>
              <a:t>May elect to forego the carry back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38FAC7-7A1E-4D91-96FB-C13607CC0FBD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 </a:t>
            </a:r>
          </a:p>
        </p:txBody>
      </p:sp>
      <p:graphicFrame>
        <p:nvGraphicFramePr>
          <p:cNvPr id="12292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166688" y="477838"/>
          <a:ext cx="8748712" cy="582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Worksheet" r:id="rId4" imgW="3248078" imgH="2162160" progId="Excel.Sheet.8">
                  <p:embed/>
                </p:oleObj>
              </mc:Choice>
              <mc:Fallback>
                <p:oleObj name="Worksheet" r:id="rId4" imgW="3248078" imgH="216216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8" y="477838"/>
                        <a:ext cx="8748712" cy="5824537"/>
                      </a:xfrm>
                      <a:prstGeom prst="rect">
                        <a:avLst/>
                      </a:prstGeom>
                      <a:noFill/>
                      <a:ln w="1270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1177</Words>
  <Application>Microsoft Office PowerPoint</Application>
  <PresentationFormat>On-screen Show (4:3)</PresentationFormat>
  <Paragraphs>212</Paragraphs>
  <Slides>59</Slides>
  <Notes>48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1" baseType="lpstr">
      <vt:lpstr>Office Theme</vt:lpstr>
      <vt:lpstr>Worksheet</vt:lpstr>
      <vt:lpstr>Chapter 13 Corporate  Operations -2015  Howard Godfrey, Ph.D., CPA UNC Charlotte Copyright © 2015, Dr. Howard Godfrey Edited December 7, 2015.  T15F-Chp-13-1B-Corporte-Operations-2015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 </vt:lpstr>
      <vt:lpstr> 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1-  Instructor PowerPoint Slides. Summer, 2008. Edited May 30, 2008. Copyright © 2008, Dr. Howard Godfrey</dc:title>
  <dc:creator>Howard</dc:creator>
  <cp:lastModifiedBy>HowardGodfrey</cp:lastModifiedBy>
  <cp:revision>167</cp:revision>
  <dcterms:created xsi:type="dcterms:W3CDTF">2008-05-30T15:41:50Z</dcterms:created>
  <dcterms:modified xsi:type="dcterms:W3CDTF">2015-12-07T15:43:44Z</dcterms:modified>
</cp:coreProperties>
</file>