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AVE" ContentType="audio/unknown"/>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60" r:id="rId2"/>
    <p:sldId id="558" r:id="rId3"/>
    <p:sldId id="633" r:id="rId4"/>
    <p:sldId id="628" r:id="rId5"/>
    <p:sldId id="629" r:id="rId6"/>
    <p:sldId id="630" r:id="rId7"/>
    <p:sldId id="560" r:id="rId8"/>
    <p:sldId id="634" r:id="rId9"/>
    <p:sldId id="561" r:id="rId10"/>
    <p:sldId id="565" r:id="rId11"/>
    <p:sldId id="632" r:id="rId12"/>
    <p:sldId id="621" r:id="rId13"/>
    <p:sldId id="572" r:id="rId14"/>
    <p:sldId id="571" r:id="rId15"/>
    <p:sldId id="567" r:id="rId16"/>
    <p:sldId id="596" r:id="rId17"/>
    <p:sldId id="575" r:id="rId18"/>
    <p:sldId id="573" r:id="rId19"/>
    <p:sldId id="578" r:id="rId20"/>
    <p:sldId id="577" r:id="rId21"/>
    <p:sldId id="579" r:id="rId22"/>
    <p:sldId id="624" r:id="rId23"/>
    <p:sldId id="625" r:id="rId24"/>
    <p:sldId id="631" r:id="rId25"/>
    <p:sldId id="637" r:id="rId26"/>
    <p:sldId id="638" r:id="rId27"/>
    <p:sldId id="639" r:id="rId28"/>
    <p:sldId id="640" r:id="rId29"/>
    <p:sldId id="642" r:id="rId30"/>
    <p:sldId id="636" r:id="rId31"/>
    <p:sldId id="641" r:id="rId32"/>
    <p:sldId id="582" r:id="rId33"/>
    <p:sldId id="626" r:id="rId34"/>
    <p:sldId id="597" r:id="rId35"/>
    <p:sldId id="584" r:id="rId36"/>
    <p:sldId id="587" r:id="rId37"/>
    <p:sldId id="586" r:id="rId38"/>
    <p:sldId id="590" r:id="rId39"/>
    <p:sldId id="588" r:id="rId40"/>
    <p:sldId id="593" r:id="rId41"/>
    <p:sldId id="635" r:id="rId42"/>
    <p:sldId id="598" r:id="rId43"/>
    <p:sldId id="592" r:id="rId44"/>
    <p:sldId id="608" r:id="rId45"/>
    <p:sldId id="599" r:id="rId46"/>
    <p:sldId id="609" r:id="rId47"/>
    <p:sldId id="600" r:id="rId48"/>
    <p:sldId id="610" r:id="rId49"/>
    <p:sldId id="601" r:id="rId50"/>
    <p:sldId id="611" r:id="rId51"/>
    <p:sldId id="617" r:id="rId52"/>
    <p:sldId id="603" r:id="rId53"/>
    <p:sldId id="612" r:id="rId54"/>
    <p:sldId id="618" r:id="rId55"/>
    <p:sldId id="619" r:id="rId56"/>
    <p:sldId id="604" r:id="rId57"/>
    <p:sldId id="613" r:id="rId58"/>
    <p:sldId id="605" r:id="rId59"/>
    <p:sldId id="614" r:id="rId60"/>
    <p:sldId id="606" r:id="rId61"/>
    <p:sldId id="615" r:id="rId62"/>
    <p:sldId id="607" r:id="rId63"/>
    <p:sldId id="616" r:id="rId64"/>
    <p:sldId id="395" r:id="rId6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4033" autoAdjust="0"/>
  </p:normalViewPr>
  <p:slideViewPr>
    <p:cSldViewPr>
      <p:cViewPr varScale="1">
        <p:scale>
          <a:sx n="114" d="100"/>
          <a:sy n="114" d="100"/>
        </p:scale>
        <p:origin x="1524" y="108"/>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82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7756" y="239298"/>
            <a:ext cx="3657601" cy="320691"/>
          </a:xfrm>
          <a:prstGeom prst="rect">
            <a:avLst/>
          </a:prstGeom>
        </p:spPr>
        <p:txBody>
          <a:bodyPr vert="horz" lIns="96647" tIns="48323" rIns="96647" bIns="4832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4796396" y="239298"/>
            <a:ext cx="2275949" cy="320691"/>
          </a:xfrm>
          <a:prstGeom prst="rect">
            <a:avLst/>
          </a:prstGeom>
        </p:spPr>
        <p:txBody>
          <a:bodyPr vert="horz" lIns="96647" tIns="48323" rIns="96647" bIns="48323" rtlCol="0"/>
          <a:lstStyle>
            <a:lvl1pPr algn="r" fontAlgn="auto">
              <a:spcBef>
                <a:spcPts val="0"/>
              </a:spcBef>
              <a:spcAft>
                <a:spcPts val="0"/>
              </a:spcAft>
              <a:defRPr sz="1200">
                <a:latin typeface="+mn-lt"/>
              </a:defRPr>
            </a:lvl1pPr>
          </a:lstStyle>
          <a:p>
            <a:pPr>
              <a:defRPr/>
            </a:pPr>
            <a:endParaRPr lang="en-US" dirty="0"/>
          </a:p>
        </p:txBody>
      </p:sp>
      <p:sp>
        <p:nvSpPr>
          <p:cNvPr id="4" name="Footer Placeholder 3"/>
          <p:cNvSpPr>
            <a:spLocks noGrp="1"/>
          </p:cNvSpPr>
          <p:nvPr>
            <p:ph type="ftr" sz="quarter" idx="2"/>
          </p:nvPr>
        </p:nvSpPr>
        <p:spPr>
          <a:xfrm>
            <a:off x="324902" y="8961447"/>
            <a:ext cx="2845347" cy="400457"/>
          </a:xfrm>
          <a:prstGeom prst="rect">
            <a:avLst/>
          </a:prstGeom>
        </p:spPr>
        <p:txBody>
          <a:bodyPr vert="horz" lIns="96647" tIns="48323" rIns="96647" bIns="48323"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4143312" y="8961447"/>
            <a:ext cx="2846987" cy="478595"/>
          </a:xfrm>
          <a:prstGeom prst="rect">
            <a:avLst/>
          </a:prstGeom>
        </p:spPr>
        <p:txBody>
          <a:bodyPr vert="horz" wrap="square" lIns="96647" tIns="48323" rIns="96647" bIns="48323" numCol="1" anchor="b" anchorCtr="0" compatLnSpc="1">
            <a:prstTxWarp prst="textNoShape">
              <a:avLst/>
            </a:prstTxWarp>
          </a:bodyPr>
          <a:lstStyle>
            <a:lvl1pPr algn="r">
              <a:defRPr sz="1200">
                <a:latin typeface="Times New Roman" panose="02020603050405020304" pitchFamily="18" charset="0"/>
              </a:defRPr>
            </a:lvl1pPr>
          </a:lstStyle>
          <a:p>
            <a:r>
              <a:rPr lang="en-US" altLang="en-US" dirty="0"/>
              <a:t> </a:t>
            </a:r>
          </a:p>
        </p:txBody>
      </p:sp>
    </p:spTree>
    <p:extLst>
      <p:ext uri="{BB962C8B-B14F-4D97-AF65-F5344CB8AC3E}">
        <p14:creationId xmlns:p14="http://schemas.microsoft.com/office/powerpoint/2010/main" val="334389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48" cy="480223"/>
          </a:xfrm>
          <a:prstGeom prst="rect">
            <a:avLst/>
          </a:prstGeom>
        </p:spPr>
        <p:txBody>
          <a:bodyPr vert="horz" lIns="96647" tIns="48323" rIns="96647" bIns="483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12" y="1"/>
            <a:ext cx="3170248" cy="480223"/>
          </a:xfrm>
          <a:prstGeom prst="rect">
            <a:avLst/>
          </a:prstGeom>
        </p:spPr>
        <p:txBody>
          <a:bodyPr vert="horz" lIns="96647" tIns="48323" rIns="96647" bIns="48323" rtlCol="0"/>
          <a:lstStyle>
            <a:lvl1pPr algn="r" fontAlgn="auto">
              <a:spcBef>
                <a:spcPts val="0"/>
              </a:spcBef>
              <a:spcAft>
                <a:spcPts val="0"/>
              </a:spcAft>
              <a:defRPr sz="1200">
                <a:latin typeface="+mn-lt"/>
              </a:defRPr>
            </a:lvl1pPr>
          </a:lstStyle>
          <a:p>
            <a:pPr>
              <a:defRPr/>
            </a:pPr>
            <a:fld id="{BA35FB4A-1F6F-4288-B6FA-3C43C5276A79}" type="datetimeFigureOut">
              <a:rPr lang="en-US"/>
              <a:pPr>
                <a:defRPr/>
              </a:pPr>
              <a:t>8/29/2016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47" tIns="48323" rIns="96647" bIns="48323" rtlCol="0" anchor="ctr"/>
          <a:lstStyle/>
          <a:p>
            <a:pPr lvl="0"/>
            <a:endParaRPr lang="en-US" noProof="0"/>
          </a:p>
        </p:txBody>
      </p:sp>
      <p:sp>
        <p:nvSpPr>
          <p:cNvPr id="5" name="Notes Placeholder 4"/>
          <p:cNvSpPr>
            <a:spLocks noGrp="1"/>
          </p:cNvSpPr>
          <p:nvPr>
            <p:ph type="body" sz="quarter" idx="3"/>
          </p:nvPr>
        </p:nvSpPr>
        <p:spPr>
          <a:xfrm>
            <a:off x="731849" y="4561303"/>
            <a:ext cx="5851504" cy="4320377"/>
          </a:xfrm>
          <a:prstGeom prst="rect">
            <a:avLst/>
          </a:prstGeom>
        </p:spPr>
        <p:txBody>
          <a:bodyPr vert="horz" lIns="96647" tIns="48323" rIns="96647" bIns="483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350"/>
            <a:ext cx="3170248" cy="480223"/>
          </a:xfrm>
          <a:prstGeom prst="rect">
            <a:avLst/>
          </a:prstGeom>
        </p:spPr>
        <p:txBody>
          <a:bodyPr vert="horz" lIns="96647" tIns="48323" rIns="96647" bIns="4832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12" y="9119350"/>
            <a:ext cx="3170248" cy="480223"/>
          </a:xfrm>
          <a:prstGeom prst="rect">
            <a:avLst/>
          </a:prstGeom>
        </p:spPr>
        <p:txBody>
          <a:bodyPr vert="horz" wrap="square" lIns="96647" tIns="48323" rIns="96647" bIns="48323" numCol="1" anchor="b" anchorCtr="0" compatLnSpc="1">
            <a:prstTxWarp prst="textNoShape">
              <a:avLst/>
            </a:prstTxWarp>
          </a:bodyPr>
          <a:lstStyle>
            <a:lvl1pPr algn="r">
              <a:defRPr sz="1200">
                <a:latin typeface="Calibri" panose="020F0502020204030204" pitchFamily="34" charset="0"/>
              </a:defRPr>
            </a:lvl1pPr>
          </a:lstStyle>
          <a:p>
            <a:fld id="{C809466A-9132-4867-86F8-35E2ED9A8A66}" type="slidenum">
              <a:rPr lang="en-US" altLang="en-US"/>
              <a:pPr/>
              <a:t>‹#›</a:t>
            </a:fld>
            <a:endParaRPr lang="en-US" altLang="en-US"/>
          </a:p>
        </p:txBody>
      </p:sp>
    </p:spTree>
    <p:extLst>
      <p:ext uri="{BB962C8B-B14F-4D97-AF65-F5344CB8AC3E}">
        <p14:creationId xmlns:p14="http://schemas.microsoft.com/office/powerpoint/2010/main" val="3816524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64421" indent="-294008" eaLnBrk="0" hangingPunct="0">
              <a:defRPr>
                <a:solidFill>
                  <a:schemeClr val="tx1"/>
                </a:solidFill>
                <a:latin typeface="Arial" panose="020B0604020202020204" pitchFamily="34" charset="0"/>
              </a:defRPr>
            </a:lvl2pPr>
            <a:lvl3pPr marL="1176033" indent="-235207" eaLnBrk="0" hangingPunct="0">
              <a:defRPr>
                <a:solidFill>
                  <a:schemeClr val="tx1"/>
                </a:solidFill>
                <a:latin typeface="Arial" panose="020B0604020202020204" pitchFamily="34" charset="0"/>
              </a:defRPr>
            </a:lvl3pPr>
            <a:lvl4pPr marL="1646446" indent="-235207" eaLnBrk="0" hangingPunct="0">
              <a:defRPr>
                <a:solidFill>
                  <a:schemeClr val="tx1"/>
                </a:solidFill>
                <a:latin typeface="Arial" panose="020B0604020202020204" pitchFamily="34" charset="0"/>
              </a:defRPr>
            </a:lvl4pPr>
            <a:lvl5pPr marL="2116859" indent="-235207" eaLnBrk="0" hangingPunct="0">
              <a:defRPr>
                <a:solidFill>
                  <a:schemeClr val="tx1"/>
                </a:solidFill>
                <a:latin typeface="Arial" panose="020B0604020202020204" pitchFamily="34" charset="0"/>
              </a:defRPr>
            </a:lvl5pPr>
            <a:lvl6pPr marL="2587272" indent="-235207" eaLnBrk="0" fontAlgn="base" hangingPunct="0">
              <a:spcBef>
                <a:spcPct val="0"/>
              </a:spcBef>
              <a:spcAft>
                <a:spcPct val="0"/>
              </a:spcAft>
              <a:defRPr>
                <a:solidFill>
                  <a:schemeClr val="tx1"/>
                </a:solidFill>
                <a:latin typeface="Arial" panose="020B0604020202020204" pitchFamily="34" charset="0"/>
              </a:defRPr>
            </a:lvl6pPr>
            <a:lvl7pPr marL="3057685" indent="-235207" eaLnBrk="0" fontAlgn="base" hangingPunct="0">
              <a:spcBef>
                <a:spcPct val="0"/>
              </a:spcBef>
              <a:spcAft>
                <a:spcPct val="0"/>
              </a:spcAft>
              <a:defRPr>
                <a:solidFill>
                  <a:schemeClr val="tx1"/>
                </a:solidFill>
                <a:latin typeface="Arial" panose="020B0604020202020204" pitchFamily="34" charset="0"/>
              </a:defRPr>
            </a:lvl7pPr>
            <a:lvl8pPr marL="3528098" indent="-235207" eaLnBrk="0" fontAlgn="base" hangingPunct="0">
              <a:spcBef>
                <a:spcPct val="0"/>
              </a:spcBef>
              <a:spcAft>
                <a:spcPct val="0"/>
              </a:spcAft>
              <a:defRPr>
                <a:solidFill>
                  <a:schemeClr val="tx1"/>
                </a:solidFill>
                <a:latin typeface="Arial" panose="020B0604020202020204" pitchFamily="34" charset="0"/>
              </a:defRPr>
            </a:lvl8pPr>
            <a:lvl9pPr marL="3998511" indent="-23520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3AF095-487A-4373-BAE9-09DD6431AFF4}"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
        <p:nvSpPr>
          <p:cNvPr id="115715" name="Rectangle 2"/>
          <p:cNvSpPr>
            <a:spLocks noGrp="1" noChangeArrowheads="1"/>
          </p:cNvSpPr>
          <p:nvPr>
            <p:ph type="body" idx="1"/>
          </p:nvPr>
        </p:nvSpPr>
        <p:spPr bwMode="auto">
          <a:xfrm>
            <a:off x="976345" y="4561303"/>
            <a:ext cx="5362511" cy="43203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35" tIns="46980" rIns="95635" bIns="46980" numCol="1" anchor="t" anchorCtr="0" compatLnSpc="1">
            <a:prstTxWarp prst="textNoShape">
              <a:avLst/>
            </a:prstTxWarp>
          </a:bodyPr>
          <a:lstStyle/>
          <a:p>
            <a:endParaRPr lang="en-US" altLang="en-US"/>
          </a:p>
        </p:txBody>
      </p:sp>
      <p:sp>
        <p:nvSpPr>
          <p:cNvPr id="115716" name="Rectangle 3"/>
          <p:cNvSpPr>
            <a:spLocks noGrp="1" noRot="1" noChangeAspect="1" noChangeArrowheads="1" noTextEdit="1"/>
          </p:cNvSpPr>
          <p:nvPr>
            <p:ph type="sldImg"/>
          </p:nvPr>
        </p:nvSpPr>
        <p:spPr bwMode="auto">
          <a:xfrm>
            <a:off x="1266825" y="725488"/>
            <a:ext cx="4783138" cy="35877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9560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64421" indent="-294008" eaLnBrk="0" hangingPunct="0">
              <a:defRPr>
                <a:solidFill>
                  <a:schemeClr val="tx1"/>
                </a:solidFill>
                <a:latin typeface="Arial" panose="020B0604020202020204" pitchFamily="34" charset="0"/>
              </a:defRPr>
            </a:lvl2pPr>
            <a:lvl3pPr marL="1176033" indent="-235207" eaLnBrk="0" hangingPunct="0">
              <a:defRPr>
                <a:solidFill>
                  <a:schemeClr val="tx1"/>
                </a:solidFill>
                <a:latin typeface="Arial" panose="020B0604020202020204" pitchFamily="34" charset="0"/>
              </a:defRPr>
            </a:lvl3pPr>
            <a:lvl4pPr marL="1646446" indent="-235207" eaLnBrk="0" hangingPunct="0">
              <a:defRPr>
                <a:solidFill>
                  <a:schemeClr val="tx1"/>
                </a:solidFill>
                <a:latin typeface="Arial" panose="020B0604020202020204" pitchFamily="34" charset="0"/>
              </a:defRPr>
            </a:lvl4pPr>
            <a:lvl5pPr marL="2116859" indent="-235207" eaLnBrk="0" hangingPunct="0">
              <a:defRPr>
                <a:solidFill>
                  <a:schemeClr val="tx1"/>
                </a:solidFill>
                <a:latin typeface="Arial" panose="020B0604020202020204" pitchFamily="34" charset="0"/>
              </a:defRPr>
            </a:lvl5pPr>
            <a:lvl6pPr marL="2587272" indent="-235207" eaLnBrk="0" fontAlgn="base" hangingPunct="0">
              <a:spcBef>
                <a:spcPct val="0"/>
              </a:spcBef>
              <a:spcAft>
                <a:spcPct val="0"/>
              </a:spcAft>
              <a:defRPr>
                <a:solidFill>
                  <a:schemeClr val="tx1"/>
                </a:solidFill>
                <a:latin typeface="Arial" panose="020B0604020202020204" pitchFamily="34" charset="0"/>
              </a:defRPr>
            </a:lvl6pPr>
            <a:lvl7pPr marL="3057685" indent="-235207" eaLnBrk="0" fontAlgn="base" hangingPunct="0">
              <a:spcBef>
                <a:spcPct val="0"/>
              </a:spcBef>
              <a:spcAft>
                <a:spcPct val="0"/>
              </a:spcAft>
              <a:defRPr>
                <a:solidFill>
                  <a:schemeClr val="tx1"/>
                </a:solidFill>
                <a:latin typeface="Arial" panose="020B0604020202020204" pitchFamily="34" charset="0"/>
              </a:defRPr>
            </a:lvl7pPr>
            <a:lvl8pPr marL="3528098" indent="-235207" eaLnBrk="0" fontAlgn="base" hangingPunct="0">
              <a:spcBef>
                <a:spcPct val="0"/>
              </a:spcBef>
              <a:spcAft>
                <a:spcPct val="0"/>
              </a:spcAft>
              <a:defRPr>
                <a:solidFill>
                  <a:schemeClr val="tx1"/>
                </a:solidFill>
                <a:latin typeface="Arial" panose="020B0604020202020204" pitchFamily="34" charset="0"/>
              </a:defRPr>
            </a:lvl8pPr>
            <a:lvl9pPr marL="3998511" indent="-23520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C4CFC2-6987-4486-A59B-E4BD971987BD}"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25179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C7DBC7-1EB8-4D5F-AE75-20D10C3CF646}" type="slidenum">
              <a:rPr lang="en-US" altLang="en-US"/>
              <a:pPr/>
              <a:t>5</a:t>
            </a:fld>
            <a:endParaRPr lang="en-US" alt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AU" altLang="en-US"/>
          </a:p>
        </p:txBody>
      </p:sp>
    </p:spTree>
    <p:extLst>
      <p:ext uri="{BB962C8B-B14F-4D97-AF65-F5344CB8AC3E}">
        <p14:creationId xmlns:p14="http://schemas.microsoft.com/office/powerpoint/2010/main" val="181822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9D005-89AA-4F42-9C34-4C4251D43B53}" type="slidenum">
              <a:rPr lang="en-US" altLang="en-US"/>
              <a:pPr/>
              <a:t>6</a:t>
            </a:fld>
            <a:endParaRPr lang="en-US" alt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AU" altLang="en-US"/>
          </a:p>
        </p:txBody>
      </p:sp>
    </p:spTree>
    <p:extLst>
      <p:ext uri="{BB962C8B-B14F-4D97-AF65-F5344CB8AC3E}">
        <p14:creationId xmlns:p14="http://schemas.microsoft.com/office/powerpoint/2010/main" val="210971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F49841A-C219-410F-A119-2C672D75E0EB}" type="datetime1">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fld id="{5C472269-03F6-4599-8448-BA1796710D88}" type="slidenum">
              <a:rPr lang="en-US" altLang="en-US"/>
              <a:pPr/>
              <a:t>‹#›</a:t>
            </a:fld>
            <a:endParaRPr lang="en-US" altLang="en-US"/>
          </a:p>
        </p:txBody>
      </p:sp>
    </p:spTree>
    <p:extLst>
      <p:ext uri="{BB962C8B-B14F-4D97-AF65-F5344CB8AC3E}">
        <p14:creationId xmlns:p14="http://schemas.microsoft.com/office/powerpoint/2010/main" val="205662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809F56-3226-4843-853E-6907D8EF9784}" type="datetime1">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fld id="{777B8AD0-5B17-4619-9D02-8D87DF726F97}" type="slidenum">
              <a:rPr lang="en-US" altLang="en-US"/>
              <a:pPr/>
              <a:t>‹#›</a:t>
            </a:fld>
            <a:endParaRPr lang="en-US" altLang="en-US"/>
          </a:p>
        </p:txBody>
      </p:sp>
    </p:spTree>
    <p:extLst>
      <p:ext uri="{BB962C8B-B14F-4D97-AF65-F5344CB8AC3E}">
        <p14:creationId xmlns:p14="http://schemas.microsoft.com/office/powerpoint/2010/main" val="279561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17F18F-8E82-4234-8B61-8AA61507AE9F}" type="datetime1">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fld id="{BADA6CB3-654D-4790-BB9F-F1CE7D31A4DB}" type="slidenum">
              <a:rPr lang="en-US" altLang="en-US"/>
              <a:pPr/>
              <a:t>‹#›</a:t>
            </a:fld>
            <a:endParaRPr lang="en-US" altLang="en-US"/>
          </a:p>
        </p:txBody>
      </p:sp>
    </p:spTree>
    <p:extLst>
      <p:ext uri="{BB962C8B-B14F-4D97-AF65-F5344CB8AC3E}">
        <p14:creationId xmlns:p14="http://schemas.microsoft.com/office/powerpoint/2010/main" val="1217166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C2D36003-A87F-4CE0-8A1A-CFCC359AAE68}" type="slidenum">
              <a:rPr lang="en-US" altLang="en-US"/>
              <a:pPr/>
              <a:t>‹#›</a:t>
            </a:fld>
            <a:endParaRPr lang="en-US" altLang="en-US"/>
          </a:p>
        </p:txBody>
      </p:sp>
    </p:spTree>
    <p:extLst>
      <p:ext uri="{BB962C8B-B14F-4D97-AF65-F5344CB8AC3E}">
        <p14:creationId xmlns:p14="http://schemas.microsoft.com/office/powerpoint/2010/main" val="721469417"/>
      </p:ext>
    </p:extLst>
  </p:cSld>
  <p:clrMapOvr>
    <a:masterClrMapping/>
  </p:clrMapOvr>
  <p:transition advTm="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AC45A7-3053-4533-9F94-B3196FCC7B8F}" type="datetime1">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fld id="{AE6183AC-8095-4D06-A4E4-12C09435C5E4}" type="slidenum">
              <a:rPr lang="en-US" altLang="en-US"/>
              <a:pPr/>
              <a:t>‹#›</a:t>
            </a:fld>
            <a:endParaRPr lang="en-US" altLang="en-US"/>
          </a:p>
        </p:txBody>
      </p:sp>
    </p:spTree>
    <p:extLst>
      <p:ext uri="{BB962C8B-B14F-4D97-AF65-F5344CB8AC3E}">
        <p14:creationId xmlns:p14="http://schemas.microsoft.com/office/powerpoint/2010/main" val="176538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4A17ED6-26AA-4941-AD84-9B857029FAD8}" type="datetime1">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fld id="{5B48B876-2259-4B3C-9199-1D7695BD4411}" type="slidenum">
              <a:rPr lang="en-US" altLang="en-US"/>
              <a:pPr/>
              <a:t>‹#›</a:t>
            </a:fld>
            <a:endParaRPr lang="en-US" altLang="en-US"/>
          </a:p>
        </p:txBody>
      </p:sp>
    </p:spTree>
    <p:extLst>
      <p:ext uri="{BB962C8B-B14F-4D97-AF65-F5344CB8AC3E}">
        <p14:creationId xmlns:p14="http://schemas.microsoft.com/office/powerpoint/2010/main" val="100899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575146C-83E5-4350-9405-153FCCBA19E4}" type="datetime1">
              <a:rPr lang="en-US"/>
              <a:pPr>
                <a:defRPr/>
              </a:pPr>
              <a:t>8/29/2016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7" name="Slide Number Placeholder 5"/>
          <p:cNvSpPr>
            <a:spLocks noGrp="1"/>
          </p:cNvSpPr>
          <p:nvPr>
            <p:ph type="sldNum" sz="quarter" idx="12"/>
          </p:nvPr>
        </p:nvSpPr>
        <p:spPr/>
        <p:txBody>
          <a:bodyPr/>
          <a:lstStyle>
            <a:lvl1pPr>
              <a:defRPr/>
            </a:lvl1pPr>
          </a:lstStyle>
          <a:p>
            <a:fld id="{98916781-0A24-4502-B2BA-B8F56A92BB38}" type="slidenum">
              <a:rPr lang="en-US" altLang="en-US"/>
              <a:pPr/>
              <a:t>‹#›</a:t>
            </a:fld>
            <a:endParaRPr lang="en-US" altLang="en-US"/>
          </a:p>
        </p:txBody>
      </p:sp>
    </p:spTree>
    <p:extLst>
      <p:ext uri="{BB962C8B-B14F-4D97-AF65-F5344CB8AC3E}">
        <p14:creationId xmlns:p14="http://schemas.microsoft.com/office/powerpoint/2010/main" val="197432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09E3770-C582-4176-B03A-9C6DF14A6A36}" type="datetime1">
              <a:rPr lang="en-US"/>
              <a:pPr>
                <a:defRPr/>
              </a:pPr>
              <a:t>8/29/2016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9" name="Slide Number Placeholder 5"/>
          <p:cNvSpPr>
            <a:spLocks noGrp="1"/>
          </p:cNvSpPr>
          <p:nvPr>
            <p:ph type="sldNum" sz="quarter" idx="12"/>
          </p:nvPr>
        </p:nvSpPr>
        <p:spPr/>
        <p:txBody>
          <a:bodyPr/>
          <a:lstStyle>
            <a:lvl1pPr>
              <a:defRPr/>
            </a:lvl1pPr>
          </a:lstStyle>
          <a:p>
            <a:fld id="{BC74D6C9-91C2-4A31-BFBC-08681D308D71}" type="slidenum">
              <a:rPr lang="en-US" altLang="en-US"/>
              <a:pPr/>
              <a:t>‹#›</a:t>
            </a:fld>
            <a:endParaRPr lang="en-US" altLang="en-US"/>
          </a:p>
        </p:txBody>
      </p:sp>
    </p:spTree>
    <p:extLst>
      <p:ext uri="{BB962C8B-B14F-4D97-AF65-F5344CB8AC3E}">
        <p14:creationId xmlns:p14="http://schemas.microsoft.com/office/powerpoint/2010/main" val="207275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1ECC5F-7547-4D58-8ED9-BD13A6D2C126}" type="datetime1">
              <a:rPr lang="en-US"/>
              <a:pPr>
                <a:defRPr/>
              </a:pPr>
              <a:t>8/29/2016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5" name="Slide Number Placeholder 5"/>
          <p:cNvSpPr>
            <a:spLocks noGrp="1"/>
          </p:cNvSpPr>
          <p:nvPr>
            <p:ph type="sldNum" sz="quarter" idx="12"/>
          </p:nvPr>
        </p:nvSpPr>
        <p:spPr/>
        <p:txBody>
          <a:bodyPr/>
          <a:lstStyle>
            <a:lvl1pPr>
              <a:defRPr/>
            </a:lvl1pPr>
          </a:lstStyle>
          <a:p>
            <a:fld id="{BC233937-720B-42FA-ABD7-75E4923BBD52}" type="slidenum">
              <a:rPr lang="en-US" altLang="en-US"/>
              <a:pPr/>
              <a:t>‹#›</a:t>
            </a:fld>
            <a:endParaRPr lang="en-US" altLang="en-US"/>
          </a:p>
        </p:txBody>
      </p:sp>
    </p:spTree>
    <p:extLst>
      <p:ext uri="{BB962C8B-B14F-4D97-AF65-F5344CB8AC3E}">
        <p14:creationId xmlns:p14="http://schemas.microsoft.com/office/powerpoint/2010/main" val="1221726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F25079-031C-489B-BB76-939F4DC11C49}" type="datetime1">
              <a:rPr lang="en-US"/>
              <a:pPr>
                <a:defRPr/>
              </a:pPr>
              <a:t>8/29/2016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4" name="Slide Number Placeholder 5"/>
          <p:cNvSpPr>
            <a:spLocks noGrp="1"/>
          </p:cNvSpPr>
          <p:nvPr>
            <p:ph type="sldNum" sz="quarter" idx="12"/>
          </p:nvPr>
        </p:nvSpPr>
        <p:spPr/>
        <p:txBody>
          <a:bodyPr/>
          <a:lstStyle>
            <a:lvl1pPr>
              <a:defRPr/>
            </a:lvl1pPr>
          </a:lstStyle>
          <a:p>
            <a:fld id="{A72D0364-DA59-4A73-88B1-D766F64488B4}" type="slidenum">
              <a:rPr lang="en-US" altLang="en-US"/>
              <a:pPr/>
              <a:t>‹#›</a:t>
            </a:fld>
            <a:endParaRPr lang="en-US" altLang="en-US"/>
          </a:p>
        </p:txBody>
      </p:sp>
    </p:spTree>
    <p:extLst>
      <p:ext uri="{BB962C8B-B14F-4D97-AF65-F5344CB8AC3E}">
        <p14:creationId xmlns:p14="http://schemas.microsoft.com/office/powerpoint/2010/main" val="2201771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53A7516-F2A4-4B03-92E9-741D2AA214D4}" type="datetime1">
              <a:rPr lang="en-US"/>
              <a:pPr>
                <a:defRPr/>
              </a:pPr>
              <a:t>8/29/2016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7" name="Slide Number Placeholder 5"/>
          <p:cNvSpPr>
            <a:spLocks noGrp="1"/>
          </p:cNvSpPr>
          <p:nvPr>
            <p:ph type="sldNum" sz="quarter" idx="12"/>
          </p:nvPr>
        </p:nvSpPr>
        <p:spPr/>
        <p:txBody>
          <a:bodyPr/>
          <a:lstStyle>
            <a:lvl1pPr>
              <a:defRPr/>
            </a:lvl1pPr>
          </a:lstStyle>
          <a:p>
            <a:fld id="{3A54CC5F-D08C-4129-A2EF-94E2FB2F9A7A}" type="slidenum">
              <a:rPr lang="en-US" altLang="en-US"/>
              <a:pPr/>
              <a:t>‹#›</a:t>
            </a:fld>
            <a:endParaRPr lang="en-US" altLang="en-US"/>
          </a:p>
        </p:txBody>
      </p:sp>
    </p:spTree>
    <p:extLst>
      <p:ext uri="{BB962C8B-B14F-4D97-AF65-F5344CB8AC3E}">
        <p14:creationId xmlns:p14="http://schemas.microsoft.com/office/powerpoint/2010/main" val="1621609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91431FD-8DB1-42D5-B5B2-0AEC0BB19FBE}" type="datetime1">
              <a:rPr lang="en-US"/>
              <a:pPr>
                <a:defRPr/>
              </a:pPr>
              <a:t>8/29/2016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7" name="Slide Number Placeholder 5"/>
          <p:cNvSpPr>
            <a:spLocks noGrp="1"/>
          </p:cNvSpPr>
          <p:nvPr>
            <p:ph type="sldNum" sz="quarter" idx="12"/>
          </p:nvPr>
        </p:nvSpPr>
        <p:spPr/>
        <p:txBody>
          <a:bodyPr/>
          <a:lstStyle>
            <a:lvl1pPr>
              <a:defRPr/>
            </a:lvl1pPr>
          </a:lstStyle>
          <a:p>
            <a:fld id="{C0E34C12-738A-4DC8-951F-00F3DD69B539}" type="slidenum">
              <a:rPr lang="en-US" altLang="en-US"/>
              <a:pPr/>
              <a:t>‹#›</a:t>
            </a:fld>
            <a:endParaRPr lang="en-US" altLang="en-US"/>
          </a:p>
        </p:txBody>
      </p:sp>
    </p:spTree>
    <p:extLst>
      <p:ext uri="{BB962C8B-B14F-4D97-AF65-F5344CB8AC3E}">
        <p14:creationId xmlns:p14="http://schemas.microsoft.com/office/powerpoint/2010/main" val="403808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F0A08B-45B8-4222-AD2E-4371766874EE}" type="datetime1">
              <a:rPr lang="en-US"/>
              <a:pPr>
                <a:defRPr/>
              </a:pPr>
              <a:t>8/29/2016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Copyright 2008. Dr. Howard Godfrey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8B78250-21F1-487F-A5C9-7FE3EB063FD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4.emf"/><Relationship Id="rId4"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5.emf"/><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6.emf"/><Relationship Id="rId4" Type="http://schemas.openxmlformats.org/officeDocument/2006/relationships/oleObject" Target="../embeddings/oleObject8.bin"/></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7.emf"/><Relationship Id="rId4" Type="http://schemas.openxmlformats.org/officeDocument/2006/relationships/oleObject" Target="../embeddings/oleObject9.bin"/></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8.emf"/><Relationship Id="rId4" Type="http://schemas.openxmlformats.org/officeDocument/2006/relationships/oleObject" Target="../embeddings/oleObject10.bin"/></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9.emf"/><Relationship Id="rId4" Type="http://schemas.openxmlformats.org/officeDocument/2006/relationships/oleObject" Target="../embeddings/oleObject11.bin"/></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0.emf"/><Relationship Id="rId4" Type="http://schemas.openxmlformats.org/officeDocument/2006/relationships/oleObject" Target="../embeddings/oleObject12.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1.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2.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3.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4.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5.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6.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37.emf"/></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38.emf"/><Relationship Id="rId4" Type="http://schemas.openxmlformats.org/officeDocument/2006/relationships/oleObject" Target="../embeddings/oleObject20.bin"/></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39.emf"/><Relationship Id="rId4" Type="http://schemas.openxmlformats.org/officeDocument/2006/relationships/oleObject" Target="../embeddings/oleObject21.bin"/></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40.emf"/><Relationship Id="rId4" Type="http://schemas.openxmlformats.org/officeDocument/2006/relationships/oleObject" Target="../embeddings/oleObject22.bin"/></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41.emf"/><Relationship Id="rId4" Type="http://schemas.openxmlformats.org/officeDocument/2006/relationships/oleObject" Target="../embeddings/oleObject23.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1.WAVE"/><Relationship Id="rId1" Type="http://schemas.microsoft.com/office/2007/relationships/media" Target="../media/media1.WAVE"/><Relationship Id="rId6" Type="http://schemas.openxmlformats.org/officeDocument/2006/relationships/image" Target="../media/image6.gif"/><Relationship Id="rId5" Type="http://schemas.openxmlformats.org/officeDocument/2006/relationships/audio" Target="../media/audio2.bin"/><Relationship Id="rId4"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42.emf"/><Relationship Id="rId4" Type="http://schemas.openxmlformats.org/officeDocument/2006/relationships/oleObject" Target="../embeddings/oleObject24.bin"/></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43.emf"/><Relationship Id="rId4" Type="http://schemas.openxmlformats.org/officeDocument/2006/relationships/oleObject" Target="../embeddings/oleObject25.bin"/></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44.emf"/><Relationship Id="rId4" Type="http://schemas.openxmlformats.org/officeDocument/2006/relationships/oleObject" Target="../embeddings/oleObject26.bin"/></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45.emf"/><Relationship Id="rId4" Type="http://schemas.openxmlformats.org/officeDocument/2006/relationships/oleObject" Target="../embeddings/oleObject27.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155815-B974-47D1-8E78-8E11C061B189}" type="slidenum">
              <a:rPr lang="en-US" altLang="en-US">
                <a:solidFill>
                  <a:srgbClr val="898989"/>
                </a:solidFill>
                <a:latin typeface="Calibri" panose="020F0502020204030204" pitchFamily="34" charset="0"/>
              </a:rPr>
              <a:pPr eaLnBrk="1" hangingPunct="1"/>
              <a:t>1</a:t>
            </a:fld>
            <a:endParaRPr lang="en-US" altLang="en-US">
              <a:solidFill>
                <a:srgbClr val="898989"/>
              </a:solidFill>
              <a:latin typeface="Calibri" panose="020F0502020204030204" pitchFamily="34" charset="0"/>
            </a:endParaRPr>
          </a:p>
        </p:txBody>
      </p:sp>
      <p:sp>
        <p:nvSpPr>
          <p:cNvPr id="3075" name="Rectangle 2"/>
          <p:cNvSpPr>
            <a:spLocks noGrp="1" noChangeArrowheads="1"/>
          </p:cNvSpPr>
          <p:nvPr>
            <p:ph type="ctrTitle"/>
          </p:nvPr>
        </p:nvSpPr>
        <p:spPr>
          <a:xfrm>
            <a:off x="228600" y="1096216"/>
            <a:ext cx="8686800" cy="4290918"/>
          </a:xfrm>
          <a:noFill/>
        </p:spPr>
        <p:txBody>
          <a:bodyPr lIns="90488" tIns="44450" rIns="90488" bIns="44450">
            <a:spAutoFit/>
          </a:bodyPr>
          <a:lstStyle/>
          <a:p>
            <a:pPr eaLnBrk="1" hangingPunct="1"/>
            <a:r>
              <a:rPr lang="en-US" altLang="en-US" sz="5700" b="1" dirty="0"/>
              <a:t>Chapter </a:t>
            </a:r>
            <a:r>
              <a:rPr lang="en-US" altLang="en-US" sz="4800" b="1" dirty="0"/>
              <a:t> </a:t>
            </a:r>
            <a:br>
              <a:rPr lang="en-US" altLang="en-US" sz="4800" b="1" dirty="0"/>
            </a:br>
            <a:r>
              <a:rPr lang="en-US" altLang="en-US" b="1" dirty="0"/>
              <a:t>First Class</a:t>
            </a:r>
            <a:br>
              <a:rPr lang="en-US" altLang="en-US" b="1" dirty="0"/>
            </a:br>
            <a:r>
              <a:rPr lang="en-US" altLang="en-US" b="1" dirty="0"/>
              <a:t>Lowe’s Financial Statements</a:t>
            </a:r>
            <a:br>
              <a:rPr lang="en-US" altLang="en-US" b="1" dirty="0"/>
            </a:br>
            <a:r>
              <a:rPr lang="en-US" altLang="en-US" sz="3200" b="1" dirty="0"/>
              <a:t>Howard Godfrey, Ph.D., CPA</a:t>
            </a:r>
            <a:br>
              <a:rPr lang="en-US" altLang="en-US" sz="3200" b="1" dirty="0"/>
            </a:br>
            <a:r>
              <a:rPr lang="en-US" altLang="en-US" sz="3200" b="1" dirty="0"/>
              <a:t>UNC Charlotte</a:t>
            </a:r>
            <a:br>
              <a:rPr lang="en-US" altLang="en-US" sz="3200" b="1" dirty="0"/>
            </a:br>
            <a:r>
              <a:rPr lang="en-US" altLang="en-US" sz="3200" b="1" dirty="0"/>
              <a:t>Copyright © 2016, Dr. Howard Godfrey</a:t>
            </a:r>
            <a:br>
              <a:rPr lang="en-US" altLang="en-US" sz="3200" b="1" dirty="0"/>
            </a:br>
            <a:r>
              <a:rPr lang="en-US" altLang="en-US" sz="3200" b="1" dirty="0"/>
              <a:t>Edited August 25, 2015. </a:t>
            </a:r>
            <a:endParaRPr lang="en-US" altLang="en-US" sz="3200" b="1" dirty="0">
              <a:solidFill>
                <a:srgbClr val="FF33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buNone/>
            </a:pPr>
            <a:r>
              <a:rPr lang="en-US" sz="2800" b="1" dirty="0"/>
              <a:t>REPORT OF INDEPENDENT REGISTERED PUBLIC ACCOUNTING FIRM</a:t>
            </a:r>
            <a:endParaRPr lang="en-US" b="1" dirty="0"/>
          </a:p>
          <a:p>
            <a:pPr marL="0" indent="0">
              <a:buNone/>
            </a:pPr>
            <a:r>
              <a:rPr lang="en-US" b="1" dirty="0"/>
              <a:t>To the Board of Directors and Shareholders of Lowe’s Companies, Inc. Mooresville, North Carolina</a:t>
            </a:r>
          </a:p>
          <a:p>
            <a:pPr marL="0" indent="0">
              <a:buNone/>
            </a:pPr>
            <a:r>
              <a:rPr lang="en-US" b="1" dirty="0"/>
              <a:t>We have audited the accompanying consolidated balance sheets of Lowe’s Companies, Inc. …. </a:t>
            </a:r>
          </a:p>
          <a:p>
            <a:pPr marL="0" indent="0">
              <a:buNone/>
            </a:pPr>
            <a:r>
              <a:rPr lang="en-US" b="1" dirty="0"/>
              <a:t>An audit also includes </a:t>
            </a:r>
            <a:r>
              <a:rPr lang="en-US" b="1" u="sng" dirty="0">
                <a:solidFill>
                  <a:srgbClr val="FF0000"/>
                </a:solidFill>
              </a:rPr>
              <a:t>assessing the accounting principles used and significant estimates </a:t>
            </a:r>
            <a:r>
              <a:rPr lang="en-US" b="1" dirty="0"/>
              <a:t>made by management, as well as evaluating the overall financial statement presentation. …</a:t>
            </a:r>
          </a:p>
          <a:p>
            <a:pPr marL="0" indent="0">
              <a:spcBef>
                <a:spcPts val="0"/>
              </a:spcBef>
              <a:buNone/>
            </a:pPr>
            <a:endParaRPr lang="en-US" sz="2000" b="1" dirty="0"/>
          </a:p>
          <a:p>
            <a:pPr marL="0" indent="0">
              <a:spcBef>
                <a:spcPts val="0"/>
              </a:spcBef>
              <a:buNone/>
            </a:pPr>
            <a:r>
              <a:rPr lang="en-US" sz="2000" b="1" dirty="0"/>
              <a:t>/s/ DELOITTE &amp; TOUCHE LLP</a:t>
            </a:r>
          </a:p>
          <a:p>
            <a:pPr marL="0" indent="0">
              <a:spcBef>
                <a:spcPts val="0"/>
              </a:spcBef>
              <a:buNone/>
            </a:pPr>
            <a:r>
              <a:rPr lang="en-US" sz="2000" b="1" dirty="0"/>
              <a:t>Charlotte, North Carolina</a:t>
            </a:r>
          </a:p>
          <a:p>
            <a:pPr marL="0" indent="0">
              <a:spcBef>
                <a:spcPts val="0"/>
              </a:spcBef>
              <a:buNone/>
            </a:pPr>
            <a:r>
              <a:rPr lang="en-US" sz="2000" b="1" dirty="0"/>
              <a:t>March 28, 2016</a:t>
            </a:r>
          </a:p>
          <a:p>
            <a:pPr marL="0" indent="0">
              <a:buNone/>
            </a:pPr>
            <a:r>
              <a:rPr lang="en-US" sz="2800" b="1" dirty="0"/>
              <a:t> </a:t>
            </a:r>
          </a:p>
          <a:p>
            <a:pPr marL="0" indent="0">
              <a:lnSpc>
                <a:spcPct val="115000"/>
              </a:lnSpc>
              <a:spcBef>
                <a:spcPts val="0"/>
              </a:spcBef>
              <a:spcAft>
                <a:spcPts val="0"/>
              </a:spcAft>
              <a:buNone/>
            </a:pPr>
            <a:endParaRPr lang="en-US" altLang="en-US" sz="1600" b="1" dirty="0">
              <a:cs typeface="Times New Roman" panose="02020603050405020304" pitchFamily="18" charset="0"/>
            </a:endParaRPr>
          </a:p>
        </p:txBody>
      </p:sp>
    </p:spTree>
    <p:extLst>
      <p:ext uri="{BB962C8B-B14F-4D97-AF65-F5344CB8AC3E}">
        <p14:creationId xmlns:p14="http://schemas.microsoft.com/office/powerpoint/2010/main" val="97905070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3699">
                                            <p:txEl>
                                              <p:pRg st="2" end="2"/>
                                            </p:txEl>
                                          </p:spTgt>
                                        </p:tgtEl>
                                        <p:attrNameLst>
                                          <p:attrName>style.visibility</p:attrName>
                                        </p:attrNameLst>
                                      </p:cBhvr>
                                      <p:to>
                                        <p:strVal val="visible"/>
                                      </p:to>
                                    </p:set>
                                    <p:anim calcmode="lin" valueType="num">
                                      <p:cBhvr additive="base">
                                        <p:cTn id="19" dur="500" fill="hold"/>
                                        <p:tgtEl>
                                          <p:spTgt spid="1053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3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53699">
                                            <p:txEl>
                                              <p:pRg st="3" end="3"/>
                                            </p:txEl>
                                          </p:spTgt>
                                        </p:tgtEl>
                                        <p:attrNameLst>
                                          <p:attrName>style.visibility</p:attrName>
                                        </p:attrNameLst>
                                      </p:cBhvr>
                                      <p:to>
                                        <p:strVal val="visible"/>
                                      </p:to>
                                    </p:set>
                                    <p:anim calcmode="lin" valueType="num">
                                      <p:cBhvr additive="base">
                                        <p:cTn id="25" dur="500" fill="hold"/>
                                        <p:tgtEl>
                                          <p:spTgt spid="1053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36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53699">
                                            <p:txEl>
                                              <p:pRg st="5" end="5"/>
                                            </p:txEl>
                                          </p:spTgt>
                                        </p:tgtEl>
                                        <p:attrNameLst>
                                          <p:attrName>style.visibility</p:attrName>
                                        </p:attrNameLst>
                                      </p:cBhvr>
                                      <p:to>
                                        <p:strVal val="visible"/>
                                      </p:to>
                                    </p:set>
                                    <p:anim calcmode="lin" valueType="num">
                                      <p:cBhvr additive="base">
                                        <p:cTn id="31" dur="500" fill="hold"/>
                                        <p:tgtEl>
                                          <p:spTgt spid="10536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5369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53699">
                                            <p:txEl>
                                              <p:pRg st="6" end="6"/>
                                            </p:txEl>
                                          </p:spTgt>
                                        </p:tgtEl>
                                        <p:attrNameLst>
                                          <p:attrName>style.visibility</p:attrName>
                                        </p:attrNameLst>
                                      </p:cBhvr>
                                      <p:to>
                                        <p:strVal val="visible"/>
                                      </p:to>
                                    </p:set>
                                    <p:anim calcmode="lin" valueType="num">
                                      <p:cBhvr additive="base">
                                        <p:cTn id="37" dur="500" fill="hold"/>
                                        <p:tgtEl>
                                          <p:spTgt spid="10536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5369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53699">
                                            <p:txEl>
                                              <p:pRg st="7" end="7"/>
                                            </p:txEl>
                                          </p:spTgt>
                                        </p:tgtEl>
                                        <p:attrNameLst>
                                          <p:attrName>style.visibility</p:attrName>
                                        </p:attrNameLst>
                                      </p:cBhvr>
                                      <p:to>
                                        <p:strVal val="visible"/>
                                      </p:to>
                                    </p:set>
                                    <p:anim calcmode="lin" valueType="num">
                                      <p:cBhvr additive="base">
                                        <p:cTn id="43" dur="500" fill="hold"/>
                                        <p:tgtEl>
                                          <p:spTgt spid="1053699">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5369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53699">
                                            <p:txEl>
                                              <p:pRg st="8" end="8"/>
                                            </p:txEl>
                                          </p:spTgt>
                                        </p:tgtEl>
                                        <p:attrNameLst>
                                          <p:attrName>style.visibility</p:attrName>
                                        </p:attrNameLst>
                                      </p:cBhvr>
                                      <p:to>
                                        <p:strVal val="visible"/>
                                      </p:to>
                                    </p:set>
                                    <p:anim calcmode="lin" valueType="num">
                                      <p:cBhvr additive="base">
                                        <p:cTn id="49" dur="500" fill="hold"/>
                                        <p:tgtEl>
                                          <p:spTgt spid="1053699">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5369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sz="3600" b="1" dirty="0">
                <a:ea typeface="Times New Roman" panose="02020603050405020304" pitchFamily="18" charset="0"/>
                <a:cs typeface="Times New Roman" panose="02020603050405020304" pitchFamily="18" charset="0"/>
              </a:rPr>
              <a:t>Equity</a:t>
            </a:r>
            <a:r>
              <a:rPr lang="en-US" sz="3600" b="1" spc="-25" dirty="0">
                <a:ea typeface="Times New Roman" panose="02020603050405020304" pitchFamily="18" charset="0"/>
                <a:cs typeface="Times New Roman" panose="02020603050405020304" pitchFamily="18" charset="0"/>
              </a:rPr>
              <a:t> </a:t>
            </a:r>
            <a:r>
              <a:rPr lang="en-US" sz="3600" b="1" spc="20" dirty="0">
                <a:ea typeface="Times New Roman" panose="02020603050405020304" pitchFamily="18" charset="0"/>
                <a:cs typeface="Times New Roman" panose="02020603050405020304" pitchFamily="18" charset="0"/>
              </a:rPr>
              <a:t>M</a:t>
            </a:r>
            <a:r>
              <a:rPr lang="en-US" sz="3600" b="1" dirty="0">
                <a:ea typeface="Times New Roman" panose="02020603050405020304" pitchFamily="18" charset="0"/>
                <a:cs typeface="Times New Roman" panose="02020603050405020304" pitchFamily="18" charset="0"/>
              </a:rPr>
              <a:t>e</a:t>
            </a:r>
            <a:r>
              <a:rPr lang="en-US" sz="3600" b="1" spc="5" dirty="0">
                <a:ea typeface="Times New Roman" panose="02020603050405020304" pitchFamily="18" charset="0"/>
                <a:cs typeface="Times New Roman" panose="02020603050405020304" pitchFamily="18" charset="0"/>
              </a:rPr>
              <a:t>t</a:t>
            </a:r>
            <a:r>
              <a:rPr lang="en-US" sz="3600" b="1" dirty="0">
                <a:ea typeface="Times New Roman" panose="02020603050405020304" pitchFamily="18" charset="0"/>
                <a:cs typeface="Times New Roman" panose="02020603050405020304" pitchFamily="18" charset="0"/>
              </a:rPr>
              <a:t>hod</a:t>
            </a:r>
            <a:r>
              <a:rPr lang="en-US" sz="3600" b="1" spc="-35" dirty="0">
                <a:ea typeface="Times New Roman" panose="02020603050405020304" pitchFamily="18" charset="0"/>
                <a:cs typeface="Times New Roman" panose="02020603050405020304" pitchFamily="18" charset="0"/>
              </a:rPr>
              <a:t> </a:t>
            </a:r>
            <a:r>
              <a:rPr lang="en-US" sz="3600" b="1" dirty="0">
                <a:ea typeface="Times New Roman" panose="02020603050405020304" pitchFamily="18" charset="0"/>
                <a:cs typeface="Times New Roman" panose="02020603050405020304" pitchFamily="18" charset="0"/>
              </a:rPr>
              <a:t>In</a:t>
            </a:r>
            <a:r>
              <a:rPr lang="en-US" sz="3600" b="1" spc="5" dirty="0">
                <a:ea typeface="Times New Roman" panose="02020603050405020304" pitchFamily="18" charset="0"/>
                <a:cs typeface="Times New Roman" panose="02020603050405020304" pitchFamily="18" charset="0"/>
              </a:rPr>
              <a:t>v</a:t>
            </a:r>
            <a:r>
              <a:rPr lang="en-US" sz="3600" b="1" dirty="0">
                <a:ea typeface="Times New Roman" panose="02020603050405020304" pitchFamily="18" charset="0"/>
                <a:cs typeface="Times New Roman" panose="02020603050405020304" pitchFamily="18" charset="0"/>
              </a:rPr>
              <a:t>es</a:t>
            </a:r>
            <a:r>
              <a:rPr lang="en-US" sz="3600" b="1" spc="15" dirty="0">
                <a:ea typeface="Times New Roman" panose="02020603050405020304" pitchFamily="18" charset="0"/>
                <a:cs typeface="Times New Roman" panose="02020603050405020304" pitchFamily="18" charset="0"/>
              </a:rPr>
              <a:t>t</a:t>
            </a:r>
            <a:r>
              <a:rPr lang="en-US" sz="3600" b="1" spc="-25" dirty="0">
                <a:ea typeface="Times New Roman" panose="02020603050405020304" pitchFamily="18" charset="0"/>
                <a:cs typeface="Times New Roman" panose="02020603050405020304" pitchFamily="18" charset="0"/>
              </a:rPr>
              <a:t>m</a:t>
            </a:r>
            <a:r>
              <a:rPr lang="en-US" sz="3600" b="1" spc="15" dirty="0">
                <a:ea typeface="Times New Roman" panose="02020603050405020304" pitchFamily="18" charset="0"/>
                <a:cs typeface="Times New Roman" panose="02020603050405020304" pitchFamily="18" charset="0"/>
              </a:rPr>
              <a:t>e</a:t>
            </a:r>
            <a:r>
              <a:rPr lang="en-US" sz="3600" b="1" dirty="0">
                <a:ea typeface="Times New Roman" panose="02020603050405020304" pitchFamily="18" charset="0"/>
                <a:cs typeface="Times New Roman" panose="02020603050405020304" pitchFamily="18" charset="0"/>
              </a:rPr>
              <a:t>nts</a:t>
            </a:r>
            <a:endParaRPr lang="en-US" sz="4400" b="1" dirty="0">
              <a:ea typeface="Calibri" panose="020F0502020204030204" pitchFamily="34" charset="0"/>
              <a:cs typeface="Times New Roman" panose="02020603050405020304" pitchFamily="18" charset="0"/>
            </a:endParaRPr>
          </a:p>
          <a:p>
            <a:pPr marL="0" indent="0">
              <a:lnSpc>
                <a:spcPts val="1200"/>
              </a:lnSpc>
              <a:spcBef>
                <a:spcPts val="25"/>
              </a:spcBef>
              <a:spcAft>
                <a:spcPts val="0"/>
              </a:spcAft>
              <a:buNone/>
            </a:pPr>
            <a:r>
              <a:rPr lang="en-US" sz="4800" b="1" dirty="0">
                <a:ea typeface="Calibri" panose="020F0502020204030204" pitchFamily="34" charset="0"/>
                <a:cs typeface="Times New Roman" panose="02020603050405020304" pitchFamily="18" charset="0"/>
              </a:rPr>
              <a:t> </a:t>
            </a:r>
            <a:endParaRPr lang="en-US" sz="4400" b="1" dirty="0">
              <a:ea typeface="Calibri" panose="020F0502020204030204" pitchFamily="34" charset="0"/>
              <a:cs typeface="Times New Roman" panose="02020603050405020304" pitchFamily="18" charset="0"/>
            </a:endParaRPr>
          </a:p>
          <a:p>
            <a:pPr marL="0" indent="0">
              <a:lnSpc>
                <a:spcPct val="115000"/>
              </a:lnSpc>
              <a:spcBef>
                <a:spcPts val="0"/>
              </a:spcBef>
              <a:spcAft>
                <a:spcPts val="0"/>
              </a:spcAft>
              <a:buNone/>
            </a:pPr>
            <a:r>
              <a:rPr lang="en-US" sz="3600" b="1" i="1" dirty="0">
                <a:ea typeface="Times New Roman" panose="02020603050405020304" pitchFamily="18" charset="0"/>
                <a:cs typeface="Times New Roman" panose="02020603050405020304" pitchFamily="18" charset="0"/>
              </a:rPr>
              <a:t>Descri</a:t>
            </a:r>
            <a:r>
              <a:rPr lang="en-US" sz="3600" b="1" i="1" spc="5" dirty="0">
                <a:ea typeface="Times New Roman" panose="02020603050405020304" pitchFamily="18" charset="0"/>
                <a:cs typeface="Times New Roman" panose="02020603050405020304" pitchFamily="18" charset="0"/>
              </a:rPr>
              <a:t>p</a:t>
            </a:r>
            <a:r>
              <a:rPr lang="en-US" sz="3600" b="1" i="1" dirty="0">
                <a:ea typeface="Times New Roman" panose="02020603050405020304" pitchFamily="18" charset="0"/>
                <a:cs typeface="Times New Roman" panose="02020603050405020304" pitchFamily="18" charset="0"/>
              </a:rPr>
              <a:t>tion</a:t>
            </a:r>
            <a:endParaRPr lang="en-US" sz="4400" b="1" dirty="0">
              <a:ea typeface="Calibri" panose="020F0502020204030204" pitchFamily="34" charset="0"/>
              <a:cs typeface="Times New Roman" panose="02020603050405020304" pitchFamily="18" charset="0"/>
            </a:endParaRPr>
          </a:p>
          <a:p>
            <a:pPr marL="0" indent="0">
              <a:buNone/>
            </a:pPr>
            <a:r>
              <a:rPr lang="en-US" sz="3600" b="1" spc="-75" dirty="0">
                <a:ea typeface="Times New Roman" panose="02020603050405020304" pitchFamily="18" charset="0"/>
              </a:rPr>
              <a:t>W</a:t>
            </a:r>
            <a:r>
              <a:rPr lang="en-US" sz="3600" b="1" dirty="0">
                <a:ea typeface="Times New Roman" panose="02020603050405020304" pitchFamily="18" charset="0"/>
              </a:rPr>
              <a:t>e</a:t>
            </a:r>
            <a:r>
              <a:rPr lang="en-US" sz="3600" b="1" spc="-15" dirty="0">
                <a:ea typeface="Times New Roman" panose="02020603050405020304" pitchFamily="18" charset="0"/>
              </a:rPr>
              <a:t> </a:t>
            </a:r>
            <a:r>
              <a:rPr lang="en-US" sz="3600" b="1" spc="-5" dirty="0">
                <a:ea typeface="Times New Roman" panose="02020603050405020304" pitchFamily="18" charset="0"/>
              </a:rPr>
              <a:t>us</a:t>
            </a:r>
            <a:r>
              <a:rPr lang="en-US" sz="3600" b="1" dirty="0">
                <a:ea typeface="Times New Roman" panose="02020603050405020304" pitchFamily="18" charset="0"/>
              </a:rPr>
              <a:t>e</a:t>
            </a:r>
            <a:r>
              <a:rPr lang="en-US" sz="3600" b="1" spc="-15" dirty="0">
                <a:ea typeface="Times New Roman" panose="02020603050405020304" pitchFamily="18" charset="0"/>
              </a:rPr>
              <a:t> </a:t>
            </a:r>
            <a:r>
              <a:rPr lang="en-US" sz="3600" b="1" spc="10" dirty="0">
                <a:ea typeface="Times New Roman" panose="02020603050405020304" pitchFamily="18" charset="0"/>
              </a:rPr>
              <a:t>t</a:t>
            </a:r>
            <a:r>
              <a:rPr lang="en-US" sz="3600" b="1" spc="-5" dirty="0">
                <a:ea typeface="Times New Roman" panose="02020603050405020304" pitchFamily="18" charset="0"/>
              </a:rPr>
              <a:t>h</a:t>
            </a:r>
            <a:r>
              <a:rPr lang="en-US" sz="3600" b="1" dirty="0">
                <a:ea typeface="Times New Roman" panose="02020603050405020304" pitchFamily="18" charset="0"/>
              </a:rPr>
              <a:t>e</a:t>
            </a:r>
            <a:r>
              <a:rPr lang="en-US" sz="3600" b="1" spc="-10" dirty="0">
                <a:ea typeface="Times New Roman" panose="02020603050405020304" pitchFamily="18" charset="0"/>
              </a:rPr>
              <a:t> </a:t>
            </a:r>
            <a:r>
              <a:rPr lang="en-US" sz="3600" b="1" dirty="0">
                <a:ea typeface="Times New Roman" panose="02020603050405020304" pitchFamily="18" charset="0"/>
              </a:rPr>
              <a:t>e</a:t>
            </a:r>
            <a:r>
              <a:rPr lang="en-US" sz="3600" b="1" spc="5" dirty="0">
                <a:ea typeface="Times New Roman" panose="02020603050405020304" pitchFamily="18" charset="0"/>
              </a:rPr>
              <a:t>q</a:t>
            </a:r>
            <a:r>
              <a:rPr lang="en-US" sz="3600" b="1" spc="-5" dirty="0">
                <a:ea typeface="Times New Roman" panose="02020603050405020304" pitchFamily="18" charset="0"/>
              </a:rPr>
              <a:t>u</a:t>
            </a:r>
            <a:r>
              <a:rPr lang="en-US" sz="3600" b="1" dirty="0">
                <a:ea typeface="Times New Roman" panose="02020603050405020304" pitchFamily="18" charset="0"/>
              </a:rPr>
              <a:t>i</a:t>
            </a:r>
            <a:r>
              <a:rPr lang="en-US" sz="3600" b="1" spc="10" dirty="0">
                <a:ea typeface="Times New Roman" panose="02020603050405020304" pitchFamily="18" charset="0"/>
              </a:rPr>
              <a:t>t</a:t>
            </a:r>
            <a:r>
              <a:rPr lang="en-US" sz="3600" b="1" dirty="0">
                <a:ea typeface="Times New Roman" panose="02020603050405020304" pitchFamily="18" charset="0"/>
              </a:rPr>
              <a:t>y</a:t>
            </a:r>
            <a:r>
              <a:rPr lang="en-US" sz="3600" b="1" spc="-20" dirty="0">
                <a:ea typeface="Times New Roman" panose="02020603050405020304" pitchFamily="18" charset="0"/>
              </a:rPr>
              <a:t> m</a:t>
            </a:r>
            <a:r>
              <a:rPr lang="en-US" sz="3600" b="1" spc="15" dirty="0">
                <a:ea typeface="Times New Roman" panose="02020603050405020304" pitchFamily="18" charset="0"/>
              </a:rPr>
              <a:t>e</a:t>
            </a:r>
            <a:r>
              <a:rPr lang="en-US" sz="3600" b="1" dirty="0">
                <a:ea typeface="Times New Roman" panose="02020603050405020304" pitchFamily="18" charset="0"/>
              </a:rPr>
              <a:t>t</a:t>
            </a:r>
            <a:r>
              <a:rPr lang="en-US" sz="3600" b="1" spc="-5" dirty="0">
                <a:ea typeface="Times New Roman" panose="02020603050405020304" pitchFamily="18" charset="0"/>
              </a:rPr>
              <a:t>h</a:t>
            </a:r>
            <a:r>
              <a:rPr lang="en-US" sz="3600" b="1" dirty="0">
                <a:ea typeface="Times New Roman" panose="02020603050405020304" pitchFamily="18" charset="0"/>
              </a:rPr>
              <a:t>od</a:t>
            </a:r>
            <a:r>
              <a:rPr lang="en-US" sz="3600" b="1" spc="-30" dirty="0">
                <a:ea typeface="Times New Roman" panose="02020603050405020304" pitchFamily="18" charset="0"/>
              </a:rPr>
              <a:t> </a:t>
            </a:r>
            <a:r>
              <a:rPr lang="en-US" sz="3600" b="1" dirty="0">
                <a:ea typeface="Times New Roman" panose="02020603050405020304" pitchFamily="18" charset="0"/>
              </a:rPr>
              <a:t>to</a:t>
            </a:r>
            <a:r>
              <a:rPr lang="en-US" sz="3600" b="1" spc="-10" dirty="0">
                <a:ea typeface="Times New Roman" panose="02020603050405020304" pitchFamily="18" charset="0"/>
              </a:rPr>
              <a:t> </a:t>
            </a:r>
            <a:r>
              <a:rPr lang="en-US" sz="3600" b="1" dirty="0">
                <a:ea typeface="Times New Roman" panose="02020603050405020304" pitchFamily="18" charset="0"/>
              </a:rPr>
              <a:t>acc</a:t>
            </a:r>
            <a:r>
              <a:rPr lang="en-US" sz="3600" b="1" spc="5" dirty="0">
                <a:ea typeface="Times New Roman" panose="02020603050405020304" pitchFamily="18" charset="0"/>
              </a:rPr>
              <a:t>o</a:t>
            </a:r>
            <a:r>
              <a:rPr lang="en-US" sz="3600" b="1" spc="-5" dirty="0">
                <a:ea typeface="Times New Roman" panose="02020603050405020304" pitchFamily="18" charset="0"/>
              </a:rPr>
              <a:t>un</a:t>
            </a:r>
            <a:r>
              <a:rPr lang="en-US" sz="3600" b="1" dirty="0">
                <a:ea typeface="Times New Roman" panose="02020603050405020304" pitchFamily="18" charset="0"/>
              </a:rPr>
              <a:t>t</a:t>
            </a:r>
            <a:r>
              <a:rPr lang="en-US" sz="3600" b="1" spc="-15" dirty="0">
                <a:ea typeface="Times New Roman" panose="02020603050405020304" pitchFamily="18" charset="0"/>
              </a:rPr>
              <a:t> </a:t>
            </a:r>
            <a:r>
              <a:rPr lang="en-US" sz="3600" b="1" spc="-10" dirty="0">
                <a:ea typeface="Times New Roman" panose="02020603050405020304" pitchFamily="18" charset="0"/>
              </a:rPr>
              <a:t>f</a:t>
            </a:r>
            <a:r>
              <a:rPr lang="en-US" sz="3600" b="1" spc="5" dirty="0">
                <a:ea typeface="Times New Roman" panose="02020603050405020304" pitchFamily="18" charset="0"/>
              </a:rPr>
              <a:t>o</a:t>
            </a:r>
            <a:r>
              <a:rPr lang="en-US" sz="3600" b="1" dirty="0">
                <a:ea typeface="Times New Roman" panose="02020603050405020304" pitchFamily="18" charset="0"/>
              </a:rPr>
              <a:t>r</a:t>
            </a:r>
            <a:r>
              <a:rPr lang="en-US" sz="3600" b="1" spc="-10" dirty="0">
                <a:ea typeface="Times New Roman" panose="02020603050405020304" pitchFamily="18" charset="0"/>
              </a:rPr>
              <a:t> </a:t>
            </a:r>
            <a:r>
              <a:rPr lang="en-US" sz="3600" b="1" dirty="0">
                <a:ea typeface="Times New Roman" panose="02020603050405020304" pitchFamily="18" charset="0"/>
              </a:rPr>
              <a:t>i</a:t>
            </a:r>
            <a:r>
              <a:rPr lang="en-US" sz="3600" b="1" spc="-5" dirty="0">
                <a:ea typeface="Times New Roman" panose="02020603050405020304" pitchFamily="18" charset="0"/>
              </a:rPr>
              <a:t>nv</a:t>
            </a:r>
            <a:r>
              <a:rPr lang="en-US" sz="3600" b="1" spc="15" dirty="0">
                <a:ea typeface="Times New Roman" panose="02020603050405020304" pitchFamily="18" charset="0"/>
              </a:rPr>
              <a:t>e</a:t>
            </a:r>
            <a:r>
              <a:rPr lang="en-US" sz="3600" b="1" dirty="0">
                <a:ea typeface="Times New Roman" panose="02020603050405020304" pitchFamily="18" charset="0"/>
              </a:rPr>
              <a:t>s</a:t>
            </a:r>
            <a:r>
              <a:rPr lang="en-US" sz="3600" b="1" spc="10" dirty="0">
                <a:ea typeface="Times New Roman" panose="02020603050405020304" pitchFamily="18" charset="0"/>
              </a:rPr>
              <a:t>t</a:t>
            </a:r>
            <a:r>
              <a:rPr lang="en-US" sz="3600" b="1" spc="-5" dirty="0">
                <a:ea typeface="Times New Roman" panose="02020603050405020304" pitchFamily="18" charset="0"/>
              </a:rPr>
              <a:t>m</a:t>
            </a:r>
            <a:r>
              <a:rPr lang="en-US" sz="3600" b="1" spc="15" dirty="0">
                <a:ea typeface="Times New Roman" panose="02020603050405020304" pitchFamily="18" charset="0"/>
              </a:rPr>
              <a:t>e</a:t>
            </a:r>
            <a:r>
              <a:rPr lang="en-US" sz="3600" b="1" spc="-5" dirty="0">
                <a:ea typeface="Times New Roman" panose="02020603050405020304" pitchFamily="18" charset="0"/>
              </a:rPr>
              <a:t>n</a:t>
            </a:r>
            <a:r>
              <a:rPr lang="en-US" sz="3600" b="1" dirty="0">
                <a:ea typeface="Times New Roman" panose="02020603050405020304" pitchFamily="18" charset="0"/>
              </a:rPr>
              <a:t>ts</a:t>
            </a:r>
            <a:r>
              <a:rPr lang="en-US" sz="3600" b="1" spc="-50" dirty="0">
                <a:ea typeface="Times New Roman" panose="02020603050405020304" pitchFamily="18" charset="0"/>
              </a:rPr>
              <a:t> </a:t>
            </a:r>
            <a:r>
              <a:rPr lang="en-US" sz="3600" b="1" spc="10" dirty="0">
                <a:ea typeface="Times New Roman" panose="02020603050405020304" pitchFamily="18" charset="0"/>
              </a:rPr>
              <a:t>i</a:t>
            </a:r>
            <a:r>
              <a:rPr lang="en-US" sz="3600" b="1" dirty="0">
                <a:ea typeface="Times New Roman" panose="02020603050405020304" pitchFamily="18" charset="0"/>
              </a:rPr>
              <a:t>n</a:t>
            </a:r>
            <a:r>
              <a:rPr lang="en-US" sz="3600" b="1" spc="-15" dirty="0">
                <a:ea typeface="Times New Roman" panose="02020603050405020304" pitchFamily="18" charset="0"/>
              </a:rPr>
              <a:t> </a:t>
            </a:r>
            <a:r>
              <a:rPr lang="en-US" sz="3600" b="1" dirty="0">
                <a:ea typeface="Times New Roman" panose="02020603050405020304" pitchFamily="18" charset="0"/>
              </a:rPr>
              <a:t>c</a:t>
            </a:r>
            <a:r>
              <a:rPr lang="en-US" sz="3600" b="1" spc="20" dirty="0">
                <a:ea typeface="Times New Roman" panose="02020603050405020304" pitchFamily="18" charset="0"/>
              </a:rPr>
              <a:t>o</a:t>
            </a:r>
            <a:r>
              <a:rPr lang="en-US" sz="3600" b="1" spc="-5" dirty="0">
                <a:ea typeface="Times New Roman" panose="02020603050405020304" pitchFamily="18" charset="0"/>
              </a:rPr>
              <a:t>m</a:t>
            </a:r>
            <a:r>
              <a:rPr lang="en-US" sz="3600" b="1" spc="5" dirty="0">
                <a:ea typeface="Times New Roman" panose="02020603050405020304" pitchFamily="18" charset="0"/>
              </a:rPr>
              <a:t>p</a:t>
            </a:r>
            <a:r>
              <a:rPr lang="en-US" sz="3600" b="1" dirty="0">
                <a:ea typeface="Times New Roman" panose="02020603050405020304" pitchFamily="18" charset="0"/>
              </a:rPr>
              <a:t>ani</a:t>
            </a:r>
            <a:r>
              <a:rPr lang="en-US" sz="3600" b="1" spc="-5" dirty="0">
                <a:ea typeface="Times New Roman" panose="02020603050405020304" pitchFamily="18" charset="0"/>
              </a:rPr>
              <a:t>e</a:t>
            </a:r>
            <a:r>
              <a:rPr lang="en-US" sz="3600" b="1" dirty="0">
                <a:ea typeface="Times New Roman" panose="02020603050405020304" pitchFamily="18" charset="0"/>
              </a:rPr>
              <a:t>s</a:t>
            </a:r>
            <a:r>
              <a:rPr lang="en-US" sz="3600" b="1" spc="-45" dirty="0">
                <a:ea typeface="Times New Roman" panose="02020603050405020304" pitchFamily="18" charset="0"/>
              </a:rPr>
              <a:t> </a:t>
            </a:r>
            <a:r>
              <a:rPr lang="en-US" sz="3600" b="1" spc="10" dirty="0">
                <a:ea typeface="Times New Roman" panose="02020603050405020304" pitchFamily="18" charset="0"/>
              </a:rPr>
              <a:t>i</a:t>
            </a:r>
            <a:r>
              <a:rPr lang="en-US" sz="3600" b="1" dirty="0">
                <a:ea typeface="Times New Roman" panose="02020603050405020304" pitchFamily="18" charset="0"/>
              </a:rPr>
              <a:t>f</a:t>
            </a:r>
            <a:r>
              <a:rPr lang="en-US" sz="3600" b="1" spc="-15" dirty="0">
                <a:ea typeface="Times New Roman" panose="02020603050405020304" pitchFamily="18" charset="0"/>
              </a:rPr>
              <a:t> </a:t>
            </a:r>
            <a:r>
              <a:rPr lang="en-US" sz="3600" b="1" dirty="0">
                <a:ea typeface="Times New Roman" panose="02020603050405020304" pitchFamily="18" charset="0"/>
              </a:rPr>
              <a:t>t</a:t>
            </a:r>
            <a:r>
              <a:rPr lang="en-US" sz="3600" b="1" spc="-5" dirty="0">
                <a:ea typeface="Times New Roman" panose="02020603050405020304" pitchFamily="18" charset="0"/>
              </a:rPr>
              <a:t>h</a:t>
            </a:r>
            <a:r>
              <a:rPr lang="en-US" sz="3600" b="1" dirty="0">
                <a:ea typeface="Times New Roman" panose="02020603050405020304" pitchFamily="18" charset="0"/>
              </a:rPr>
              <a:t>e</a:t>
            </a:r>
            <a:r>
              <a:rPr lang="en-US" sz="3600" b="1" spc="-10" dirty="0">
                <a:ea typeface="Times New Roman" panose="02020603050405020304" pitchFamily="18" charset="0"/>
              </a:rPr>
              <a:t> </a:t>
            </a:r>
            <a:r>
              <a:rPr lang="en-US" sz="3600" b="1" spc="10" dirty="0">
                <a:ea typeface="Times New Roman" panose="02020603050405020304" pitchFamily="18" charset="0"/>
              </a:rPr>
              <a:t>i</a:t>
            </a:r>
            <a:r>
              <a:rPr lang="en-US" sz="3600" b="1" spc="5" dirty="0">
                <a:ea typeface="Times New Roman" panose="02020603050405020304" pitchFamily="18" charset="0"/>
              </a:rPr>
              <a:t>n</a:t>
            </a:r>
            <a:r>
              <a:rPr lang="en-US" sz="3600" b="1" spc="-5" dirty="0">
                <a:ea typeface="Times New Roman" panose="02020603050405020304" pitchFamily="18" charset="0"/>
              </a:rPr>
              <a:t>v</a:t>
            </a:r>
            <a:r>
              <a:rPr lang="en-US" sz="3600" b="1" dirty="0">
                <a:ea typeface="Times New Roman" panose="02020603050405020304" pitchFamily="18" charset="0"/>
              </a:rPr>
              <a:t>es</a:t>
            </a:r>
            <a:r>
              <a:rPr lang="en-US" sz="3600" b="1" spc="10" dirty="0">
                <a:ea typeface="Times New Roman" panose="02020603050405020304" pitchFamily="18" charset="0"/>
              </a:rPr>
              <a:t>t</a:t>
            </a:r>
            <a:r>
              <a:rPr lang="en-US" sz="3600" b="1" spc="-5" dirty="0">
                <a:ea typeface="Times New Roman" panose="02020603050405020304" pitchFamily="18" charset="0"/>
              </a:rPr>
              <a:t>m</a:t>
            </a:r>
            <a:r>
              <a:rPr lang="en-US" sz="3600" b="1" spc="15" dirty="0">
                <a:ea typeface="Times New Roman" panose="02020603050405020304" pitchFamily="18" charset="0"/>
              </a:rPr>
              <a:t>e</a:t>
            </a:r>
            <a:r>
              <a:rPr lang="en-US" sz="3600" b="1" spc="-5" dirty="0">
                <a:ea typeface="Times New Roman" panose="02020603050405020304" pitchFamily="18" charset="0"/>
              </a:rPr>
              <a:t>n</a:t>
            </a:r>
            <a:r>
              <a:rPr lang="en-US" sz="3600" b="1" dirty="0">
                <a:ea typeface="Times New Roman" panose="02020603050405020304" pitchFamily="18" charset="0"/>
              </a:rPr>
              <a:t>t</a:t>
            </a:r>
            <a:r>
              <a:rPr lang="en-US" sz="3600" b="1" spc="-45" dirty="0">
                <a:ea typeface="Times New Roman" panose="02020603050405020304" pitchFamily="18" charset="0"/>
              </a:rPr>
              <a:t> </a:t>
            </a:r>
            <a:r>
              <a:rPr lang="en-US" sz="3600" b="1" spc="5" dirty="0">
                <a:ea typeface="Times New Roman" panose="02020603050405020304" pitchFamily="18" charset="0"/>
              </a:rPr>
              <a:t>pr</a:t>
            </a:r>
            <a:r>
              <a:rPr lang="en-US" sz="3600" b="1" dirty="0">
                <a:ea typeface="Times New Roman" panose="02020603050405020304" pitchFamily="18" charset="0"/>
              </a:rPr>
              <a:t>o</a:t>
            </a:r>
            <a:r>
              <a:rPr lang="en-US" sz="3600" b="1" spc="-5" dirty="0">
                <a:ea typeface="Times New Roman" panose="02020603050405020304" pitchFamily="18" charset="0"/>
              </a:rPr>
              <a:t>v</a:t>
            </a:r>
            <a:r>
              <a:rPr lang="en-US" sz="3600" b="1" spc="10" dirty="0">
                <a:ea typeface="Times New Roman" panose="02020603050405020304" pitchFamily="18" charset="0"/>
              </a:rPr>
              <a:t>i</a:t>
            </a:r>
            <a:r>
              <a:rPr lang="en-US" sz="3600" b="1" spc="5" dirty="0">
                <a:ea typeface="Times New Roman" panose="02020603050405020304" pitchFamily="18" charset="0"/>
              </a:rPr>
              <a:t>d</a:t>
            </a:r>
            <a:r>
              <a:rPr lang="en-US" sz="3600" b="1" dirty="0">
                <a:ea typeface="Times New Roman" panose="02020603050405020304" pitchFamily="18" charset="0"/>
              </a:rPr>
              <a:t>es</a:t>
            </a:r>
            <a:r>
              <a:rPr lang="en-US" sz="3600" b="1" spc="-35" dirty="0">
                <a:ea typeface="Times New Roman" panose="02020603050405020304" pitchFamily="18" charset="0"/>
              </a:rPr>
              <a:t> </a:t>
            </a:r>
            <a:r>
              <a:rPr lang="en-US" sz="3600" b="1" dirty="0">
                <a:ea typeface="Times New Roman" panose="02020603050405020304" pitchFamily="18" charset="0"/>
              </a:rPr>
              <a:t>t</a:t>
            </a:r>
            <a:r>
              <a:rPr lang="en-US" sz="3600" b="1" spc="-5" dirty="0">
                <a:ea typeface="Times New Roman" panose="02020603050405020304" pitchFamily="18" charset="0"/>
              </a:rPr>
              <a:t>h</a:t>
            </a:r>
            <a:r>
              <a:rPr lang="en-US" sz="3600" b="1" dirty="0">
                <a:ea typeface="Times New Roman" panose="02020603050405020304" pitchFamily="18" charset="0"/>
              </a:rPr>
              <a:t>e</a:t>
            </a:r>
            <a:r>
              <a:rPr lang="en-US" sz="3600" b="1" spc="-10" dirty="0">
                <a:ea typeface="Times New Roman" panose="02020603050405020304" pitchFamily="18" charset="0"/>
              </a:rPr>
              <a:t> </a:t>
            </a:r>
            <a:r>
              <a:rPr lang="en-US" sz="3600" b="1" dirty="0">
                <a:ea typeface="Times New Roman" panose="02020603050405020304" pitchFamily="18" charset="0"/>
              </a:rPr>
              <a:t>a</a:t>
            </a:r>
            <a:r>
              <a:rPr lang="en-US" sz="3600" b="1" spc="5" dirty="0">
                <a:ea typeface="Times New Roman" panose="02020603050405020304" pitchFamily="18" charset="0"/>
              </a:rPr>
              <a:t>b</a:t>
            </a:r>
            <a:r>
              <a:rPr lang="en-US" sz="3600" b="1" dirty="0">
                <a:ea typeface="Times New Roman" panose="02020603050405020304" pitchFamily="18" charset="0"/>
              </a:rPr>
              <a:t>ili</a:t>
            </a:r>
            <a:r>
              <a:rPr lang="en-US" sz="3600" b="1" spc="10" dirty="0">
                <a:ea typeface="Times New Roman" panose="02020603050405020304" pitchFamily="18" charset="0"/>
              </a:rPr>
              <a:t>t</a:t>
            </a:r>
            <a:r>
              <a:rPr lang="en-US" sz="3600" b="1" dirty="0">
                <a:ea typeface="Times New Roman" panose="02020603050405020304" pitchFamily="18" charset="0"/>
              </a:rPr>
              <a:t>y</a:t>
            </a:r>
            <a:r>
              <a:rPr lang="en-US" sz="3600" b="1" spc="-30" dirty="0">
                <a:ea typeface="Times New Roman" panose="02020603050405020304" pitchFamily="18" charset="0"/>
              </a:rPr>
              <a:t> </a:t>
            </a:r>
            <a:r>
              <a:rPr lang="en-US" sz="3600" b="1" dirty="0">
                <a:ea typeface="Times New Roman" panose="02020603050405020304" pitchFamily="18" charset="0"/>
              </a:rPr>
              <a:t>to</a:t>
            </a:r>
            <a:r>
              <a:rPr lang="en-US" sz="3600" b="1" spc="-10" dirty="0">
                <a:ea typeface="Times New Roman" panose="02020603050405020304" pitchFamily="18" charset="0"/>
              </a:rPr>
              <a:t> </a:t>
            </a:r>
            <a:r>
              <a:rPr lang="en-US" sz="3600" b="1" dirty="0">
                <a:ea typeface="Times New Roman" panose="02020603050405020304" pitchFamily="18" charset="0"/>
              </a:rPr>
              <a:t>exercise</a:t>
            </a:r>
            <a:r>
              <a:rPr lang="en-US" sz="3600" b="1" spc="-35" dirty="0">
                <a:ea typeface="Times New Roman" panose="02020603050405020304" pitchFamily="18" charset="0"/>
              </a:rPr>
              <a:t> </a:t>
            </a:r>
            <a:r>
              <a:rPr lang="en-US" sz="3600" b="1" dirty="0">
                <a:ea typeface="Times New Roman" panose="02020603050405020304" pitchFamily="18" charset="0"/>
              </a:rPr>
              <a:t>s</a:t>
            </a:r>
            <a:r>
              <a:rPr lang="en-US" sz="3600" b="1" spc="10" dirty="0">
                <a:ea typeface="Times New Roman" panose="02020603050405020304" pitchFamily="18" charset="0"/>
              </a:rPr>
              <a:t>i</a:t>
            </a:r>
            <a:r>
              <a:rPr lang="en-US" sz="3600" b="1" dirty="0">
                <a:ea typeface="Times New Roman" panose="02020603050405020304" pitchFamily="18" charset="0"/>
              </a:rPr>
              <a:t>gni</a:t>
            </a:r>
            <a:r>
              <a:rPr lang="en-US" sz="3600" b="1" spc="-10" dirty="0">
                <a:ea typeface="Times New Roman" panose="02020603050405020304" pitchFamily="18" charset="0"/>
              </a:rPr>
              <a:t>f</a:t>
            </a:r>
            <a:r>
              <a:rPr lang="en-US" sz="3600" b="1" dirty="0">
                <a:ea typeface="Times New Roman" panose="02020603050405020304" pitchFamily="18" charset="0"/>
              </a:rPr>
              <a:t>ica</a:t>
            </a:r>
            <a:r>
              <a:rPr lang="en-US" sz="3600" b="1" spc="-5" dirty="0">
                <a:ea typeface="Times New Roman" panose="02020603050405020304" pitchFamily="18" charset="0"/>
              </a:rPr>
              <a:t>n</a:t>
            </a:r>
            <a:r>
              <a:rPr lang="en-US" sz="3600" b="1" dirty="0">
                <a:ea typeface="Times New Roman" panose="02020603050405020304" pitchFamily="18" charset="0"/>
              </a:rPr>
              <a:t>t in</a:t>
            </a:r>
            <a:r>
              <a:rPr lang="en-US" sz="3600" b="1" spc="-10" dirty="0">
                <a:ea typeface="Times New Roman" panose="02020603050405020304" pitchFamily="18" charset="0"/>
              </a:rPr>
              <a:t>f</a:t>
            </a:r>
            <a:r>
              <a:rPr lang="en-US" sz="3600" b="1" dirty="0">
                <a:ea typeface="Times New Roman" panose="02020603050405020304" pitchFamily="18" charset="0"/>
              </a:rPr>
              <a:t>l</a:t>
            </a:r>
            <a:r>
              <a:rPr lang="en-US" sz="3600" b="1" spc="-5" dirty="0">
                <a:ea typeface="Times New Roman" panose="02020603050405020304" pitchFamily="18" charset="0"/>
              </a:rPr>
              <a:t>u</a:t>
            </a:r>
            <a:r>
              <a:rPr lang="en-US" sz="3600" b="1" spc="15" dirty="0">
                <a:ea typeface="Times New Roman" panose="02020603050405020304" pitchFamily="18" charset="0"/>
              </a:rPr>
              <a:t>e</a:t>
            </a:r>
            <a:r>
              <a:rPr lang="en-US" sz="3600" b="1" spc="-5" dirty="0">
                <a:ea typeface="Times New Roman" panose="02020603050405020304" pitchFamily="18" charset="0"/>
              </a:rPr>
              <a:t>n</a:t>
            </a:r>
            <a:r>
              <a:rPr lang="en-US" sz="3600" b="1" dirty="0">
                <a:ea typeface="Times New Roman" panose="02020603050405020304" pitchFamily="18" charset="0"/>
              </a:rPr>
              <a:t>ce,</a:t>
            </a:r>
            <a:r>
              <a:rPr lang="en-US" sz="3600" b="1" spc="-35" dirty="0">
                <a:ea typeface="Times New Roman" panose="02020603050405020304" pitchFamily="18" charset="0"/>
              </a:rPr>
              <a:t> </a:t>
            </a:r>
            <a:r>
              <a:rPr lang="en-US" sz="3600" b="1" dirty="0">
                <a:ea typeface="Times New Roman" panose="02020603050405020304" pitchFamily="18" charset="0"/>
              </a:rPr>
              <a:t>b</a:t>
            </a:r>
            <a:r>
              <a:rPr lang="en-US" sz="3600" b="1" spc="-5" dirty="0">
                <a:ea typeface="Times New Roman" panose="02020603050405020304" pitchFamily="18" charset="0"/>
              </a:rPr>
              <a:t>u</a:t>
            </a:r>
            <a:r>
              <a:rPr lang="en-US" sz="3600" b="1" dirty="0">
                <a:ea typeface="Times New Roman" panose="02020603050405020304" pitchFamily="18" charset="0"/>
              </a:rPr>
              <a:t>t </a:t>
            </a:r>
            <a:r>
              <a:rPr lang="en-US" sz="3600" b="1" spc="-5" dirty="0">
                <a:ea typeface="Times New Roman" panose="02020603050405020304" pitchFamily="18" charset="0"/>
              </a:rPr>
              <a:t>n</a:t>
            </a:r>
            <a:r>
              <a:rPr lang="en-US" sz="3600" b="1" spc="5" dirty="0">
                <a:ea typeface="Times New Roman" panose="02020603050405020304" pitchFamily="18" charset="0"/>
              </a:rPr>
              <a:t>o</a:t>
            </a:r>
            <a:r>
              <a:rPr lang="en-US" sz="3600" b="1" dirty="0">
                <a:ea typeface="Times New Roman" panose="02020603050405020304" pitchFamily="18" charset="0"/>
              </a:rPr>
              <a:t>t</a:t>
            </a:r>
            <a:r>
              <a:rPr lang="en-US" sz="3600" b="1" spc="-10" dirty="0">
                <a:ea typeface="Times New Roman" panose="02020603050405020304" pitchFamily="18" charset="0"/>
              </a:rPr>
              <a:t> </a:t>
            </a:r>
            <a:r>
              <a:rPr lang="en-US" sz="3600" b="1" dirty="0">
                <a:ea typeface="Times New Roman" panose="02020603050405020304" pitchFamily="18" charset="0"/>
              </a:rPr>
              <a:t>co</a:t>
            </a:r>
            <a:r>
              <a:rPr lang="en-US" sz="3600" b="1" spc="-5" dirty="0">
                <a:ea typeface="Times New Roman" panose="02020603050405020304" pitchFamily="18" charset="0"/>
              </a:rPr>
              <a:t>n</a:t>
            </a:r>
            <a:r>
              <a:rPr lang="en-US" sz="3600" b="1" dirty="0">
                <a:ea typeface="Times New Roman" panose="02020603050405020304" pitchFamily="18" charset="0"/>
              </a:rPr>
              <a:t>trol,</a:t>
            </a:r>
            <a:r>
              <a:rPr lang="en-US" sz="3600" b="1" spc="-25" dirty="0">
                <a:ea typeface="Times New Roman" panose="02020603050405020304" pitchFamily="18" charset="0"/>
              </a:rPr>
              <a:t> </a:t>
            </a:r>
            <a:r>
              <a:rPr lang="en-US" sz="3600" b="1" dirty="0">
                <a:ea typeface="Times New Roman" panose="02020603050405020304" pitchFamily="18" charset="0"/>
              </a:rPr>
              <a:t>o</a:t>
            </a:r>
            <a:r>
              <a:rPr lang="en-US" sz="3600" b="1" spc="-5" dirty="0">
                <a:ea typeface="Times New Roman" panose="02020603050405020304" pitchFamily="18" charset="0"/>
              </a:rPr>
              <a:t>v</a:t>
            </a:r>
            <a:r>
              <a:rPr lang="en-US" sz="3600" b="1" dirty="0">
                <a:ea typeface="Times New Roman" panose="02020603050405020304" pitchFamily="18" charset="0"/>
              </a:rPr>
              <a:t>er</a:t>
            </a:r>
            <a:r>
              <a:rPr lang="en-US" sz="3600" b="1" spc="-15" dirty="0">
                <a:ea typeface="Times New Roman" panose="02020603050405020304" pitchFamily="18" charset="0"/>
              </a:rPr>
              <a:t> </a:t>
            </a:r>
            <a:r>
              <a:rPr lang="en-US" sz="3600" b="1" dirty="0">
                <a:ea typeface="Times New Roman" panose="02020603050405020304" pitchFamily="18" charset="0"/>
              </a:rPr>
              <a:t>operati</a:t>
            </a:r>
            <a:r>
              <a:rPr lang="en-US" sz="3600" b="1" spc="-5" dirty="0">
                <a:ea typeface="Times New Roman" panose="02020603050405020304" pitchFamily="18" charset="0"/>
              </a:rPr>
              <a:t>n</a:t>
            </a:r>
            <a:r>
              <a:rPr lang="en-US" sz="3600" b="1" dirty="0">
                <a:ea typeface="Times New Roman" panose="02020603050405020304" pitchFamily="18" charset="0"/>
              </a:rPr>
              <a:t>g</a:t>
            </a:r>
            <a:r>
              <a:rPr lang="en-US" sz="3600" b="1" spc="-45" dirty="0">
                <a:ea typeface="Times New Roman" panose="02020603050405020304" pitchFamily="18" charset="0"/>
              </a:rPr>
              <a:t> </a:t>
            </a:r>
            <a:r>
              <a:rPr lang="en-US" sz="3600" b="1" dirty="0">
                <a:ea typeface="Times New Roman" panose="02020603050405020304" pitchFamily="18" charset="0"/>
              </a:rPr>
              <a:t>and</a:t>
            </a:r>
            <a:r>
              <a:rPr lang="en-US" sz="3600" b="1" spc="-10" dirty="0">
                <a:ea typeface="Times New Roman" panose="02020603050405020304" pitchFamily="18" charset="0"/>
              </a:rPr>
              <a:t> f</a:t>
            </a:r>
            <a:r>
              <a:rPr lang="en-US" sz="3600" b="1" spc="10" dirty="0">
                <a:ea typeface="Times New Roman" panose="02020603050405020304" pitchFamily="18" charset="0"/>
              </a:rPr>
              <a:t>i</a:t>
            </a:r>
            <a:r>
              <a:rPr lang="en-US" sz="3600" b="1" spc="-5" dirty="0">
                <a:ea typeface="Times New Roman" panose="02020603050405020304" pitchFamily="18" charset="0"/>
              </a:rPr>
              <a:t>n</a:t>
            </a:r>
            <a:r>
              <a:rPr lang="en-US" sz="3600" b="1" spc="15" dirty="0">
                <a:ea typeface="Times New Roman" panose="02020603050405020304" pitchFamily="18" charset="0"/>
              </a:rPr>
              <a:t>a</a:t>
            </a:r>
            <a:r>
              <a:rPr lang="en-US" sz="3600" b="1" spc="-5" dirty="0">
                <a:ea typeface="Times New Roman" panose="02020603050405020304" pitchFamily="18" charset="0"/>
              </a:rPr>
              <a:t>n</a:t>
            </a:r>
            <a:r>
              <a:rPr lang="en-US" sz="3600" b="1" dirty="0">
                <a:ea typeface="Times New Roman" panose="02020603050405020304" pitchFamily="18" charset="0"/>
              </a:rPr>
              <a:t>cial</a:t>
            </a:r>
            <a:r>
              <a:rPr lang="en-US" sz="3600" b="1" spc="-30" dirty="0">
                <a:ea typeface="Times New Roman" panose="02020603050405020304" pitchFamily="18" charset="0"/>
              </a:rPr>
              <a:t> </a:t>
            </a:r>
            <a:r>
              <a:rPr lang="en-US" sz="3600" b="1" dirty="0">
                <a:ea typeface="Times New Roman" panose="02020603050405020304" pitchFamily="18" charset="0"/>
              </a:rPr>
              <a:t>policies</a:t>
            </a:r>
            <a:r>
              <a:rPr lang="en-US" sz="3600" b="1" spc="-25" dirty="0">
                <a:ea typeface="Times New Roman" panose="02020603050405020304" pitchFamily="18" charset="0"/>
              </a:rPr>
              <a:t> </a:t>
            </a:r>
            <a:r>
              <a:rPr lang="en-US" sz="3600" b="1" dirty="0">
                <a:ea typeface="Times New Roman" panose="02020603050405020304" pitchFamily="18" charset="0"/>
              </a:rPr>
              <a:t>of</a:t>
            </a:r>
            <a:r>
              <a:rPr lang="en-US" sz="3600" b="1" spc="-15" dirty="0">
                <a:ea typeface="Times New Roman" panose="02020603050405020304" pitchFamily="18" charset="0"/>
              </a:rPr>
              <a:t> </a:t>
            </a:r>
            <a:r>
              <a:rPr lang="en-US" sz="3600" b="1" dirty="0">
                <a:ea typeface="Times New Roman" panose="02020603050405020304" pitchFamily="18" charset="0"/>
              </a:rPr>
              <a:t>t</a:t>
            </a:r>
            <a:r>
              <a:rPr lang="en-US" sz="3600" b="1" spc="30" dirty="0">
                <a:ea typeface="Times New Roman" panose="02020603050405020304" pitchFamily="18" charset="0"/>
              </a:rPr>
              <a:t>h</a:t>
            </a:r>
            <a:r>
              <a:rPr lang="en-US" sz="3600" b="1" dirty="0">
                <a:ea typeface="Times New Roman" panose="02020603050405020304" pitchFamily="18" charset="0"/>
              </a:rPr>
              <a:t>e</a:t>
            </a:r>
            <a:r>
              <a:rPr lang="en-US" sz="3600" b="1" spc="-5" dirty="0">
                <a:ea typeface="Times New Roman" panose="02020603050405020304" pitchFamily="18" charset="0"/>
              </a:rPr>
              <a:t> </a:t>
            </a:r>
            <a:r>
              <a:rPr lang="en-US" sz="3600" b="1" spc="10" dirty="0">
                <a:ea typeface="Times New Roman" panose="02020603050405020304" pitchFamily="18" charset="0"/>
              </a:rPr>
              <a:t>i</a:t>
            </a:r>
            <a:r>
              <a:rPr lang="en-US" sz="3600" b="1" spc="5" dirty="0">
                <a:ea typeface="Times New Roman" panose="02020603050405020304" pitchFamily="18" charset="0"/>
              </a:rPr>
              <a:t>n</a:t>
            </a:r>
            <a:r>
              <a:rPr lang="en-US" sz="3600" b="1" spc="-5" dirty="0">
                <a:ea typeface="Times New Roman" panose="02020603050405020304" pitchFamily="18" charset="0"/>
              </a:rPr>
              <a:t>v</a:t>
            </a:r>
            <a:r>
              <a:rPr lang="en-US" sz="3600" b="1" dirty="0">
                <a:ea typeface="Times New Roman" panose="02020603050405020304" pitchFamily="18" charset="0"/>
              </a:rPr>
              <a:t>estee.</a:t>
            </a:r>
            <a:r>
              <a:rPr lang="en-US" sz="3600" b="1" spc="220" dirty="0">
                <a:ea typeface="Times New Roman" panose="02020603050405020304" pitchFamily="18" charset="0"/>
              </a:rPr>
              <a:t> </a:t>
            </a:r>
          </a:p>
          <a:p>
            <a:pPr marL="0" indent="0">
              <a:buNone/>
            </a:pPr>
            <a:r>
              <a:rPr lang="en-US" sz="3600" b="1" spc="10" dirty="0">
                <a:ea typeface="Times New Roman" panose="02020603050405020304" pitchFamily="18" charset="0"/>
              </a:rPr>
              <a:t>O</a:t>
            </a:r>
            <a:r>
              <a:rPr lang="en-US" sz="3600" b="1" spc="-15" dirty="0">
                <a:ea typeface="Times New Roman" panose="02020603050405020304" pitchFamily="18" charset="0"/>
              </a:rPr>
              <a:t>u</a:t>
            </a:r>
            <a:r>
              <a:rPr lang="en-US" sz="3600" b="1" dirty="0">
                <a:ea typeface="Times New Roman" panose="02020603050405020304" pitchFamily="18" charset="0"/>
              </a:rPr>
              <a:t>r</a:t>
            </a:r>
            <a:r>
              <a:rPr lang="en-US" sz="3600" b="1" spc="-10" dirty="0">
                <a:ea typeface="Times New Roman" panose="02020603050405020304" pitchFamily="18" charset="0"/>
              </a:rPr>
              <a:t> </a:t>
            </a:r>
            <a:r>
              <a:rPr lang="en-US" sz="3600" b="1" dirty="0">
                <a:ea typeface="Times New Roman" panose="02020603050405020304" pitchFamily="18" charset="0"/>
              </a:rPr>
              <a:t>prop</a:t>
            </a:r>
            <a:r>
              <a:rPr lang="en-US" sz="3600" b="1" spc="-5" dirty="0">
                <a:ea typeface="Times New Roman" panose="02020603050405020304" pitchFamily="18" charset="0"/>
              </a:rPr>
              <a:t>o</a:t>
            </a:r>
            <a:r>
              <a:rPr lang="en-US" sz="3600" b="1" dirty="0">
                <a:ea typeface="Times New Roman" panose="02020603050405020304" pitchFamily="18" charset="0"/>
              </a:rPr>
              <a:t>rtio</a:t>
            </a:r>
            <a:r>
              <a:rPr lang="en-US" sz="3600" b="1" spc="-5" dirty="0">
                <a:ea typeface="Times New Roman" panose="02020603050405020304" pitchFamily="18" charset="0"/>
              </a:rPr>
              <a:t>n</a:t>
            </a:r>
            <a:r>
              <a:rPr lang="en-US" sz="3600" b="1" dirty="0">
                <a:ea typeface="Times New Roman" panose="02020603050405020304" pitchFamily="18" charset="0"/>
              </a:rPr>
              <a:t>ate</a:t>
            </a:r>
            <a:r>
              <a:rPr lang="en-US" sz="3600" b="1" spc="-50" dirty="0">
                <a:ea typeface="Times New Roman" panose="02020603050405020304" pitchFamily="18" charset="0"/>
              </a:rPr>
              <a:t> </a:t>
            </a:r>
            <a:r>
              <a:rPr lang="en-US" sz="3600" b="1" dirty="0">
                <a:ea typeface="Times New Roman" panose="02020603050405020304" pitchFamily="18" charset="0"/>
              </a:rPr>
              <a:t>s</a:t>
            </a:r>
            <a:r>
              <a:rPr lang="en-US" sz="3600" b="1" spc="-5" dirty="0">
                <a:ea typeface="Times New Roman" panose="02020603050405020304" pitchFamily="18" charset="0"/>
              </a:rPr>
              <a:t>h</a:t>
            </a:r>
            <a:r>
              <a:rPr lang="en-US" sz="3600" b="1" dirty="0">
                <a:ea typeface="Times New Roman" panose="02020603050405020304" pitchFamily="18" charset="0"/>
              </a:rPr>
              <a:t>are</a:t>
            </a:r>
            <a:r>
              <a:rPr lang="en-US" sz="3600" b="1" spc="-15" dirty="0">
                <a:ea typeface="Times New Roman" panose="02020603050405020304" pitchFamily="18" charset="0"/>
              </a:rPr>
              <a:t> </a:t>
            </a:r>
            <a:r>
              <a:rPr lang="en-US" sz="3600" b="1" dirty="0">
                <a:ea typeface="Times New Roman" panose="02020603050405020304" pitchFamily="18" charset="0"/>
              </a:rPr>
              <a:t>of</a:t>
            </a:r>
            <a:r>
              <a:rPr lang="en-US" sz="3600" b="1" spc="-15" dirty="0">
                <a:ea typeface="Times New Roman" panose="02020603050405020304" pitchFamily="18" charset="0"/>
              </a:rPr>
              <a:t> </a:t>
            </a:r>
            <a:r>
              <a:rPr lang="en-US" sz="3600" b="1" spc="10" dirty="0">
                <a:ea typeface="Times New Roman" panose="02020603050405020304" pitchFamily="18" charset="0"/>
              </a:rPr>
              <a:t>t</a:t>
            </a:r>
            <a:r>
              <a:rPr lang="en-US" sz="3600" b="1" spc="-5" dirty="0">
                <a:ea typeface="Times New Roman" panose="02020603050405020304" pitchFamily="18" charset="0"/>
              </a:rPr>
              <a:t>h</a:t>
            </a:r>
            <a:r>
              <a:rPr lang="en-US" sz="3600" b="1" dirty="0">
                <a:ea typeface="Times New Roman" panose="02020603050405020304" pitchFamily="18" charset="0"/>
              </a:rPr>
              <a:t>e</a:t>
            </a:r>
            <a:r>
              <a:rPr lang="en-US" sz="3600" b="1" spc="5" dirty="0">
                <a:ea typeface="Times New Roman" panose="02020603050405020304" pitchFamily="18" charset="0"/>
              </a:rPr>
              <a:t> </a:t>
            </a:r>
            <a:r>
              <a:rPr lang="en-US" sz="3600" b="1" spc="-5" dirty="0">
                <a:ea typeface="Times New Roman" panose="02020603050405020304" pitchFamily="18" charset="0"/>
              </a:rPr>
              <a:t>n</a:t>
            </a:r>
            <a:r>
              <a:rPr lang="en-US" sz="3600" b="1" dirty="0">
                <a:ea typeface="Times New Roman" panose="02020603050405020304" pitchFamily="18" charset="0"/>
              </a:rPr>
              <a:t>et</a:t>
            </a:r>
            <a:r>
              <a:rPr lang="en-US" sz="3600" b="1" spc="-5" dirty="0">
                <a:ea typeface="Times New Roman" panose="02020603050405020304" pitchFamily="18" charset="0"/>
              </a:rPr>
              <a:t> </a:t>
            </a:r>
            <a:r>
              <a:rPr lang="en-US" sz="3600" b="1" dirty="0">
                <a:ea typeface="Times New Roman" panose="02020603050405020304" pitchFamily="18" charset="0"/>
              </a:rPr>
              <a:t>i</a:t>
            </a:r>
            <a:r>
              <a:rPr lang="en-US" sz="3600" b="1" spc="-5" dirty="0">
                <a:ea typeface="Times New Roman" panose="02020603050405020304" pitchFamily="18" charset="0"/>
              </a:rPr>
              <a:t>n</a:t>
            </a:r>
            <a:r>
              <a:rPr lang="en-US" sz="3600" b="1" dirty="0">
                <a:ea typeface="Times New Roman" panose="02020603050405020304" pitchFamily="18" charset="0"/>
              </a:rPr>
              <a:t>c</a:t>
            </a:r>
            <a:r>
              <a:rPr lang="en-US" sz="3600" b="1" spc="20" dirty="0">
                <a:ea typeface="Times New Roman" panose="02020603050405020304" pitchFamily="18" charset="0"/>
              </a:rPr>
              <a:t>o</a:t>
            </a:r>
            <a:r>
              <a:rPr lang="en-US" sz="3600" b="1" dirty="0">
                <a:ea typeface="Times New Roman" panose="02020603050405020304" pitchFamily="18" charset="0"/>
              </a:rPr>
              <a:t>me</a:t>
            </a:r>
            <a:r>
              <a:rPr lang="en-US" sz="3600" b="1" spc="-25" dirty="0">
                <a:ea typeface="Times New Roman" panose="02020603050405020304" pitchFamily="18" charset="0"/>
              </a:rPr>
              <a:t> </a:t>
            </a:r>
            <a:r>
              <a:rPr lang="en-US" sz="3600" b="1" spc="5" dirty="0">
                <a:ea typeface="Times New Roman" panose="02020603050405020304" pitchFamily="18" charset="0"/>
              </a:rPr>
              <a:t>o</a:t>
            </a:r>
            <a:r>
              <a:rPr lang="en-US" sz="3600" b="1" dirty="0">
                <a:ea typeface="Times New Roman" panose="02020603050405020304" pitchFamily="18" charset="0"/>
              </a:rPr>
              <a:t>r loss of</a:t>
            </a:r>
            <a:r>
              <a:rPr lang="en-US" sz="3600" b="1" spc="-15" dirty="0">
                <a:ea typeface="Times New Roman" panose="02020603050405020304" pitchFamily="18" charset="0"/>
              </a:rPr>
              <a:t> </a:t>
            </a:r>
            <a:r>
              <a:rPr lang="en-US" sz="3600" b="1" spc="10" dirty="0">
                <a:ea typeface="Times New Roman" panose="02020603050405020304" pitchFamily="18" charset="0"/>
              </a:rPr>
              <a:t>t</a:t>
            </a:r>
            <a:r>
              <a:rPr lang="en-US" sz="3600" b="1" spc="-5" dirty="0">
                <a:ea typeface="Times New Roman" panose="02020603050405020304" pitchFamily="18" charset="0"/>
              </a:rPr>
              <a:t>h</a:t>
            </a:r>
            <a:r>
              <a:rPr lang="en-US" sz="3600" b="1" dirty="0">
                <a:ea typeface="Times New Roman" panose="02020603050405020304" pitchFamily="18" charset="0"/>
              </a:rPr>
              <a:t>ese</a:t>
            </a:r>
            <a:r>
              <a:rPr lang="en-US" sz="3600" b="1" spc="-20" dirty="0">
                <a:ea typeface="Times New Roman" panose="02020603050405020304" pitchFamily="18" charset="0"/>
              </a:rPr>
              <a:t> </a:t>
            </a:r>
            <a:r>
              <a:rPr lang="en-US" sz="3600" b="1" dirty="0">
                <a:ea typeface="Times New Roman" panose="02020603050405020304" pitchFamily="18" charset="0"/>
              </a:rPr>
              <a:t>c</a:t>
            </a:r>
            <a:r>
              <a:rPr lang="en-US" sz="3600" b="1" spc="20" dirty="0">
                <a:ea typeface="Times New Roman" panose="02020603050405020304" pitchFamily="18" charset="0"/>
              </a:rPr>
              <a:t>o</a:t>
            </a:r>
            <a:r>
              <a:rPr lang="en-US" sz="3600" b="1" spc="-20" dirty="0">
                <a:ea typeface="Times New Roman" panose="02020603050405020304" pitchFamily="18" charset="0"/>
              </a:rPr>
              <a:t>m</a:t>
            </a:r>
            <a:r>
              <a:rPr lang="en-US" sz="3600" b="1" spc="5" dirty="0">
                <a:ea typeface="Times New Roman" panose="02020603050405020304" pitchFamily="18" charset="0"/>
              </a:rPr>
              <a:t>p</a:t>
            </a:r>
            <a:r>
              <a:rPr lang="en-US" sz="3600" b="1" spc="15" dirty="0">
                <a:ea typeface="Times New Roman" panose="02020603050405020304" pitchFamily="18" charset="0"/>
              </a:rPr>
              <a:t>a</a:t>
            </a:r>
            <a:r>
              <a:rPr lang="en-US" sz="3600" b="1" spc="-5" dirty="0">
                <a:ea typeface="Times New Roman" panose="02020603050405020304" pitchFamily="18" charset="0"/>
              </a:rPr>
              <a:t>n</a:t>
            </a:r>
            <a:r>
              <a:rPr lang="en-US" sz="3600" b="1" dirty="0">
                <a:ea typeface="Times New Roman" panose="02020603050405020304" pitchFamily="18" charset="0"/>
              </a:rPr>
              <a:t>ies</a:t>
            </a:r>
            <a:r>
              <a:rPr lang="en-US" sz="3600" b="1" spc="-45" dirty="0">
                <a:ea typeface="Times New Roman" panose="02020603050405020304" pitchFamily="18" charset="0"/>
              </a:rPr>
              <a:t> </a:t>
            </a:r>
            <a:r>
              <a:rPr lang="en-US" sz="3600" b="1" spc="10" dirty="0">
                <a:ea typeface="Times New Roman" panose="02020603050405020304" pitchFamily="18" charset="0"/>
              </a:rPr>
              <a:t>i</a:t>
            </a:r>
            <a:r>
              <a:rPr lang="en-US" sz="3600" b="1" dirty="0">
                <a:ea typeface="Times New Roman" panose="02020603050405020304" pitchFamily="18" charset="0"/>
              </a:rPr>
              <a:t>s</a:t>
            </a:r>
            <a:r>
              <a:rPr lang="en-US" sz="3600" b="1" spc="-5" dirty="0">
                <a:ea typeface="Times New Roman" panose="02020603050405020304" pitchFamily="18" charset="0"/>
              </a:rPr>
              <a:t> </a:t>
            </a:r>
            <a:r>
              <a:rPr lang="en-US" sz="3600" b="1" dirty="0">
                <a:ea typeface="Times New Roman" panose="02020603050405020304" pitchFamily="18" charset="0"/>
              </a:rPr>
              <a:t>i</a:t>
            </a:r>
            <a:r>
              <a:rPr lang="en-US" sz="3600" b="1" spc="-5" dirty="0">
                <a:ea typeface="Times New Roman" panose="02020603050405020304" pitchFamily="18" charset="0"/>
              </a:rPr>
              <a:t>n</a:t>
            </a:r>
            <a:r>
              <a:rPr lang="en-US" sz="3600" b="1" dirty="0">
                <a:ea typeface="Times New Roman" panose="02020603050405020304" pitchFamily="18" charset="0"/>
              </a:rPr>
              <a:t>c</a:t>
            </a:r>
            <a:r>
              <a:rPr lang="en-US" sz="3600" b="1" spc="10" dirty="0">
                <a:ea typeface="Times New Roman" panose="02020603050405020304" pitchFamily="18" charset="0"/>
              </a:rPr>
              <a:t>l</a:t>
            </a:r>
            <a:r>
              <a:rPr lang="en-US" sz="3600" b="1" spc="-5" dirty="0">
                <a:ea typeface="Times New Roman" panose="02020603050405020304" pitchFamily="18" charset="0"/>
              </a:rPr>
              <a:t>u</a:t>
            </a:r>
            <a:r>
              <a:rPr lang="en-US" sz="3600" b="1" spc="5" dirty="0">
                <a:ea typeface="Times New Roman" panose="02020603050405020304" pitchFamily="18" charset="0"/>
              </a:rPr>
              <a:t>d</a:t>
            </a:r>
            <a:r>
              <a:rPr lang="en-US" sz="3600" b="1" dirty="0">
                <a:ea typeface="Times New Roman" panose="02020603050405020304" pitchFamily="18" charset="0"/>
              </a:rPr>
              <a:t>ed</a:t>
            </a:r>
            <a:r>
              <a:rPr lang="en-US" sz="3600" b="1" spc="-25" dirty="0">
                <a:ea typeface="Times New Roman" panose="02020603050405020304" pitchFamily="18" charset="0"/>
              </a:rPr>
              <a:t> </a:t>
            </a:r>
            <a:r>
              <a:rPr lang="en-US" sz="3600" b="1" dirty="0">
                <a:ea typeface="Times New Roman" panose="02020603050405020304" pitchFamily="18" charset="0"/>
              </a:rPr>
              <a:t>in</a:t>
            </a:r>
            <a:r>
              <a:rPr lang="en-US" sz="3600" b="1" spc="-15" dirty="0">
                <a:ea typeface="Times New Roman" panose="02020603050405020304" pitchFamily="18" charset="0"/>
              </a:rPr>
              <a:t> </a:t>
            </a:r>
            <a:r>
              <a:rPr lang="en-US" sz="3600" b="1" dirty="0">
                <a:ea typeface="Times New Roman" panose="02020603050405020304" pitchFamily="18" charset="0"/>
              </a:rPr>
              <a:t>c</a:t>
            </a:r>
            <a:r>
              <a:rPr lang="en-US" sz="3600" b="1" spc="5" dirty="0">
                <a:ea typeface="Times New Roman" panose="02020603050405020304" pitchFamily="18" charset="0"/>
              </a:rPr>
              <a:t>o</a:t>
            </a:r>
            <a:r>
              <a:rPr lang="en-US" sz="3600" b="1" spc="-5" dirty="0">
                <a:ea typeface="Times New Roman" panose="02020603050405020304" pitchFamily="18" charset="0"/>
              </a:rPr>
              <a:t>ns</a:t>
            </a:r>
            <a:r>
              <a:rPr lang="en-US" sz="3600" b="1" dirty="0">
                <a:ea typeface="Times New Roman" panose="02020603050405020304" pitchFamily="18" charset="0"/>
              </a:rPr>
              <a:t>olidated</a:t>
            </a:r>
            <a:r>
              <a:rPr lang="en-US" sz="3600" b="1" spc="-40" dirty="0">
                <a:ea typeface="Times New Roman" panose="02020603050405020304" pitchFamily="18" charset="0"/>
              </a:rPr>
              <a:t> </a:t>
            </a:r>
            <a:r>
              <a:rPr lang="en-US" sz="3600" b="1" spc="-5" dirty="0">
                <a:ea typeface="Times New Roman" panose="02020603050405020304" pitchFamily="18" charset="0"/>
              </a:rPr>
              <a:t>n</a:t>
            </a:r>
            <a:r>
              <a:rPr lang="en-US" sz="3600" b="1" dirty="0">
                <a:ea typeface="Times New Roman" panose="02020603050405020304" pitchFamily="18" charset="0"/>
              </a:rPr>
              <a:t>et</a:t>
            </a:r>
            <a:r>
              <a:rPr lang="en-US" sz="3600" b="1" spc="-10" dirty="0">
                <a:ea typeface="Times New Roman" panose="02020603050405020304" pitchFamily="18" charset="0"/>
              </a:rPr>
              <a:t> </a:t>
            </a:r>
            <a:r>
              <a:rPr lang="en-US" sz="3600" b="1" dirty="0">
                <a:ea typeface="Times New Roman" panose="02020603050405020304" pitchFamily="18" charset="0"/>
              </a:rPr>
              <a:t>ea</a:t>
            </a:r>
            <a:r>
              <a:rPr lang="en-US" sz="3600" b="1" spc="15" dirty="0">
                <a:ea typeface="Times New Roman" panose="02020603050405020304" pitchFamily="18" charset="0"/>
              </a:rPr>
              <a:t>r</a:t>
            </a:r>
            <a:r>
              <a:rPr lang="en-US" sz="3600" b="1" spc="-5" dirty="0">
                <a:ea typeface="Times New Roman" panose="02020603050405020304" pitchFamily="18" charset="0"/>
              </a:rPr>
              <a:t>n</a:t>
            </a:r>
            <a:r>
              <a:rPr lang="en-US" sz="3600" b="1" spc="10" dirty="0">
                <a:ea typeface="Times New Roman" panose="02020603050405020304" pitchFamily="18" charset="0"/>
              </a:rPr>
              <a:t>i</a:t>
            </a:r>
            <a:r>
              <a:rPr lang="en-US" sz="3600" b="1" spc="-5" dirty="0">
                <a:ea typeface="Times New Roman" panose="02020603050405020304" pitchFamily="18" charset="0"/>
              </a:rPr>
              <a:t>n</a:t>
            </a:r>
            <a:r>
              <a:rPr lang="en-US" sz="3600" b="1" dirty="0">
                <a:ea typeface="Times New Roman" panose="02020603050405020304" pitchFamily="18" charset="0"/>
              </a:rPr>
              <a:t>gs.</a:t>
            </a:r>
            <a:endParaRPr lang="en-US" altLang="en-US" sz="3600" b="1" dirty="0">
              <a:cs typeface="Times New Roman" panose="02020603050405020304" pitchFamily="18" charset="0"/>
            </a:endParaRPr>
          </a:p>
        </p:txBody>
      </p:sp>
    </p:spTree>
    <p:extLst>
      <p:ext uri="{BB962C8B-B14F-4D97-AF65-F5344CB8AC3E}">
        <p14:creationId xmlns:p14="http://schemas.microsoft.com/office/powerpoint/2010/main" val="369914722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3699">
                                            <p:txEl>
                                              <p:pRg st="2" end="2"/>
                                            </p:txEl>
                                          </p:spTgt>
                                        </p:tgtEl>
                                        <p:attrNameLst>
                                          <p:attrName>style.visibility</p:attrName>
                                        </p:attrNameLst>
                                      </p:cBhvr>
                                      <p:to>
                                        <p:strVal val="visible"/>
                                      </p:to>
                                    </p:set>
                                    <p:anim calcmode="lin" valueType="num">
                                      <p:cBhvr additive="base">
                                        <p:cTn id="19" dur="500" fill="hold"/>
                                        <p:tgtEl>
                                          <p:spTgt spid="1053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3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53699">
                                            <p:txEl>
                                              <p:pRg st="3" end="3"/>
                                            </p:txEl>
                                          </p:spTgt>
                                        </p:tgtEl>
                                        <p:attrNameLst>
                                          <p:attrName>style.visibility</p:attrName>
                                        </p:attrNameLst>
                                      </p:cBhvr>
                                      <p:to>
                                        <p:strVal val="visible"/>
                                      </p:to>
                                    </p:set>
                                    <p:anim calcmode="lin" valueType="num">
                                      <p:cBhvr additive="base">
                                        <p:cTn id="25" dur="500" fill="hold"/>
                                        <p:tgtEl>
                                          <p:spTgt spid="1053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36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53699">
                                            <p:txEl>
                                              <p:pRg st="4" end="4"/>
                                            </p:txEl>
                                          </p:spTgt>
                                        </p:tgtEl>
                                        <p:attrNameLst>
                                          <p:attrName>style.visibility</p:attrName>
                                        </p:attrNameLst>
                                      </p:cBhvr>
                                      <p:to>
                                        <p:strVal val="visible"/>
                                      </p:to>
                                    </p:set>
                                    <p:anim calcmode="lin" valueType="num">
                                      <p:cBhvr additive="base">
                                        <p:cTn id="31" dur="500" fill="hold"/>
                                        <p:tgtEl>
                                          <p:spTgt spid="10536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536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050" b="1" dirty="0">
                <a:cs typeface="Times New Roman" panose="02020603050405020304" pitchFamily="18" charset="0"/>
              </a:rPr>
              <a:t> Page</a:t>
            </a:r>
          </a:p>
          <a:p>
            <a:pPr marL="0" indent="0">
              <a:buNone/>
            </a:pPr>
            <a:r>
              <a:rPr lang="en-US" sz="2800" b="1" i="1" u="sng" dirty="0"/>
              <a:t>Equity Method Investments</a:t>
            </a:r>
            <a:r>
              <a:rPr lang="en-US" sz="2800" i="1" dirty="0"/>
              <a:t> - The Company’s investments in certain unconsolidated entities are accounted for under the equity method. </a:t>
            </a:r>
          </a:p>
          <a:p>
            <a:pPr marL="0" indent="0">
              <a:buNone/>
            </a:pPr>
            <a:r>
              <a:rPr lang="en-US" sz="2800" dirty="0"/>
              <a:t>Please explain how Lowe’s applies the equity method of accounting for investments. Describe a journal entry to record investment income of $400,000. </a:t>
            </a:r>
            <a:r>
              <a:rPr lang="en-US" sz="2800" b="1" dirty="0"/>
              <a:t>How does it affect:</a:t>
            </a:r>
          </a:p>
          <a:p>
            <a:pPr marL="0" indent="0">
              <a:buNone/>
            </a:pPr>
            <a:r>
              <a:rPr lang="en-US" sz="2800" b="1" dirty="0"/>
              <a:t>(1) Income statement (Page 34) </a:t>
            </a:r>
          </a:p>
          <a:p>
            <a:pPr marL="0" indent="0">
              <a:buNone/>
            </a:pPr>
            <a:r>
              <a:rPr lang="en-US" sz="2800" b="1" dirty="0"/>
              <a:t>(2) Balance sheet (Page 35). Refer to 2 specific accounts. </a:t>
            </a:r>
          </a:p>
          <a:p>
            <a:pPr marL="0" indent="0">
              <a:buNone/>
            </a:pPr>
            <a:r>
              <a:rPr lang="en-US" sz="2800" b="1" dirty="0"/>
              <a:t>(3) Cash flow statement (Page 37). Refer to a specific account here and an account on income statement.</a:t>
            </a:r>
          </a:p>
          <a:p>
            <a:pPr marL="0" indent="0">
              <a:buNone/>
            </a:pPr>
            <a:r>
              <a:rPr lang="en-US" sz="2800" b="1" dirty="0"/>
              <a:t>Does a company report deferred tax assets or deferred tax liabilities as a result of using the equity method to record investment income? (Page 56) Why?</a:t>
            </a:r>
          </a:p>
          <a:p>
            <a:pPr marL="0" indent="0">
              <a:lnSpc>
                <a:spcPct val="115000"/>
              </a:lnSpc>
              <a:spcBef>
                <a:spcPts val="0"/>
              </a:spcBef>
              <a:spcAft>
                <a:spcPts val="0"/>
              </a:spcAft>
              <a:buNone/>
            </a:pPr>
            <a:r>
              <a:rPr lang="en-US" altLang="en-US" sz="1050" b="1" dirty="0">
                <a:cs typeface="Times New Roman" panose="02020603050405020304" pitchFamily="18" charset="0"/>
              </a:rPr>
              <a:t> </a:t>
            </a:r>
          </a:p>
          <a:p>
            <a:pPr marL="0" indent="0">
              <a:lnSpc>
                <a:spcPct val="115000"/>
              </a:lnSpc>
              <a:spcBef>
                <a:spcPts val="0"/>
              </a:spcBef>
              <a:spcAft>
                <a:spcPts val="0"/>
              </a:spcAft>
              <a:buNone/>
            </a:pPr>
            <a:endParaRPr lang="en-US" altLang="en-US" sz="1400" b="1" dirty="0">
              <a:cs typeface="Times New Roman" panose="02020603050405020304" pitchFamily="18" charset="0"/>
            </a:endParaRPr>
          </a:p>
          <a:p>
            <a:pPr marL="0" indent="0">
              <a:lnSpc>
                <a:spcPct val="115000"/>
              </a:lnSpc>
              <a:spcBef>
                <a:spcPts val="0"/>
              </a:spcBef>
              <a:spcAft>
                <a:spcPts val="0"/>
              </a:spcAft>
              <a:buNone/>
            </a:pPr>
            <a:endParaRPr lang="en-US" altLang="en-US" sz="2000" b="1" dirty="0">
              <a:cs typeface="Times New Roman" panose="02020603050405020304" pitchFamily="18" charset="0"/>
            </a:endParaRPr>
          </a:p>
        </p:txBody>
      </p:sp>
    </p:spTree>
    <p:extLst>
      <p:ext uri="{BB962C8B-B14F-4D97-AF65-F5344CB8AC3E}">
        <p14:creationId xmlns:p14="http://schemas.microsoft.com/office/powerpoint/2010/main" val="209420670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3699">
                                            <p:txEl>
                                              <p:pRg st="2" end="2"/>
                                            </p:txEl>
                                          </p:spTgt>
                                        </p:tgtEl>
                                        <p:attrNameLst>
                                          <p:attrName>style.visibility</p:attrName>
                                        </p:attrNameLst>
                                      </p:cBhvr>
                                      <p:to>
                                        <p:strVal val="visible"/>
                                      </p:to>
                                    </p:set>
                                    <p:anim calcmode="lin" valueType="num">
                                      <p:cBhvr additive="base">
                                        <p:cTn id="19" dur="500" fill="hold"/>
                                        <p:tgtEl>
                                          <p:spTgt spid="1053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3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53699">
                                            <p:txEl>
                                              <p:pRg st="3" end="3"/>
                                            </p:txEl>
                                          </p:spTgt>
                                        </p:tgtEl>
                                        <p:attrNameLst>
                                          <p:attrName>style.visibility</p:attrName>
                                        </p:attrNameLst>
                                      </p:cBhvr>
                                      <p:to>
                                        <p:strVal val="visible"/>
                                      </p:to>
                                    </p:set>
                                    <p:anim calcmode="lin" valueType="num">
                                      <p:cBhvr additive="base">
                                        <p:cTn id="25" dur="500" fill="hold"/>
                                        <p:tgtEl>
                                          <p:spTgt spid="1053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36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53699">
                                            <p:txEl>
                                              <p:pRg st="4" end="4"/>
                                            </p:txEl>
                                          </p:spTgt>
                                        </p:tgtEl>
                                        <p:attrNameLst>
                                          <p:attrName>style.visibility</p:attrName>
                                        </p:attrNameLst>
                                      </p:cBhvr>
                                      <p:to>
                                        <p:strVal val="visible"/>
                                      </p:to>
                                    </p:set>
                                    <p:anim calcmode="lin" valueType="num">
                                      <p:cBhvr additive="base">
                                        <p:cTn id="31" dur="500" fill="hold"/>
                                        <p:tgtEl>
                                          <p:spTgt spid="10536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536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53699">
                                            <p:txEl>
                                              <p:pRg st="5" end="5"/>
                                            </p:txEl>
                                          </p:spTgt>
                                        </p:tgtEl>
                                        <p:attrNameLst>
                                          <p:attrName>style.visibility</p:attrName>
                                        </p:attrNameLst>
                                      </p:cBhvr>
                                      <p:to>
                                        <p:strVal val="visible"/>
                                      </p:to>
                                    </p:set>
                                    <p:anim calcmode="lin" valueType="num">
                                      <p:cBhvr additive="base">
                                        <p:cTn id="37" dur="500" fill="hold"/>
                                        <p:tgtEl>
                                          <p:spTgt spid="10536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5369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53699">
                                            <p:txEl>
                                              <p:pRg st="6" end="6"/>
                                            </p:txEl>
                                          </p:spTgt>
                                        </p:tgtEl>
                                        <p:attrNameLst>
                                          <p:attrName>style.visibility</p:attrName>
                                        </p:attrNameLst>
                                      </p:cBhvr>
                                      <p:to>
                                        <p:strVal val="visible"/>
                                      </p:to>
                                    </p:set>
                                    <p:anim calcmode="lin" valueType="num">
                                      <p:cBhvr additive="base">
                                        <p:cTn id="43" dur="500" fill="hold"/>
                                        <p:tgtEl>
                                          <p:spTgt spid="10536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5369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53699">
                                            <p:txEl>
                                              <p:pRg st="7" end="7"/>
                                            </p:txEl>
                                          </p:spTgt>
                                        </p:tgtEl>
                                        <p:attrNameLst>
                                          <p:attrName>style.visibility</p:attrName>
                                        </p:attrNameLst>
                                      </p:cBhvr>
                                      <p:to>
                                        <p:strVal val="visible"/>
                                      </p:to>
                                    </p:set>
                                    <p:anim calcmode="lin" valueType="num">
                                      <p:cBhvr additive="base">
                                        <p:cTn id="49" dur="500" fill="hold"/>
                                        <p:tgtEl>
                                          <p:spTgt spid="10536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5369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800" b="1" dirty="0">
                <a:cs typeface="Times New Roman" panose="02020603050405020304" pitchFamily="18" charset="0"/>
              </a:rPr>
              <a:t> Page 34</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52400" y="762000"/>
            <a:ext cx="8297498" cy="5410200"/>
          </a:xfrm>
          <a:prstGeom prst="rect">
            <a:avLst/>
          </a:prstGeom>
        </p:spPr>
      </p:pic>
    </p:spTree>
    <p:extLst>
      <p:ext uri="{BB962C8B-B14F-4D97-AF65-F5344CB8AC3E}">
        <p14:creationId xmlns:p14="http://schemas.microsoft.com/office/powerpoint/2010/main" val="422133954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Page 37</a:t>
            </a:r>
          </a:p>
          <a:p>
            <a:pPr marL="0" indent="0">
              <a:lnSpc>
                <a:spcPct val="115000"/>
              </a:lnSpc>
              <a:spcBef>
                <a:spcPts val="0"/>
              </a:spcBef>
              <a:spcAft>
                <a:spcPts val="0"/>
              </a:spcAft>
              <a:buNone/>
            </a:pPr>
            <a:endParaRPr lang="en-US" altLang="en-US" sz="1600" b="1" dirty="0">
              <a:cs typeface="Times New Roman" panose="02020603050405020304" pitchFamily="18" charset="0"/>
            </a:endParaRP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57200" y="609601"/>
            <a:ext cx="8229599" cy="5867400"/>
          </a:xfrm>
          <a:prstGeom prst="rect">
            <a:avLst/>
          </a:prstGeom>
        </p:spPr>
      </p:pic>
    </p:spTree>
    <p:extLst>
      <p:ext uri="{BB962C8B-B14F-4D97-AF65-F5344CB8AC3E}">
        <p14:creationId xmlns:p14="http://schemas.microsoft.com/office/powerpoint/2010/main" val="338443512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Page 35</a:t>
            </a:r>
          </a:p>
          <a:p>
            <a:pPr marL="0" indent="0">
              <a:lnSpc>
                <a:spcPct val="115000"/>
              </a:lnSpc>
              <a:spcBef>
                <a:spcPts val="0"/>
              </a:spcBef>
              <a:spcAft>
                <a:spcPts val="0"/>
              </a:spcAft>
              <a:buNone/>
            </a:pPr>
            <a:endParaRPr lang="en-US" altLang="en-US" sz="1600" b="1" dirty="0">
              <a:cs typeface="Times New Roman" panose="02020603050405020304" pitchFamily="18" charset="0"/>
            </a:endParaRP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28601" y="658436"/>
            <a:ext cx="8642730" cy="5666164"/>
          </a:xfrm>
          <a:prstGeom prst="rect">
            <a:avLst/>
          </a:prstGeom>
        </p:spPr>
      </p:pic>
    </p:spTree>
    <p:extLst>
      <p:ext uri="{BB962C8B-B14F-4D97-AF65-F5344CB8AC3E}">
        <p14:creationId xmlns:p14="http://schemas.microsoft.com/office/powerpoint/2010/main" val="78014588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Page</a:t>
            </a:r>
          </a:p>
          <a:p>
            <a:pPr marL="0" indent="0">
              <a:lnSpc>
                <a:spcPct val="115000"/>
              </a:lnSpc>
              <a:spcBef>
                <a:spcPts val="0"/>
              </a:spcBef>
              <a:spcAft>
                <a:spcPts val="0"/>
              </a:spcAft>
              <a:buNone/>
            </a:pPr>
            <a:endParaRPr lang="en-US" altLang="en-US" sz="1600" b="1" dirty="0">
              <a:cs typeface="Times New Roman" panose="02020603050405020304" pitchFamily="18" charset="0"/>
            </a:endParaRPr>
          </a:p>
          <a:p>
            <a:pPr marL="0" indent="0">
              <a:lnSpc>
                <a:spcPct val="115000"/>
              </a:lnSpc>
              <a:spcBef>
                <a:spcPts val="0"/>
              </a:spcBef>
              <a:spcAft>
                <a:spcPts val="0"/>
              </a:spcAft>
              <a:buNone/>
            </a:pP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81000" y="776287"/>
            <a:ext cx="8001000" cy="5634080"/>
          </a:xfrm>
          <a:prstGeom prst="rect">
            <a:avLst/>
          </a:prstGeom>
        </p:spPr>
      </p:pic>
    </p:spTree>
    <p:extLst>
      <p:ext uri="{BB962C8B-B14F-4D97-AF65-F5344CB8AC3E}">
        <p14:creationId xmlns:p14="http://schemas.microsoft.com/office/powerpoint/2010/main" val="365937873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2" end="2"/>
                                            </p:txEl>
                                          </p:spTgt>
                                        </p:tgtEl>
                                        <p:attrNameLst>
                                          <p:attrName>style.visibility</p:attrName>
                                        </p:attrNameLst>
                                      </p:cBhvr>
                                      <p:to>
                                        <p:strVal val="visible"/>
                                      </p:to>
                                    </p:set>
                                    <p:anim calcmode="lin" valueType="num">
                                      <p:cBhvr additive="base">
                                        <p:cTn id="13" dur="500" fill="hold"/>
                                        <p:tgtEl>
                                          <p:spTgt spid="10536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Page 39</a:t>
            </a:r>
          </a:p>
          <a:p>
            <a:pPr marL="0" indent="0">
              <a:buNone/>
            </a:pPr>
            <a:r>
              <a:rPr lang="en-US" b="1" dirty="0"/>
              <a:t>NOTE 1: Summary of Significant Accounting Policies</a:t>
            </a:r>
          </a:p>
          <a:p>
            <a:pPr marL="0" indent="0">
              <a:buNone/>
            </a:pPr>
            <a:r>
              <a:rPr lang="en-US" dirty="0"/>
              <a:t>Lowe’s Companies, Inc. and subsidiaries (the Company) is the world’s second-largest home improvement retailer and operated</a:t>
            </a:r>
          </a:p>
          <a:p>
            <a:pPr marL="0" indent="0">
              <a:buNone/>
            </a:pPr>
            <a:r>
              <a:rPr lang="en-US" dirty="0"/>
              <a:t>1,857 stores</a:t>
            </a:r>
            <a:endParaRPr lang="en-US" altLang="en-US" sz="1600" b="1" dirty="0">
              <a:cs typeface="Times New Roman" panose="02020603050405020304" pitchFamily="18" charset="0"/>
            </a:endParaRP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spTree>
    <p:extLst>
      <p:ext uri="{BB962C8B-B14F-4D97-AF65-F5344CB8AC3E}">
        <p14:creationId xmlns:p14="http://schemas.microsoft.com/office/powerpoint/2010/main" val="404260284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3699">
                                            <p:txEl>
                                              <p:pRg st="2" end="2"/>
                                            </p:txEl>
                                          </p:spTgt>
                                        </p:tgtEl>
                                        <p:attrNameLst>
                                          <p:attrName>style.visibility</p:attrName>
                                        </p:attrNameLst>
                                      </p:cBhvr>
                                      <p:to>
                                        <p:strVal val="visible"/>
                                      </p:to>
                                    </p:set>
                                    <p:anim calcmode="lin" valueType="num">
                                      <p:cBhvr additive="base">
                                        <p:cTn id="19" dur="500" fill="hold"/>
                                        <p:tgtEl>
                                          <p:spTgt spid="1053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3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53699">
                                            <p:txEl>
                                              <p:pRg st="3" end="3"/>
                                            </p:txEl>
                                          </p:spTgt>
                                        </p:tgtEl>
                                        <p:attrNameLst>
                                          <p:attrName>style.visibility</p:attrName>
                                        </p:attrNameLst>
                                      </p:cBhvr>
                                      <p:to>
                                        <p:strVal val="visible"/>
                                      </p:to>
                                    </p:set>
                                    <p:anim calcmode="lin" valueType="num">
                                      <p:cBhvr additive="base">
                                        <p:cTn id="25" dur="500" fill="hold"/>
                                        <p:tgtEl>
                                          <p:spTgt spid="1053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36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Page 40</a:t>
            </a:r>
          </a:p>
          <a:p>
            <a:pPr marL="0" indent="0">
              <a:buNone/>
            </a:pPr>
            <a:r>
              <a:rPr lang="en-US" sz="3600" dirty="0"/>
              <a:t>Depreciation is provided over the estimated useful lives of the depreciable assets. </a:t>
            </a:r>
          </a:p>
          <a:p>
            <a:pPr marL="0" indent="0">
              <a:buNone/>
            </a:pPr>
            <a:r>
              <a:rPr lang="en-US" sz="3600" dirty="0"/>
              <a:t>Assets are depreciated using the straight-line</a:t>
            </a:r>
          </a:p>
          <a:p>
            <a:pPr marL="0" indent="0">
              <a:buNone/>
            </a:pPr>
            <a:r>
              <a:rPr lang="en-US" sz="3600" dirty="0"/>
              <a:t>method.</a:t>
            </a:r>
            <a:endParaRPr lang="en-US" altLang="en-US" sz="1800" b="1" dirty="0">
              <a:cs typeface="Times New Roman" panose="02020603050405020304" pitchFamily="18" charset="0"/>
            </a:endParaRP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spTree>
    <p:extLst>
      <p:ext uri="{BB962C8B-B14F-4D97-AF65-F5344CB8AC3E}">
        <p14:creationId xmlns:p14="http://schemas.microsoft.com/office/powerpoint/2010/main" val="343794809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3699">
                                            <p:txEl>
                                              <p:pRg st="2" end="2"/>
                                            </p:txEl>
                                          </p:spTgt>
                                        </p:tgtEl>
                                        <p:attrNameLst>
                                          <p:attrName>style.visibility</p:attrName>
                                        </p:attrNameLst>
                                      </p:cBhvr>
                                      <p:to>
                                        <p:strVal val="visible"/>
                                      </p:to>
                                    </p:set>
                                    <p:anim calcmode="lin" valueType="num">
                                      <p:cBhvr additive="base">
                                        <p:cTn id="19" dur="500" fill="hold"/>
                                        <p:tgtEl>
                                          <p:spTgt spid="1053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3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53699">
                                            <p:txEl>
                                              <p:pRg st="3" end="3"/>
                                            </p:txEl>
                                          </p:spTgt>
                                        </p:tgtEl>
                                        <p:attrNameLst>
                                          <p:attrName>style.visibility</p:attrName>
                                        </p:attrNameLst>
                                      </p:cBhvr>
                                      <p:to>
                                        <p:strVal val="visible"/>
                                      </p:to>
                                    </p:set>
                                    <p:anim calcmode="lin" valueType="num">
                                      <p:cBhvr additive="base">
                                        <p:cTn id="25" dur="500" fill="hold"/>
                                        <p:tgtEl>
                                          <p:spTgt spid="1053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36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Page 44</a:t>
            </a:r>
          </a:p>
          <a:p>
            <a:pPr marL="0" indent="0">
              <a:buNone/>
            </a:pPr>
            <a:r>
              <a:rPr lang="en-US" b="1" dirty="0"/>
              <a:t>Recent Accounting Pronouncements </a:t>
            </a:r>
            <a:r>
              <a:rPr lang="en-US" dirty="0"/>
              <a:t>- In November 2015, the Financial Accounting Standards Board (FASB) issued</a:t>
            </a:r>
          </a:p>
          <a:p>
            <a:pPr marL="0" indent="0">
              <a:buNone/>
            </a:pPr>
            <a:r>
              <a:rPr lang="en-US" dirty="0"/>
              <a:t>Accounting Standards Update (ASU) 2015-17, </a:t>
            </a:r>
            <a:r>
              <a:rPr lang="en-US" i="1" dirty="0"/>
              <a:t>Balance Sheet Classification of Deferred Taxes</a:t>
            </a:r>
            <a:r>
              <a:rPr lang="en-US" dirty="0"/>
              <a:t>. The ASU requires entities to classify deferred tax liabilities and assets as noncurrent in a classified statement of financial position.</a:t>
            </a: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spTree>
    <p:extLst>
      <p:ext uri="{BB962C8B-B14F-4D97-AF65-F5344CB8AC3E}">
        <p14:creationId xmlns:p14="http://schemas.microsoft.com/office/powerpoint/2010/main" val="194584880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3699">
                                            <p:txEl>
                                              <p:pRg st="2" end="2"/>
                                            </p:txEl>
                                          </p:spTgt>
                                        </p:tgtEl>
                                        <p:attrNameLst>
                                          <p:attrName>style.visibility</p:attrName>
                                        </p:attrNameLst>
                                      </p:cBhvr>
                                      <p:to>
                                        <p:strVal val="visible"/>
                                      </p:to>
                                    </p:set>
                                    <p:anim calcmode="lin" valueType="num">
                                      <p:cBhvr additive="base">
                                        <p:cTn id="19" dur="500" fill="hold"/>
                                        <p:tgtEl>
                                          <p:spTgt spid="1053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3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2435" name="Rectangle 3"/>
          <p:cNvSpPr>
            <a:spLocks noGrp="1" noChangeArrowheads="1"/>
          </p:cNvSpPr>
          <p:nvPr>
            <p:ph type="body" idx="1"/>
          </p:nvPr>
        </p:nvSpPr>
        <p:spPr>
          <a:xfrm>
            <a:off x="152400" y="76200"/>
            <a:ext cx="8915400" cy="6629400"/>
          </a:xfrm>
        </p:spPr>
        <p:txBody>
          <a:bodyPr/>
          <a:lstStyle/>
          <a:p>
            <a:pPr eaLnBrk="1" hangingPunct="1">
              <a:buFont typeface="Arial" panose="020B0604020202020204" pitchFamily="34" charset="0"/>
              <a:buNone/>
            </a:pPr>
            <a:r>
              <a:rPr lang="en-US" altLang="en-US" sz="3200" b="1" u="sng" dirty="0">
                <a:solidFill>
                  <a:schemeClr val="tx2"/>
                </a:solidFill>
                <a:cs typeface="Times New Roman" panose="02020603050405020304" pitchFamily="18" charset="0"/>
              </a:rPr>
              <a:t> </a:t>
            </a:r>
          </a:p>
        </p:txBody>
      </p:sp>
      <p:pic>
        <p:nvPicPr>
          <p:cNvPr id="3" name="Picture 2" descr="C:\Users\hgodf\AppData\Local\Microsoft\Windows\INetCache\Content.Outlook\24SN902X\20141108_14524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8686800" cy="5334000"/>
          </a:xfrm>
          <a:prstGeom prst="rect">
            <a:avLst/>
          </a:prstGeom>
          <a:noFill/>
          <a:ln>
            <a:noFill/>
          </a:ln>
        </p:spPr>
      </p:pic>
    </p:spTree>
    <p:extLst>
      <p:ext uri="{BB962C8B-B14F-4D97-AF65-F5344CB8AC3E}">
        <p14:creationId xmlns:p14="http://schemas.microsoft.com/office/powerpoint/2010/main" val="79006297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2435">
                                            <p:txEl>
                                              <p:pRg st="0" end="0"/>
                                            </p:txEl>
                                          </p:spTgt>
                                        </p:tgtEl>
                                        <p:attrNameLst>
                                          <p:attrName>style.visibility</p:attrName>
                                        </p:attrNameLst>
                                      </p:cBhvr>
                                      <p:to>
                                        <p:strVal val="visible"/>
                                      </p:to>
                                    </p:set>
                                    <p:anim calcmode="lin" valueType="num">
                                      <p:cBhvr additive="base">
                                        <p:cTn id="7" dur="500" fill="hold"/>
                                        <p:tgtEl>
                                          <p:spTgt spid="1042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24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3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Page 51</a:t>
            </a:r>
          </a:p>
          <a:p>
            <a:pPr marL="0" indent="0">
              <a:buNone/>
            </a:pPr>
            <a:r>
              <a:rPr lang="en-US" b="1" dirty="0"/>
              <a:t>Stock Options</a:t>
            </a:r>
          </a:p>
          <a:p>
            <a:pPr marL="0" indent="0">
              <a:buNone/>
            </a:pPr>
            <a:r>
              <a:rPr lang="en-US" dirty="0"/>
              <a:t>Stock options have terms of seven or 10 years, with one-third of each grant vesting each year for three years, and are assigned an exercise price equal to the closing market price of a share of the Company’s common stock on the date of grant. </a:t>
            </a:r>
          </a:p>
          <a:p>
            <a:pPr marL="0" indent="0">
              <a:buNone/>
            </a:pPr>
            <a:r>
              <a:rPr lang="en-US" sz="4000" b="1" dirty="0">
                <a:solidFill>
                  <a:srgbClr val="FF0000"/>
                </a:solidFill>
              </a:rPr>
              <a:t>Options are expensed on a straight-line basis over the grant vesting period, </a:t>
            </a:r>
            <a:br>
              <a:rPr lang="en-US" sz="4000" b="1" dirty="0">
                <a:solidFill>
                  <a:srgbClr val="FF0000"/>
                </a:solidFill>
              </a:rPr>
            </a:br>
            <a:r>
              <a:rPr lang="en-US" dirty="0"/>
              <a:t>which is considered to be the requisite service period.</a:t>
            </a: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spTree>
    <p:extLst>
      <p:ext uri="{BB962C8B-B14F-4D97-AF65-F5344CB8AC3E}">
        <p14:creationId xmlns:p14="http://schemas.microsoft.com/office/powerpoint/2010/main" val="242600432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3699">
                                            <p:txEl>
                                              <p:pRg st="2" end="2"/>
                                            </p:txEl>
                                          </p:spTgt>
                                        </p:tgtEl>
                                        <p:attrNameLst>
                                          <p:attrName>style.visibility</p:attrName>
                                        </p:attrNameLst>
                                      </p:cBhvr>
                                      <p:to>
                                        <p:strVal val="visible"/>
                                      </p:to>
                                    </p:set>
                                    <p:anim calcmode="lin" valueType="num">
                                      <p:cBhvr additive="base">
                                        <p:cTn id="19" dur="500" fill="hold"/>
                                        <p:tgtEl>
                                          <p:spTgt spid="1053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3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53699">
                                            <p:txEl>
                                              <p:pRg st="3" end="3"/>
                                            </p:txEl>
                                          </p:spTgt>
                                        </p:tgtEl>
                                        <p:attrNameLst>
                                          <p:attrName>style.visibility</p:attrName>
                                        </p:attrNameLst>
                                      </p:cBhvr>
                                      <p:to>
                                        <p:strVal val="visible"/>
                                      </p:to>
                                    </p:set>
                                    <p:anim calcmode="lin" valueType="num">
                                      <p:cBhvr additive="base">
                                        <p:cTn id="25" dur="500" fill="hold"/>
                                        <p:tgtEl>
                                          <p:spTgt spid="1053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36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Page 52</a:t>
            </a:r>
          </a:p>
          <a:p>
            <a:pPr marL="0" indent="0">
              <a:buNone/>
            </a:pPr>
            <a:r>
              <a:rPr lang="en-US" dirty="0"/>
              <a:t>The fair value of each option grant is estimated on the date of grant using the Black-Scholes option-pricing model. When determining expected volatility, the Company considers the historical volatility of the Company’s stock price, as well as</a:t>
            </a:r>
          </a:p>
          <a:p>
            <a:pPr marL="0" indent="0">
              <a:buNone/>
            </a:pPr>
            <a:r>
              <a:rPr lang="en-US" dirty="0"/>
              <a:t>implied volatility.</a:t>
            </a: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spTree>
    <p:extLst>
      <p:ext uri="{BB962C8B-B14F-4D97-AF65-F5344CB8AC3E}">
        <p14:creationId xmlns:p14="http://schemas.microsoft.com/office/powerpoint/2010/main" val="22665911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3699">
                                            <p:txEl>
                                              <p:pRg st="2" end="2"/>
                                            </p:txEl>
                                          </p:spTgt>
                                        </p:tgtEl>
                                        <p:attrNameLst>
                                          <p:attrName>style.visibility</p:attrName>
                                        </p:attrNameLst>
                                      </p:cBhvr>
                                      <p:to>
                                        <p:strVal val="visible"/>
                                      </p:to>
                                    </p:set>
                                    <p:anim calcmode="lin" valueType="num">
                                      <p:cBhvr additive="base">
                                        <p:cTn id="19" dur="500" fill="hold"/>
                                        <p:tgtEl>
                                          <p:spTgt spid="1053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3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700" b="1" dirty="0">
                <a:cs typeface="Times New Roman" panose="02020603050405020304" pitchFamily="18" charset="0"/>
              </a:rPr>
              <a:t> Page</a:t>
            </a:r>
          </a:p>
          <a:p>
            <a:pPr marL="0" indent="0">
              <a:buNone/>
            </a:pPr>
            <a:r>
              <a:rPr lang="en-US" sz="2400" b="1" i="1" u="sng" dirty="0"/>
              <a:t>Stock Options</a:t>
            </a:r>
            <a:endParaRPr lang="en-US" sz="2400" dirty="0"/>
          </a:p>
          <a:p>
            <a:pPr marL="0" indent="0">
              <a:buNone/>
            </a:pPr>
            <a:r>
              <a:rPr lang="en-US" sz="2400" i="1" dirty="0"/>
              <a:t>Stock options have terms of seven or 10 years, with one-third of each grant vesting each year for three years, and are assigned an exercise price equal to the closing market price of a share of the Company’s common stock on the date of grant. </a:t>
            </a:r>
            <a:r>
              <a:rPr lang="en-US" sz="2400" b="1" i="1" dirty="0"/>
              <a:t>Options are expensed on a straight-line basis over the grant vesting period, which is considered to be the requisite service period.</a:t>
            </a:r>
            <a:endParaRPr lang="en-US" sz="2400" dirty="0"/>
          </a:p>
          <a:p>
            <a:pPr marL="0" indent="-365760">
              <a:buNone/>
            </a:pPr>
            <a:r>
              <a:rPr lang="en-US" sz="2400" b="1" dirty="0"/>
              <a:t>1. Is this description above for accounting procedures for stock option transactions consistent with what you learned Intermediate Accounting?  </a:t>
            </a:r>
            <a:br>
              <a:rPr lang="en-US" sz="2400" b="1" dirty="0"/>
            </a:br>
            <a:r>
              <a:rPr lang="en-US" sz="2400" b="1" dirty="0"/>
              <a:t>We will review the GAAP rules for stock options and study the tax rules for stock options as well. We will identify differences in the rules (GAAP and Tax rules). We will discuss how those differences affect the financial statements, and the footnotes.  </a:t>
            </a:r>
            <a:br>
              <a:rPr lang="en-US" sz="2400" b="1" dirty="0"/>
            </a:br>
            <a:r>
              <a:rPr lang="en-US" sz="2400" b="1" dirty="0"/>
              <a:t>2. Explain the entry for share based payment expense on the </a:t>
            </a:r>
            <a:br>
              <a:rPr lang="en-US" sz="2400" b="1" dirty="0"/>
            </a:br>
            <a:r>
              <a:rPr lang="en-US" sz="2400" b="1" dirty="0"/>
              <a:t>cash flow statement for 2015 on page 37?</a:t>
            </a:r>
            <a:endParaRPr lang="en-US" sz="2400" dirty="0"/>
          </a:p>
          <a:p>
            <a:pPr marL="0" indent="0">
              <a:buNone/>
            </a:pPr>
            <a:endParaRPr lang="en-US" sz="2400" dirty="0"/>
          </a:p>
          <a:p>
            <a:pPr marL="0" indent="0">
              <a:buNone/>
            </a:pPr>
            <a:r>
              <a:rPr lang="en-US" sz="1800" b="1" dirty="0"/>
              <a:t> </a:t>
            </a:r>
            <a:endParaRPr lang="en-US" sz="1800" dirty="0"/>
          </a:p>
          <a:p>
            <a:pPr marL="0" indent="0">
              <a:lnSpc>
                <a:spcPct val="115000"/>
              </a:lnSpc>
              <a:spcBef>
                <a:spcPts val="0"/>
              </a:spcBef>
              <a:spcAft>
                <a:spcPts val="0"/>
              </a:spcAft>
              <a:buNone/>
            </a:pPr>
            <a:endParaRPr lang="en-US" altLang="en-US" sz="1200" b="1" dirty="0">
              <a:cs typeface="Times New Roman" panose="02020603050405020304" pitchFamily="18" charset="0"/>
            </a:endParaRPr>
          </a:p>
        </p:txBody>
      </p:sp>
    </p:spTree>
    <p:extLst>
      <p:ext uri="{BB962C8B-B14F-4D97-AF65-F5344CB8AC3E}">
        <p14:creationId xmlns:p14="http://schemas.microsoft.com/office/powerpoint/2010/main" val="62454501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700" b="1" dirty="0">
                <a:cs typeface="Times New Roman" panose="02020603050405020304" pitchFamily="18" charset="0"/>
              </a:rPr>
              <a:t> Page</a:t>
            </a:r>
          </a:p>
          <a:p>
            <a:pPr marL="0" indent="0">
              <a:buNone/>
            </a:pPr>
            <a:r>
              <a:rPr lang="en-US" sz="2000" b="1" i="1" u="sng" dirty="0"/>
              <a:t>Stock Options</a:t>
            </a:r>
            <a:endParaRPr lang="en-US" sz="2000" dirty="0"/>
          </a:p>
          <a:p>
            <a:pPr marL="0" indent="0">
              <a:buNone/>
            </a:pPr>
            <a:r>
              <a:rPr lang="en-US" sz="2000" b="1" dirty="0"/>
              <a:t>3. Can you explain the entry for share based payment expense on the stockholders’ equity statement for 2015, on page 36?</a:t>
            </a:r>
            <a:endParaRPr lang="en-US" sz="2000" dirty="0"/>
          </a:p>
          <a:p>
            <a:pPr marL="0" indent="0">
              <a:buNone/>
            </a:pPr>
            <a:r>
              <a:rPr lang="en-US" sz="2000" b="1" dirty="0"/>
              <a:t>4. Assume that (on January 1, 2016) an employee is given an option to buy 1,000 shares of Lowe’s stock at a price of $80 (current market price). The option term is 10 years.  Options vest over 3 years. You have determined that the option has a value of $6,000 ($6 per share) in 2016. The employee exercises the option to buy 1,000 shares in 2019.</a:t>
            </a:r>
            <a:endParaRPr lang="en-US" sz="2000" dirty="0"/>
          </a:p>
          <a:p>
            <a:pPr marL="0" indent="0">
              <a:buNone/>
            </a:pPr>
            <a:r>
              <a:rPr lang="en-US" sz="2000" b="1" dirty="0"/>
              <a:t>What is the GAAP journal entry for this option at the end of 2016?</a:t>
            </a:r>
            <a:endParaRPr lang="en-US" sz="2000" dirty="0"/>
          </a:p>
          <a:p>
            <a:pPr marL="0" indent="0">
              <a:buNone/>
            </a:pPr>
            <a:r>
              <a:rPr lang="en-US" sz="2000" b="1" dirty="0"/>
              <a:t> </a:t>
            </a:r>
            <a:endParaRPr lang="en-US" sz="2000" dirty="0"/>
          </a:p>
          <a:p>
            <a:pPr marL="0" indent="0">
              <a:buNone/>
            </a:pPr>
            <a:r>
              <a:rPr lang="en-US" sz="2000" b="1" u="sng" dirty="0"/>
              <a:t>Does the company report a deduction on its 2016 tax return for this option?</a:t>
            </a:r>
            <a:endParaRPr lang="en-US" sz="2000" u="sng" dirty="0"/>
          </a:p>
          <a:p>
            <a:pPr marL="0" indent="0">
              <a:buNone/>
            </a:pPr>
            <a:r>
              <a:rPr lang="en-US" sz="2000" b="1" dirty="0"/>
              <a:t>5. Assume the employee exercises the option and buys 1,000 shares in 2019, when the stock price is $100 per share.</a:t>
            </a:r>
            <a:endParaRPr lang="en-US" sz="2000" dirty="0"/>
          </a:p>
          <a:p>
            <a:pPr marL="0" indent="0">
              <a:buNone/>
            </a:pPr>
            <a:r>
              <a:rPr lang="en-US" sz="2000" b="1" dirty="0"/>
              <a:t>6. How much income is recognized by the employee in 2016?</a:t>
            </a:r>
            <a:endParaRPr lang="en-US" sz="2000" dirty="0"/>
          </a:p>
          <a:p>
            <a:pPr marL="0" indent="0">
              <a:buNone/>
            </a:pPr>
            <a:r>
              <a:rPr lang="en-US" sz="2000" b="1" dirty="0"/>
              <a:t>7. How much income is recognized by the employee in 2019?</a:t>
            </a:r>
            <a:endParaRPr lang="en-US" sz="2000" dirty="0"/>
          </a:p>
          <a:p>
            <a:pPr marL="0" indent="0">
              <a:buNone/>
            </a:pPr>
            <a:r>
              <a:rPr lang="en-US" sz="2000" b="1" dirty="0"/>
              <a:t>8. What amount is the amount of the tax deduction for compensation for 2019 – related to this option?</a:t>
            </a:r>
            <a:endParaRPr lang="en-US" sz="2000" dirty="0"/>
          </a:p>
          <a:p>
            <a:pPr marL="0" indent="0">
              <a:buNone/>
            </a:pPr>
            <a:r>
              <a:rPr lang="en-US" sz="2000" b="1" dirty="0"/>
              <a:t>9. What amount is reported in the stockholder’s equity section for 2019 – related to this option?</a:t>
            </a:r>
            <a:endParaRPr lang="en-US" sz="2000" dirty="0"/>
          </a:p>
          <a:p>
            <a:pPr marL="0" indent="0">
              <a:lnSpc>
                <a:spcPct val="115000"/>
              </a:lnSpc>
              <a:spcBef>
                <a:spcPts val="0"/>
              </a:spcBef>
              <a:spcAft>
                <a:spcPts val="0"/>
              </a:spcAft>
              <a:buNone/>
            </a:pPr>
            <a:endParaRPr lang="en-US" altLang="en-US" sz="1000" b="1" dirty="0">
              <a:cs typeface="Times New Roman" panose="02020603050405020304" pitchFamily="18" charset="0"/>
            </a:endParaRPr>
          </a:p>
          <a:p>
            <a:pPr marL="0" indent="0">
              <a:lnSpc>
                <a:spcPct val="115000"/>
              </a:lnSpc>
              <a:spcBef>
                <a:spcPts val="0"/>
              </a:spcBef>
              <a:spcAft>
                <a:spcPts val="0"/>
              </a:spcAft>
              <a:buNone/>
            </a:pPr>
            <a:endParaRPr lang="en-US" altLang="en-US" sz="1200" b="1" dirty="0">
              <a:cs typeface="Times New Roman" panose="02020603050405020304" pitchFamily="18" charset="0"/>
            </a:endParaRPr>
          </a:p>
        </p:txBody>
      </p:sp>
    </p:spTree>
    <p:extLst>
      <p:ext uri="{BB962C8B-B14F-4D97-AF65-F5344CB8AC3E}">
        <p14:creationId xmlns:p14="http://schemas.microsoft.com/office/powerpoint/2010/main" val="174543233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050" b="1" dirty="0">
                <a:cs typeface="Times New Roman" panose="02020603050405020304" pitchFamily="18" charset="0"/>
              </a:rPr>
              <a:t> </a:t>
            </a:r>
          </a:p>
          <a:p>
            <a:pPr marL="0" indent="0">
              <a:buNone/>
            </a:pPr>
            <a:endParaRPr lang="en-US" sz="2800" dirty="0"/>
          </a:p>
          <a:p>
            <a:pPr marL="0" indent="0">
              <a:lnSpc>
                <a:spcPct val="115000"/>
              </a:lnSpc>
              <a:spcBef>
                <a:spcPts val="0"/>
              </a:spcBef>
              <a:spcAft>
                <a:spcPts val="0"/>
              </a:spcAft>
              <a:buNone/>
            </a:pPr>
            <a:r>
              <a:rPr lang="en-US" altLang="en-US" sz="1050" b="1" dirty="0">
                <a:cs typeface="Times New Roman" panose="02020603050405020304" pitchFamily="18" charset="0"/>
              </a:rPr>
              <a:t> </a:t>
            </a:r>
          </a:p>
          <a:p>
            <a:pPr marL="0" indent="0">
              <a:lnSpc>
                <a:spcPct val="115000"/>
              </a:lnSpc>
              <a:spcBef>
                <a:spcPts val="0"/>
              </a:spcBef>
              <a:spcAft>
                <a:spcPts val="0"/>
              </a:spcAft>
              <a:buNone/>
            </a:pPr>
            <a:endParaRPr lang="en-US" altLang="en-US" sz="1400" b="1" dirty="0">
              <a:cs typeface="Times New Roman" panose="02020603050405020304" pitchFamily="18" charset="0"/>
            </a:endParaRPr>
          </a:p>
          <a:p>
            <a:pPr marL="0" indent="0">
              <a:lnSpc>
                <a:spcPct val="115000"/>
              </a:lnSpc>
              <a:spcBef>
                <a:spcPts val="0"/>
              </a:spcBef>
              <a:spcAft>
                <a:spcPts val="0"/>
              </a:spcAft>
              <a:buNone/>
            </a:pPr>
            <a:endParaRPr lang="en-US" altLang="en-US" sz="2000" b="1" dirty="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43260286"/>
              </p:ext>
            </p:extLst>
          </p:nvPr>
        </p:nvGraphicFramePr>
        <p:xfrm>
          <a:off x="152400" y="152400"/>
          <a:ext cx="8686800" cy="6642100"/>
        </p:xfrm>
        <a:graphic>
          <a:graphicData uri="http://schemas.openxmlformats.org/presentationml/2006/ole">
            <mc:AlternateContent xmlns:mc="http://schemas.openxmlformats.org/markup-compatibility/2006">
              <mc:Choice xmlns:v="urn:schemas-microsoft-com:vml" Requires="v">
                <p:oleObj spid="_x0000_s136219" name="Worksheet" r:id="rId4" imgW="5095849" imgH="4571960" progId="Excel.Sheet.12">
                  <p:embed/>
                </p:oleObj>
              </mc:Choice>
              <mc:Fallback>
                <p:oleObj name="Worksheet" r:id="rId4" imgW="5095849" imgH="4571960" progId="Excel.Sheet.12">
                  <p:embed/>
                  <p:pic>
                    <p:nvPicPr>
                      <p:cNvPr id="2" name="Object 1"/>
                      <p:cNvPicPr/>
                      <p:nvPr/>
                    </p:nvPicPr>
                    <p:blipFill>
                      <a:blip r:embed="rId5"/>
                      <a:stretch>
                        <a:fillRect/>
                      </a:stretch>
                    </p:blipFill>
                    <p:spPr>
                      <a:xfrm>
                        <a:off x="152400" y="152400"/>
                        <a:ext cx="8686800" cy="6642100"/>
                      </a:xfrm>
                      <a:prstGeom prst="rect">
                        <a:avLst/>
                      </a:prstGeom>
                    </p:spPr>
                  </p:pic>
                </p:oleObj>
              </mc:Fallback>
            </mc:AlternateContent>
          </a:graphicData>
        </a:graphic>
      </p:graphicFrame>
    </p:spTree>
    <p:extLst>
      <p:ext uri="{BB962C8B-B14F-4D97-AF65-F5344CB8AC3E}">
        <p14:creationId xmlns:p14="http://schemas.microsoft.com/office/powerpoint/2010/main" val="221515750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2" end="2"/>
                                            </p:txEl>
                                          </p:spTgt>
                                        </p:tgtEl>
                                        <p:attrNameLst>
                                          <p:attrName>style.visibility</p:attrName>
                                        </p:attrNameLst>
                                      </p:cBhvr>
                                      <p:to>
                                        <p:strVal val="visible"/>
                                      </p:to>
                                    </p:set>
                                    <p:anim calcmode="lin" valueType="num">
                                      <p:cBhvr additive="base">
                                        <p:cTn id="13" dur="500" fill="hold"/>
                                        <p:tgtEl>
                                          <p:spTgt spid="10536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000" dirty="0"/>
          </a:p>
          <a:p>
            <a:pPr marL="0" indent="0">
              <a:lnSpc>
                <a:spcPct val="115000"/>
              </a:lnSpc>
              <a:spcBef>
                <a:spcPts val="0"/>
              </a:spcBef>
              <a:spcAft>
                <a:spcPts val="0"/>
              </a:spcAft>
              <a:buNone/>
            </a:pPr>
            <a:r>
              <a:rPr lang="en-US" altLang="en-US" sz="1100" b="1" dirty="0">
                <a:cs typeface="Times New Roman" panose="02020603050405020304" pitchFamily="18" charset="0"/>
              </a:rPr>
              <a:t> </a:t>
            </a:r>
          </a:p>
          <a:p>
            <a:pPr marL="0" indent="0">
              <a:lnSpc>
                <a:spcPct val="115000"/>
              </a:lnSpc>
              <a:spcBef>
                <a:spcPts val="0"/>
              </a:spcBef>
              <a:spcAft>
                <a:spcPts val="0"/>
              </a:spcAft>
              <a:buNone/>
            </a:pPr>
            <a:endParaRPr lang="en-US" altLang="en-US" sz="1600" b="1" dirty="0">
              <a:cs typeface="Times New Roman" panose="02020603050405020304" pitchFamily="18" charset="0"/>
            </a:endParaRPr>
          </a:p>
          <a:p>
            <a:pPr marL="0" indent="0">
              <a:lnSpc>
                <a:spcPct val="115000"/>
              </a:lnSpc>
              <a:spcBef>
                <a:spcPts val="0"/>
              </a:spcBef>
              <a:spcAft>
                <a:spcPts val="0"/>
              </a:spcAft>
              <a:buNone/>
            </a:pPr>
            <a:endParaRPr lang="en-US" altLang="en-US" sz="2400" b="1" dirty="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425880352"/>
              </p:ext>
            </p:extLst>
          </p:nvPr>
        </p:nvGraphicFramePr>
        <p:xfrm>
          <a:off x="457200" y="133350"/>
          <a:ext cx="8504238" cy="6575425"/>
        </p:xfrm>
        <a:graphic>
          <a:graphicData uri="http://schemas.openxmlformats.org/presentationml/2006/ole">
            <mc:AlternateContent xmlns:mc="http://schemas.openxmlformats.org/markup-compatibility/2006">
              <mc:Choice xmlns:v="urn:schemas-microsoft-com:vml" Requires="v">
                <p:oleObj spid="_x0000_s138247" name="Worksheet" r:id="rId4" imgW="5543528" imgH="4286370" progId="Excel.Sheet.12">
                  <p:embed/>
                </p:oleObj>
              </mc:Choice>
              <mc:Fallback>
                <p:oleObj name="Worksheet" r:id="rId4" imgW="5543528" imgH="4286370" progId="Excel.Sheet.12">
                  <p:embed/>
                  <p:pic>
                    <p:nvPicPr>
                      <p:cNvPr id="0" name=""/>
                      <p:cNvPicPr/>
                      <p:nvPr/>
                    </p:nvPicPr>
                    <p:blipFill>
                      <a:blip r:embed="rId5"/>
                      <a:stretch>
                        <a:fillRect/>
                      </a:stretch>
                    </p:blipFill>
                    <p:spPr>
                      <a:xfrm>
                        <a:off x="457200" y="133350"/>
                        <a:ext cx="8504238" cy="6575425"/>
                      </a:xfrm>
                      <a:prstGeom prst="rect">
                        <a:avLst/>
                      </a:prstGeom>
                    </p:spPr>
                  </p:pic>
                </p:oleObj>
              </mc:Fallback>
            </mc:AlternateContent>
          </a:graphicData>
        </a:graphic>
      </p:graphicFrame>
    </p:spTree>
    <p:extLst>
      <p:ext uri="{BB962C8B-B14F-4D97-AF65-F5344CB8AC3E}">
        <p14:creationId xmlns:p14="http://schemas.microsoft.com/office/powerpoint/2010/main" val="412735447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4" end="4"/>
                                            </p:txEl>
                                          </p:spTgt>
                                        </p:tgtEl>
                                        <p:attrNameLst>
                                          <p:attrName>style.visibility</p:attrName>
                                        </p:attrNameLst>
                                      </p:cBhvr>
                                      <p:to>
                                        <p:strVal val="visible"/>
                                      </p:to>
                                    </p:set>
                                    <p:anim calcmode="lin" valueType="num">
                                      <p:cBhvr additive="base">
                                        <p:cTn id="7" dur="500" fill="hold"/>
                                        <p:tgtEl>
                                          <p:spTgt spid="1053699">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000" dirty="0"/>
          </a:p>
          <a:p>
            <a:pPr marL="0" indent="0">
              <a:lnSpc>
                <a:spcPct val="115000"/>
              </a:lnSpc>
              <a:spcBef>
                <a:spcPts val="0"/>
              </a:spcBef>
              <a:spcAft>
                <a:spcPts val="0"/>
              </a:spcAft>
              <a:buNone/>
            </a:pPr>
            <a:r>
              <a:rPr lang="en-US" altLang="en-US" sz="1100" b="1" dirty="0">
                <a:cs typeface="Times New Roman" panose="02020603050405020304" pitchFamily="18" charset="0"/>
              </a:rPr>
              <a:t> </a:t>
            </a:r>
          </a:p>
          <a:p>
            <a:pPr marL="0" indent="0">
              <a:lnSpc>
                <a:spcPct val="115000"/>
              </a:lnSpc>
              <a:spcBef>
                <a:spcPts val="0"/>
              </a:spcBef>
              <a:spcAft>
                <a:spcPts val="0"/>
              </a:spcAft>
              <a:buNone/>
            </a:pPr>
            <a:endParaRPr lang="en-US" altLang="en-US" sz="1600" b="1" dirty="0">
              <a:cs typeface="Times New Roman" panose="02020603050405020304" pitchFamily="18" charset="0"/>
            </a:endParaRPr>
          </a:p>
          <a:p>
            <a:pPr marL="0" indent="0">
              <a:lnSpc>
                <a:spcPct val="115000"/>
              </a:lnSpc>
              <a:spcBef>
                <a:spcPts val="0"/>
              </a:spcBef>
              <a:spcAft>
                <a:spcPts val="0"/>
              </a:spcAft>
              <a:buNone/>
            </a:pPr>
            <a:endParaRPr lang="en-US" altLang="en-US" sz="2400" b="1" dirty="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27188454"/>
              </p:ext>
            </p:extLst>
          </p:nvPr>
        </p:nvGraphicFramePr>
        <p:xfrm>
          <a:off x="457200" y="133350"/>
          <a:ext cx="8358188" cy="6515100"/>
        </p:xfrm>
        <a:graphic>
          <a:graphicData uri="http://schemas.openxmlformats.org/presentationml/2006/ole">
            <mc:AlternateContent xmlns:mc="http://schemas.openxmlformats.org/markup-compatibility/2006">
              <mc:Choice xmlns:v="urn:schemas-microsoft-com:vml" Requires="v">
                <p:oleObj spid="_x0000_s139271" name="Worksheet" r:id="rId4" imgW="5448315" imgH="4248243" progId="Excel.Sheet.12">
                  <p:embed/>
                </p:oleObj>
              </mc:Choice>
              <mc:Fallback>
                <p:oleObj name="Worksheet" r:id="rId4" imgW="5448315" imgH="4248243" progId="Excel.Sheet.12">
                  <p:embed/>
                  <p:pic>
                    <p:nvPicPr>
                      <p:cNvPr id="3" name="Object 2"/>
                      <p:cNvPicPr/>
                      <p:nvPr/>
                    </p:nvPicPr>
                    <p:blipFill>
                      <a:blip r:embed="rId5"/>
                      <a:stretch>
                        <a:fillRect/>
                      </a:stretch>
                    </p:blipFill>
                    <p:spPr>
                      <a:xfrm>
                        <a:off x="457200" y="133350"/>
                        <a:ext cx="8358188" cy="6515100"/>
                      </a:xfrm>
                      <a:prstGeom prst="rect">
                        <a:avLst/>
                      </a:prstGeom>
                    </p:spPr>
                  </p:pic>
                </p:oleObj>
              </mc:Fallback>
            </mc:AlternateContent>
          </a:graphicData>
        </a:graphic>
      </p:graphicFrame>
    </p:spTree>
    <p:extLst>
      <p:ext uri="{BB962C8B-B14F-4D97-AF65-F5344CB8AC3E}">
        <p14:creationId xmlns:p14="http://schemas.microsoft.com/office/powerpoint/2010/main" val="172459900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4" end="4"/>
                                            </p:txEl>
                                          </p:spTgt>
                                        </p:tgtEl>
                                        <p:attrNameLst>
                                          <p:attrName>style.visibility</p:attrName>
                                        </p:attrNameLst>
                                      </p:cBhvr>
                                      <p:to>
                                        <p:strVal val="visible"/>
                                      </p:to>
                                    </p:set>
                                    <p:anim calcmode="lin" valueType="num">
                                      <p:cBhvr additive="base">
                                        <p:cTn id="7" dur="500" fill="hold"/>
                                        <p:tgtEl>
                                          <p:spTgt spid="1053699">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000" dirty="0"/>
          </a:p>
          <a:p>
            <a:pPr marL="0" indent="0">
              <a:lnSpc>
                <a:spcPct val="115000"/>
              </a:lnSpc>
              <a:spcBef>
                <a:spcPts val="0"/>
              </a:spcBef>
              <a:spcAft>
                <a:spcPts val="0"/>
              </a:spcAft>
              <a:buNone/>
            </a:pPr>
            <a:r>
              <a:rPr lang="en-US" altLang="en-US" sz="1100" b="1" dirty="0">
                <a:cs typeface="Times New Roman" panose="02020603050405020304" pitchFamily="18" charset="0"/>
              </a:rPr>
              <a:t> </a:t>
            </a:r>
          </a:p>
          <a:p>
            <a:pPr marL="0" indent="0">
              <a:lnSpc>
                <a:spcPct val="115000"/>
              </a:lnSpc>
              <a:spcBef>
                <a:spcPts val="0"/>
              </a:spcBef>
              <a:spcAft>
                <a:spcPts val="0"/>
              </a:spcAft>
              <a:buNone/>
            </a:pPr>
            <a:endParaRPr lang="en-US" altLang="en-US" sz="1600" b="1" dirty="0">
              <a:cs typeface="Times New Roman" panose="02020603050405020304" pitchFamily="18" charset="0"/>
            </a:endParaRPr>
          </a:p>
          <a:p>
            <a:pPr marL="0" indent="0">
              <a:lnSpc>
                <a:spcPct val="115000"/>
              </a:lnSpc>
              <a:spcBef>
                <a:spcPts val="0"/>
              </a:spcBef>
              <a:spcAft>
                <a:spcPts val="0"/>
              </a:spcAft>
              <a:buNone/>
            </a:pPr>
            <a:endParaRPr lang="en-US" altLang="en-US" sz="2400" b="1" dirty="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60034231"/>
              </p:ext>
            </p:extLst>
          </p:nvPr>
        </p:nvGraphicFramePr>
        <p:xfrm>
          <a:off x="243974" y="609600"/>
          <a:ext cx="8773027" cy="5715000"/>
        </p:xfrm>
        <a:graphic>
          <a:graphicData uri="http://schemas.openxmlformats.org/presentationml/2006/ole">
            <mc:AlternateContent xmlns:mc="http://schemas.openxmlformats.org/markup-compatibility/2006">
              <mc:Choice xmlns:v="urn:schemas-microsoft-com:vml" Requires="v">
                <p:oleObj spid="_x0000_s140292" name="Worksheet" r:id="rId4" imgW="5000636" imgH="3257670" progId="Excel.Sheet.12">
                  <p:embed/>
                </p:oleObj>
              </mc:Choice>
              <mc:Fallback>
                <p:oleObj name="Worksheet" r:id="rId4" imgW="5000636" imgH="3257670" progId="Excel.Sheet.12">
                  <p:embed/>
                  <p:pic>
                    <p:nvPicPr>
                      <p:cNvPr id="0" name=""/>
                      <p:cNvPicPr/>
                      <p:nvPr/>
                    </p:nvPicPr>
                    <p:blipFill>
                      <a:blip r:embed="rId5"/>
                      <a:stretch>
                        <a:fillRect/>
                      </a:stretch>
                    </p:blipFill>
                    <p:spPr>
                      <a:xfrm>
                        <a:off x="243974" y="609600"/>
                        <a:ext cx="8773027" cy="5715000"/>
                      </a:xfrm>
                      <a:prstGeom prst="rect">
                        <a:avLst/>
                      </a:prstGeom>
                    </p:spPr>
                  </p:pic>
                </p:oleObj>
              </mc:Fallback>
            </mc:AlternateContent>
          </a:graphicData>
        </a:graphic>
      </p:graphicFrame>
    </p:spTree>
    <p:extLst>
      <p:ext uri="{BB962C8B-B14F-4D97-AF65-F5344CB8AC3E}">
        <p14:creationId xmlns:p14="http://schemas.microsoft.com/office/powerpoint/2010/main" val="18581201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4" end="4"/>
                                            </p:txEl>
                                          </p:spTgt>
                                        </p:tgtEl>
                                        <p:attrNameLst>
                                          <p:attrName>style.visibility</p:attrName>
                                        </p:attrNameLst>
                                      </p:cBhvr>
                                      <p:to>
                                        <p:strVal val="visible"/>
                                      </p:to>
                                    </p:set>
                                    <p:anim calcmode="lin" valueType="num">
                                      <p:cBhvr additive="base">
                                        <p:cTn id="7" dur="500" fill="hold"/>
                                        <p:tgtEl>
                                          <p:spTgt spid="1053699">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000" dirty="0"/>
          </a:p>
          <a:p>
            <a:pPr marL="0" indent="0">
              <a:lnSpc>
                <a:spcPct val="115000"/>
              </a:lnSpc>
              <a:spcBef>
                <a:spcPts val="0"/>
              </a:spcBef>
              <a:spcAft>
                <a:spcPts val="0"/>
              </a:spcAft>
              <a:buNone/>
            </a:pPr>
            <a:r>
              <a:rPr lang="en-US" altLang="en-US" sz="1100" b="1" dirty="0">
                <a:cs typeface="Times New Roman" panose="02020603050405020304" pitchFamily="18" charset="0"/>
              </a:rPr>
              <a:t> </a:t>
            </a:r>
          </a:p>
          <a:p>
            <a:pPr marL="0" indent="0">
              <a:lnSpc>
                <a:spcPct val="115000"/>
              </a:lnSpc>
              <a:spcBef>
                <a:spcPts val="0"/>
              </a:spcBef>
              <a:spcAft>
                <a:spcPts val="0"/>
              </a:spcAft>
              <a:buNone/>
            </a:pPr>
            <a:endParaRPr lang="en-US" altLang="en-US" sz="1600" b="1" dirty="0">
              <a:cs typeface="Times New Roman" panose="02020603050405020304" pitchFamily="18" charset="0"/>
            </a:endParaRPr>
          </a:p>
          <a:p>
            <a:pPr marL="0" indent="0">
              <a:lnSpc>
                <a:spcPct val="115000"/>
              </a:lnSpc>
              <a:spcBef>
                <a:spcPts val="0"/>
              </a:spcBef>
              <a:spcAft>
                <a:spcPts val="0"/>
              </a:spcAft>
              <a:buNone/>
            </a:pPr>
            <a:endParaRPr lang="en-US" altLang="en-US" sz="2400" b="1" dirty="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93480219"/>
              </p:ext>
            </p:extLst>
          </p:nvPr>
        </p:nvGraphicFramePr>
        <p:xfrm>
          <a:off x="244475" y="609600"/>
          <a:ext cx="8772525" cy="6183313"/>
        </p:xfrm>
        <a:graphic>
          <a:graphicData uri="http://schemas.openxmlformats.org/presentationml/2006/ole">
            <mc:AlternateContent xmlns:mc="http://schemas.openxmlformats.org/markup-compatibility/2006">
              <mc:Choice xmlns:v="urn:schemas-microsoft-com:vml" Requires="v">
                <p:oleObj spid="_x0000_s141316" name="Worksheet" r:id="rId4" imgW="5000636" imgH="3524197" progId="Excel.Sheet.12">
                  <p:embed/>
                </p:oleObj>
              </mc:Choice>
              <mc:Fallback>
                <p:oleObj name="Worksheet" r:id="rId4" imgW="5000636" imgH="3524197" progId="Excel.Sheet.12">
                  <p:embed/>
                  <p:pic>
                    <p:nvPicPr>
                      <p:cNvPr id="2" name="Object 1"/>
                      <p:cNvPicPr/>
                      <p:nvPr/>
                    </p:nvPicPr>
                    <p:blipFill>
                      <a:blip r:embed="rId5"/>
                      <a:stretch>
                        <a:fillRect/>
                      </a:stretch>
                    </p:blipFill>
                    <p:spPr>
                      <a:xfrm>
                        <a:off x="244475" y="609600"/>
                        <a:ext cx="8772525" cy="6183313"/>
                      </a:xfrm>
                      <a:prstGeom prst="rect">
                        <a:avLst/>
                      </a:prstGeom>
                    </p:spPr>
                  </p:pic>
                </p:oleObj>
              </mc:Fallback>
            </mc:AlternateContent>
          </a:graphicData>
        </a:graphic>
      </p:graphicFrame>
    </p:spTree>
    <p:extLst>
      <p:ext uri="{BB962C8B-B14F-4D97-AF65-F5344CB8AC3E}">
        <p14:creationId xmlns:p14="http://schemas.microsoft.com/office/powerpoint/2010/main" val="318825159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4" end="4"/>
                                            </p:txEl>
                                          </p:spTgt>
                                        </p:tgtEl>
                                        <p:attrNameLst>
                                          <p:attrName>style.visibility</p:attrName>
                                        </p:attrNameLst>
                                      </p:cBhvr>
                                      <p:to>
                                        <p:strVal val="visible"/>
                                      </p:to>
                                    </p:set>
                                    <p:anim calcmode="lin" valueType="num">
                                      <p:cBhvr additive="base">
                                        <p:cTn id="7" dur="500" fill="hold"/>
                                        <p:tgtEl>
                                          <p:spTgt spid="1053699">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buNone/>
            </a:pPr>
            <a:r>
              <a:rPr lang="en-US" sz="2400" b="1" dirty="0"/>
              <a:t>From: Guide to Accounting for Income Taxes (2011), Chapter 17. PricewaterhouseCoopers LLP (Slide 1)</a:t>
            </a:r>
            <a:endParaRPr lang="en-US" sz="2400" dirty="0"/>
          </a:p>
          <a:p>
            <a:r>
              <a:rPr lang="en-US" sz="2600" b="1" dirty="0"/>
              <a:t>For awards that are expected to result in a tax deduction .., …a deferred tax asset is established as the entity recognizes compensation cost for book purposes. </a:t>
            </a:r>
          </a:p>
          <a:p>
            <a:r>
              <a:rPr lang="en-US" sz="2600" b="1" u="sng" dirty="0"/>
              <a:t>Book compensation cost is recognized over the award's requisite service period</a:t>
            </a:r>
            <a:r>
              <a:rPr lang="en-US" sz="2600" b="1" dirty="0"/>
              <a:t>, whereas the related </a:t>
            </a:r>
            <a:r>
              <a:rPr lang="en-US" sz="2600" b="1" u="sng" dirty="0"/>
              <a:t>tax deduction generally occurs later</a:t>
            </a:r>
            <a:r>
              <a:rPr lang="en-US" sz="2600" b="1" dirty="0"/>
              <a:t> and is measured principally at the award's intrinsic value. </a:t>
            </a:r>
          </a:p>
          <a:p>
            <a:r>
              <a:rPr lang="en-US" sz="2600" b="1" dirty="0"/>
              <a:t>For example, in the U.S., an entity's income tax deduction generally is determined on the exercise date for stock options and on the vesting date for restricted stock. </a:t>
            </a:r>
          </a:p>
          <a:p>
            <a:r>
              <a:rPr lang="en-US" sz="2600" b="1" dirty="0"/>
              <a:t>For equity-classified awards under ASC 718, book compensation cost is </a:t>
            </a:r>
            <a:r>
              <a:rPr lang="en-US" sz="2600" b="1" u="sng" dirty="0"/>
              <a:t>determined</a:t>
            </a:r>
            <a:r>
              <a:rPr lang="en-US" sz="2600" b="1" dirty="0"/>
              <a:t> at the grant date and compensation cost is recognized over the service period. </a:t>
            </a:r>
          </a:p>
          <a:p>
            <a:pPr marL="0" indent="0">
              <a:lnSpc>
                <a:spcPct val="115000"/>
              </a:lnSpc>
              <a:spcBef>
                <a:spcPts val="0"/>
              </a:spcBef>
              <a:spcAft>
                <a:spcPts val="0"/>
              </a:spcAft>
              <a:buNone/>
            </a:pPr>
            <a:endParaRPr lang="en-US" altLang="en-US" sz="1400" b="1" dirty="0">
              <a:cs typeface="Times New Roman" panose="02020603050405020304" pitchFamily="18" charset="0"/>
            </a:endParaRPr>
          </a:p>
        </p:txBody>
      </p:sp>
    </p:spTree>
    <p:extLst>
      <p:ext uri="{BB962C8B-B14F-4D97-AF65-F5344CB8AC3E}">
        <p14:creationId xmlns:p14="http://schemas.microsoft.com/office/powerpoint/2010/main" val="36133085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3699">
                                            <p:txEl>
                                              <p:pRg st="2" end="2"/>
                                            </p:txEl>
                                          </p:spTgt>
                                        </p:tgtEl>
                                        <p:attrNameLst>
                                          <p:attrName>style.visibility</p:attrName>
                                        </p:attrNameLst>
                                      </p:cBhvr>
                                      <p:to>
                                        <p:strVal val="visible"/>
                                      </p:to>
                                    </p:set>
                                    <p:anim calcmode="lin" valueType="num">
                                      <p:cBhvr additive="base">
                                        <p:cTn id="19" dur="500" fill="hold"/>
                                        <p:tgtEl>
                                          <p:spTgt spid="1053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3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53699">
                                            <p:txEl>
                                              <p:pRg st="3" end="3"/>
                                            </p:txEl>
                                          </p:spTgt>
                                        </p:tgtEl>
                                        <p:attrNameLst>
                                          <p:attrName>style.visibility</p:attrName>
                                        </p:attrNameLst>
                                      </p:cBhvr>
                                      <p:to>
                                        <p:strVal val="visible"/>
                                      </p:to>
                                    </p:set>
                                    <p:anim calcmode="lin" valueType="num">
                                      <p:cBhvr additive="base">
                                        <p:cTn id="25" dur="500" fill="hold"/>
                                        <p:tgtEl>
                                          <p:spTgt spid="1053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36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53699">
                                            <p:txEl>
                                              <p:pRg st="4" end="4"/>
                                            </p:txEl>
                                          </p:spTgt>
                                        </p:tgtEl>
                                        <p:attrNameLst>
                                          <p:attrName>style.visibility</p:attrName>
                                        </p:attrNameLst>
                                      </p:cBhvr>
                                      <p:to>
                                        <p:strVal val="visible"/>
                                      </p:to>
                                    </p:set>
                                    <p:anim calcmode="lin" valueType="num">
                                      <p:cBhvr additive="base">
                                        <p:cTn id="31" dur="500" fill="hold"/>
                                        <p:tgtEl>
                                          <p:spTgt spid="10536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536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sz="6000" b="1" dirty="0">
                <a:ea typeface="Times New Roman" panose="02020603050405020304" pitchFamily="18" charset="0"/>
                <a:cs typeface="Times New Roman" panose="02020603050405020304" pitchFamily="18" charset="0"/>
              </a:rPr>
              <a:t>I spend much of my summer traveling on my yacht, on the next slide.</a:t>
            </a:r>
            <a:endParaRPr lang="en-US" altLang="en-US" sz="6000" b="1" dirty="0">
              <a:cs typeface="Times New Roman" panose="02020603050405020304" pitchFamily="18" charset="0"/>
            </a:endParaRPr>
          </a:p>
        </p:txBody>
      </p:sp>
    </p:spTree>
    <p:extLst>
      <p:ext uri="{BB962C8B-B14F-4D97-AF65-F5344CB8AC3E}">
        <p14:creationId xmlns:p14="http://schemas.microsoft.com/office/powerpoint/2010/main" val="203748015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152400"/>
            <a:ext cx="8915400" cy="6629400"/>
          </a:xfrm>
        </p:spPr>
        <p:txBody>
          <a:bodyPr/>
          <a:lstStyle/>
          <a:p>
            <a:pPr marL="0" indent="0">
              <a:buNone/>
            </a:pPr>
            <a:r>
              <a:rPr lang="en-US" sz="2800" b="1" dirty="0"/>
              <a:t>From: Guide to Accounting for Income Taxes (2011), Chapter 17. PricewaterhouseCoopers LLP  (Slide 2)</a:t>
            </a:r>
            <a:endParaRPr lang="en-US" sz="2800" dirty="0"/>
          </a:p>
          <a:p>
            <a:r>
              <a:rPr lang="en-US" sz="2400" b="1" dirty="0"/>
              <a:t>As a result, there will almost always be a difference in the amount of compensation cost recognized for book purposes versus the amount of tax deduction that an entity may receive. </a:t>
            </a:r>
          </a:p>
          <a:p>
            <a:r>
              <a:rPr lang="en-US" b="1" u="sng" dirty="0"/>
              <a:t>If the tax deduction exceeds the cumulative book compensation cost that the entity recognized, the tax benefit associated with any excess deduction will be considered a "windfall" and will be recognized as additional paid-in capital (APIC</a:t>
            </a:r>
            <a:r>
              <a:rPr lang="en-US" sz="2800" b="1" u="sng" dirty="0"/>
              <a:t>). </a:t>
            </a:r>
          </a:p>
          <a:p>
            <a:r>
              <a:rPr lang="en-US" sz="2400" b="1" dirty="0"/>
              <a:t>If the tax deduction is less than the cumulative book compensation cost the resulting difference ("shortfall") should be charged first to APIC (to the extent of the entity's pool of windfall tax benefits, as described later), with any remainder recognized in income tax expense. </a:t>
            </a:r>
            <a:endParaRPr lang="en-US" sz="1800" b="1" dirty="0"/>
          </a:p>
          <a:p>
            <a:pPr marL="0" indent="0">
              <a:lnSpc>
                <a:spcPct val="115000"/>
              </a:lnSpc>
              <a:spcBef>
                <a:spcPts val="0"/>
              </a:spcBef>
              <a:spcAft>
                <a:spcPts val="0"/>
              </a:spcAft>
              <a:buNone/>
            </a:pPr>
            <a:r>
              <a:rPr lang="en-US" altLang="en-US" sz="1400" b="1" dirty="0">
                <a:cs typeface="Times New Roman" panose="02020603050405020304" pitchFamily="18" charset="0"/>
              </a:rPr>
              <a:t> </a:t>
            </a:r>
          </a:p>
          <a:p>
            <a:pPr marL="0" indent="0">
              <a:lnSpc>
                <a:spcPct val="115000"/>
              </a:lnSpc>
              <a:spcBef>
                <a:spcPts val="0"/>
              </a:spcBef>
              <a:spcAft>
                <a:spcPts val="0"/>
              </a:spcAft>
              <a:buNone/>
            </a:pPr>
            <a:endParaRPr lang="en-US" altLang="en-US" sz="1400" b="1" dirty="0">
              <a:cs typeface="Times New Roman" panose="02020603050405020304" pitchFamily="18" charset="0"/>
            </a:endParaRPr>
          </a:p>
          <a:p>
            <a:pPr marL="0" indent="0">
              <a:lnSpc>
                <a:spcPct val="115000"/>
              </a:lnSpc>
              <a:spcBef>
                <a:spcPts val="0"/>
              </a:spcBef>
              <a:spcAft>
                <a:spcPts val="0"/>
              </a:spcAft>
              <a:buNone/>
            </a:pPr>
            <a:endParaRPr lang="en-US" altLang="en-US" sz="1400" b="1" dirty="0">
              <a:cs typeface="Times New Roman" panose="02020603050405020304" pitchFamily="18" charset="0"/>
            </a:endParaRPr>
          </a:p>
        </p:txBody>
      </p:sp>
    </p:spTree>
    <p:extLst>
      <p:ext uri="{BB962C8B-B14F-4D97-AF65-F5344CB8AC3E}">
        <p14:creationId xmlns:p14="http://schemas.microsoft.com/office/powerpoint/2010/main" val="17708374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3699">
                                            <p:txEl>
                                              <p:pRg st="2" end="2"/>
                                            </p:txEl>
                                          </p:spTgt>
                                        </p:tgtEl>
                                        <p:attrNameLst>
                                          <p:attrName>style.visibility</p:attrName>
                                        </p:attrNameLst>
                                      </p:cBhvr>
                                      <p:to>
                                        <p:strVal val="visible"/>
                                      </p:to>
                                    </p:set>
                                    <p:anim calcmode="lin" valueType="num">
                                      <p:cBhvr additive="base">
                                        <p:cTn id="19" dur="500" fill="hold"/>
                                        <p:tgtEl>
                                          <p:spTgt spid="1053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3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53699">
                                            <p:txEl>
                                              <p:pRg st="3" end="3"/>
                                            </p:txEl>
                                          </p:spTgt>
                                        </p:tgtEl>
                                        <p:attrNameLst>
                                          <p:attrName>style.visibility</p:attrName>
                                        </p:attrNameLst>
                                      </p:cBhvr>
                                      <p:to>
                                        <p:strVal val="visible"/>
                                      </p:to>
                                    </p:set>
                                    <p:anim calcmode="lin" valueType="num">
                                      <p:cBhvr additive="base">
                                        <p:cTn id="25" dur="500" fill="hold"/>
                                        <p:tgtEl>
                                          <p:spTgt spid="1053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36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53699">
                                            <p:txEl>
                                              <p:pRg st="4" end="4"/>
                                            </p:txEl>
                                          </p:spTgt>
                                        </p:tgtEl>
                                        <p:attrNameLst>
                                          <p:attrName>style.visibility</p:attrName>
                                        </p:attrNameLst>
                                      </p:cBhvr>
                                      <p:to>
                                        <p:strVal val="visible"/>
                                      </p:to>
                                    </p:set>
                                    <p:anim calcmode="lin" valueType="num">
                                      <p:cBhvr additive="base">
                                        <p:cTn id="31" dur="500" fill="hold"/>
                                        <p:tgtEl>
                                          <p:spTgt spid="10536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536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buNone/>
            </a:pPr>
            <a:r>
              <a:rPr lang="en-US" sz="2400" b="1" dirty="0"/>
              <a:t>SELF-INSURANCE. Page 41 and 42.</a:t>
            </a:r>
            <a:endParaRPr lang="en-US" sz="2400" dirty="0"/>
          </a:p>
          <a:p>
            <a:pPr marL="0" indent="0">
              <a:buNone/>
            </a:pPr>
            <a:r>
              <a:rPr lang="en-US" sz="2400" b="1" dirty="0"/>
              <a:t>Lowe’s states that it has current liabilities for self-insurance losses of $343 million.</a:t>
            </a:r>
          </a:p>
          <a:p>
            <a:pPr marL="0" indent="0">
              <a:buNone/>
            </a:pPr>
            <a:r>
              <a:rPr lang="en-US" sz="2400" b="1" dirty="0"/>
              <a:t> 1. If there was a credit to a current liability for product liability </a:t>
            </a:r>
            <a:br>
              <a:rPr lang="en-US" sz="2400" b="1" dirty="0"/>
            </a:br>
            <a:r>
              <a:rPr lang="en-US" sz="2400" b="1" dirty="0"/>
              <a:t>     claims (for products sold in the current year), </a:t>
            </a:r>
            <a:br>
              <a:rPr lang="en-US" sz="2400" b="1" dirty="0"/>
            </a:br>
            <a:r>
              <a:rPr lang="en-US" sz="2400" b="1" dirty="0"/>
              <a:t>     what account received the debit?</a:t>
            </a:r>
            <a:endParaRPr lang="en-US" sz="2400" dirty="0"/>
          </a:p>
          <a:p>
            <a:pPr marL="0" indent="0">
              <a:buNone/>
            </a:pPr>
            <a:r>
              <a:rPr lang="en-US" sz="2400" b="1" dirty="0"/>
              <a:t>2. Are they recording an expense in one year, which they </a:t>
            </a:r>
            <a:br>
              <a:rPr lang="en-US" sz="2400" b="1" dirty="0"/>
            </a:br>
            <a:r>
              <a:rPr lang="en-US" sz="2400" b="1" dirty="0"/>
              <a:t>     expect to pay in a future year?</a:t>
            </a:r>
            <a:endParaRPr lang="en-US" sz="2400" dirty="0"/>
          </a:p>
          <a:p>
            <a:pPr marL="0" indent="0">
              <a:buNone/>
            </a:pPr>
            <a:r>
              <a:rPr lang="en-US" sz="2400" b="1" dirty="0"/>
              <a:t>3. The tax law generally does not allow a deduction </a:t>
            </a:r>
            <a:br>
              <a:rPr lang="en-US" sz="2400" b="1" dirty="0"/>
            </a:br>
            <a:r>
              <a:rPr lang="en-US" sz="2400" b="1" dirty="0"/>
              <a:t>     for such losses until the company actually pays the expense.</a:t>
            </a:r>
            <a:endParaRPr lang="en-US" sz="2400" dirty="0"/>
          </a:p>
          <a:p>
            <a:pPr marL="0" indent="0">
              <a:buNone/>
            </a:pPr>
            <a:r>
              <a:rPr lang="en-US" sz="2400" b="1" dirty="0"/>
              <a:t>4. Do you see the impact on the deferred tax asset and </a:t>
            </a:r>
            <a:br>
              <a:rPr lang="en-US" sz="2400" b="1" dirty="0"/>
            </a:br>
            <a:r>
              <a:rPr lang="en-US" sz="2400" b="1" dirty="0"/>
              <a:t>     liability exhibit on page 56? Explain.</a:t>
            </a:r>
            <a:endParaRPr lang="en-US" sz="2400" dirty="0"/>
          </a:p>
          <a:p>
            <a:pPr marL="0" indent="0">
              <a:buNone/>
            </a:pPr>
            <a:r>
              <a:rPr lang="en-US" sz="2000" b="1" dirty="0"/>
              <a:t>Assume current liability for self-insurance losses is all for product liability claims </a:t>
            </a:r>
            <a:br>
              <a:rPr lang="en-US" sz="2000" b="1" dirty="0"/>
            </a:br>
            <a:r>
              <a:rPr lang="en-US" sz="2000" b="1" dirty="0"/>
              <a:t>       for products sold in 2015.</a:t>
            </a:r>
            <a:endParaRPr lang="en-US" sz="2000" dirty="0"/>
          </a:p>
          <a:p>
            <a:pPr marL="0" indent="0">
              <a:buNone/>
            </a:pPr>
            <a:r>
              <a:rPr lang="en-US" sz="2000" b="1" dirty="0"/>
              <a:t>   What is the journal entry to record the estimated loss for 2015?</a:t>
            </a:r>
            <a:endParaRPr lang="en-US" sz="2000" dirty="0"/>
          </a:p>
          <a:p>
            <a:pPr marL="0" indent="0">
              <a:buNone/>
            </a:pPr>
            <a:r>
              <a:rPr lang="en-US" sz="2000" b="1" dirty="0"/>
              <a:t>   What is the related journal entry for the deferred tax account for 2015?</a:t>
            </a:r>
            <a:endParaRPr lang="en-US" sz="2000" dirty="0"/>
          </a:p>
          <a:p>
            <a:pPr marL="0" indent="0">
              <a:lnSpc>
                <a:spcPct val="115000"/>
              </a:lnSpc>
              <a:spcBef>
                <a:spcPts val="0"/>
              </a:spcBef>
              <a:spcAft>
                <a:spcPts val="0"/>
              </a:spcAft>
              <a:buNone/>
            </a:pPr>
            <a:r>
              <a:rPr lang="en-US" altLang="en-US" sz="1100" b="1" dirty="0">
                <a:cs typeface="Times New Roman" panose="02020603050405020304" pitchFamily="18" charset="0"/>
              </a:rPr>
              <a:t> </a:t>
            </a:r>
          </a:p>
          <a:p>
            <a:pPr marL="0" indent="0">
              <a:lnSpc>
                <a:spcPct val="115000"/>
              </a:lnSpc>
              <a:spcBef>
                <a:spcPts val="0"/>
              </a:spcBef>
              <a:spcAft>
                <a:spcPts val="0"/>
              </a:spcAft>
              <a:buNone/>
            </a:pPr>
            <a:endParaRPr lang="en-US" altLang="en-US" sz="1600" b="1" dirty="0">
              <a:cs typeface="Times New Roman" panose="02020603050405020304" pitchFamily="18" charset="0"/>
            </a:endParaRPr>
          </a:p>
          <a:p>
            <a:pPr marL="0" indent="0">
              <a:lnSpc>
                <a:spcPct val="115000"/>
              </a:lnSpc>
              <a:spcBef>
                <a:spcPts val="0"/>
              </a:spcBef>
              <a:spcAft>
                <a:spcPts val="0"/>
              </a:spcAft>
              <a:buNone/>
            </a:pPr>
            <a:endParaRPr lang="en-US" altLang="en-US" sz="2400" b="1" dirty="0">
              <a:cs typeface="Times New Roman" panose="02020603050405020304" pitchFamily="18" charset="0"/>
            </a:endParaRPr>
          </a:p>
        </p:txBody>
      </p:sp>
    </p:spTree>
    <p:extLst>
      <p:ext uri="{BB962C8B-B14F-4D97-AF65-F5344CB8AC3E}">
        <p14:creationId xmlns:p14="http://schemas.microsoft.com/office/powerpoint/2010/main" val="141368196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3699">
                                            <p:txEl>
                                              <p:pRg st="2" end="2"/>
                                            </p:txEl>
                                          </p:spTgt>
                                        </p:tgtEl>
                                        <p:attrNameLst>
                                          <p:attrName>style.visibility</p:attrName>
                                        </p:attrNameLst>
                                      </p:cBhvr>
                                      <p:to>
                                        <p:strVal val="visible"/>
                                      </p:to>
                                    </p:set>
                                    <p:anim calcmode="lin" valueType="num">
                                      <p:cBhvr additive="base">
                                        <p:cTn id="19" dur="500" fill="hold"/>
                                        <p:tgtEl>
                                          <p:spTgt spid="1053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3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53699">
                                            <p:txEl>
                                              <p:pRg st="3" end="3"/>
                                            </p:txEl>
                                          </p:spTgt>
                                        </p:tgtEl>
                                        <p:attrNameLst>
                                          <p:attrName>style.visibility</p:attrName>
                                        </p:attrNameLst>
                                      </p:cBhvr>
                                      <p:to>
                                        <p:strVal val="visible"/>
                                      </p:to>
                                    </p:set>
                                    <p:anim calcmode="lin" valueType="num">
                                      <p:cBhvr additive="base">
                                        <p:cTn id="25" dur="500" fill="hold"/>
                                        <p:tgtEl>
                                          <p:spTgt spid="1053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36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53699">
                                            <p:txEl>
                                              <p:pRg st="4" end="4"/>
                                            </p:txEl>
                                          </p:spTgt>
                                        </p:tgtEl>
                                        <p:attrNameLst>
                                          <p:attrName>style.visibility</p:attrName>
                                        </p:attrNameLst>
                                      </p:cBhvr>
                                      <p:to>
                                        <p:strVal val="visible"/>
                                      </p:to>
                                    </p:set>
                                    <p:anim calcmode="lin" valueType="num">
                                      <p:cBhvr additive="base">
                                        <p:cTn id="31" dur="500" fill="hold"/>
                                        <p:tgtEl>
                                          <p:spTgt spid="10536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536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53699">
                                            <p:txEl>
                                              <p:pRg st="5" end="5"/>
                                            </p:txEl>
                                          </p:spTgt>
                                        </p:tgtEl>
                                        <p:attrNameLst>
                                          <p:attrName>style.visibility</p:attrName>
                                        </p:attrNameLst>
                                      </p:cBhvr>
                                      <p:to>
                                        <p:strVal val="visible"/>
                                      </p:to>
                                    </p:set>
                                    <p:anim calcmode="lin" valueType="num">
                                      <p:cBhvr additive="base">
                                        <p:cTn id="37" dur="500" fill="hold"/>
                                        <p:tgtEl>
                                          <p:spTgt spid="10536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5369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53699">
                                            <p:txEl>
                                              <p:pRg st="6" end="6"/>
                                            </p:txEl>
                                          </p:spTgt>
                                        </p:tgtEl>
                                        <p:attrNameLst>
                                          <p:attrName>style.visibility</p:attrName>
                                        </p:attrNameLst>
                                      </p:cBhvr>
                                      <p:to>
                                        <p:strVal val="visible"/>
                                      </p:to>
                                    </p:set>
                                    <p:anim calcmode="lin" valueType="num">
                                      <p:cBhvr additive="base">
                                        <p:cTn id="43" dur="500" fill="hold"/>
                                        <p:tgtEl>
                                          <p:spTgt spid="10536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5369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53699">
                                            <p:txEl>
                                              <p:pRg st="7" end="7"/>
                                            </p:txEl>
                                          </p:spTgt>
                                        </p:tgtEl>
                                        <p:attrNameLst>
                                          <p:attrName>style.visibility</p:attrName>
                                        </p:attrNameLst>
                                      </p:cBhvr>
                                      <p:to>
                                        <p:strVal val="visible"/>
                                      </p:to>
                                    </p:set>
                                    <p:anim calcmode="lin" valueType="num">
                                      <p:cBhvr additive="base">
                                        <p:cTn id="49" dur="500" fill="hold"/>
                                        <p:tgtEl>
                                          <p:spTgt spid="10536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5369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53699">
                                            <p:txEl>
                                              <p:pRg st="8" end="8"/>
                                            </p:txEl>
                                          </p:spTgt>
                                        </p:tgtEl>
                                        <p:attrNameLst>
                                          <p:attrName>style.visibility</p:attrName>
                                        </p:attrNameLst>
                                      </p:cBhvr>
                                      <p:to>
                                        <p:strVal val="visible"/>
                                      </p:to>
                                    </p:set>
                                    <p:anim calcmode="lin" valueType="num">
                                      <p:cBhvr additive="base">
                                        <p:cTn id="55" dur="500" fill="hold"/>
                                        <p:tgtEl>
                                          <p:spTgt spid="105369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5369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53699">
                                            <p:txEl>
                                              <p:pRg st="9" end="9"/>
                                            </p:txEl>
                                          </p:spTgt>
                                        </p:tgtEl>
                                        <p:attrNameLst>
                                          <p:attrName>style.visibility</p:attrName>
                                        </p:attrNameLst>
                                      </p:cBhvr>
                                      <p:to>
                                        <p:strVal val="visible"/>
                                      </p:to>
                                    </p:set>
                                    <p:anim calcmode="lin" valueType="num">
                                      <p:cBhvr additive="base">
                                        <p:cTn id="61" dur="500" fill="hold"/>
                                        <p:tgtEl>
                                          <p:spTgt spid="1053699">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5369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Page</a:t>
            </a:r>
          </a:p>
          <a:p>
            <a:pPr marL="0" indent="0">
              <a:lnSpc>
                <a:spcPct val="115000"/>
              </a:lnSpc>
              <a:spcBef>
                <a:spcPts val="0"/>
              </a:spcBef>
              <a:spcAft>
                <a:spcPts val="0"/>
              </a:spcAft>
              <a:buNone/>
            </a:pPr>
            <a:endParaRPr lang="en-US" altLang="en-US" sz="1600" b="1" dirty="0">
              <a:cs typeface="Times New Roman" panose="02020603050405020304" pitchFamily="18" charset="0"/>
            </a:endParaRPr>
          </a:p>
          <a:p>
            <a:pPr marL="0" indent="0">
              <a:lnSpc>
                <a:spcPct val="115000"/>
              </a:lnSpc>
              <a:spcBef>
                <a:spcPts val="0"/>
              </a:spcBef>
              <a:spcAft>
                <a:spcPts val="0"/>
              </a:spcAft>
              <a:buNone/>
            </a:pPr>
            <a:r>
              <a:rPr lang="en-US" altLang="en-US" sz="1600" b="1" dirty="0">
                <a:cs typeface="Times New Roman" panose="02020603050405020304" pitchFamily="18" charset="0"/>
              </a:rPr>
              <a:t>Please verify the accuracy of the effective tax rate, using information on the income statement.</a:t>
            </a:r>
          </a:p>
          <a:p>
            <a:pPr marL="0" indent="0">
              <a:lnSpc>
                <a:spcPct val="115000"/>
              </a:lnSpc>
              <a:spcBef>
                <a:spcPts val="0"/>
              </a:spcBef>
              <a:spcAft>
                <a:spcPts val="0"/>
              </a:spcAft>
              <a:buNone/>
            </a:pP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1600" b="1" dirty="0">
              <a:cs typeface="Times New Roman" panose="02020603050405020304" pitchFamily="18" charset="0"/>
            </a:endParaRP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38587" y="1447800"/>
            <a:ext cx="8623253" cy="3352800"/>
          </a:xfrm>
          <a:prstGeom prst="rect">
            <a:avLst/>
          </a:prstGeom>
        </p:spPr>
      </p:pic>
    </p:spTree>
    <p:extLst>
      <p:ext uri="{BB962C8B-B14F-4D97-AF65-F5344CB8AC3E}">
        <p14:creationId xmlns:p14="http://schemas.microsoft.com/office/powerpoint/2010/main" val="395997244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2" end="2"/>
                                            </p:txEl>
                                          </p:spTgt>
                                        </p:tgtEl>
                                        <p:attrNameLst>
                                          <p:attrName>style.visibility</p:attrName>
                                        </p:attrNameLst>
                                      </p:cBhvr>
                                      <p:to>
                                        <p:strVal val="visible"/>
                                      </p:to>
                                    </p:set>
                                    <p:anim calcmode="lin" valueType="num">
                                      <p:cBhvr additive="base">
                                        <p:cTn id="13" dur="500" fill="hold"/>
                                        <p:tgtEl>
                                          <p:spTgt spid="10536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3699">
                                            <p:txEl>
                                              <p:pRg st="3" end="3"/>
                                            </p:txEl>
                                          </p:spTgt>
                                        </p:tgtEl>
                                        <p:attrNameLst>
                                          <p:attrName>style.visibility</p:attrName>
                                        </p:attrNameLst>
                                      </p:cBhvr>
                                      <p:to>
                                        <p:strVal val="visible"/>
                                      </p:to>
                                    </p:set>
                                    <p:anim calcmode="lin" valueType="num">
                                      <p:cBhvr additive="base">
                                        <p:cTn id="19" dur="500" fill="hold"/>
                                        <p:tgtEl>
                                          <p:spTgt spid="10536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36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200" b="1" dirty="0">
                <a:cs typeface="Times New Roman" panose="02020603050405020304" pitchFamily="18" charset="0"/>
              </a:rPr>
              <a:t> Page 52</a:t>
            </a:r>
          </a:p>
          <a:p>
            <a:pPr marL="0" indent="0">
              <a:buNone/>
            </a:pPr>
            <a:r>
              <a:rPr lang="en-US" sz="2400" b="1" dirty="0"/>
              <a:t>EFFECTIVE TAX RATE. Pages 34 and 55</a:t>
            </a:r>
            <a:endParaRPr lang="en-US" sz="2400" dirty="0"/>
          </a:p>
          <a:p>
            <a:pPr marL="0" indent="0">
              <a:buNone/>
            </a:pPr>
            <a:r>
              <a:rPr lang="en-US" sz="2400" dirty="0"/>
              <a:t>Please study the income statement on page 34 and compute the effective tax rate for 2015</a:t>
            </a:r>
          </a:p>
          <a:p>
            <a:pPr marL="0" indent="0">
              <a:buNone/>
            </a:pPr>
            <a:r>
              <a:rPr lang="en-US" sz="2400" dirty="0"/>
              <a:t>Is your answer consistent with the information you find at the bottom of page 55?</a:t>
            </a:r>
          </a:p>
          <a:p>
            <a:pPr marL="0" indent="0">
              <a:buNone/>
            </a:pPr>
            <a:r>
              <a:rPr lang="en-US" sz="2400" b="1" dirty="0"/>
              <a:t>Please explain.  </a:t>
            </a:r>
            <a:endParaRPr lang="en-US" sz="2400" dirty="0"/>
          </a:p>
          <a:p>
            <a:pPr marL="0" indent="0">
              <a:buNone/>
            </a:pPr>
            <a:r>
              <a:rPr lang="en-US" sz="2400" b="1" dirty="0"/>
              <a:t>When computing the effective tax rate, do you include account balances for accounts that involve:</a:t>
            </a:r>
            <a:endParaRPr lang="en-US" sz="2400" dirty="0"/>
          </a:p>
          <a:p>
            <a:pPr marL="0" indent="0">
              <a:buNone/>
            </a:pPr>
            <a:r>
              <a:rPr lang="en-US" sz="2400" b="1" dirty="0"/>
              <a:t>      a. temporary differences    b. permanent differences   c. both?</a:t>
            </a:r>
            <a:endParaRPr lang="en-US" sz="2400" dirty="0"/>
          </a:p>
          <a:p>
            <a:pPr marL="0" indent="0">
              <a:buNone/>
            </a:pPr>
            <a:r>
              <a:rPr lang="en-US" sz="2400" b="1" dirty="0"/>
              <a:t>Can you list three examples of temporary differences? </a:t>
            </a:r>
            <a:br>
              <a:rPr lang="en-US" sz="2400" b="1" dirty="0"/>
            </a:br>
            <a:r>
              <a:rPr lang="en-US" sz="2400" b="1" dirty="0"/>
              <a:t>Explain applicable GAAP and Tax rules.</a:t>
            </a:r>
            <a:endParaRPr lang="en-US" sz="2400" dirty="0"/>
          </a:p>
          <a:p>
            <a:pPr marL="0" indent="0">
              <a:buNone/>
            </a:pPr>
            <a:r>
              <a:rPr lang="en-US" sz="2400" b="1" dirty="0"/>
              <a:t>Can you list three examples of permanent differences</a:t>
            </a:r>
            <a:r>
              <a:rPr lang="en-US" sz="2400" b="1"/>
              <a:t>? </a:t>
            </a:r>
            <a:br>
              <a:rPr lang="en-US" sz="2400" b="1"/>
            </a:br>
            <a:r>
              <a:rPr lang="en-US" sz="2400" b="1"/>
              <a:t>Explain </a:t>
            </a:r>
            <a:r>
              <a:rPr lang="en-US" sz="2400" b="1" dirty="0"/>
              <a:t>applicable GAAP and Tax rules.</a:t>
            </a:r>
            <a:endParaRPr lang="en-US" sz="2400" dirty="0"/>
          </a:p>
          <a:p>
            <a:pPr marL="0" indent="0">
              <a:lnSpc>
                <a:spcPct val="115000"/>
              </a:lnSpc>
              <a:spcBef>
                <a:spcPts val="0"/>
              </a:spcBef>
              <a:spcAft>
                <a:spcPts val="0"/>
              </a:spcAft>
              <a:buNone/>
            </a:pPr>
            <a:endParaRPr lang="en-US" altLang="en-US" sz="1800" b="1" dirty="0">
              <a:cs typeface="Times New Roman" panose="02020603050405020304" pitchFamily="18" charset="0"/>
            </a:endParaRPr>
          </a:p>
        </p:txBody>
      </p:sp>
    </p:spTree>
    <p:extLst>
      <p:ext uri="{BB962C8B-B14F-4D97-AF65-F5344CB8AC3E}">
        <p14:creationId xmlns:p14="http://schemas.microsoft.com/office/powerpoint/2010/main" val="283844199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3699">
                                            <p:txEl>
                                              <p:pRg st="2" end="2"/>
                                            </p:txEl>
                                          </p:spTgt>
                                        </p:tgtEl>
                                        <p:attrNameLst>
                                          <p:attrName>style.visibility</p:attrName>
                                        </p:attrNameLst>
                                      </p:cBhvr>
                                      <p:to>
                                        <p:strVal val="visible"/>
                                      </p:to>
                                    </p:set>
                                    <p:anim calcmode="lin" valueType="num">
                                      <p:cBhvr additive="base">
                                        <p:cTn id="19" dur="500" fill="hold"/>
                                        <p:tgtEl>
                                          <p:spTgt spid="1053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3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53699">
                                            <p:txEl>
                                              <p:pRg st="3" end="3"/>
                                            </p:txEl>
                                          </p:spTgt>
                                        </p:tgtEl>
                                        <p:attrNameLst>
                                          <p:attrName>style.visibility</p:attrName>
                                        </p:attrNameLst>
                                      </p:cBhvr>
                                      <p:to>
                                        <p:strVal val="visible"/>
                                      </p:to>
                                    </p:set>
                                    <p:anim calcmode="lin" valueType="num">
                                      <p:cBhvr additive="base">
                                        <p:cTn id="25" dur="500" fill="hold"/>
                                        <p:tgtEl>
                                          <p:spTgt spid="1053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36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53699">
                                            <p:txEl>
                                              <p:pRg st="4" end="4"/>
                                            </p:txEl>
                                          </p:spTgt>
                                        </p:tgtEl>
                                        <p:attrNameLst>
                                          <p:attrName>style.visibility</p:attrName>
                                        </p:attrNameLst>
                                      </p:cBhvr>
                                      <p:to>
                                        <p:strVal val="visible"/>
                                      </p:to>
                                    </p:set>
                                    <p:anim calcmode="lin" valueType="num">
                                      <p:cBhvr additive="base">
                                        <p:cTn id="31" dur="500" fill="hold"/>
                                        <p:tgtEl>
                                          <p:spTgt spid="10536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536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53699">
                                            <p:txEl>
                                              <p:pRg st="5" end="5"/>
                                            </p:txEl>
                                          </p:spTgt>
                                        </p:tgtEl>
                                        <p:attrNameLst>
                                          <p:attrName>style.visibility</p:attrName>
                                        </p:attrNameLst>
                                      </p:cBhvr>
                                      <p:to>
                                        <p:strVal val="visible"/>
                                      </p:to>
                                    </p:set>
                                    <p:anim calcmode="lin" valueType="num">
                                      <p:cBhvr additive="base">
                                        <p:cTn id="37" dur="500" fill="hold"/>
                                        <p:tgtEl>
                                          <p:spTgt spid="10536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5369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53699">
                                            <p:txEl>
                                              <p:pRg st="6" end="6"/>
                                            </p:txEl>
                                          </p:spTgt>
                                        </p:tgtEl>
                                        <p:attrNameLst>
                                          <p:attrName>style.visibility</p:attrName>
                                        </p:attrNameLst>
                                      </p:cBhvr>
                                      <p:to>
                                        <p:strVal val="visible"/>
                                      </p:to>
                                    </p:set>
                                    <p:anim calcmode="lin" valueType="num">
                                      <p:cBhvr additive="base">
                                        <p:cTn id="43" dur="500" fill="hold"/>
                                        <p:tgtEl>
                                          <p:spTgt spid="10536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5369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53699">
                                            <p:txEl>
                                              <p:pRg st="7" end="7"/>
                                            </p:txEl>
                                          </p:spTgt>
                                        </p:tgtEl>
                                        <p:attrNameLst>
                                          <p:attrName>style.visibility</p:attrName>
                                        </p:attrNameLst>
                                      </p:cBhvr>
                                      <p:to>
                                        <p:strVal val="visible"/>
                                      </p:to>
                                    </p:set>
                                    <p:anim calcmode="lin" valueType="num">
                                      <p:cBhvr additive="base">
                                        <p:cTn id="49" dur="500" fill="hold"/>
                                        <p:tgtEl>
                                          <p:spTgt spid="10536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5369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53699">
                                            <p:txEl>
                                              <p:pRg st="8" end="8"/>
                                            </p:txEl>
                                          </p:spTgt>
                                        </p:tgtEl>
                                        <p:attrNameLst>
                                          <p:attrName>style.visibility</p:attrName>
                                        </p:attrNameLst>
                                      </p:cBhvr>
                                      <p:to>
                                        <p:strVal val="visible"/>
                                      </p:to>
                                    </p:set>
                                    <p:anim calcmode="lin" valueType="num">
                                      <p:cBhvr additive="base">
                                        <p:cTn id="55" dur="500" fill="hold"/>
                                        <p:tgtEl>
                                          <p:spTgt spid="105369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5369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Page </a:t>
            </a:r>
          </a:p>
          <a:p>
            <a:pPr marL="0" indent="0">
              <a:lnSpc>
                <a:spcPct val="115000"/>
              </a:lnSpc>
              <a:spcBef>
                <a:spcPts val="0"/>
              </a:spcBef>
              <a:spcAft>
                <a:spcPts val="0"/>
              </a:spcAft>
              <a:buNone/>
            </a:pPr>
            <a:endParaRPr lang="en-US" altLang="en-US" sz="1600" b="1" dirty="0">
              <a:cs typeface="Times New Roman" panose="02020603050405020304" pitchFamily="18" charset="0"/>
            </a:endParaRP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28383" y="1219200"/>
            <a:ext cx="8537454" cy="4343399"/>
          </a:xfrm>
          <a:prstGeom prst="rect">
            <a:avLst/>
          </a:prstGeom>
        </p:spPr>
      </p:pic>
    </p:spTree>
    <p:extLst>
      <p:ext uri="{BB962C8B-B14F-4D97-AF65-F5344CB8AC3E}">
        <p14:creationId xmlns:p14="http://schemas.microsoft.com/office/powerpoint/2010/main" val="158636925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Page</a:t>
            </a:r>
          </a:p>
          <a:p>
            <a:pPr marL="0" indent="0">
              <a:lnSpc>
                <a:spcPct val="115000"/>
              </a:lnSpc>
              <a:spcBef>
                <a:spcPts val="0"/>
              </a:spcBef>
              <a:spcAft>
                <a:spcPts val="0"/>
              </a:spcAft>
              <a:buNone/>
            </a:pP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52400" y="838200"/>
            <a:ext cx="8534400" cy="4543425"/>
          </a:xfrm>
          <a:prstGeom prst="rect">
            <a:avLst/>
          </a:prstGeom>
        </p:spPr>
      </p:pic>
    </p:spTree>
    <p:extLst>
      <p:ext uri="{BB962C8B-B14F-4D97-AF65-F5344CB8AC3E}">
        <p14:creationId xmlns:p14="http://schemas.microsoft.com/office/powerpoint/2010/main" val="12762551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Page</a:t>
            </a:r>
          </a:p>
          <a:p>
            <a:pPr marL="0" indent="0">
              <a:lnSpc>
                <a:spcPct val="115000"/>
              </a:lnSpc>
              <a:spcBef>
                <a:spcPts val="0"/>
              </a:spcBef>
              <a:spcAft>
                <a:spcPts val="0"/>
              </a:spcAft>
              <a:buNone/>
            </a:pP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74171" y="1143000"/>
            <a:ext cx="8626929" cy="3629025"/>
          </a:xfrm>
          <a:prstGeom prst="rect">
            <a:avLst/>
          </a:prstGeom>
        </p:spPr>
      </p:pic>
    </p:spTree>
    <p:extLst>
      <p:ext uri="{BB962C8B-B14F-4D97-AF65-F5344CB8AC3E}">
        <p14:creationId xmlns:p14="http://schemas.microsoft.com/office/powerpoint/2010/main" val="376871225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Page</a:t>
            </a:r>
          </a:p>
          <a:p>
            <a:pPr marL="0" indent="0">
              <a:buNone/>
            </a:pPr>
            <a:r>
              <a:rPr lang="en-US" dirty="0"/>
              <a:t>As of January 29, 2016, the Company reported a deferred tax asset of $270 million related to its intention to exit from the Company’s joint venture investment in Australia. The Company established a full valuation allowance against the deferred tax asset related to these losses generated from impairments and equity method losses. </a:t>
            </a:r>
            <a:r>
              <a:rPr lang="en-US" b="1" dirty="0"/>
              <a:t>These losses are collectively considered capital losses, having a five year carryforward period, and can only be used to offset capital gain income.</a:t>
            </a:r>
            <a:r>
              <a:rPr lang="en-US" dirty="0"/>
              <a:t> No present or future</a:t>
            </a:r>
          </a:p>
          <a:p>
            <a:pPr marL="0" indent="0">
              <a:buNone/>
            </a:pPr>
            <a:r>
              <a:rPr lang="en-US" dirty="0"/>
              <a:t>capital gains have been identified through which this deferred tax asset can be realized.</a:t>
            </a: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spTree>
    <p:extLst>
      <p:ext uri="{BB962C8B-B14F-4D97-AF65-F5344CB8AC3E}">
        <p14:creationId xmlns:p14="http://schemas.microsoft.com/office/powerpoint/2010/main" val="69049972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3699">
                                            <p:txEl>
                                              <p:pRg st="2" end="2"/>
                                            </p:txEl>
                                          </p:spTgt>
                                        </p:tgtEl>
                                        <p:attrNameLst>
                                          <p:attrName>style.visibility</p:attrName>
                                        </p:attrNameLst>
                                      </p:cBhvr>
                                      <p:to>
                                        <p:strVal val="visible"/>
                                      </p:to>
                                    </p:set>
                                    <p:anim calcmode="lin" valueType="num">
                                      <p:cBhvr additive="base">
                                        <p:cTn id="19" dur="500" fill="hold"/>
                                        <p:tgtEl>
                                          <p:spTgt spid="1053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3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Page</a:t>
            </a:r>
          </a:p>
          <a:p>
            <a:pPr marL="0" indent="0">
              <a:buNone/>
            </a:pPr>
            <a:r>
              <a:rPr lang="en-US" dirty="0"/>
              <a:t>The Company operates as a branch in various foreign jurisdictions and cumulatively has incurred </a:t>
            </a:r>
            <a:r>
              <a:rPr lang="en-US" b="1" dirty="0"/>
              <a:t>net operating losses of $580 million </a:t>
            </a:r>
            <a:r>
              <a:rPr lang="en-US" dirty="0"/>
              <a:t>and $557 million as of January 29, 2016, and January 30, 2015, respectively. These net operating losses are subject to expiration in 2017 through 2035. </a:t>
            </a:r>
          </a:p>
          <a:p>
            <a:pPr marL="0" indent="0">
              <a:buNone/>
            </a:pPr>
            <a:r>
              <a:rPr lang="en-US" b="1" dirty="0"/>
              <a:t>Deferred tax assets have been established for these foreign net operating losses in the accompanying consolidated balance sheets.</a:t>
            </a: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spTree>
    <p:extLst>
      <p:ext uri="{BB962C8B-B14F-4D97-AF65-F5344CB8AC3E}">
        <p14:creationId xmlns:p14="http://schemas.microsoft.com/office/powerpoint/2010/main" val="273749629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3699">
                                            <p:txEl>
                                              <p:pRg st="2" end="2"/>
                                            </p:txEl>
                                          </p:spTgt>
                                        </p:tgtEl>
                                        <p:attrNameLst>
                                          <p:attrName>style.visibility</p:attrName>
                                        </p:attrNameLst>
                                      </p:cBhvr>
                                      <p:to>
                                        <p:strVal val="visible"/>
                                      </p:to>
                                    </p:set>
                                    <p:anim calcmode="lin" valueType="num">
                                      <p:cBhvr additive="base">
                                        <p:cTn id="19" dur="500" fill="hold"/>
                                        <p:tgtEl>
                                          <p:spTgt spid="1053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36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Page</a:t>
            </a:r>
          </a:p>
          <a:p>
            <a:pPr marL="0" indent="0">
              <a:buNone/>
            </a:pPr>
            <a:r>
              <a:rPr lang="en-US" dirty="0"/>
              <a:t>The Company has not provided for </a:t>
            </a:r>
            <a:r>
              <a:rPr lang="en-US" b="1" dirty="0"/>
              <a:t>deferred income taxes</a:t>
            </a:r>
            <a:r>
              <a:rPr lang="en-US" dirty="0"/>
              <a:t> on accumulated but undistributed earnings of the Company’s foreign operations of approximately $153 million and $112 million as of January 29, 2016, and January 30, 2015, respectively, due to its intention to permanently reinvest these earnings outside the U.S.</a:t>
            </a:r>
            <a:r>
              <a:rPr lang="en-US" altLang="en-US" sz="1600" b="1" dirty="0">
                <a:cs typeface="Times New Roman" panose="02020603050405020304" pitchFamily="18" charset="0"/>
              </a:rPr>
              <a:t> </a:t>
            </a:r>
          </a:p>
          <a:p>
            <a:pPr marL="0" indent="0">
              <a:buNone/>
            </a:pPr>
            <a:endParaRPr lang="en-US" altLang="en-US" sz="1600" b="1" dirty="0">
              <a:cs typeface="Times New Roman" panose="02020603050405020304" pitchFamily="18" charset="0"/>
            </a:endParaRPr>
          </a:p>
          <a:p>
            <a:pPr marL="0" indent="0">
              <a:buNone/>
            </a:pPr>
            <a:r>
              <a:rPr lang="en-US" dirty="0"/>
              <a:t>The Company will provide for deferred or current income taxes on such earnings in the period it determines requisite to remit those earnings.</a:t>
            </a:r>
            <a:endParaRPr lang="en-US" altLang="en-US" sz="1600" b="1" dirty="0">
              <a:cs typeface="Times New Roman" panose="02020603050405020304" pitchFamily="18" charset="0"/>
            </a:endParaRP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spTree>
    <p:extLst>
      <p:ext uri="{BB962C8B-B14F-4D97-AF65-F5344CB8AC3E}">
        <p14:creationId xmlns:p14="http://schemas.microsoft.com/office/powerpoint/2010/main" val="333349043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3699">
                                            <p:txEl>
                                              <p:pRg st="3" end="3"/>
                                            </p:txEl>
                                          </p:spTgt>
                                        </p:tgtEl>
                                        <p:attrNameLst>
                                          <p:attrName>style.visibility</p:attrName>
                                        </p:attrNameLst>
                                      </p:cBhvr>
                                      <p:to>
                                        <p:strVal val="visible"/>
                                      </p:to>
                                    </p:set>
                                    <p:anim calcmode="lin" valueType="num">
                                      <p:cBhvr additive="base">
                                        <p:cTn id="19" dur="500" fill="hold"/>
                                        <p:tgtEl>
                                          <p:spTgt spid="10536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36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533400" y="457200"/>
            <a:ext cx="8001000" cy="4419600"/>
          </a:xfrm>
        </p:spPr>
        <p:txBody>
          <a:bodyPr/>
          <a:lstStyle/>
          <a:p>
            <a:endParaRPr lang="en-US" altLang="en-US" sz="7200"/>
          </a:p>
        </p:txBody>
      </p:sp>
      <p:pic>
        <p:nvPicPr>
          <p:cNvPr id="17411" name="Picture 3" descr="houseboa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9413"/>
            <a:ext cx="8763000" cy="604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049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900" b="1" dirty="0">
                <a:cs typeface="Times New Roman" panose="02020603050405020304" pitchFamily="18" charset="0"/>
              </a:rPr>
              <a:t> </a:t>
            </a:r>
            <a:r>
              <a:rPr lang="en-US" sz="1800" b="1" dirty="0"/>
              <a:t>UNRECOGNIZED TAX BENEFITS. Pages 42 and 57.</a:t>
            </a:r>
            <a:endParaRPr lang="en-US" sz="1800" dirty="0"/>
          </a:p>
          <a:p>
            <a:pPr marL="0" indent="0">
              <a:buNone/>
            </a:pPr>
            <a:r>
              <a:rPr lang="en-US" sz="1800" b="1" i="1" dirty="0"/>
              <a:t>The Company establishes a liability for tax positions for which there is uncertainty as to whether or not the position will be ultimately sustained. The Company includes interest related to tax issues as part of net interest on the consolidated financial statements. The Company records any applicable penalties related to tax issues within the income tax provision.</a:t>
            </a:r>
            <a:endParaRPr lang="en-US" altLang="en-US" sz="1050" b="1" dirty="0">
              <a:cs typeface="Times New Roman" panose="02020603050405020304" pitchFamily="18" charset="0"/>
            </a:endParaRPr>
          </a:p>
          <a:p>
            <a:pPr marL="0" indent="0">
              <a:lnSpc>
                <a:spcPct val="115000"/>
              </a:lnSpc>
              <a:spcBef>
                <a:spcPts val="0"/>
              </a:spcBef>
              <a:spcAft>
                <a:spcPts val="0"/>
              </a:spcAft>
              <a:buNone/>
            </a:pPr>
            <a:endParaRPr lang="en-US" altLang="en-US" sz="1100" b="1" dirty="0">
              <a:cs typeface="Times New Roman" panose="02020603050405020304" pitchFamily="18" charset="0"/>
            </a:endParaRPr>
          </a:p>
          <a:p>
            <a:pPr marL="0" indent="0">
              <a:lnSpc>
                <a:spcPct val="115000"/>
              </a:lnSpc>
              <a:spcBef>
                <a:spcPts val="0"/>
              </a:spcBef>
              <a:spcAft>
                <a:spcPts val="0"/>
              </a:spcAft>
              <a:buNone/>
            </a:pPr>
            <a:endParaRPr lang="en-US" altLang="en-US" sz="1600" b="1" dirty="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57201" y="2209800"/>
            <a:ext cx="8001000" cy="3987208"/>
          </a:xfrm>
          <a:prstGeom prst="rect">
            <a:avLst/>
          </a:prstGeom>
        </p:spPr>
      </p:pic>
    </p:spTree>
    <p:extLst>
      <p:ext uri="{BB962C8B-B14F-4D97-AF65-F5344CB8AC3E}">
        <p14:creationId xmlns:p14="http://schemas.microsoft.com/office/powerpoint/2010/main" val="323730266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sz="4800" b="1" dirty="0">
                <a:ea typeface="Times New Roman" panose="02020603050405020304" pitchFamily="18" charset="0"/>
                <a:cs typeface="Times New Roman" panose="02020603050405020304" pitchFamily="18" charset="0"/>
              </a:rPr>
              <a:t>The following problem provides the basis for applying some of the generally accepted accounting principles for reporting income tax expense, and related accounts.</a:t>
            </a:r>
            <a:endParaRPr lang="en-US" altLang="en-US" sz="4800" b="1" dirty="0">
              <a:cs typeface="Times New Roman" panose="02020603050405020304" pitchFamily="18" charset="0"/>
            </a:endParaRPr>
          </a:p>
        </p:txBody>
      </p:sp>
    </p:spTree>
    <p:extLst>
      <p:ext uri="{BB962C8B-B14F-4D97-AF65-F5344CB8AC3E}">
        <p14:creationId xmlns:p14="http://schemas.microsoft.com/office/powerpoint/2010/main" val="197801478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a:t>
            </a: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75138765"/>
              </p:ext>
            </p:extLst>
          </p:nvPr>
        </p:nvGraphicFramePr>
        <p:xfrm>
          <a:off x="117508" y="228600"/>
          <a:ext cx="8908979" cy="6172199"/>
        </p:xfrm>
        <a:graphic>
          <a:graphicData uri="http://schemas.openxmlformats.org/presentationml/2006/ole">
            <mc:AlternateContent xmlns:mc="http://schemas.openxmlformats.org/markup-compatibility/2006">
              <mc:Choice xmlns:v="urn:schemas-microsoft-com:vml" Requires="v">
                <p:oleObj spid="_x0000_s112694" name="Worksheet" r:id="rId4" imgW="6610502" imgH="4410097" progId="Excel.Sheet.12">
                  <p:embed/>
                </p:oleObj>
              </mc:Choice>
              <mc:Fallback>
                <p:oleObj name="Worksheet" r:id="rId4" imgW="6610502" imgH="4410097" progId="Excel.Sheet.12">
                  <p:embed/>
                  <p:pic>
                    <p:nvPicPr>
                      <p:cNvPr id="0" name=""/>
                      <p:cNvPicPr/>
                      <p:nvPr/>
                    </p:nvPicPr>
                    <p:blipFill>
                      <a:blip r:embed="rId5"/>
                      <a:stretch>
                        <a:fillRect/>
                      </a:stretch>
                    </p:blipFill>
                    <p:spPr>
                      <a:xfrm>
                        <a:off x="117508" y="228600"/>
                        <a:ext cx="8908979" cy="6172199"/>
                      </a:xfrm>
                      <a:prstGeom prst="rect">
                        <a:avLst/>
                      </a:prstGeom>
                    </p:spPr>
                  </p:pic>
                </p:oleObj>
              </mc:Fallback>
            </mc:AlternateContent>
          </a:graphicData>
        </a:graphic>
      </p:graphicFrame>
    </p:spTree>
    <p:extLst>
      <p:ext uri="{BB962C8B-B14F-4D97-AF65-F5344CB8AC3E}">
        <p14:creationId xmlns:p14="http://schemas.microsoft.com/office/powerpoint/2010/main" val="290875234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501767011"/>
              </p:ext>
            </p:extLst>
          </p:nvPr>
        </p:nvGraphicFramePr>
        <p:xfrm>
          <a:off x="176868" y="457200"/>
          <a:ext cx="8318256" cy="4459271"/>
        </p:xfrm>
        <a:graphic>
          <a:graphicData uri="http://schemas.openxmlformats.org/presentationml/2006/ole">
            <mc:AlternateContent xmlns:mc="http://schemas.openxmlformats.org/markup-compatibility/2006">
              <mc:Choice xmlns:v="urn:schemas-microsoft-com:vml" Requires="v">
                <p:oleObj spid="_x0000_s113718" name="Worksheet" r:id="rId4" imgW="2771851" imgH="1485866" progId="Excel.Sheet.12">
                  <p:embed/>
                </p:oleObj>
              </mc:Choice>
              <mc:Fallback>
                <p:oleObj name="Worksheet" r:id="rId4" imgW="2771851" imgH="1485866" progId="Excel.Sheet.12">
                  <p:embed/>
                  <p:pic>
                    <p:nvPicPr>
                      <p:cNvPr id="0" name=""/>
                      <p:cNvPicPr/>
                      <p:nvPr/>
                    </p:nvPicPr>
                    <p:blipFill>
                      <a:blip r:embed="rId5"/>
                      <a:stretch>
                        <a:fillRect/>
                      </a:stretch>
                    </p:blipFill>
                    <p:spPr>
                      <a:xfrm>
                        <a:off x="176868" y="457200"/>
                        <a:ext cx="8318256" cy="4459271"/>
                      </a:xfrm>
                      <a:prstGeom prst="rect">
                        <a:avLst/>
                      </a:prstGeom>
                    </p:spPr>
                  </p:pic>
                </p:oleObj>
              </mc:Fallback>
            </mc:AlternateContent>
          </a:graphicData>
        </a:graphic>
      </p:graphicFrame>
    </p:spTree>
    <p:extLst>
      <p:ext uri="{BB962C8B-B14F-4D97-AF65-F5344CB8AC3E}">
        <p14:creationId xmlns:p14="http://schemas.microsoft.com/office/powerpoint/2010/main" val="290182207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2" name="Object 1"/>
          <p:cNvGraphicFramePr>
            <a:graphicFrameLocks noChangeAspect="1"/>
          </p:cNvGraphicFramePr>
          <p:nvPr/>
        </p:nvGraphicFramePr>
        <p:xfrm>
          <a:off x="176868" y="457200"/>
          <a:ext cx="8318256" cy="4459271"/>
        </p:xfrm>
        <a:graphic>
          <a:graphicData uri="http://schemas.openxmlformats.org/presentationml/2006/ole">
            <mc:AlternateContent xmlns:mc="http://schemas.openxmlformats.org/markup-compatibility/2006">
              <mc:Choice xmlns:v="urn:schemas-microsoft-com:vml" Requires="v">
                <p:oleObj spid="_x0000_s122924" name="Worksheet" r:id="rId4" imgW="2771851" imgH="1485866" progId="Excel.Sheet.12">
                  <p:embed/>
                </p:oleObj>
              </mc:Choice>
              <mc:Fallback>
                <p:oleObj name="Worksheet" r:id="rId4" imgW="2771851" imgH="1485866" progId="Excel.Sheet.12">
                  <p:embed/>
                  <p:pic>
                    <p:nvPicPr>
                      <p:cNvPr id="2" name="Object 1"/>
                      <p:cNvPicPr/>
                      <p:nvPr/>
                    </p:nvPicPr>
                    <p:blipFill>
                      <a:blip r:embed="rId5"/>
                      <a:stretch>
                        <a:fillRect/>
                      </a:stretch>
                    </p:blipFill>
                    <p:spPr>
                      <a:xfrm>
                        <a:off x="176868" y="457200"/>
                        <a:ext cx="8318256" cy="4459271"/>
                      </a:xfrm>
                      <a:prstGeom prst="rect">
                        <a:avLst/>
                      </a:prstGeom>
                    </p:spPr>
                  </p:pic>
                </p:oleObj>
              </mc:Fallback>
            </mc:AlternateContent>
          </a:graphicData>
        </a:graphic>
      </p:graphicFrame>
    </p:spTree>
    <p:extLst>
      <p:ext uri="{BB962C8B-B14F-4D97-AF65-F5344CB8AC3E}">
        <p14:creationId xmlns:p14="http://schemas.microsoft.com/office/powerpoint/2010/main" val="265202077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40501352"/>
              </p:ext>
            </p:extLst>
          </p:nvPr>
        </p:nvGraphicFramePr>
        <p:xfrm>
          <a:off x="228600" y="990600"/>
          <a:ext cx="8518277" cy="4272834"/>
        </p:xfrm>
        <a:graphic>
          <a:graphicData uri="http://schemas.openxmlformats.org/presentationml/2006/ole">
            <mc:AlternateContent xmlns:mc="http://schemas.openxmlformats.org/markup-compatibility/2006">
              <mc:Choice xmlns:v="urn:schemas-microsoft-com:vml" Requires="v">
                <p:oleObj spid="_x0000_s114742" name="Worksheet" r:id="rId4" imgW="2962351" imgH="1485866" progId="Excel.Sheet.12">
                  <p:embed/>
                </p:oleObj>
              </mc:Choice>
              <mc:Fallback>
                <p:oleObj name="Worksheet" r:id="rId4" imgW="2962351" imgH="1485866" progId="Excel.Sheet.12">
                  <p:embed/>
                  <p:pic>
                    <p:nvPicPr>
                      <p:cNvPr id="0" name=""/>
                      <p:cNvPicPr/>
                      <p:nvPr/>
                    </p:nvPicPr>
                    <p:blipFill>
                      <a:blip r:embed="rId5"/>
                      <a:stretch>
                        <a:fillRect/>
                      </a:stretch>
                    </p:blipFill>
                    <p:spPr>
                      <a:xfrm>
                        <a:off x="228600" y="990600"/>
                        <a:ext cx="8518277" cy="4272834"/>
                      </a:xfrm>
                      <a:prstGeom prst="rect">
                        <a:avLst/>
                      </a:prstGeom>
                    </p:spPr>
                  </p:pic>
                </p:oleObj>
              </mc:Fallback>
            </mc:AlternateContent>
          </a:graphicData>
        </a:graphic>
      </p:graphicFrame>
    </p:spTree>
    <p:extLst>
      <p:ext uri="{BB962C8B-B14F-4D97-AF65-F5344CB8AC3E}">
        <p14:creationId xmlns:p14="http://schemas.microsoft.com/office/powerpoint/2010/main" val="271082026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2" name="Object 1"/>
          <p:cNvGraphicFramePr>
            <a:graphicFrameLocks noChangeAspect="1"/>
          </p:cNvGraphicFramePr>
          <p:nvPr/>
        </p:nvGraphicFramePr>
        <p:xfrm>
          <a:off x="166566" y="914401"/>
          <a:ext cx="8518277" cy="4272834"/>
        </p:xfrm>
        <a:graphic>
          <a:graphicData uri="http://schemas.openxmlformats.org/presentationml/2006/ole">
            <mc:AlternateContent xmlns:mc="http://schemas.openxmlformats.org/markup-compatibility/2006">
              <mc:Choice xmlns:v="urn:schemas-microsoft-com:vml" Requires="v">
                <p:oleObj spid="_x0000_s123948" name="Worksheet" r:id="rId4" imgW="2962351" imgH="1485866" progId="Excel.Sheet.12">
                  <p:embed/>
                </p:oleObj>
              </mc:Choice>
              <mc:Fallback>
                <p:oleObj name="Worksheet" r:id="rId4" imgW="2962351" imgH="1485866" progId="Excel.Sheet.12">
                  <p:embed/>
                  <p:pic>
                    <p:nvPicPr>
                      <p:cNvPr id="2" name="Object 1"/>
                      <p:cNvPicPr/>
                      <p:nvPr/>
                    </p:nvPicPr>
                    <p:blipFill>
                      <a:blip r:embed="rId5"/>
                      <a:stretch>
                        <a:fillRect/>
                      </a:stretch>
                    </p:blipFill>
                    <p:spPr>
                      <a:xfrm>
                        <a:off x="166566" y="914401"/>
                        <a:ext cx="8518277" cy="4272834"/>
                      </a:xfrm>
                      <a:prstGeom prst="rect">
                        <a:avLst/>
                      </a:prstGeom>
                    </p:spPr>
                  </p:pic>
                </p:oleObj>
              </mc:Fallback>
            </mc:AlternateContent>
          </a:graphicData>
        </a:graphic>
      </p:graphicFrame>
    </p:spTree>
    <p:extLst>
      <p:ext uri="{BB962C8B-B14F-4D97-AF65-F5344CB8AC3E}">
        <p14:creationId xmlns:p14="http://schemas.microsoft.com/office/powerpoint/2010/main" val="285353592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174538626"/>
              </p:ext>
            </p:extLst>
          </p:nvPr>
        </p:nvGraphicFramePr>
        <p:xfrm>
          <a:off x="103188" y="685800"/>
          <a:ext cx="8812212" cy="4724400"/>
        </p:xfrm>
        <a:graphic>
          <a:graphicData uri="http://schemas.openxmlformats.org/presentationml/2006/ole">
            <mc:AlternateContent xmlns:mc="http://schemas.openxmlformats.org/markup-compatibility/2006">
              <mc:Choice xmlns:v="urn:schemas-microsoft-com:vml" Requires="v">
                <p:oleObj spid="_x0000_s115764" name="Worksheet" r:id="rId4" imgW="3019349" imgH="1581172" progId="Excel.Sheet.12">
                  <p:embed/>
                </p:oleObj>
              </mc:Choice>
              <mc:Fallback>
                <p:oleObj name="Worksheet" r:id="rId4" imgW="3019349" imgH="1581172" progId="Excel.Sheet.12">
                  <p:embed/>
                  <p:pic>
                    <p:nvPicPr>
                      <p:cNvPr id="0" name=""/>
                      <p:cNvPicPr/>
                      <p:nvPr/>
                    </p:nvPicPr>
                    <p:blipFill>
                      <a:blip r:embed="rId5"/>
                      <a:stretch>
                        <a:fillRect/>
                      </a:stretch>
                    </p:blipFill>
                    <p:spPr>
                      <a:xfrm>
                        <a:off x="103188" y="685800"/>
                        <a:ext cx="8812212" cy="4724400"/>
                      </a:xfrm>
                      <a:prstGeom prst="rect">
                        <a:avLst/>
                      </a:prstGeom>
                    </p:spPr>
                  </p:pic>
                </p:oleObj>
              </mc:Fallback>
            </mc:AlternateContent>
          </a:graphicData>
        </a:graphic>
      </p:graphicFrame>
    </p:spTree>
    <p:extLst>
      <p:ext uri="{BB962C8B-B14F-4D97-AF65-F5344CB8AC3E}">
        <p14:creationId xmlns:p14="http://schemas.microsoft.com/office/powerpoint/2010/main" val="334494564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2" name="Object 1"/>
          <p:cNvGraphicFramePr>
            <a:graphicFrameLocks noChangeAspect="1"/>
          </p:cNvGraphicFramePr>
          <p:nvPr/>
        </p:nvGraphicFramePr>
        <p:xfrm>
          <a:off x="103794" y="685800"/>
          <a:ext cx="8820669" cy="4724400"/>
        </p:xfrm>
        <a:graphic>
          <a:graphicData uri="http://schemas.openxmlformats.org/presentationml/2006/ole">
            <mc:AlternateContent xmlns:mc="http://schemas.openxmlformats.org/markup-compatibility/2006">
              <mc:Choice xmlns:v="urn:schemas-microsoft-com:vml" Requires="v">
                <p:oleObj spid="_x0000_s124970" name="Worksheet" r:id="rId4" imgW="2952902" imgH="1581172" progId="Excel.Sheet.12">
                  <p:embed/>
                </p:oleObj>
              </mc:Choice>
              <mc:Fallback>
                <p:oleObj name="Worksheet" r:id="rId4" imgW="2952902" imgH="1581172" progId="Excel.Sheet.12">
                  <p:embed/>
                  <p:pic>
                    <p:nvPicPr>
                      <p:cNvPr id="2" name="Object 1"/>
                      <p:cNvPicPr/>
                      <p:nvPr/>
                    </p:nvPicPr>
                    <p:blipFill>
                      <a:blip r:embed="rId5"/>
                      <a:stretch>
                        <a:fillRect/>
                      </a:stretch>
                    </p:blipFill>
                    <p:spPr>
                      <a:xfrm>
                        <a:off x="103794" y="685800"/>
                        <a:ext cx="8820669" cy="4724400"/>
                      </a:xfrm>
                      <a:prstGeom prst="rect">
                        <a:avLst/>
                      </a:prstGeom>
                    </p:spPr>
                  </p:pic>
                </p:oleObj>
              </mc:Fallback>
            </mc:AlternateContent>
          </a:graphicData>
        </a:graphic>
      </p:graphicFrame>
    </p:spTree>
    <p:extLst>
      <p:ext uri="{BB962C8B-B14F-4D97-AF65-F5344CB8AC3E}">
        <p14:creationId xmlns:p14="http://schemas.microsoft.com/office/powerpoint/2010/main" val="228035113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77786181"/>
              </p:ext>
            </p:extLst>
          </p:nvPr>
        </p:nvGraphicFramePr>
        <p:xfrm>
          <a:off x="304800" y="457200"/>
          <a:ext cx="8607425" cy="4572000"/>
        </p:xfrm>
        <a:graphic>
          <a:graphicData uri="http://schemas.openxmlformats.org/presentationml/2006/ole">
            <mc:AlternateContent xmlns:mc="http://schemas.openxmlformats.org/markup-compatibility/2006">
              <mc:Choice xmlns:v="urn:schemas-microsoft-com:vml" Requires="v">
                <p:oleObj spid="_x0000_s116787" name="Worksheet" r:id="rId3" imgW="3247949" imgH="1581172" progId="Excel.Sheet.12">
                  <p:embed/>
                </p:oleObj>
              </mc:Choice>
              <mc:Fallback>
                <p:oleObj name="Worksheet" r:id="rId3" imgW="3247949" imgH="1581172" progId="Excel.Sheet.12">
                  <p:embed/>
                  <p:pic>
                    <p:nvPicPr>
                      <p:cNvPr id="0" name=""/>
                      <p:cNvPicPr/>
                      <p:nvPr/>
                    </p:nvPicPr>
                    <p:blipFill>
                      <a:blip r:embed="rId4"/>
                      <a:stretch>
                        <a:fillRect/>
                      </a:stretch>
                    </p:blipFill>
                    <p:spPr>
                      <a:xfrm>
                        <a:off x="304800" y="457200"/>
                        <a:ext cx="8607425" cy="4572000"/>
                      </a:xfrm>
                      <a:prstGeom prst="rect">
                        <a:avLst/>
                      </a:prstGeom>
                    </p:spPr>
                  </p:pic>
                </p:oleObj>
              </mc:Fallback>
            </mc:AlternateContent>
          </a:graphicData>
        </a:graphic>
      </p:graphicFrame>
    </p:spTree>
    <p:extLst>
      <p:ext uri="{BB962C8B-B14F-4D97-AF65-F5344CB8AC3E}">
        <p14:creationId xmlns:p14="http://schemas.microsoft.com/office/powerpoint/2010/main" val="4036386656"/>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2" name="Rectangle 16"/>
          <p:cNvSpPr>
            <a:spLocks noGrp="1" noChangeArrowheads="1"/>
          </p:cNvSpPr>
          <p:nvPr>
            <p:ph type="title"/>
          </p:nvPr>
        </p:nvSpPr>
        <p:spPr>
          <a:xfrm>
            <a:off x="685800" y="1066800"/>
            <a:ext cx="7772400" cy="1143000"/>
          </a:xfrm>
        </p:spPr>
        <p:txBody>
          <a:bodyPr/>
          <a:lstStyle/>
          <a:p>
            <a:r>
              <a:rPr lang="en-US" altLang="en-US" u="sng">
                <a:solidFill>
                  <a:srgbClr val="CC0000"/>
                </a:solidFill>
              </a:rPr>
              <a:t>TAX REFUND</a:t>
            </a:r>
          </a:p>
        </p:txBody>
      </p:sp>
      <p:sp>
        <p:nvSpPr>
          <p:cNvPr id="4099" name="Rectangle 3"/>
          <p:cNvSpPr>
            <a:spLocks noGrp="1" noChangeArrowheads="1"/>
          </p:cNvSpPr>
          <p:nvPr>
            <p:ph type="body" sz="half" idx="1"/>
          </p:nvPr>
        </p:nvSpPr>
        <p:spPr>
          <a:xfrm>
            <a:off x="685800" y="1981200"/>
            <a:ext cx="8077200" cy="4114800"/>
          </a:xfrm>
        </p:spPr>
        <p:txBody>
          <a:bodyPr/>
          <a:lstStyle/>
          <a:p>
            <a:pPr>
              <a:lnSpc>
                <a:spcPct val="80000"/>
              </a:lnSpc>
            </a:pPr>
            <a:endParaRPr lang="en-US" altLang="en-US" sz="1400" dirty="0"/>
          </a:p>
          <a:p>
            <a:pPr>
              <a:lnSpc>
                <a:spcPct val="80000"/>
              </a:lnSpc>
              <a:buFontTx/>
              <a:buNone/>
            </a:pPr>
            <a:r>
              <a:rPr lang="en-US" altLang="en-US" sz="1800" dirty="0">
                <a:latin typeface="Arial" panose="020B0604020202020204" pitchFamily="34" charset="0"/>
              </a:rPr>
              <a:t>Revenue America News Release</a:t>
            </a:r>
            <a:r>
              <a:rPr lang="en-CA" altLang="en-US" sz="1800" dirty="0">
                <a:latin typeface="Arial" panose="020B0604020202020204" pitchFamily="34" charset="0"/>
              </a:rPr>
              <a:t>:</a:t>
            </a:r>
            <a:r>
              <a:rPr lang="en-US" altLang="en-US" sz="1800" dirty="0">
                <a:latin typeface="Arial" panose="020B0604020202020204" pitchFamily="34" charset="0"/>
              </a:rPr>
              <a:t> </a:t>
            </a:r>
            <a:r>
              <a:rPr lang="en-CA" altLang="en-US" sz="1800" dirty="0">
                <a:latin typeface="Arial" panose="020B0604020202020204" pitchFamily="34" charset="0"/>
              </a:rPr>
              <a:t>September 22</a:t>
            </a:r>
            <a:r>
              <a:rPr lang="en-US" altLang="en-US" sz="1800" dirty="0">
                <a:latin typeface="Arial" panose="020B0604020202020204" pitchFamily="34" charset="0"/>
              </a:rPr>
              <a:t>, 2007</a:t>
            </a:r>
            <a:r>
              <a:rPr lang="en-CA" altLang="en-US" sz="1800" dirty="0">
                <a:latin typeface="Arial" panose="020B0604020202020204" pitchFamily="34" charset="0"/>
              </a:rPr>
              <a:t>.</a:t>
            </a:r>
            <a:endParaRPr lang="en-US" altLang="en-US" sz="1800" dirty="0">
              <a:latin typeface="Arial" panose="020B0604020202020204" pitchFamily="34" charset="0"/>
            </a:endParaRPr>
          </a:p>
          <a:p>
            <a:pPr>
              <a:lnSpc>
                <a:spcPct val="80000"/>
              </a:lnSpc>
              <a:buFontTx/>
              <a:buNone/>
            </a:pPr>
            <a:endParaRPr lang="en-US" altLang="en-US" sz="1800" dirty="0">
              <a:latin typeface="Arial" panose="020B0604020202020204" pitchFamily="34" charset="0"/>
            </a:endParaRPr>
          </a:p>
          <a:p>
            <a:pPr>
              <a:lnSpc>
                <a:spcPct val="80000"/>
              </a:lnSpc>
            </a:pPr>
            <a:r>
              <a:rPr lang="en-US" altLang="en-US" sz="1800" dirty="0">
                <a:latin typeface="Arial" panose="020B0604020202020204" pitchFamily="34" charset="0"/>
              </a:rPr>
              <a:t>Due to a very significant increase in tax collection for the year 2007, </a:t>
            </a:r>
            <a:r>
              <a:rPr lang="en-CA" altLang="en-US" sz="1800" dirty="0">
                <a:latin typeface="Arial" panose="020B0604020202020204" pitchFamily="34" charset="0"/>
              </a:rPr>
              <a:t>The United States Treasury Department</a:t>
            </a:r>
            <a:r>
              <a:rPr lang="en-US" altLang="en-US" sz="1800" dirty="0">
                <a:latin typeface="Arial" panose="020B0604020202020204" pitchFamily="34" charset="0"/>
              </a:rPr>
              <a:t> and I.R.S. have been instructed to refund 70% of the tax surplus to American taxpayers before the Spring season</a:t>
            </a:r>
            <a:r>
              <a:rPr lang="en-CA" altLang="en-US" sz="1800" dirty="0">
                <a:latin typeface="Arial" panose="020B0604020202020204" pitchFamily="34" charset="0"/>
              </a:rPr>
              <a:t>!</a:t>
            </a:r>
            <a:endParaRPr lang="en-US" altLang="en-US" sz="1800" dirty="0">
              <a:latin typeface="Arial" panose="020B0604020202020204" pitchFamily="34" charset="0"/>
            </a:endParaRPr>
          </a:p>
          <a:p>
            <a:pPr>
              <a:lnSpc>
                <a:spcPct val="80000"/>
              </a:lnSpc>
            </a:pPr>
            <a:endParaRPr lang="en-US" altLang="en-US" sz="1800" dirty="0">
              <a:latin typeface="Arial" panose="020B0604020202020204" pitchFamily="34" charset="0"/>
            </a:endParaRPr>
          </a:p>
          <a:p>
            <a:pPr>
              <a:lnSpc>
                <a:spcPct val="80000"/>
              </a:lnSpc>
            </a:pPr>
            <a:r>
              <a:rPr lang="en-US" altLang="en-US" sz="1800" dirty="0">
                <a:latin typeface="Arial" panose="020B0604020202020204" pitchFamily="34" charset="0"/>
              </a:rPr>
              <a:t>Average refund will be between </a:t>
            </a:r>
            <a:r>
              <a:rPr lang="en-CA" altLang="en-US" sz="1800" dirty="0">
                <a:latin typeface="Arial" panose="020B0604020202020204" pitchFamily="34" charset="0"/>
              </a:rPr>
              <a:t>$3000 to $6500</a:t>
            </a:r>
            <a:r>
              <a:rPr lang="en-US" altLang="en-US" sz="1800" dirty="0">
                <a:latin typeface="Arial" panose="020B0604020202020204" pitchFamily="34" charset="0"/>
              </a:rPr>
              <a:t> for a married couple</a:t>
            </a:r>
            <a:r>
              <a:rPr lang="en-CA" altLang="en-US" sz="1800" dirty="0">
                <a:latin typeface="Arial" panose="020B0604020202020204" pitchFamily="34" charset="0"/>
              </a:rPr>
              <a:t>,</a:t>
            </a:r>
            <a:r>
              <a:rPr lang="en-US" altLang="en-US" sz="1800" dirty="0">
                <a:latin typeface="Arial" panose="020B0604020202020204" pitchFamily="34" charset="0"/>
              </a:rPr>
              <a:t> and </a:t>
            </a:r>
            <a:r>
              <a:rPr lang="en-CA" altLang="en-US" sz="1800" dirty="0">
                <a:latin typeface="Arial" panose="020B0604020202020204" pitchFamily="34" charset="0"/>
              </a:rPr>
              <a:t>$1500</a:t>
            </a:r>
            <a:r>
              <a:rPr lang="en-US" altLang="en-US" sz="1800" dirty="0">
                <a:latin typeface="Arial" panose="020B0604020202020204" pitchFamily="34" charset="0"/>
              </a:rPr>
              <a:t> to </a:t>
            </a:r>
            <a:r>
              <a:rPr lang="en-CA" altLang="en-US" sz="1800" dirty="0">
                <a:latin typeface="Arial" panose="020B0604020202020204" pitchFamily="34" charset="0"/>
              </a:rPr>
              <a:t>$3250</a:t>
            </a:r>
            <a:r>
              <a:rPr lang="en-US" altLang="en-US" sz="1800" dirty="0">
                <a:latin typeface="Arial" panose="020B0604020202020204" pitchFamily="34" charset="0"/>
              </a:rPr>
              <a:t> for a single person.</a:t>
            </a:r>
          </a:p>
          <a:p>
            <a:pPr>
              <a:lnSpc>
                <a:spcPct val="80000"/>
              </a:lnSpc>
              <a:buFontTx/>
              <a:buNone/>
            </a:pPr>
            <a:endParaRPr lang="en-US" altLang="en-US" sz="1800" dirty="0">
              <a:latin typeface="Arial" panose="020B0604020202020204" pitchFamily="34" charset="0"/>
            </a:endParaRPr>
          </a:p>
          <a:p>
            <a:pPr>
              <a:lnSpc>
                <a:spcPct val="80000"/>
              </a:lnSpc>
            </a:pPr>
            <a:r>
              <a:rPr lang="en-US" altLang="en-US" sz="1800" dirty="0">
                <a:latin typeface="Arial" panose="020B0604020202020204" pitchFamily="34" charset="0"/>
              </a:rPr>
              <a:t>Click on the red dot below to listen to the official proclamation and instruction</a:t>
            </a:r>
            <a:r>
              <a:rPr lang="en-CA" altLang="en-US" sz="1800" dirty="0">
                <a:latin typeface="Arial" panose="020B0604020202020204" pitchFamily="34" charset="0"/>
              </a:rPr>
              <a:t>s</a:t>
            </a:r>
            <a:r>
              <a:rPr lang="en-US" altLang="en-US" sz="1800" dirty="0">
                <a:latin typeface="Arial" panose="020B0604020202020204" pitchFamily="34" charset="0"/>
              </a:rPr>
              <a:t> </a:t>
            </a:r>
            <a:r>
              <a:rPr lang="en-CA" altLang="en-US" sz="1800" dirty="0">
                <a:latin typeface="Arial" panose="020B0604020202020204" pitchFamily="34" charset="0"/>
              </a:rPr>
              <a:t>as to</a:t>
            </a:r>
            <a:r>
              <a:rPr lang="en-US" altLang="en-US" sz="1800" dirty="0">
                <a:latin typeface="Arial" panose="020B0604020202020204" pitchFamily="34" charset="0"/>
              </a:rPr>
              <a:t> how to apply for this refund</a:t>
            </a:r>
            <a:r>
              <a:rPr lang="en-CA" altLang="en-US" sz="1800" dirty="0">
                <a:latin typeface="Arial" panose="020B0604020202020204" pitchFamily="34" charset="0"/>
              </a:rPr>
              <a:t> online</a:t>
            </a:r>
            <a:r>
              <a:rPr lang="en-US" altLang="en-US" sz="1800" dirty="0">
                <a:latin typeface="Arial" panose="020B0604020202020204" pitchFamily="34" charset="0"/>
              </a:rPr>
              <a:t>.</a:t>
            </a:r>
          </a:p>
          <a:p>
            <a:pPr>
              <a:lnSpc>
                <a:spcPct val="80000"/>
              </a:lnSpc>
              <a:buFontTx/>
              <a:buNone/>
            </a:pPr>
            <a:endParaRPr lang="en-US" altLang="en-US" sz="1800" dirty="0">
              <a:latin typeface="Arial" panose="020B0604020202020204" pitchFamily="34" charset="0"/>
            </a:endParaRPr>
          </a:p>
          <a:p>
            <a:pPr>
              <a:lnSpc>
                <a:spcPct val="80000"/>
              </a:lnSpc>
              <a:buFontTx/>
              <a:buNone/>
            </a:pPr>
            <a:r>
              <a:rPr lang="en-US" altLang="en-US" sz="900" dirty="0">
                <a:latin typeface="Arial" panose="020B0604020202020204" pitchFamily="34" charset="0"/>
              </a:rPr>
              <a:t>	</a:t>
            </a:r>
          </a:p>
        </p:txBody>
      </p:sp>
      <p:sp>
        <p:nvSpPr>
          <p:cNvPr id="4106" name="Oval 10"/>
          <p:cNvSpPr>
            <a:spLocks noChangeArrowheads="1"/>
          </p:cNvSpPr>
          <p:nvPr/>
        </p:nvSpPr>
        <p:spPr bwMode="auto">
          <a:xfrm>
            <a:off x="6400800" y="5791200"/>
            <a:ext cx="142875" cy="144463"/>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42" name="Picture 46" descr="clfcorporate-e"/>
          <p:cNvPicPr>
            <a:picLocks noChangeAspect="1" noChangeArrowheads="1"/>
          </p:cNvPicPr>
          <p:nvPr/>
        </p:nvPicPr>
        <p:blipFill>
          <a:blip r:embed="rId3">
            <a:extLst>
              <a:ext uri="{28A0092B-C50C-407E-A947-70E740481C1C}">
                <a14:useLocalDpi xmlns:a14="http://schemas.microsoft.com/office/drawing/2010/main" val="0"/>
              </a:ext>
            </a:extLst>
          </a:blip>
          <a:srcRect b="30000"/>
          <a:stretch>
            <a:fillRect/>
          </a:stretch>
        </p:blipFill>
        <p:spPr bwMode="auto">
          <a:xfrm>
            <a:off x="762000" y="5562600"/>
            <a:ext cx="278923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4" name="Picture 48" descr="Internal Revenue Service United States Department of the Treasu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33375"/>
            <a:ext cx="337185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148" name="Picture 52" descr="us-189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850" y="260350"/>
            <a:ext cx="1441450" cy="86518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3"/>
          </p:nvPr>
        </p:nvSpPr>
        <p:spPr/>
        <p:txBody>
          <a:bodyPr/>
          <a:lstStyle/>
          <a:p>
            <a:endParaRPr lang="en-US" dirty="0"/>
          </a:p>
        </p:txBody>
      </p:sp>
    </p:spTree>
    <p:extLst>
      <p:ext uri="{BB962C8B-B14F-4D97-AF65-F5344CB8AC3E}">
        <p14:creationId xmlns:p14="http://schemas.microsoft.com/office/powerpoint/2010/main" val="403959230"/>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01056966"/>
              </p:ext>
            </p:extLst>
          </p:nvPr>
        </p:nvGraphicFramePr>
        <p:xfrm>
          <a:off x="122238" y="533400"/>
          <a:ext cx="8793162" cy="4572000"/>
        </p:xfrm>
        <a:graphic>
          <a:graphicData uri="http://schemas.openxmlformats.org/presentationml/2006/ole">
            <mc:AlternateContent xmlns:mc="http://schemas.openxmlformats.org/markup-compatibility/2006">
              <mc:Choice xmlns:v="urn:schemas-microsoft-com:vml" Requires="v">
                <p:oleObj spid="_x0000_s125993" name="Worksheet" r:id="rId3" imgW="3124200" imgH="1581172" progId="Excel.Sheet.12">
                  <p:embed/>
                </p:oleObj>
              </mc:Choice>
              <mc:Fallback>
                <p:oleObj name="Worksheet" r:id="rId3" imgW="3124200" imgH="1581172" progId="Excel.Sheet.12">
                  <p:embed/>
                  <p:pic>
                    <p:nvPicPr>
                      <p:cNvPr id="2" name="Object 1"/>
                      <p:cNvPicPr/>
                      <p:nvPr/>
                    </p:nvPicPr>
                    <p:blipFill>
                      <a:blip r:embed="rId4"/>
                      <a:stretch>
                        <a:fillRect/>
                      </a:stretch>
                    </p:blipFill>
                    <p:spPr>
                      <a:xfrm>
                        <a:off x="122238" y="533400"/>
                        <a:ext cx="8793162" cy="4572000"/>
                      </a:xfrm>
                      <a:prstGeom prst="rect">
                        <a:avLst/>
                      </a:prstGeom>
                    </p:spPr>
                  </p:pic>
                </p:oleObj>
              </mc:Fallback>
            </mc:AlternateContent>
          </a:graphicData>
        </a:graphic>
      </p:graphicFrame>
    </p:spTree>
    <p:extLst>
      <p:ext uri="{BB962C8B-B14F-4D97-AF65-F5344CB8AC3E}">
        <p14:creationId xmlns:p14="http://schemas.microsoft.com/office/powerpoint/2010/main" val="2540207554"/>
      </p:ext>
    </p:extLst>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2" name="Object 1"/>
          <p:cNvGraphicFramePr>
            <a:graphicFrameLocks noChangeAspect="1"/>
          </p:cNvGraphicFramePr>
          <p:nvPr/>
        </p:nvGraphicFramePr>
        <p:xfrm>
          <a:off x="121608" y="533400"/>
          <a:ext cx="8793212" cy="4572000"/>
        </p:xfrm>
        <a:graphic>
          <a:graphicData uri="http://schemas.openxmlformats.org/presentationml/2006/ole">
            <mc:AlternateContent xmlns:mc="http://schemas.openxmlformats.org/markup-compatibility/2006">
              <mc:Choice xmlns:v="urn:schemas-microsoft-com:vml" Requires="v">
                <p:oleObj spid="_x0000_s132134" name="Worksheet" r:id="rId3" imgW="3124200" imgH="1581172" progId="Excel.Sheet.12">
                  <p:embed/>
                </p:oleObj>
              </mc:Choice>
              <mc:Fallback>
                <p:oleObj name="Worksheet" r:id="rId3" imgW="3124200" imgH="1581172" progId="Excel.Sheet.12">
                  <p:embed/>
                  <p:pic>
                    <p:nvPicPr>
                      <p:cNvPr id="2" name="Object 1"/>
                      <p:cNvPicPr/>
                      <p:nvPr/>
                    </p:nvPicPr>
                    <p:blipFill>
                      <a:blip r:embed="rId4"/>
                      <a:stretch>
                        <a:fillRect/>
                      </a:stretch>
                    </p:blipFill>
                    <p:spPr>
                      <a:xfrm>
                        <a:off x="121608" y="533400"/>
                        <a:ext cx="8793212" cy="4572000"/>
                      </a:xfrm>
                      <a:prstGeom prst="rect">
                        <a:avLst/>
                      </a:prstGeom>
                    </p:spPr>
                  </p:pic>
                </p:oleObj>
              </mc:Fallback>
            </mc:AlternateContent>
          </a:graphicData>
        </a:graphic>
      </p:graphicFrame>
    </p:spTree>
    <p:extLst>
      <p:ext uri="{BB962C8B-B14F-4D97-AF65-F5344CB8AC3E}">
        <p14:creationId xmlns:p14="http://schemas.microsoft.com/office/powerpoint/2010/main" val="3361693880"/>
      </p:ext>
    </p:extLst>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2400" b="1" dirty="0">
                <a:cs typeface="Times New Roman" panose="02020603050405020304" pitchFamily="18" charset="0"/>
              </a:rPr>
              <a:t> </a:t>
            </a: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53697951"/>
              </p:ext>
            </p:extLst>
          </p:nvPr>
        </p:nvGraphicFramePr>
        <p:xfrm>
          <a:off x="304800" y="609600"/>
          <a:ext cx="8504631" cy="5349384"/>
        </p:xfrm>
        <a:graphic>
          <a:graphicData uri="http://schemas.openxmlformats.org/presentationml/2006/ole">
            <mc:AlternateContent xmlns:mc="http://schemas.openxmlformats.org/markup-compatibility/2006">
              <mc:Choice xmlns:v="urn:schemas-microsoft-com:vml" Requires="v">
                <p:oleObj spid="_x0000_s117810" name="Worksheet" r:id="rId3" imgW="2619451" imgH="1647735" progId="Excel.Sheet.12">
                  <p:embed/>
                </p:oleObj>
              </mc:Choice>
              <mc:Fallback>
                <p:oleObj name="Worksheet" r:id="rId3" imgW="2619451" imgH="1647735" progId="Excel.Sheet.12">
                  <p:embed/>
                  <p:pic>
                    <p:nvPicPr>
                      <p:cNvPr id="0" name=""/>
                      <p:cNvPicPr/>
                      <p:nvPr/>
                    </p:nvPicPr>
                    <p:blipFill>
                      <a:blip r:embed="rId4"/>
                      <a:stretch>
                        <a:fillRect/>
                      </a:stretch>
                    </p:blipFill>
                    <p:spPr>
                      <a:xfrm>
                        <a:off x="304800" y="609600"/>
                        <a:ext cx="8504631" cy="5349384"/>
                      </a:xfrm>
                      <a:prstGeom prst="rect">
                        <a:avLst/>
                      </a:prstGeom>
                    </p:spPr>
                  </p:pic>
                </p:oleObj>
              </mc:Fallback>
            </mc:AlternateContent>
          </a:graphicData>
        </a:graphic>
      </p:graphicFrame>
    </p:spTree>
    <p:extLst>
      <p:ext uri="{BB962C8B-B14F-4D97-AF65-F5344CB8AC3E}">
        <p14:creationId xmlns:p14="http://schemas.microsoft.com/office/powerpoint/2010/main" val="1916433319"/>
      </p:ext>
    </p:extLst>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2400" b="1" dirty="0">
                <a:cs typeface="Times New Roman" panose="02020603050405020304" pitchFamily="18" charset="0"/>
              </a:rPr>
              <a:t> </a:t>
            </a: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2" name="Object 1"/>
          <p:cNvGraphicFramePr>
            <a:graphicFrameLocks noChangeAspect="1"/>
          </p:cNvGraphicFramePr>
          <p:nvPr/>
        </p:nvGraphicFramePr>
        <p:xfrm>
          <a:off x="304800" y="609600"/>
          <a:ext cx="8504631" cy="5349384"/>
        </p:xfrm>
        <a:graphic>
          <a:graphicData uri="http://schemas.openxmlformats.org/presentationml/2006/ole">
            <mc:AlternateContent xmlns:mc="http://schemas.openxmlformats.org/markup-compatibility/2006">
              <mc:Choice xmlns:v="urn:schemas-microsoft-com:vml" Requires="v">
                <p:oleObj spid="_x0000_s127016" name="Worksheet" r:id="rId3" imgW="2619451" imgH="1647735" progId="Excel.Sheet.12">
                  <p:embed/>
                </p:oleObj>
              </mc:Choice>
              <mc:Fallback>
                <p:oleObj name="Worksheet" r:id="rId3" imgW="2619451" imgH="1647735" progId="Excel.Sheet.12">
                  <p:embed/>
                  <p:pic>
                    <p:nvPicPr>
                      <p:cNvPr id="2" name="Object 1"/>
                      <p:cNvPicPr/>
                      <p:nvPr/>
                    </p:nvPicPr>
                    <p:blipFill>
                      <a:blip r:embed="rId4"/>
                      <a:stretch>
                        <a:fillRect/>
                      </a:stretch>
                    </p:blipFill>
                    <p:spPr>
                      <a:xfrm>
                        <a:off x="304800" y="609600"/>
                        <a:ext cx="8504631" cy="5349384"/>
                      </a:xfrm>
                      <a:prstGeom prst="rect">
                        <a:avLst/>
                      </a:prstGeom>
                    </p:spPr>
                  </p:pic>
                </p:oleObj>
              </mc:Fallback>
            </mc:AlternateContent>
          </a:graphicData>
        </a:graphic>
      </p:graphicFrame>
    </p:spTree>
    <p:extLst>
      <p:ext uri="{BB962C8B-B14F-4D97-AF65-F5344CB8AC3E}">
        <p14:creationId xmlns:p14="http://schemas.microsoft.com/office/powerpoint/2010/main" val="2304578634"/>
      </p:ext>
    </p:extLst>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2400" b="1" dirty="0">
                <a:cs typeface="Times New Roman" panose="02020603050405020304" pitchFamily="18" charset="0"/>
              </a:rPr>
              <a:t> </a:t>
            </a: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613935218"/>
              </p:ext>
            </p:extLst>
          </p:nvPr>
        </p:nvGraphicFramePr>
        <p:xfrm>
          <a:off x="228600" y="236988"/>
          <a:ext cx="8541940" cy="4411211"/>
        </p:xfrm>
        <a:graphic>
          <a:graphicData uri="http://schemas.openxmlformats.org/presentationml/2006/ole">
            <mc:AlternateContent xmlns:mc="http://schemas.openxmlformats.org/markup-compatibility/2006">
              <mc:Choice xmlns:v="urn:schemas-microsoft-com:vml" Requires="v">
                <p:oleObj spid="_x0000_s133158" name="Worksheet" r:id="rId3" imgW="3190951" imgH="1647735" progId="Excel.Sheet.12">
                  <p:embed/>
                </p:oleObj>
              </mc:Choice>
              <mc:Fallback>
                <p:oleObj name="Worksheet" r:id="rId3" imgW="3190951" imgH="1647735" progId="Excel.Sheet.12">
                  <p:embed/>
                  <p:pic>
                    <p:nvPicPr>
                      <p:cNvPr id="0" name=""/>
                      <p:cNvPicPr/>
                      <p:nvPr/>
                    </p:nvPicPr>
                    <p:blipFill>
                      <a:blip r:embed="rId4"/>
                      <a:stretch>
                        <a:fillRect/>
                      </a:stretch>
                    </p:blipFill>
                    <p:spPr>
                      <a:xfrm>
                        <a:off x="228600" y="236988"/>
                        <a:ext cx="8541940" cy="4411211"/>
                      </a:xfrm>
                      <a:prstGeom prst="rect">
                        <a:avLst/>
                      </a:prstGeom>
                    </p:spPr>
                  </p:pic>
                </p:oleObj>
              </mc:Fallback>
            </mc:AlternateContent>
          </a:graphicData>
        </a:graphic>
      </p:graphicFrame>
    </p:spTree>
    <p:extLst>
      <p:ext uri="{BB962C8B-B14F-4D97-AF65-F5344CB8AC3E}">
        <p14:creationId xmlns:p14="http://schemas.microsoft.com/office/powerpoint/2010/main" val="51227288"/>
      </p:ext>
    </p:extLst>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2400" b="1" dirty="0">
                <a:cs typeface="Times New Roman" panose="02020603050405020304" pitchFamily="18" charset="0"/>
              </a:rPr>
              <a:t> </a:t>
            </a: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3" name="Object 2"/>
          <p:cNvGraphicFramePr>
            <a:graphicFrameLocks noChangeAspect="1"/>
          </p:cNvGraphicFramePr>
          <p:nvPr/>
        </p:nvGraphicFramePr>
        <p:xfrm>
          <a:off x="228600" y="236988"/>
          <a:ext cx="8541940" cy="4411211"/>
        </p:xfrm>
        <a:graphic>
          <a:graphicData uri="http://schemas.openxmlformats.org/presentationml/2006/ole">
            <mc:AlternateContent xmlns:mc="http://schemas.openxmlformats.org/markup-compatibility/2006">
              <mc:Choice xmlns:v="urn:schemas-microsoft-com:vml" Requires="v">
                <p:oleObj spid="_x0000_s134182" name="Worksheet" r:id="rId3" imgW="3190951" imgH="1647735" progId="Excel.Sheet.12">
                  <p:embed/>
                </p:oleObj>
              </mc:Choice>
              <mc:Fallback>
                <p:oleObj name="Worksheet" r:id="rId3" imgW="3190951" imgH="1647735" progId="Excel.Sheet.12">
                  <p:embed/>
                  <p:pic>
                    <p:nvPicPr>
                      <p:cNvPr id="3" name="Object 2"/>
                      <p:cNvPicPr/>
                      <p:nvPr/>
                    </p:nvPicPr>
                    <p:blipFill>
                      <a:blip r:embed="rId4"/>
                      <a:stretch>
                        <a:fillRect/>
                      </a:stretch>
                    </p:blipFill>
                    <p:spPr>
                      <a:xfrm>
                        <a:off x="228600" y="236988"/>
                        <a:ext cx="8541940" cy="4411211"/>
                      </a:xfrm>
                      <a:prstGeom prst="rect">
                        <a:avLst/>
                      </a:prstGeom>
                    </p:spPr>
                  </p:pic>
                </p:oleObj>
              </mc:Fallback>
            </mc:AlternateContent>
          </a:graphicData>
        </a:graphic>
      </p:graphicFrame>
    </p:spTree>
    <p:extLst>
      <p:ext uri="{BB962C8B-B14F-4D97-AF65-F5344CB8AC3E}">
        <p14:creationId xmlns:p14="http://schemas.microsoft.com/office/powerpoint/2010/main" val="637295217"/>
      </p:ext>
    </p:extLst>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97480361"/>
              </p:ext>
            </p:extLst>
          </p:nvPr>
        </p:nvGraphicFramePr>
        <p:xfrm>
          <a:off x="346075" y="381000"/>
          <a:ext cx="8359775" cy="6015038"/>
        </p:xfrm>
        <a:graphic>
          <a:graphicData uri="http://schemas.openxmlformats.org/presentationml/2006/ole">
            <mc:AlternateContent xmlns:mc="http://schemas.openxmlformats.org/markup-compatibility/2006">
              <mc:Choice xmlns:v="urn:schemas-microsoft-com:vml" Requires="v">
                <p:oleObj spid="_x0000_s119856" name="Worksheet" r:id="rId4" imgW="3362249" imgH="2419260" progId="Excel.Sheet.12">
                  <p:embed/>
                </p:oleObj>
              </mc:Choice>
              <mc:Fallback>
                <p:oleObj name="Worksheet" r:id="rId4" imgW="3362249" imgH="2419260" progId="Excel.Sheet.12">
                  <p:embed/>
                  <p:pic>
                    <p:nvPicPr>
                      <p:cNvPr id="0" name=""/>
                      <p:cNvPicPr/>
                      <p:nvPr/>
                    </p:nvPicPr>
                    <p:blipFill>
                      <a:blip r:embed="rId5"/>
                      <a:stretch>
                        <a:fillRect/>
                      </a:stretch>
                    </p:blipFill>
                    <p:spPr>
                      <a:xfrm>
                        <a:off x="346075" y="381000"/>
                        <a:ext cx="8359775" cy="6015038"/>
                      </a:xfrm>
                      <a:prstGeom prst="rect">
                        <a:avLst/>
                      </a:prstGeom>
                    </p:spPr>
                  </p:pic>
                </p:oleObj>
              </mc:Fallback>
            </mc:AlternateContent>
          </a:graphicData>
        </a:graphic>
      </p:graphicFrame>
    </p:spTree>
    <p:extLst>
      <p:ext uri="{BB962C8B-B14F-4D97-AF65-F5344CB8AC3E}">
        <p14:creationId xmlns:p14="http://schemas.microsoft.com/office/powerpoint/2010/main" val="178284048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2" name="Object 1"/>
          <p:cNvGraphicFramePr>
            <a:graphicFrameLocks noChangeAspect="1"/>
          </p:cNvGraphicFramePr>
          <p:nvPr/>
        </p:nvGraphicFramePr>
        <p:xfrm>
          <a:off x="346075" y="381000"/>
          <a:ext cx="8359775" cy="6015038"/>
        </p:xfrm>
        <a:graphic>
          <a:graphicData uri="http://schemas.openxmlformats.org/presentationml/2006/ole">
            <mc:AlternateContent xmlns:mc="http://schemas.openxmlformats.org/markup-compatibility/2006">
              <mc:Choice xmlns:v="urn:schemas-microsoft-com:vml" Requires="v">
                <p:oleObj spid="_x0000_s128040" name="Worksheet" r:id="rId4" imgW="3362249" imgH="2419260" progId="Excel.Sheet.12">
                  <p:embed/>
                </p:oleObj>
              </mc:Choice>
              <mc:Fallback>
                <p:oleObj name="Worksheet" r:id="rId4" imgW="3362249" imgH="2419260" progId="Excel.Sheet.12">
                  <p:embed/>
                  <p:pic>
                    <p:nvPicPr>
                      <p:cNvPr id="2" name="Object 1"/>
                      <p:cNvPicPr/>
                      <p:nvPr/>
                    </p:nvPicPr>
                    <p:blipFill>
                      <a:blip r:embed="rId5"/>
                      <a:stretch>
                        <a:fillRect/>
                      </a:stretch>
                    </p:blipFill>
                    <p:spPr>
                      <a:xfrm>
                        <a:off x="346075" y="381000"/>
                        <a:ext cx="8359775" cy="6015038"/>
                      </a:xfrm>
                      <a:prstGeom prst="rect">
                        <a:avLst/>
                      </a:prstGeom>
                    </p:spPr>
                  </p:pic>
                </p:oleObj>
              </mc:Fallback>
            </mc:AlternateContent>
          </a:graphicData>
        </a:graphic>
      </p:graphicFrame>
    </p:spTree>
    <p:extLst>
      <p:ext uri="{BB962C8B-B14F-4D97-AF65-F5344CB8AC3E}">
        <p14:creationId xmlns:p14="http://schemas.microsoft.com/office/powerpoint/2010/main" val="159068057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05297808"/>
              </p:ext>
            </p:extLst>
          </p:nvPr>
        </p:nvGraphicFramePr>
        <p:xfrm>
          <a:off x="342900" y="457200"/>
          <a:ext cx="8577378" cy="5638800"/>
        </p:xfrm>
        <a:graphic>
          <a:graphicData uri="http://schemas.openxmlformats.org/presentationml/2006/ole">
            <mc:AlternateContent xmlns:mc="http://schemas.openxmlformats.org/markup-compatibility/2006">
              <mc:Choice xmlns:v="urn:schemas-microsoft-com:vml" Requires="v">
                <p:oleObj spid="_x0000_s118831" name="Worksheet" r:id="rId4" imgW="3057449" imgH="1943033" progId="Excel.Sheet.12">
                  <p:embed/>
                </p:oleObj>
              </mc:Choice>
              <mc:Fallback>
                <p:oleObj name="Worksheet" r:id="rId4" imgW="3057449" imgH="1943033" progId="Excel.Sheet.12">
                  <p:embed/>
                  <p:pic>
                    <p:nvPicPr>
                      <p:cNvPr id="0" name=""/>
                      <p:cNvPicPr/>
                      <p:nvPr/>
                    </p:nvPicPr>
                    <p:blipFill>
                      <a:blip r:embed="rId5"/>
                      <a:stretch>
                        <a:fillRect/>
                      </a:stretch>
                    </p:blipFill>
                    <p:spPr>
                      <a:xfrm>
                        <a:off x="342900" y="457200"/>
                        <a:ext cx="8577378" cy="5638800"/>
                      </a:xfrm>
                      <a:prstGeom prst="rect">
                        <a:avLst/>
                      </a:prstGeom>
                    </p:spPr>
                  </p:pic>
                </p:oleObj>
              </mc:Fallback>
            </mc:AlternateContent>
          </a:graphicData>
        </a:graphic>
      </p:graphicFrame>
    </p:spTree>
    <p:extLst>
      <p:ext uri="{BB962C8B-B14F-4D97-AF65-F5344CB8AC3E}">
        <p14:creationId xmlns:p14="http://schemas.microsoft.com/office/powerpoint/2010/main" val="130960247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49841849"/>
              </p:ext>
            </p:extLst>
          </p:nvPr>
        </p:nvGraphicFramePr>
        <p:xfrm>
          <a:off x="342900" y="457200"/>
          <a:ext cx="8577378" cy="5638800"/>
        </p:xfrm>
        <a:graphic>
          <a:graphicData uri="http://schemas.openxmlformats.org/presentationml/2006/ole">
            <mc:AlternateContent xmlns:mc="http://schemas.openxmlformats.org/markup-compatibility/2006">
              <mc:Choice xmlns:v="urn:schemas-microsoft-com:vml" Requires="v">
                <p:oleObj spid="_x0000_s129063" name="Worksheet" r:id="rId4" imgW="3057449" imgH="1943033" progId="Excel.Sheet.12">
                  <p:embed/>
                </p:oleObj>
              </mc:Choice>
              <mc:Fallback>
                <p:oleObj name="Worksheet" r:id="rId4" imgW="3057449" imgH="1943033" progId="Excel.Sheet.12">
                  <p:embed/>
                  <p:pic>
                    <p:nvPicPr>
                      <p:cNvPr id="3" name="Object 2"/>
                      <p:cNvPicPr/>
                      <p:nvPr/>
                    </p:nvPicPr>
                    <p:blipFill>
                      <a:blip r:embed="rId5"/>
                      <a:stretch>
                        <a:fillRect/>
                      </a:stretch>
                    </p:blipFill>
                    <p:spPr>
                      <a:xfrm>
                        <a:off x="342900" y="457200"/>
                        <a:ext cx="8577378" cy="5638800"/>
                      </a:xfrm>
                      <a:prstGeom prst="rect">
                        <a:avLst/>
                      </a:prstGeom>
                    </p:spPr>
                  </p:pic>
                </p:oleObj>
              </mc:Fallback>
            </mc:AlternateContent>
          </a:graphicData>
        </a:graphic>
      </p:graphicFrame>
    </p:spTree>
    <p:extLst>
      <p:ext uri="{BB962C8B-B14F-4D97-AF65-F5344CB8AC3E}">
        <p14:creationId xmlns:p14="http://schemas.microsoft.com/office/powerpoint/2010/main" val="201368550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1" name="Picture 19" descr="image00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0825" y="260350"/>
            <a:ext cx="8497888" cy="626427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304800" y="6248400"/>
            <a:ext cx="406400" cy="406400"/>
          </a:xfrm>
          <a:prstGeom prst="rect">
            <a:avLst/>
          </a:prstGeom>
          <a:noFill/>
          <a:extLst>
            <a:ext uri="{909E8E84-426E-40DD-AFC4-6F175D3DCCD1}">
              <a14:hiddenFill xmlns:a14="http://schemas.microsoft.com/office/drawing/2010/main">
                <a:solidFill>
                  <a:srgbClr val="FFFFFF"/>
                </a:solidFill>
              </a14:hiddenFill>
            </a:ext>
          </a:extLst>
        </p:spPr>
      </p:pic>
      <p:sp>
        <p:nvSpPr>
          <p:cNvPr id="3093" name="Text Box 21"/>
          <p:cNvSpPr txBox="1">
            <a:spLocks noChangeArrowheads="1"/>
          </p:cNvSpPr>
          <p:nvPr/>
        </p:nvSpPr>
        <p:spPr bwMode="auto">
          <a:xfrm>
            <a:off x="228600" y="228600"/>
            <a:ext cx="4800600" cy="823913"/>
          </a:xfrm>
          <a:prstGeom prst="rect">
            <a:avLst/>
          </a:prstGeom>
          <a:noFill/>
          <a:ln>
            <a:noFill/>
          </a:ln>
          <a:effectLst>
            <a:outerShdw dist="5388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4800" b="1">
                <a:solidFill>
                  <a:srgbClr val="CC0000"/>
                </a:solidFill>
                <a:latin typeface="Arial" panose="020B0604020202020204" pitchFamily="34" charset="0"/>
              </a:rPr>
              <a:t>You Wish!!!!! </a:t>
            </a:r>
          </a:p>
        </p:txBody>
      </p:sp>
      <p:sp>
        <p:nvSpPr>
          <p:cNvPr id="3098" name="Text Box 26"/>
          <p:cNvSpPr txBox="1">
            <a:spLocks noChangeArrowheads="1"/>
          </p:cNvSpPr>
          <p:nvPr/>
        </p:nvSpPr>
        <p:spPr bwMode="auto">
          <a:xfrm>
            <a:off x="6705600" y="64912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sz="1800">
                <a:solidFill>
                  <a:schemeClr val="accent2"/>
                </a:solidFill>
              </a:rPr>
              <a:t>Hit “Esc” key to exit.</a:t>
            </a:r>
            <a:endParaRPr lang="en-US" altLang="en-US" sz="1800">
              <a:solidFill>
                <a:schemeClr val="accent2"/>
              </a:solidFill>
            </a:endParaRPr>
          </a:p>
        </p:txBody>
      </p:sp>
      <p:sp>
        <p:nvSpPr>
          <p:cNvPr id="3099" name="Rectangle 27"/>
          <p:cNvSpPr>
            <a:spLocks noChangeArrowheads="1"/>
          </p:cNvSpPr>
          <p:nvPr/>
        </p:nvSpPr>
        <p:spPr bwMode="auto">
          <a:xfrm>
            <a:off x="3708400" y="5661025"/>
            <a:ext cx="421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solidFill>
                  <a:srgbClr val="CC0000"/>
                </a:solidFill>
                <a:latin typeface="Lucida Handwriting" panose="03010101010101010101" pitchFamily="66" charset="0"/>
              </a:rPr>
              <a:t>Sincerely, The I.R.S. </a:t>
            </a:r>
          </a:p>
        </p:txBody>
      </p:sp>
    </p:spTree>
    <p:extLst>
      <p:ext uri="{BB962C8B-B14F-4D97-AF65-F5344CB8AC3E}">
        <p14:creationId xmlns:p14="http://schemas.microsoft.com/office/powerpoint/2010/main" val="428916116"/>
      </p:ext>
    </p:extLst>
  </p:cSld>
  <p:clrMapOvr>
    <a:masterClrMapping/>
  </p:clrMapOvr>
  <p:transition advClick="0">
    <p:sndAc>
      <p:stSnd loop="1">
        <p:snd r:embed="rId5" name="Laugh"/>
      </p:stSnd>
    </p:sndAc>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00538055"/>
              </p:ext>
            </p:extLst>
          </p:nvPr>
        </p:nvGraphicFramePr>
        <p:xfrm>
          <a:off x="260350" y="228600"/>
          <a:ext cx="8700427" cy="5943600"/>
        </p:xfrm>
        <a:graphic>
          <a:graphicData uri="http://schemas.openxmlformats.org/presentationml/2006/ole">
            <mc:AlternateContent xmlns:mc="http://schemas.openxmlformats.org/markup-compatibility/2006">
              <mc:Choice xmlns:v="urn:schemas-microsoft-com:vml" Requires="v">
                <p:oleObj spid="_x0000_s120879" name="Worksheet" r:id="rId4" imgW="3095549" imgH="2114584" progId="Excel.Sheet.12">
                  <p:embed/>
                </p:oleObj>
              </mc:Choice>
              <mc:Fallback>
                <p:oleObj name="Worksheet" r:id="rId4" imgW="3095549" imgH="2114584" progId="Excel.Sheet.12">
                  <p:embed/>
                  <p:pic>
                    <p:nvPicPr>
                      <p:cNvPr id="0" name=""/>
                      <p:cNvPicPr/>
                      <p:nvPr/>
                    </p:nvPicPr>
                    <p:blipFill>
                      <a:blip r:embed="rId5"/>
                      <a:stretch>
                        <a:fillRect/>
                      </a:stretch>
                    </p:blipFill>
                    <p:spPr>
                      <a:xfrm>
                        <a:off x="260350" y="228600"/>
                        <a:ext cx="8700427" cy="5943600"/>
                      </a:xfrm>
                      <a:prstGeom prst="rect">
                        <a:avLst/>
                      </a:prstGeom>
                    </p:spPr>
                  </p:pic>
                </p:oleObj>
              </mc:Fallback>
            </mc:AlternateContent>
          </a:graphicData>
        </a:graphic>
      </p:graphicFrame>
    </p:spTree>
    <p:extLst>
      <p:ext uri="{BB962C8B-B14F-4D97-AF65-F5344CB8AC3E}">
        <p14:creationId xmlns:p14="http://schemas.microsoft.com/office/powerpoint/2010/main" val="163633307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73704323"/>
              </p:ext>
            </p:extLst>
          </p:nvPr>
        </p:nvGraphicFramePr>
        <p:xfrm>
          <a:off x="260350" y="228600"/>
          <a:ext cx="8700427" cy="5943600"/>
        </p:xfrm>
        <a:graphic>
          <a:graphicData uri="http://schemas.openxmlformats.org/presentationml/2006/ole">
            <mc:AlternateContent xmlns:mc="http://schemas.openxmlformats.org/markup-compatibility/2006">
              <mc:Choice xmlns:v="urn:schemas-microsoft-com:vml" Requires="v">
                <p:oleObj spid="_x0000_s130087" name="Worksheet" r:id="rId4" imgW="3095549" imgH="2114584" progId="Excel.Sheet.12">
                  <p:embed/>
                </p:oleObj>
              </mc:Choice>
              <mc:Fallback>
                <p:oleObj name="Worksheet" r:id="rId4" imgW="3095549" imgH="2114584" progId="Excel.Sheet.12">
                  <p:embed/>
                  <p:pic>
                    <p:nvPicPr>
                      <p:cNvPr id="2" name="Object 1"/>
                      <p:cNvPicPr/>
                      <p:nvPr/>
                    </p:nvPicPr>
                    <p:blipFill>
                      <a:blip r:embed="rId5"/>
                      <a:stretch>
                        <a:fillRect/>
                      </a:stretch>
                    </p:blipFill>
                    <p:spPr>
                      <a:xfrm>
                        <a:off x="260350" y="228600"/>
                        <a:ext cx="8700427" cy="5943600"/>
                      </a:xfrm>
                      <a:prstGeom prst="rect">
                        <a:avLst/>
                      </a:prstGeom>
                    </p:spPr>
                  </p:pic>
                </p:oleObj>
              </mc:Fallback>
            </mc:AlternateContent>
          </a:graphicData>
        </a:graphic>
      </p:graphicFrame>
    </p:spTree>
    <p:extLst>
      <p:ext uri="{BB962C8B-B14F-4D97-AF65-F5344CB8AC3E}">
        <p14:creationId xmlns:p14="http://schemas.microsoft.com/office/powerpoint/2010/main" val="271278601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907368177"/>
              </p:ext>
            </p:extLst>
          </p:nvPr>
        </p:nvGraphicFramePr>
        <p:xfrm>
          <a:off x="99888" y="282412"/>
          <a:ext cx="8925345" cy="5051588"/>
        </p:xfrm>
        <a:graphic>
          <a:graphicData uri="http://schemas.openxmlformats.org/presentationml/2006/ole">
            <mc:AlternateContent xmlns:mc="http://schemas.openxmlformats.org/markup-compatibility/2006">
              <mc:Choice xmlns:v="urn:schemas-microsoft-com:vml" Requires="v">
                <p:oleObj spid="_x0000_s121901" name="Worksheet" r:id="rId4" imgW="3247949" imgH="1838347" progId="Excel.Sheet.12">
                  <p:embed/>
                </p:oleObj>
              </mc:Choice>
              <mc:Fallback>
                <p:oleObj name="Worksheet" r:id="rId4" imgW="3247949" imgH="1838347" progId="Excel.Sheet.12">
                  <p:embed/>
                  <p:pic>
                    <p:nvPicPr>
                      <p:cNvPr id="0" name=""/>
                      <p:cNvPicPr/>
                      <p:nvPr/>
                    </p:nvPicPr>
                    <p:blipFill>
                      <a:blip r:embed="rId5"/>
                      <a:stretch>
                        <a:fillRect/>
                      </a:stretch>
                    </p:blipFill>
                    <p:spPr>
                      <a:xfrm>
                        <a:off x="99888" y="282412"/>
                        <a:ext cx="8925345" cy="5051588"/>
                      </a:xfrm>
                      <a:prstGeom prst="rect">
                        <a:avLst/>
                      </a:prstGeom>
                    </p:spPr>
                  </p:pic>
                </p:oleObj>
              </mc:Fallback>
            </mc:AlternateContent>
          </a:graphicData>
        </a:graphic>
      </p:graphicFrame>
    </p:spTree>
    <p:extLst>
      <p:ext uri="{BB962C8B-B14F-4D97-AF65-F5344CB8AC3E}">
        <p14:creationId xmlns:p14="http://schemas.microsoft.com/office/powerpoint/2010/main" val="7544421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altLang="en-US" sz="1600" b="1" dirty="0">
                <a:cs typeface="Times New Roman" panose="02020603050405020304" pitchFamily="18" charset="0"/>
              </a:rPr>
              <a:t>  </a:t>
            </a:r>
          </a:p>
          <a:p>
            <a:pPr marL="0" indent="0">
              <a:lnSpc>
                <a:spcPct val="115000"/>
              </a:lnSpc>
              <a:spcBef>
                <a:spcPts val="0"/>
              </a:spcBef>
              <a:spcAft>
                <a:spcPts val="0"/>
              </a:spcAft>
              <a:buNone/>
            </a:pPr>
            <a:endParaRPr lang="en-US" altLang="en-US" sz="2400" b="1" dirty="0">
              <a:cs typeface="Times New Roman" panose="02020603050405020304" pitchFamily="18" charset="0"/>
            </a:endParaRPr>
          </a:p>
          <a:p>
            <a:pPr marL="0" indent="0">
              <a:lnSpc>
                <a:spcPct val="115000"/>
              </a:lnSpc>
              <a:spcBef>
                <a:spcPts val="0"/>
              </a:spcBef>
              <a:spcAft>
                <a:spcPts val="0"/>
              </a:spcAft>
              <a:buNone/>
            </a:pPr>
            <a:endParaRPr lang="en-US" altLang="en-US" sz="3600" b="1" dirty="0">
              <a:cs typeface="Times New Roman" panose="02020603050405020304" pitchFamily="18" charset="0"/>
            </a:endParaRPr>
          </a:p>
        </p:txBody>
      </p:sp>
      <p:graphicFrame>
        <p:nvGraphicFramePr>
          <p:cNvPr id="3" name="Object 2"/>
          <p:cNvGraphicFramePr>
            <a:graphicFrameLocks noChangeAspect="1"/>
          </p:cNvGraphicFramePr>
          <p:nvPr/>
        </p:nvGraphicFramePr>
        <p:xfrm>
          <a:off x="99888" y="282412"/>
          <a:ext cx="8925345" cy="5051588"/>
        </p:xfrm>
        <a:graphic>
          <a:graphicData uri="http://schemas.openxmlformats.org/presentationml/2006/ole">
            <mc:AlternateContent xmlns:mc="http://schemas.openxmlformats.org/markup-compatibility/2006">
              <mc:Choice xmlns:v="urn:schemas-microsoft-com:vml" Requires="v">
                <p:oleObj spid="_x0000_s131111" name="Worksheet" r:id="rId4" imgW="3247949" imgH="1838347" progId="Excel.Sheet.12">
                  <p:embed/>
                </p:oleObj>
              </mc:Choice>
              <mc:Fallback>
                <p:oleObj name="Worksheet" r:id="rId4" imgW="3247949" imgH="1838347" progId="Excel.Sheet.12">
                  <p:embed/>
                  <p:pic>
                    <p:nvPicPr>
                      <p:cNvPr id="3" name="Object 2"/>
                      <p:cNvPicPr/>
                      <p:nvPr/>
                    </p:nvPicPr>
                    <p:blipFill>
                      <a:blip r:embed="rId5"/>
                      <a:stretch>
                        <a:fillRect/>
                      </a:stretch>
                    </p:blipFill>
                    <p:spPr>
                      <a:xfrm>
                        <a:off x="99888" y="282412"/>
                        <a:ext cx="8925345" cy="5051588"/>
                      </a:xfrm>
                      <a:prstGeom prst="rect">
                        <a:avLst/>
                      </a:prstGeom>
                    </p:spPr>
                  </p:pic>
                </p:oleObj>
              </mc:Fallback>
            </mc:AlternateContent>
          </a:graphicData>
        </a:graphic>
      </p:graphicFrame>
    </p:spTree>
    <p:extLst>
      <p:ext uri="{BB962C8B-B14F-4D97-AF65-F5344CB8AC3E}">
        <p14:creationId xmlns:p14="http://schemas.microsoft.com/office/powerpoint/2010/main" val="125782142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609600" y="1600200"/>
            <a:ext cx="7856538" cy="3581400"/>
          </a:xfrm>
        </p:spPr>
        <p:txBody>
          <a:bodyPr/>
          <a:lstStyle/>
          <a:p>
            <a:pPr eaLnBrk="1" hangingPunct="1"/>
            <a:r>
              <a:rPr lang="en-US" altLang="en-US" sz="11700" b="1"/>
              <a:t>The End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188708"/>
            <a:ext cx="8310587" cy="5145291"/>
          </a:xfrm>
          <a:prstGeom prst="rect">
            <a:avLst/>
          </a:prstGeom>
        </p:spPr>
      </p:pic>
      <p:sp>
        <p:nvSpPr>
          <p:cNvPr id="1042435" name="Rectangle 3"/>
          <p:cNvSpPr>
            <a:spLocks noGrp="1" noChangeArrowheads="1"/>
          </p:cNvSpPr>
          <p:nvPr>
            <p:ph type="body" idx="1"/>
          </p:nvPr>
        </p:nvSpPr>
        <p:spPr>
          <a:xfrm>
            <a:off x="152400" y="152400"/>
            <a:ext cx="8915400" cy="6553200"/>
          </a:xfrm>
        </p:spPr>
        <p:txBody>
          <a:bodyPr/>
          <a:lstStyle/>
          <a:p>
            <a:pPr eaLnBrk="1" hangingPunct="1">
              <a:buFont typeface="Arial" panose="020B0604020202020204" pitchFamily="34" charset="0"/>
              <a:buNone/>
            </a:pPr>
            <a:r>
              <a:rPr lang="en-US" altLang="en-US" sz="3200" b="1" u="sng" dirty="0">
                <a:solidFill>
                  <a:schemeClr val="tx2"/>
                </a:solidFill>
                <a:cs typeface="Times New Roman" panose="02020603050405020304" pitchFamily="18" charset="0"/>
              </a:rPr>
              <a:t> </a:t>
            </a:r>
          </a:p>
        </p:txBody>
      </p:sp>
    </p:spTree>
    <p:extLst>
      <p:ext uri="{BB962C8B-B14F-4D97-AF65-F5344CB8AC3E}">
        <p14:creationId xmlns:p14="http://schemas.microsoft.com/office/powerpoint/2010/main" val="301327484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2435">
                                            <p:txEl>
                                              <p:pRg st="0" end="0"/>
                                            </p:txEl>
                                          </p:spTgt>
                                        </p:tgtEl>
                                        <p:attrNameLst>
                                          <p:attrName>style.visibility</p:attrName>
                                        </p:attrNameLst>
                                      </p:cBhvr>
                                      <p:to>
                                        <p:strVal val="visible"/>
                                      </p:to>
                                    </p:set>
                                    <p:anim calcmode="lin" valueType="num">
                                      <p:cBhvr additive="base">
                                        <p:cTn id="7" dur="500" fill="hold"/>
                                        <p:tgtEl>
                                          <p:spTgt spid="1042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24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152400" y="228600"/>
            <a:ext cx="8915400" cy="6324600"/>
          </a:xfrm>
        </p:spPr>
        <p:txBody>
          <a:bodyPr/>
          <a:lstStyle/>
          <a:p>
            <a:pPr marL="0" indent="0">
              <a:lnSpc>
                <a:spcPct val="115000"/>
              </a:lnSpc>
              <a:spcBef>
                <a:spcPts val="0"/>
              </a:spcBef>
              <a:spcAft>
                <a:spcPts val="0"/>
              </a:spcAft>
              <a:buNone/>
            </a:pPr>
            <a:r>
              <a:rPr lang="en-US" sz="5400" b="1" dirty="0">
                <a:ea typeface="Times New Roman" panose="02020603050405020304" pitchFamily="18" charset="0"/>
                <a:cs typeface="Times New Roman" panose="02020603050405020304" pitchFamily="18" charset="0"/>
              </a:rPr>
              <a:t>The following slides contain some selected material from the latest Lowe’s annual report, which provides the basis for some instructor discussion in class.</a:t>
            </a:r>
            <a:endParaRPr lang="en-US" altLang="en-US" sz="5400" b="1" dirty="0">
              <a:cs typeface="Times New Roman" panose="02020603050405020304" pitchFamily="18" charset="0"/>
            </a:endParaRPr>
          </a:p>
        </p:txBody>
      </p:sp>
    </p:spTree>
    <p:extLst>
      <p:ext uri="{BB962C8B-B14F-4D97-AF65-F5344CB8AC3E}">
        <p14:creationId xmlns:p14="http://schemas.microsoft.com/office/powerpoint/2010/main" val="134132638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2435" name="Rectangle 3"/>
          <p:cNvSpPr>
            <a:spLocks noGrp="1" noChangeArrowheads="1"/>
          </p:cNvSpPr>
          <p:nvPr>
            <p:ph type="body" idx="1"/>
          </p:nvPr>
        </p:nvSpPr>
        <p:spPr>
          <a:xfrm>
            <a:off x="152400" y="152400"/>
            <a:ext cx="8915400" cy="6553200"/>
          </a:xfrm>
        </p:spPr>
        <p:txBody>
          <a:bodyPr/>
          <a:lstStyle/>
          <a:p>
            <a:pPr eaLnBrk="1" hangingPunct="1">
              <a:buFont typeface="Arial" panose="020B0604020202020204" pitchFamily="34" charset="0"/>
              <a:buNone/>
            </a:pPr>
            <a:r>
              <a:rPr lang="en-US" altLang="en-US" sz="3200" b="1" u="sng" dirty="0">
                <a:solidFill>
                  <a:schemeClr val="tx2"/>
                </a:solidFill>
                <a:cs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1600200" y="438027"/>
            <a:ext cx="5791200" cy="5828563"/>
          </a:xfrm>
          <a:prstGeom prst="rect">
            <a:avLst/>
          </a:prstGeom>
        </p:spPr>
      </p:pic>
    </p:spTree>
    <p:extLst>
      <p:ext uri="{BB962C8B-B14F-4D97-AF65-F5344CB8AC3E}">
        <p14:creationId xmlns:p14="http://schemas.microsoft.com/office/powerpoint/2010/main" val="144444525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2435">
                                            <p:txEl>
                                              <p:pRg st="0" end="0"/>
                                            </p:txEl>
                                          </p:spTgt>
                                        </p:tgtEl>
                                        <p:attrNameLst>
                                          <p:attrName>style.visibility</p:attrName>
                                        </p:attrNameLst>
                                      </p:cBhvr>
                                      <p:to>
                                        <p:strVal val="visible"/>
                                      </p:to>
                                    </p:set>
                                    <p:anim calcmode="lin" valueType="num">
                                      <p:cBhvr additive="base">
                                        <p:cTn id="7" dur="500" fill="hold"/>
                                        <p:tgtEl>
                                          <p:spTgt spid="1042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24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35"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1645</TotalTime>
  <Words>1638</Words>
  <Application>Microsoft Office PowerPoint</Application>
  <PresentationFormat>On-screen Show (4:3)</PresentationFormat>
  <Paragraphs>188</Paragraphs>
  <Slides>64</Slides>
  <Notes>4</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71" baseType="lpstr">
      <vt:lpstr>Arial</vt:lpstr>
      <vt:lpstr>Calibri</vt:lpstr>
      <vt:lpstr>Lucida Handwriting</vt:lpstr>
      <vt:lpstr>Times New Roman</vt:lpstr>
      <vt:lpstr>Office Theme</vt:lpstr>
      <vt:lpstr>Worksheet</vt:lpstr>
      <vt:lpstr>Microsoft Excel Worksheet</vt:lpstr>
      <vt:lpstr>Chapter   First Class Lowe’s Financial Statements Howard Godfrey, Ph.D., CPA UNC Charlotte Copyright © 2016, Dr. Howard Godfrey Edited August 25, 2015. </vt:lpstr>
      <vt:lpstr>PowerPoint Presentation</vt:lpstr>
      <vt:lpstr>PowerPoint Presentation</vt:lpstr>
      <vt:lpstr>PowerPoint Presentation</vt:lpstr>
      <vt:lpstr>TAX REFUND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Instructor PowerPoint Slides. Summer, 2008. Edited May 30, 2008. Copyright © 2008, Dr. Howard Godfrey</dc:title>
  <dc:creator>Howard</dc:creator>
  <cp:lastModifiedBy>hgodfrey@uncc.edu</cp:lastModifiedBy>
  <cp:revision>302</cp:revision>
  <cp:lastPrinted>2016-08-29T12:43:23Z</cp:lastPrinted>
  <dcterms:created xsi:type="dcterms:W3CDTF">2008-05-30T15:41:50Z</dcterms:created>
  <dcterms:modified xsi:type="dcterms:W3CDTF">2016-08-29T13:24:21Z</dcterms:modified>
</cp:coreProperties>
</file>