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972" r:id="rId3"/>
    <p:sldId id="994" r:id="rId4"/>
    <p:sldId id="971" r:id="rId5"/>
    <p:sldId id="979" r:id="rId6"/>
    <p:sldId id="980" r:id="rId7"/>
    <p:sldId id="981" r:id="rId8"/>
    <p:sldId id="983" r:id="rId9"/>
    <p:sldId id="992" r:id="rId10"/>
    <p:sldId id="986" r:id="rId11"/>
    <p:sldId id="985" r:id="rId12"/>
    <p:sldId id="988" r:id="rId13"/>
    <p:sldId id="989" r:id="rId14"/>
    <p:sldId id="991" r:id="rId15"/>
    <p:sldId id="990" r:id="rId16"/>
    <p:sldId id="1001" r:id="rId17"/>
    <p:sldId id="1002" r:id="rId18"/>
    <p:sldId id="995" r:id="rId19"/>
    <p:sldId id="984" r:id="rId20"/>
    <p:sldId id="996" r:id="rId21"/>
    <p:sldId id="982" r:id="rId22"/>
    <p:sldId id="1000" r:id="rId23"/>
    <p:sldId id="997" r:id="rId24"/>
    <p:sldId id="975" r:id="rId25"/>
    <p:sldId id="974" r:id="rId26"/>
    <p:sldId id="998" r:id="rId27"/>
    <p:sldId id="942" r:id="rId2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DDDD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6370" autoAdjust="0"/>
  </p:normalViewPr>
  <p:slideViewPr>
    <p:cSldViewPr>
      <p:cViewPr varScale="1">
        <p:scale>
          <a:sx n="121" d="100"/>
          <a:sy n="121" d="100"/>
        </p:scale>
        <p:origin x="96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28" y="96"/>
      </p:cViewPr>
      <p:guideLst>
        <p:guide orient="horz" pos="2949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61938" y="268288"/>
            <a:ext cx="3810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400" b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Chapter  1. Understanding Tax Law-2015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529138" y="188913"/>
            <a:ext cx="2362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61938" y="8893175"/>
            <a:ext cx="28051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780463"/>
            <a:ext cx="2806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/>
            </a:lvl1pPr>
          </a:lstStyle>
          <a:p>
            <a:pPr>
              <a:defRPr/>
            </a:pPr>
            <a:fld id="{51FB1E0A-6E08-4BD0-967D-1DBACEAD5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1675"/>
            <a:ext cx="4679950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48175"/>
            <a:ext cx="5662613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/>
            </a:lvl1pPr>
          </a:lstStyle>
          <a:p>
            <a:pPr>
              <a:defRPr/>
            </a:pPr>
            <a:fld id="{865E8AB7-2BEC-4371-9DB0-A2A493299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EDE567-5CBF-4D95-A47B-0AADBA015FD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21E78B-717C-42CC-A927-A3527F116BB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30ED29-AD97-43BC-9F58-6BF01D9F375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1EEB27-0F81-47CC-A7CF-D5C58C9270D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FD1D62-D221-42CF-82F8-8509CEB5EF5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9E0799-3A9B-4F08-9606-E413B07F0C5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57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B80A8-87F5-4E16-91EA-9E70C71EF0F1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7BEFBA-FA5D-421D-8F57-4C5609C965BB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21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B80A8-87F5-4E16-91EA-9E70C71EF0F1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42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B80A8-87F5-4E16-91EA-9E70C71EF0F1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81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7BEFBA-FA5D-421D-8F57-4C5609C965BB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D66E9-B4E8-4B0F-ADF4-E672C427EF58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7BEFBA-FA5D-421D-8F57-4C5609C965BB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79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94D883-A589-4585-B8FD-27B0822C01DE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94D883-A589-4585-B8FD-27B0822C01DE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60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2A958-D40D-4B79-824E-C5C4EC0D72D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4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79EBE3-DE2F-4788-A9EC-04336FA3CF6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C6BFB5-F8EF-4CDA-8212-2C320B9F7086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C6BFB5-F8EF-4CDA-8212-2C320B9F7086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12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8D8D96-83D1-41C2-A738-651CD4A63F04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F2C13-8DA9-4D4D-BED6-A8B3C73D2552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1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689C5-8523-4C71-89AC-CD28C01B16A1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F2EF6D-A62D-47E6-8DFD-B3BDD12A609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F95048-E0A3-4A7D-83CD-BB1E3CFA4AA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9D76A2-F34B-4B61-9B34-F7D8D4BAC8FA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AA522-13C0-4AEE-A979-0199B3A581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AA522-13C0-4AEE-A979-0199B3A581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3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5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95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0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3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8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7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0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3246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rgbClr val="CC33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 b="1">
                <a:solidFill>
                  <a:srgbClr val="CC33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077200" cy="6400800"/>
          </a:xfrm>
        </p:spPr>
        <p:txBody>
          <a:bodyPr/>
          <a:lstStyle/>
          <a:p>
            <a:pPr eaLnBrk="1" hangingPunct="1"/>
            <a:br>
              <a:rPr lang="en-US" altLang="en-US" sz="4000" dirty="0">
                <a:solidFill>
                  <a:srgbClr val="C00000"/>
                </a:solidFill>
              </a:rPr>
            </a:br>
            <a:r>
              <a:rPr lang="en-US" altLang="en-US" dirty="0">
                <a:solidFill>
                  <a:srgbClr val="C00000"/>
                </a:solidFill>
              </a:rPr>
              <a:t>Chapter 2-Part A.</a:t>
            </a:r>
            <a:br>
              <a:rPr lang="en-US" altLang="en-US" sz="4800" dirty="0">
                <a:solidFill>
                  <a:srgbClr val="C00000"/>
                </a:solidFill>
              </a:rPr>
            </a:br>
            <a:r>
              <a:rPr lang="en-US" altLang="en-US" sz="4800" dirty="0">
                <a:solidFill>
                  <a:srgbClr val="C00000"/>
                </a:solidFill>
              </a:rPr>
              <a:t>Filing Requirements, </a:t>
            </a:r>
            <a:br>
              <a:rPr lang="en-US" altLang="en-US" sz="4800" dirty="0">
                <a:solidFill>
                  <a:srgbClr val="C00000"/>
                </a:solidFill>
              </a:rPr>
            </a:br>
            <a:r>
              <a:rPr lang="en-US" altLang="en-US" sz="4800" dirty="0">
                <a:solidFill>
                  <a:srgbClr val="C00000"/>
                </a:solidFill>
              </a:rPr>
              <a:t>Estimated Tax</a:t>
            </a:r>
            <a:br>
              <a:rPr lang="en-US" altLang="en-US" sz="4800" dirty="0">
                <a:solidFill>
                  <a:srgbClr val="C00000"/>
                </a:solidFill>
              </a:rPr>
            </a:br>
            <a:r>
              <a:rPr lang="en-US" altLang="en-US" sz="4800" dirty="0">
                <a:solidFill>
                  <a:srgbClr val="C00000"/>
                </a:solidFill>
              </a:rPr>
              <a:t>Statute of Limitations</a:t>
            </a:r>
            <a:br>
              <a:rPr lang="en-US" altLang="en-US" sz="4800" dirty="0">
                <a:solidFill>
                  <a:srgbClr val="C00000"/>
                </a:solidFill>
              </a:rPr>
            </a:br>
            <a:r>
              <a:rPr lang="en-US" altLang="en-US" sz="4800" dirty="0">
                <a:solidFill>
                  <a:srgbClr val="C00000"/>
                </a:solidFill>
              </a:rPr>
              <a:t>Penalties</a:t>
            </a:r>
            <a:br>
              <a:rPr lang="en-US" altLang="en-US" sz="7200" dirty="0">
                <a:solidFill>
                  <a:srgbClr val="C00000"/>
                </a:solidFill>
              </a:rPr>
            </a:br>
            <a:br>
              <a:rPr lang="en-US" altLang="en-US" sz="28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Edited September 7, 2016</a:t>
            </a:r>
            <a:br>
              <a:rPr lang="en-US" altLang="en-US" sz="1800" dirty="0">
                <a:solidFill>
                  <a:srgbClr val="C00000"/>
                </a:solidFill>
              </a:rPr>
            </a:br>
            <a:br>
              <a:rPr lang="en-US" altLang="en-US" sz="1800" dirty="0">
                <a:solidFill>
                  <a:srgbClr val="C00000"/>
                </a:solidFill>
              </a:rPr>
            </a:br>
            <a:r>
              <a:rPr lang="en-US" altLang="en-US" sz="2800" dirty="0">
                <a:solidFill>
                  <a:srgbClr val="C00000"/>
                </a:solidFill>
              </a:rPr>
              <a:t>Howard Godfrey, Ph.D., CPA</a:t>
            </a:r>
            <a:br>
              <a:rPr lang="en-US" altLang="en-US" sz="2800" dirty="0">
                <a:solidFill>
                  <a:srgbClr val="C00000"/>
                </a:solidFill>
              </a:rPr>
            </a:br>
            <a:r>
              <a:rPr lang="en-US" altLang="en-US" sz="2800" dirty="0">
                <a:solidFill>
                  <a:srgbClr val="C00000"/>
                </a:solidFill>
              </a:rPr>
              <a:t>Professor of Accounting</a:t>
            </a:r>
            <a:br>
              <a:rPr lang="en-US" altLang="en-US" sz="2800" dirty="0">
                <a:solidFill>
                  <a:srgbClr val="C00000"/>
                </a:solidFill>
              </a:rPr>
            </a:br>
            <a:r>
              <a:rPr lang="en-US" altLang="en-US" sz="2000" dirty="0">
                <a:solidFill>
                  <a:srgbClr val="C00000"/>
                </a:solidFill>
              </a:rPr>
              <a:t>Copyright 2016. Howard Godfrey</a:t>
            </a:r>
            <a:br>
              <a:rPr lang="en-US" altLang="en-US" sz="2000" dirty="0">
                <a:solidFill>
                  <a:srgbClr val="C00000"/>
                </a:solidFill>
              </a:rPr>
            </a:br>
            <a:endParaRPr lang="en-US" alt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/>
              <a:t> </a:t>
            </a: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312738" y="282575"/>
          <a:ext cx="85391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Worksheet" r:id="rId4" imgW="6200851" imgH="3667013" progId="Excel.Sheet.12">
                  <p:embed/>
                </p:oleObj>
              </mc:Choice>
              <mc:Fallback>
                <p:oleObj name="Worksheet" r:id="rId4" imgW="6200851" imgH="3667013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282575"/>
                        <a:ext cx="8539162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>
              <a:buFontTx/>
              <a:buNone/>
            </a:pPr>
            <a:endParaRPr lang="en-US" altLang="en-US" sz="600" dirty="0"/>
          </a:p>
          <a:p>
            <a:pPr marL="182563" indent="0">
              <a:buFontTx/>
              <a:buNone/>
            </a:pPr>
            <a:r>
              <a:rPr lang="en-US" altLang="en-US" dirty="0"/>
              <a:t>Statute of Limitations-1</a:t>
            </a:r>
          </a:p>
          <a:p>
            <a:pPr marL="182563" indent="0">
              <a:buFontTx/>
              <a:buNone/>
            </a:pPr>
            <a:r>
              <a:rPr lang="en-US" altLang="en-US" dirty="0"/>
              <a:t>Regardless of the nature of the mistake, the taxpayer is obligated to file an amended return to correct the error (and request a refund or pay a deficiency) if the statute of limitations has not expired for the tax return. Likewise, the IRS can propose adjustments to the taxpayer's return </a:t>
            </a:r>
            <a:br>
              <a:rPr lang="en-US" altLang="en-US" dirty="0"/>
            </a:br>
            <a:r>
              <a:rPr lang="en-US" altLang="en-US" dirty="0"/>
              <a:t>if the statute of limitations for the return has not expired.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880" indent="0">
              <a:buFontTx/>
              <a:buNone/>
              <a:defRPr/>
            </a:pPr>
            <a:endParaRPr lang="en-US" sz="900" u="sng" dirty="0"/>
          </a:p>
          <a:p>
            <a:pPr marL="182880" indent="0">
              <a:buFontTx/>
              <a:buNone/>
              <a:defRPr/>
            </a:pPr>
            <a:r>
              <a:rPr lang="en-US" u="sng" dirty="0"/>
              <a:t>Statute of Limitations -2</a:t>
            </a:r>
          </a:p>
          <a:p>
            <a:pPr marL="182880" indent="0">
              <a:buFontTx/>
              <a:buNone/>
              <a:defRPr/>
            </a:pPr>
            <a:r>
              <a:rPr lang="en-US" dirty="0"/>
              <a:t>Statute of limitations defines the period in which the taxpayer can file an amended tax return or the IRS can assess a tax deficiency. </a:t>
            </a:r>
          </a:p>
          <a:p>
            <a:pPr marL="182880" indent="0">
              <a:buFontTx/>
              <a:buNone/>
              <a:defRPr/>
            </a:pPr>
            <a:r>
              <a:rPr lang="en-US" dirty="0"/>
              <a:t>The statute of limitations generally ends three years from the </a:t>
            </a:r>
            <a:r>
              <a:rPr lang="en-US" i="1" dirty="0"/>
              <a:t>later</a:t>
            </a:r>
            <a:r>
              <a:rPr lang="en-US" dirty="0"/>
              <a:t> of</a:t>
            </a:r>
          </a:p>
          <a:p>
            <a:pPr marL="834390" indent="-742950">
              <a:buFontTx/>
              <a:buAutoNum type="arabicParenBoth"/>
              <a:defRPr/>
            </a:pPr>
            <a:r>
              <a:rPr lang="en-US" dirty="0"/>
              <a:t>the date the tax return was actually filed or </a:t>
            </a:r>
          </a:p>
          <a:p>
            <a:pPr marL="834390" indent="-742950">
              <a:buFontTx/>
              <a:buAutoNum type="arabicParenBoth"/>
              <a:defRPr/>
            </a:pPr>
            <a:r>
              <a:rPr lang="en-US" dirty="0"/>
              <a:t>the tax return's original due date.</a:t>
            </a:r>
          </a:p>
          <a:p>
            <a:pPr marL="182880" indent="0">
              <a:buFontTx/>
              <a:buNone/>
              <a:defRPr/>
            </a:pPr>
            <a:r>
              <a:rPr lang="en-US" sz="2400" dirty="0"/>
              <a:t> 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>
              <a:buFontTx/>
              <a:buNone/>
            </a:pPr>
            <a:endParaRPr lang="en-US" altLang="en-US" sz="800"/>
          </a:p>
          <a:p>
            <a:pPr marL="182563" indent="0">
              <a:buFontTx/>
              <a:buNone/>
            </a:pPr>
            <a:r>
              <a:rPr lang="en-US" altLang="en-US"/>
              <a:t>Statute of Limitations-3</a:t>
            </a:r>
          </a:p>
          <a:p>
            <a:pPr marL="182563" indent="0">
              <a:buFontTx/>
              <a:buNone/>
            </a:pPr>
            <a:r>
              <a:rPr lang="en-US" altLang="en-US"/>
              <a:t>A 6-year statute of limitations applies to IRS assessments if the taxpayer omits items of gross income that exceed 25% of the gross income reported on the tax return. </a:t>
            </a:r>
          </a:p>
          <a:p>
            <a:pPr marL="182563" indent="0">
              <a:buFontTx/>
              <a:buNone/>
            </a:pPr>
            <a:r>
              <a:rPr lang="en-US" altLang="en-US"/>
              <a:t>For fraudulent returns, or if the taxpayer fails to file a tax return, the statute of limitations never expires.</a:t>
            </a:r>
          </a:p>
          <a:p>
            <a:pPr marL="182563" indent="0" eaLnBrk="1" hangingPunct="1">
              <a:buFontTx/>
              <a:buNone/>
            </a:pPr>
            <a:endParaRPr lang="en-US" altLang="en-US" sz="200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200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 dirty="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87919"/>
              </p:ext>
            </p:extLst>
          </p:nvPr>
        </p:nvGraphicFramePr>
        <p:xfrm>
          <a:off x="484805" y="387350"/>
          <a:ext cx="8226178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6" name="Worksheet" r:id="rId4" imgW="5829300" imgH="3181406" progId="Excel.Sheet.12">
                  <p:embed/>
                </p:oleObj>
              </mc:Choice>
              <mc:Fallback>
                <p:oleObj name="Worksheet" r:id="rId4" imgW="5829300" imgH="31814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805" y="387350"/>
                        <a:ext cx="8226178" cy="448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55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880" indent="0">
              <a:buNone/>
            </a:pPr>
            <a:endParaRPr lang="en-US" sz="1600" dirty="0"/>
          </a:p>
          <a:p>
            <a:pPr marL="91440" indent="0">
              <a:buNone/>
            </a:pPr>
            <a:r>
              <a:rPr lang="en-US" dirty="0"/>
              <a:t>Billy filed 2015 tax return on June 5, 2016, without requesting an extension. </a:t>
            </a:r>
            <a:br>
              <a:rPr lang="en-US" dirty="0"/>
            </a:br>
            <a:r>
              <a:rPr lang="en-US" dirty="0"/>
              <a:t>His total tax was $10,000. </a:t>
            </a:r>
          </a:p>
          <a:p>
            <a:pPr marL="91440" indent="0">
              <a:buNone/>
            </a:pPr>
            <a:r>
              <a:rPr lang="en-US" dirty="0"/>
              <a:t>He had no withholding tax and he </a:t>
            </a:r>
            <a:br>
              <a:rPr lang="en-US" dirty="0"/>
            </a:br>
            <a:r>
              <a:rPr lang="en-US" dirty="0"/>
              <a:t>made no estimated tax payments. </a:t>
            </a:r>
          </a:p>
          <a:p>
            <a:pPr marL="91440" indent="0">
              <a:buNone/>
            </a:pPr>
            <a:r>
              <a:rPr lang="en-US" dirty="0"/>
              <a:t>He paid $10,000 with return filed on June 5, 2016? </a:t>
            </a:r>
          </a:p>
          <a:p>
            <a:pPr marL="91440" indent="0">
              <a:buNone/>
            </a:pPr>
            <a:r>
              <a:rPr lang="en-US" dirty="0"/>
              <a:t>What is the total amount of his failure to file and failure to pay penalties? </a:t>
            </a:r>
          </a:p>
          <a:p>
            <a:pPr marL="182880" indent="0" eaLnBrk="1" hangingPunct="1">
              <a:buNone/>
            </a:pPr>
            <a:endParaRPr lang="en-US" altLang="en-US" sz="2400" dirty="0"/>
          </a:p>
          <a:p>
            <a:pPr marL="182880" indent="0" eaLnBrk="1" hangingPunct="1">
              <a:spcBef>
                <a:spcPct val="10000"/>
              </a:spcBef>
              <a:buNone/>
            </a:pP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r>
              <a:rPr lang="en-US" altLang="en-US" sz="3200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108607"/>
              </p:ext>
            </p:extLst>
          </p:nvPr>
        </p:nvGraphicFramePr>
        <p:xfrm>
          <a:off x="685800" y="392535"/>
          <a:ext cx="7696200" cy="6013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0" name="Worksheet" r:id="rId4" imgW="6229502" imgH="4867264" progId="Excel.Sheet.12">
                  <p:embed/>
                </p:oleObj>
              </mc:Choice>
              <mc:Fallback>
                <p:oleObj name="Worksheet" r:id="rId4" imgW="6229502" imgH="48672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92535"/>
                        <a:ext cx="7696200" cy="6013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74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880" indent="0">
              <a:buNone/>
            </a:pPr>
            <a:endParaRPr lang="en-US" sz="1600" dirty="0"/>
          </a:p>
          <a:p>
            <a:pPr marL="182880" indent="0">
              <a:buNone/>
            </a:pPr>
            <a:r>
              <a:rPr lang="en-US" sz="2800" dirty="0"/>
              <a:t>The required annual payment is the </a:t>
            </a:r>
            <a:r>
              <a:rPr lang="en-US" sz="2800" i="1" dirty="0"/>
              <a:t>smaller </a:t>
            </a:r>
            <a:br>
              <a:rPr lang="en-US" sz="2800" i="1" dirty="0"/>
            </a:br>
            <a:r>
              <a:rPr lang="en-US" sz="2800" dirty="0"/>
              <a:t>of the following amounts: </a:t>
            </a:r>
          </a:p>
          <a:p>
            <a:pPr marL="182880" indent="0">
              <a:buNone/>
            </a:pPr>
            <a:r>
              <a:rPr lang="en-US" sz="2800" dirty="0"/>
              <a:t>90% of the tax shown on current year return. </a:t>
            </a:r>
          </a:p>
          <a:p>
            <a:pPr marL="182880" indent="0">
              <a:buNone/>
            </a:pPr>
            <a:r>
              <a:rPr lang="en-US" sz="2800" dirty="0"/>
              <a:t>100% of the tax shown on preceding year return.</a:t>
            </a:r>
          </a:p>
          <a:p>
            <a:pPr marL="182880" indent="0">
              <a:buNone/>
            </a:pPr>
            <a:r>
              <a:rPr lang="en-US" sz="2800" dirty="0"/>
              <a:t>(The prior return must cover the full 12 months </a:t>
            </a:r>
            <a:br>
              <a:rPr lang="en-US" sz="2800" dirty="0"/>
            </a:br>
            <a:r>
              <a:rPr lang="en-US" sz="2800" dirty="0"/>
              <a:t>of the preceding year). If the AGI on preceding year's return exceeds $150,000 </a:t>
            </a:r>
            <a:br>
              <a:rPr lang="en-US" sz="2800" dirty="0"/>
            </a:br>
            <a:r>
              <a:rPr lang="en-US" sz="2800" dirty="0"/>
              <a:t>($75,000 if married filing separately), the 100 percent requirement is increased to 110 percent.</a:t>
            </a:r>
          </a:p>
          <a:p>
            <a:pPr marL="182880" indent="0">
              <a:buNone/>
            </a:pPr>
            <a:r>
              <a:rPr lang="en-US" sz="2800" dirty="0"/>
              <a:t>No installment is required, if tax for the year, less amounts withheld by employer is less than $1,000. </a:t>
            </a:r>
          </a:p>
          <a:p>
            <a:pPr marL="182880" indent="0" eaLnBrk="1" hangingPunct="1">
              <a:buNone/>
            </a:pPr>
            <a:endParaRPr lang="en-US" altLang="en-US" sz="2400" dirty="0"/>
          </a:p>
          <a:p>
            <a:pPr marL="182880" indent="0" eaLnBrk="1" hangingPunct="1">
              <a:spcBef>
                <a:spcPct val="10000"/>
              </a:spcBef>
              <a:buNone/>
            </a:pPr>
            <a:r>
              <a:rPr lang="en-US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17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u="sng" dirty="0"/>
          </a:p>
          <a:p>
            <a:pPr marL="182563" indent="0" eaLnBrk="1" hangingPunct="1">
              <a:buFontTx/>
              <a:buNone/>
            </a:pPr>
            <a:r>
              <a:rPr lang="en-US" altLang="en-US" u="sng" dirty="0"/>
              <a:t>Mary’s tax for prior year was $10,000.</a:t>
            </a:r>
          </a:p>
          <a:p>
            <a:pPr marL="182563" indent="0" eaLnBrk="1" hangingPunct="1">
              <a:buFontTx/>
              <a:buNone/>
            </a:pPr>
            <a:r>
              <a:rPr lang="en-US" altLang="en-US" sz="3200" u="sng" dirty="0"/>
              <a:t>Mary’s tax on current year return is $8,000.</a:t>
            </a:r>
          </a:p>
          <a:p>
            <a:pPr marL="182563" indent="0" eaLnBrk="1" hangingPunct="1">
              <a:buFontTx/>
              <a:buNone/>
            </a:pPr>
            <a:endParaRPr lang="en-US" altLang="en-US" sz="3200" u="sng" dirty="0"/>
          </a:p>
          <a:p>
            <a:pPr marL="182563" indent="0" eaLnBrk="1" hangingPunct="1">
              <a:buFontTx/>
              <a:buNone/>
            </a:pPr>
            <a:r>
              <a:rPr lang="en-US" altLang="en-US" sz="3200" u="sng" dirty="0"/>
              <a:t>Mary made estimated tax payments of $7,000, in equal annual installments.</a:t>
            </a:r>
          </a:p>
          <a:p>
            <a:pPr marL="182563" indent="0" eaLnBrk="1" hangingPunct="1">
              <a:buFontTx/>
              <a:buNone/>
            </a:pPr>
            <a:endParaRPr lang="en-US" altLang="en-US" sz="3200" u="sng" dirty="0"/>
          </a:p>
          <a:p>
            <a:pPr marL="182563" indent="0" eaLnBrk="1" hangingPunct="1">
              <a:buFontTx/>
              <a:buNone/>
            </a:pPr>
            <a:r>
              <a:rPr lang="en-US" altLang="en-US" sz="3200" u="sng" dirty="0"/>
              <a:t>What was her required annual payment?</a:t>
            </a:r>
            <a:endParaRPr lang="en-US" altLang="en-US" sz="3200" dirty="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92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dirty="0"/>
          </a:p>
          <a:p>
            <a:pPr marL="182563" indent="0" eaLnBrk="1" hangingPunct="1">
              <a:buFontTx/>
              <a:buNone/>
            </a:pPr>
            <a:r>
              <a:rPr lang="en-US" dirty="0"/>
              <a:t>Sheryl's AGI was $200,000 last year. Her current tax liability is $52,068</a:t>
            </a:r>
            <a:r>
              <a:rPr lang="en-US"/>
              <a:t>. </a:t>
            </a:r>
            <a:br>
              <a:rPr lang="en-US"/>
            </a:br>
            <a:r>
              <a:rPr lang="en-US"/>
              <a:t>Last </a:t>
            </a:r>
            <a:r>
              <a:rPr lang="en-US" dirty="0"/>
              <a:t>year, her tax liability </a:t>
            </a:r>
            <a:br>
              <a:rPr lang="en-US" dirty="0"/>
            </a:br>
            <a:r>
              <a:rPr lang="en-US" dirty="0"/>
              <a:t>was $48,722. She will not owe underpayment penalties if her total estimated tax payments are at </a:t>
            </a:r>
            <a:br>
              <a:rPr lang="en-US" dirty="0"/>
            </a:br>
            <a:r>
              <a:rPr lang="en-US" dirty="0"/>
              <a:t>least which of the following (rounded) amounts (assume she makes the required payments each quarter)? </a:t>
            </a:r>
            <a:endParaRPr lang="en-US" altLang="en-US" sz="3200" dirty="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a. $46,861    b. $48,722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960437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/>
              <a:t> </a:t>
            </a:r>
          </a:p>
        </p:txBody>
      </p:sp>
      <p:graphicFrame>
        <p:nvGraphicFramePr>
          <p:cNvPr id="8196" name="Object 1"/>
          <p:cNvGraphicFramePr>
            <a:graphicFrameLocks noChangeAspect="1"/>
          </p:cNvGraphicFramePr>
          <p:nvPr/>
        </p:nvGraphicFramePr>
        <p:xfrm>
          <a:off x="304800" y="274638"/>
          <a:ext cx="8534400" cy="62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Worksheet" r:id="rId4" imgW="3705149" imgH="2809864" progId="Excel.Sheet.12">
                  <p:embed/>
                </p:oleObj>
              </mc:Choice>
              <mc:Fallback>
                <p:oleObj name="Worksheet" r:id="rId4" imgW="3705149" imgH="2809864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638"/>
                        <a:ext cx="8534400" cy="623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 dirty="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307276"/>
              </p:ext>
            </p:extLst>
          </p:nvPr>
        </p:nvGraphicFramePr>
        <p:xfrm>
          <a:off x="381000" y="838200"/>
          <a:ext cx="823662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6" name="Worksheet" r:id="rId4" imgW="3209849" imgH="1009639" progId="Excel.Sheet.12">
                  <p:embed/>
                </p:oleObj>
              </mc:Choice>
              <mc:Fallback>
                <p:oleObj name="Worksheet" r:id="rId4" imgW="3209849" imgH="10096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838200"/>
                        <a:ext cx="8236628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232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 dirty="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404284"/>
              </p:ext>
            </p:extLst>
          </p:nvPr>
        </p:nvGraphicFramePr>
        <p:xfrm>
          <a:off x="304800" y="228600"/>
          <a:ext cx="8369300" cy="620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7" name="Worksheet" r:id="rId4" imgW="5943600" imgH="4410097" progId="Excel.Sheet.12">
                  <p:embed/>
                </p:oleObj>
              </mc:Choice>
              <mc:Fallback>
                <p:oleObj name="Worksheet" r:id="rId4" imgW="5943600" imgH="44100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28600"/>
                        <a:ext cx="8369300" cy="620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 dirty="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48333"/>
              </p:ext>
            </p:extLst>
          </p:nvPr>
        </p:nvGraphicFramePr>
        <p:xfrm>
          <a:off x="304800" y="304800"/>
          <a:ext cx="848677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1" name="Worksheet" r:id="rId4" imgW="3800551" imgH="2428942" progId="Excel.Sheet.12">
                  <p:embed/>
                </p:oleObj>
              </mc:Choice>
              <mc:Fallback>
                <p:oleObj name="Worksheet" r:id="rId4" imgW="3800551" imgH="24289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04800"/>
                        <a:ext cx="8486775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870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 dirty="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105523"/>
              </p:ext>
            </p:extLst>
          </p:nvPr>
        </p:nvGraphicFramePr>
        <p:xfrm>
          <a:off x="331788" y="609600"/>
          <a:ext cx="8375650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4" name="Worksheet" r:id="rId4" imgW="4771949" imgH="2781423" progId="Excel.Sheet.12">
                  <p:embed/>
                </p:oleObj>
              </mc:Choice>
              <mc:Fallback>
                <p:oleObj name="Worksheet" r:id="rId4" imgW="4771949" imgH="2781423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788" y="609600"/>
                        <a:ext cx="8375650" cy="488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237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 dirty="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615702"/>
              </p:ext>
            </p:extLst>
          </p:nvPr>
        </p:nvGraphicFramePr>
        <p:xfrm>
          <a:off x="457200" y="838200"/>
          <a:ext cx="8305800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8" name="Worksheet" r:id="rId4" imgW="2667000" imgH="1343059" progId="Excel.Sheet.12">
                  <p:embed/>
                </p:oleObj>
              </mc:Choice>
              <mc:Fallback>
                <p:oleObj name="Worksheet" r:id="rId4" imgW="2667000" imgH="13430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838200"/>
                        <a:ext cx="8305800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960437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 dirty="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016733"/>
              </p:ext>
            </p:extLst>
          </p:nvPr>
        </p:nvGraphicFramePr>
        <p:xfrm>
          <a:off x="334963" y="609600"/>
          <a:ext cx="847090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1" name="Worksheet" r:id="rId4" imgW="3895649" imgH="1943033" progId="Excel.Sheet.12">
                  <p:embed/>
                </p:oleObj>
              </mc:Choice>
              <mc:Fallback>
                <p:oleObj name="Worksheet" r:id="rId4" imgW="3895649" imgH="19430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963" y="609600"/>
                        <a:ext cx="8470900" cy="422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960437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 dirty="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358239"/>
              </p:ext>
            </p:extLst>
          </p:nvPr>
        </p:nvGraphicFramePr>
        <p:xfrm>
          <a:off x="228601" y="422976"/>
          <a:ext cx="8645060" cy="513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4" name="Worksheet" r:id="rId4" imgW="3829202" imgH="2276453" progId="Excel.Sheet.12">
                  <p:embed/>
                </p:oleObj>
              </mc:Choice>
              <mc:Fallback>
                <p:oleObj name="Worksheet" r:id="rId4" imgW="3829202" imgH="22764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1" y="422976"/>
                        <a:ext cx="8645060" cy="5139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742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5867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15600"/>
              <a:t>The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15600"/>
              <a:t>End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ocu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01159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/>
              <a:t> </a:t>
            </a: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222250" y="381000"/>
          <a:ext cx="8616950" cy="52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Worksheet" r:id="rId4" imgW="4019702" imgH="2323954" progId="Excel.Sheet.12">
                  <p:embed/>
                </p:oleObj>
              </mc:Choice>
              <mc:Fallback>
                <p:oleObj name="Worksheet" r:id="rId4" imgW="4019702" imgH="2323954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381000"/>
                        <a:ext cx="8616950" cy="528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/>
              <a:t> </a:t>
            </a:r>
          </a:p>
        </p:txBody>
      </p:sp>
      <p:graphicFrame>
        <p:nvGraphicFramePr>
          <p:cNvPr id="12291" name="Object 1"/>
          <p:cNvGraphicFramePr>
            <a:graphicFrameLocks noChangeAspect="1"/>
          </p:cNvGraphicFramePr>
          <p:nvPr/>
        </p:nvGraphicFramePr>
        <p:xfrm>
          <a:off x="314325" y="228600"/>
          <a:ext cx="8524875" cy="61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Worksheet" r:id="rId4" imgW="4019702" imgH="2733619" progId="Excel.Sheet.12">
                  <p:embed/>
                </p:oleObj>
              </mc:Choice>
              <mc:Fallback>
                <p:oleObj name="Worksheet" r:id="rId4" imgW="4019702" imgH="273361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228600"/>
                        <a:ext cx="8524875" cy="610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/>
              <a:t> </a:t>
            </a:r>
          </a:p>
        </p:txBody>
      </p:sp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304800" y="609600"/>
          <a:ext cx="8462963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Worksheet" r:id="rId4" imgW="3905402" imgH="2143024" progId="Excel.Sheet.12">
                  <p:embed/>
                </p:oleObj>
              </mc:Choice>
              <mc:Fallback>
                <p:oleObj name="Worksheet" r:id="rId4" imgW="3905402" imgH="2143024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8462963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90488" indent="0" eaLnBrk="1" hangingPunct="1">
              <a:spcBef>
                <a:spcPts val="1800"/>
              </a:spcBef>
              <a:buFontTx/>
              <a:buNone/>
            </a:pPr>
            <a:endParaRPr lang="en-US" altLang="en-US" sz="1600" dirty="0">
              <a:ea typeface="PMingLiU"/>
              <a:cs typeface="PMingLiU"/>
            </a:endParaRPr>
          </a:p>
          <a:p>
            <a:pPr marL="90488" indent="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3200" dirty="0">
                <a:ea typeface="PMingLiU"/>
                <a:cs typeface="PMingLiU"/>
              </a:rPr>
              <a:t> Filing requirements-income tax returns </a:t>
            </a:r>
          </a:p>
          <a:p>
            <a:pPr marL="90488" indent="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3200" dirty="0">
                <a:ea typeface="PMingLiU"/>
                <a:cs typeface="PMingLiU"/>
              </a:rPr>
              <a:t> Penalties – late filing or payment </a:t>
            </a:r>
          </a:p>
          <a:p>
            <a:pPr marL="90488" indent="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3200" dirty="0">
                <a:ea typeface="PMingLiU"/>
                <a:cs typeface="PMingLiU"/>
              </a:rPr>
              <a:t> Statute of limitations for assessment.</a:t>
            </a:r>
          </a:p>
          <a:p>
            <a:pPr marL="90488" indent="0" eaLnBrk="1" hangingPunct="1">
              <a:spcBef>
                <a:spcPts val="2400"/>
              </a:spcBef>
              <a:buFontTx/>
              <a:buAutoNum type="arabicPeriod"/>
            </a:pPr>
            <a:r>
              <a:rPr lang="en-US" altLang="en-US" sz="3200" dirty="0">
                <a:ea typeface="PMingLiU"/>
                <a:cs typeface="PMingLiU"/>
              </a:rPr>
              <a:t> Estimated income tax payments. </a:t>
            </a:r>
          </a:p>
          <a:p>
            <a:pPr marL="90488" indent="0" eaLnBrk="1" hangingPunct="1">
              <a:spcBef>
                <a:spcPts val="2400"/>
              </a:spcBef>
              <a:buNone/>
            </a:pPr>
            <a:r>
              <a:rPr lang="en-US" altLang="en-US" sz="3200" dirty="0">
                <a:ea typeface="PMingLiU"/>
                <a:cs typeface="PMingLiU"/>
              </a:rPr>
              <a:t>5. Penalties for taxpayer &amp; CPA.</a:t>
            </a:r>
            <a:endParaRPr lang="en-US" altLang="en-US" sz="3200" dirty="0">
              <a:ea typeface="MS PGothic" panose="020B0600070205080204" pitchFamily="34" charset="-128"/>
            </a:endParaRPr>
          </a:p>
          <a:p>
            <a:pPr marL="90488" indent="0" eaLnBrk="1" hangingPunct="1">
              <a:buFontTx/>
              <a:buAutoNum type="arabicPeriod"/>
            </a:pPr>
            <a:endParaRPr lang="en-US" altLang="en-US" sz="2800" dirty="0">
              <a:ea typeface="PMingLiU"/>
              <a:cs typeface="PMingLiU"/>
            </a:endParaRPr>
          </a:p>
          <a:p>
            <a:pPr marL="90488" indent="0" eaLnBrk="1" hangingPunct="1">
              <a:buFontTx/>
              <a:buNone/>
            </a:pPr>
            <a:endParaRPr lang="en-US" altLang="en-US" sz="3200" dirty="0"/>
          </a:p>
          <a:p>
            <a:pPr marL="90488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351996"/>
              </p:ext>
            </p:extLst>
          </p:nvPr>
        </p:nvGraphicFramePr>
        <p:xfrm>
          <a:off x="327166" y="275540"/>
          <a:ext cx="8588233" cy="581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3" name="Worksheet" r:id="rId4" imgW="2428951" imgH="1485866" progId="Excel.Sheet.12">
                  <p:embed/>
                </p:oleObj>
              </mc:Choice>
              <mc:Fallback>
                <p:oleObj name="Worksheet" r:id="rId4" imgW="2428951" imgH="14858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166" y="275540"/>
                        <a:ext cx="8588233" cy="5812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1125"/>
            <a:ext cx="8839200" cy="6553200"/>
          </a:xfrm>
          <a:noFill/>
          <a:ln w="254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182563" indent="0" eaLnBrk="1" hangingPunct="1">
              <a:buFontTx/>
              <a:buNone/>
            </a:pPr>
            <a:endParaRPr lang="en-US" altLang="en-US" sz="3200"/>
          </a:p>
          <a:p>
            <a:pPr marL="182563" indent="0" eaLnBrk="1" hangingPunct="1">
              <a:spcBef>
                <a:spcPct val="10000"/>
              </a:spcBef>
              <a:buFontTx/>
              <a:buNone/>
            </a:pPr>
            <a:r>
              <a:rPr lang="en-US" altLang="en-US" sz="3200"/>
              <a:t> 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15913"/>
            <a:ext cx="8637588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5550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8850</TotalTime>
  <Words>285</Words>
  <Application>Microsoft Office PowerPoint</Application>
  <PresentationFormat>On-screen Show (4:3)</PresentationFormat>
  <Paragraphs>115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MS PGothic</vt:lpstr>
      <vt:lpstr>Arial</vt:lpstr>
      <vt:lpstr>PMingLiU</vt:lpstr>
      <vt:lpstr>Default Design</vt:lpstr>
      <vt:lpstr>Worksheet</vt:lpstr>
      <vt:lpstr>Microsoft Excel Worksheet</vt:lpstr>
      <vt:lpstr> Chapter 2-Part A. Filing Requirements,  Estimated Tax Statute of Limitations Penalties  Edited September 7, 2016  Howard Godfrey, Ph.D., CPA Professor of Accounting Copyright 2016. Howard Godfrey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Godfrey, Howard or Willa</dc:creator>
  <cp:lastModifiedBy>hgodfrey@uncc.edu</cp:lastModifiedBy>
  <cp:revision>960</cp:revision>
  <cp:lastPrinted>2016-09-07T12:09:07Z</cp:lastPrinted>
  <dcterms:created xsi:type="dcterms:W3CDTF">2004-01-08T15:38:51Z</dcterms:created>
  <dcterms:modified xsi:type="dcterms:W3CDTF">2016-09-13T23:14:44Z</dcterms:modified>
  <cp:contentStatus/>
</cp:coreProperties>
</file>