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258" r:id="rId2"/>
    <p:sldId id="678" r:id="rId3"/>
    <p:sldId id="679" r:id="rId4"/>
    <p:sldId id="711" r:id="rId5"/>
    <p:sldId id="713" r:id="rId6"/>
    <p:sldId id="715" r:id="rId7"/>
    <p:sldId id="716" r:id="rId8"/>
    <p:sldId id="712" r:id="rId9"/>
    <p:sldId id="714" r:id="rId10"/>
    <p:sldId id="710" r:id="rId11"/>
    <p:sldId id="720" r:id="rId12"/>
    <p:sldId id="719" r:id="rId13"/>
    <p:sldId id="722" r:id="rId14"/>
    <p:sldId id="717" r:id="rId15"/>
    <p:sldId id="707" r:id="rId16"/>
    <p:sldId id="671" r:id="rId17"/>
    <p:sldId id="668" r:id="rId18"/>
    <p:sldId id="675" r:id="rId19"/>
    <p:sldId id="702" r:id="rId20"/>
    <p:sldId id="708" r:id="rId21"/>
    <p:sldId id="704" r:id="rId22"/>
    <p:sldId id="705" r:id="rId23"/>
    <p:sldId id="706" r:id="rId24"/>
    <p:sldId id="646" r:id="rId25"/>
    <p:sldId id="661" r:id="rId26"/>
    <p:sldId id="662" r:id="rId27"/>
    <p:sldId id="654" r:id="rId28"/>
    <p:sldId id="663" r:id="rId29"/>
    <p:sldId id="665" r:id="rId30"/>
    <p:sldId id="676" r:id="rId31"/>
    <p:sldId id="666" r:id="rId32"/>
    <p:sldId id="667" r:id="rId33"/>
    <p:sldId id="664" r:id="rId34"/>
    <p:sldId id="672" r:id="rId35"/>
    <p:sldId id="689" r:id="rId36"/>
    <p:sldId id="709" r:id="rId37"/>
    <p:sldId id="691" r:id="rId38"/>
    <p:sldId id="690" r:id="rId39"/>
    <p:sldId id="693" r:id="rId40"/>
    <p:sldId id="688" r:id="rId41"/>
    <p:sldId id="687" r:id="rId42"/>
    <p:sldId id="696" r:id="rId43"/>
    <p:sldId id="698" r:id="rId44"/>
    <p:sldId id="699" r:id="rId45"/>
    <p:sldId id="701" r:id="rId46"/>
    <p:sldId id="700" r:id="rId47"/>
    <p:sldId id="548" r:id="rId48"/>
    <p:sldId id="549" r:id="rId49"/>
    <p:sldId id="550" r:id="rId50"/>
    <p:sldId id="551" r:id="rId51"/>
    <p:sldId id="552" r:id="rId52"/>
    <p:sldId id="553" r:id="rId53"/>
    <p:sldId id="554" r:id="rId54"/>
    <p:sldId id="636" r:id="rId55"/>
    <p:sldId id="637" r:id="rId56"/>
    <p:sldId id="638" r:id="rId57"/>
    <p:sldId id="639" r:id="rId58"/>
    <p:sldId id="640" r:id="rId59"/>
    <p:sldId id="641" r:id="rId60"/>
    <p:sldId id="489" r:id="rId61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 userDrawn="1">
          <p15:clr>
            <a:srgbClr val="A4A3A4"/>
          </p15:clr>
        </p15:guide>
        <p15:guide id="2" pos="222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13" autoAdjust="0"/>
    <p:restoredTop sz="94607" autoAdjust="0"/>
  </p:normalViewPr>
  <p:slideViewPr>
    <p:cSldViewPr>
      <p:cViewPr varScale="1">
        <p:scale>
          <a:sx n="114" d="100"/>
          <a:sy n="114" d="100"/>
        </p:scale>
        <p:origin x="133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828" y="96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51294" y="235037"/>
            <a:ext cx="3825403" cy="268613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T16F-Chp-03-1-Fed-Tax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637921" y="235037"/>
            <a:ext cx="2201970" cy="311782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Accounting  4220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14110" y="8739510"/>
            <a:ext cx="2753264" cy="388530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Copyright 2016-Dr. Howard Godfrey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100" y="8739509"/>
            <a:ext cx="2754866" cy="466875"/>
          </a:xfrm>
          <a:prstGeom prst="rect">
            <a:avLst/>
          </a:prstGeom>
        </p:spPr>
        <p:txBody>
          <a:bodyPr vert="horz" wrap="square" lIns="92181" tIns="46090" rIns="92181" bIns="4609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r>
              <a:rPr lang="en-US" altLang="en-US"/>
              <a:t> Chapter 3. Page </a:t>
            </a:r>
            <a:fld id="{2372EAF7-73B1-41A2-A287-636B5C68CDE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374" cy="468474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100" y="0"/>
            <a:ext cx="3067374" cy="468474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6784807-E35F-4E6A-AA5C-453090BB245A}" type="datetimeFigureOut">
              <a:rPr lang="en-US"/>
              <a:pPr>
                <a:defRPr/>
              </a:pPr>
              <a:t>9/14/2016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3263"/>
            <a:ext cx="4679950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81" tIns="46090" rIns="92181" bIns="4609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349" y="4446502"/>
            <a:ext cx="5660378" cy="4213063"/>
          </a:xfrm>
          <a:prstGeom prst="rect">
            <a:avLst/>
          </a:prstGeom>
        </p:spPr>
        <p:txBody>
          <a:bodyPr vert="horz" lIns="92181" tIns="46090" rIns="92181" bIns="4609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003"/>
            <a:ext cx="3067374" cy="468474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100" y="8893003"/>
            <a:ext cx="3067374" cy="468474"/>
          </a:xfrm>
          <a:prstGeom prst="rect">
            <a:avLst/>
          </a:prstGeom>
        </p:spPr>
        <p:txBody>
          <a:bodyPr vert="horz" wrap="square" lIns="92181" tIns="46090" rIns="92181" bIns="4609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6D8B6FD-EFE3-488C-AA97-2F10D094139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968" indent="-28806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258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3162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065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96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5872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6775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767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929CF38-33B5-4989-9BD2-95911A039B30}" type="slidenum">
              <a:rPr lang="en-US" altLang="en-US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968" indent="-28806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258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3162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065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96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5872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6775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767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C2801FF-FEBB-4161-B582-7E6262908CAE}" type="slidenum">
              <a:rPr lang="en-US" altLang="en-US">
                <a:latin typeface="Calibri" panose="020F0502020204030204" pitchFamily="34" charset="0"/>
              </a:rPr>
              <a:pPr eaLnBrk="1" hangingPunct="1"/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9854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968" indent="-28806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258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3162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065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96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5872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6775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767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C2801FF-FEBB-4161-B582-7E6262908CAE}" type="slidenum">
              <a:rPr lang="en-US" altLang="en-US">
                <a:latin typeface="Calibri" panose="020F0502020204030204" pitchFamily="34" charset="0"/>
              </a:rPr>
              <a:pPr eaLnBrk="1" hangingPunct="1"/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7986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968" indent="-28806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258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3162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065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96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5872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6775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767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C2801FF-FEBB-4161-B582-7E6262908CAE}" type="slidenum">
              <a:rPr lang="en-US" altLang="en-US">
                <a:latin typeface="Calibri" panose="020F0502020204030204" pitchFamily="34" charset="0"/>
              </a:rPr>
              <a:pPr eaLnBrk="1" hangingPunct="1"/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64363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968" indent="-28806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258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3162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065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96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5872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6775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767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C2801FF-FEBB-4161-B582-7E6262908CAE}" type="slidenum">
              <a:rPr lang="en-US" altLang="en-US">
                <a:latin typeface="Calibri" panose="020F0502020204030204" pitchFamily="34" charset="0"/>
              </a:rPr>
              <a:pPr eaLnBrk="1" hangingPunct="1"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8617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968" indent="-28806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258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3162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065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96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5872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6775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767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C2801FF-FEBB-4161-B582-7E6262908CAE}" type="slidenum">
              <a:rPr lang="en-US" altLang="en-US">
                <a:latin typeface="Calibri" panose="020F0502020204030204" pitchFamily="34" charset="0"/>
              </a:rPr>
              <a:pPr eaLnBrk="1" hangingPunct="1"/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4282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968" indent="-28806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258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3162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065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96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5872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6775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767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3A2838C-1A28-4A77-92F5-06BDC2B71822}" type="slidenum">
              <a:rPr lang="en-US" altLang="en-US">
                <a:latin typeface="Calibri" panose="020F0502020204030204" pitchFamily="34" charset="0"/>
              </a:rPr>
              <a:pPr eaLnBrk="1" hangingPunct="1"/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5400"/>
              <a:t>This is like Susan giving bonds to Sam (basic computations problem)</a:t>
            </a:r>
          </a:p>
        </p:txBody>
      </p:sp>
    </p:spTree>
    <p:extLst>
      <p:ext uri="{BB962C8B-B14F-4D97-AF65-F5344CB8AC3E}">
        <p14:creationId xmlns:p14="http://schemas.microsoft.com/office/powerpoint/2010/main" val="26301091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968" indent="-28806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258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3162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065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96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5872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6775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767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A14A92B-3940-4A9C-AFC9-02381D5A789C}" type="slidenum">
              <a:rPr lang="en-US" altLang="en-US">
                <a:latin typeface="Calibri" panose="020F0502020204030204" pitchFamily="34" charset="0"/>
              </a:rPr>
              <a:pPr eaLnBrk="1" hangingPunct="1"/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968" indent="-28806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258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3162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065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96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5872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6775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767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5D865A7-9824-4E77-BC62-DD2657537719}" type="slidenum">
              <a:rPr lang="en-US" altLang="en-US">
                <a:latin typeface="Calibri" panose="020F0502020204030204" pitchFamily="34" charset="0"/>
              </a:rPr>
              <a:pPr eaLnBrk="1" hangingPunct="1"/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968" indent="-28806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258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3162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065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96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5872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6775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767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2338B9-3793-4669-9069-8BE8287D74D7}" type="slidenum">
              <a:rPr lang="en-US" altLang="en-US">
                <a:latin typeface="Calibri" panose="020F0502020204030204" pitchFamily="34" charset="0"/>
              </a:rPr>
              <a:pPr eaLnBrk="1" hangingPunct="1"/>
              <a:t>18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968" indent="-28806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258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3162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065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96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5872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6775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767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F2D5201-A1DD-4195-B3D8-7474F09D2778}" type="slidenum">
              <a:rPr lang="en-US" altLang="en-US">
                <a:latin typeface="Calibri" panose="020F0502020204030204" pitchFamily="34" charset="0"/>
              </a:rPr>
              <a:pPr eaLnBrk="1" hangingPunct="1"/>
              <a:t>19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00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61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968" indent="-288065" defTabSz="93461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258" indent="-230452" defTabSz="93461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3162" indent="-230452" defTabSz="93461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065" indent="-230452" defTabSz="93461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968" indent="-230452" defTabSz="9346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5872" indent="-230452" defTabSz="9346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6775" indent="-230452" defTabSz="9346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7678" indent="-230452" defTabSz="9346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241F9DD-0CF3-4FC8-9B95-D048674C1C10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21688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968" indent="-28806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258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3162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065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96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5872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6775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767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2338B9-3793-4669-9069-8BE8287D74D7}" type="slidenum">
              <a:rPr lang="en-US" altLang="en-US">
                <a:latin typeface="Calibri" panose="020F0502020204030204" pitchFamily="34" charset="0"/>
              </a:rPr>
              <a:pPr eaLnBrk="1" hangingPunct="1"/>
              <a:t>20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69507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968" indent="-28806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258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3162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065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96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5872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6775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767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F316419-F88E-4D75-B490-977C0AD644A6}" type="slidenum">
              <a:rPr lang="en-US" altLang="en-US">
                <a:latin typeface="Calibri" panose="020F0502020204030204" pitchFamily="34" charset="0"/>
              </a:rPr>
              <a:pPr eaLnBrk="1" hangingPunct="1"/>
              <a:t>21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90434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968" indent="-28806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258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3162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065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96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5872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6775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767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3069ECA-5818-4776-8C81-7308F641F921}" type="slidenum">
              <a:rPr lang="en-US" altLang="en-US">
                <a:latin typeface="Calibri" panose="020F0502020204030204" pitchFamily="34" charset="0"/>
              </a:rPr>
              <a:pPr eaLnBrk="1" hangingPunct="1"/>
              <a:t>22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61642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968" indent="-28806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258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3162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065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96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5872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6775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767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A40C28C-4B19-476D-91A0-61918746B7CB}" type="slidenum">
              <a:rPr lang="en-US" altLang="en-US">
                <a:latin typeface="Calibri" panose="020F0502020204030204" pitchFamily="34" charset="0"/>
              </a:rPr>
              <a:pPr eaLnBrk="1" hangingPunct="1"/>
              <a:t>23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43578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968" indent="-28806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258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3162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065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96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5872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6775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767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9E958DD-6A86-443B-B243-C6094F9682F6}" type="slidenum">
              <a:rPr lang="en-US" altLang="en-US">
                <a:latin typeface="Calibri" panose="020F0502020204030204" pitchFamily="34" charset="0"/>
              </a:rPr>
              <a:pPr eaLnBrk="1" hangingPunct="1"/>
              <a:t>24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968" indent="-28806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258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3162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065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96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5872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6775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767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C28A145-67F2-4AB6-9C2F-7B205B1C60B8}" type="slidenum">
              <a:rPr lang="en-US" altLang="en-US">
                <a:latin typeface="Calibri" panose="020F0502020204030204" pitchFamily="34" charset="0"/>
              </a:rPr>
              <a:pPr eaLnBrk="1" hangingPunct="1"/>
              <a:t>25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968" indent="-28806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258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3162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065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96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5872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6775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767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E56DFCD-00B9-4D4E-8014-E487E470B03A}" type="slidenum">
              <a:rPr lang="en-US" altLang="en-US">
                <a:latin typeface="Calibri" panose="020F0502020204030204" pitchFamily="34" charset="0"/>
              </a:rPr>
              <a:pPr eaLnBrk="1" hangingPunct="1"/>
              <a:t>26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968" indent="-28806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258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3162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065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96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5872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6775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767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D286CA5-F810-453D-97DC-80CF4A749738}" type="slidenum">
              <a:rPr lang="en-US" altLang="en-US">
                <a:latin typeface="Calibri" panose="020F0502020204030204" pitchFamily="34" charset="0"/>
              </a:rPr>
              <a:pPr eaLnBrk="1" hangingPunct="1"/>
              <a:t>27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968" indent="-28806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258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3162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065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96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5872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6775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767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6988907-786C-4B79-BCA4-78DA1616CADA}" type="slidenum">
              <a:rPr lang="en-US" altLang="en-US">
                <a:latin typeface="Calibri" panose="020F0502020204030204" pitchFamily="34" charset="0"/>
              </a:rPr>
              <a:pPr eaLnBrk="1" hangingPunct="1"/>
              <a:t>28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968" indent="-28806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258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3162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065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96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5872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6775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767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EB186CF-4DF1-46AE-A1AE-327B5D19B12F}" type="slidenum">
              <a:rPr lang="en-US" altLang="en-US">
                <a:latin typeface="Calibri" panose="020F0502020204030204" pitchFamily="34" charset="0"/>
              </a:rPr>
              <a:pPr eaLnBrk="1" hangingPunct="1"/>
              <a:t>29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968" indent="-28806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258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3162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065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96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5872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6775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767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C2801FF-FEBB-4161-B582-7E6262908CAE}" type="slidenum">
              <a:rPr lang="en-US" altLang="en-US">
                <a:latin typeface="Calibri" panose="020F0502020204030204" pitchFamily="34" charset="0"/>
              </a:rPr>
              <a:pPr eaLnBrk="1" hangingPunct="1"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77230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968" indent="-28806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258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3162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065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96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5872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6775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767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59254D2-1993-4443-B2BF-D168D6978D92}" type="slidenum">
              <a:rPr lang="en-US" altLang="en-US">
                <a:latin typeface="Calibri" panose="020F0502020204030204" pitchFamily="34" charset="0"/>
              </a:rPr>
              <a:pPr eaLnBrk="1" hangingPunct="1"/>
              <a:t>30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5400"/>
              <a:t>This is like Susan giving bonds to Sam (basic computations problem)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968" indent="-28806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258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3162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065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96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5872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6775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767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FA9EDE0-D1AC-4B15-B3CF-BA54BBD71A0B}" type="slidenum">
              <a:rPr lang="en-US" altLang="en-US">
                <a:latin typeface="Calibri" panose="020F0502020204030204" pitchFamily="34" charset="0"/>
              </a:rPr>
              <a:pPr eaLnBrk="1" hangingPunct="1"/>
              <a:t>31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968" indent="-28806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258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3162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065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96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5872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6775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767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CF0992B-12FA-4447-B333-4B341C34B2BD}" type="slidenum">
              <a:rPr lang="en-US" altLang="en-US">
                <a:latin typeface="Calibri" panose="020F0502020204030204" pitchFamily="34" charset="0"/>
              </a:rPr>
              <a:pPr eaLnBrk="1" hangingPunct="1"/>
              <a:t>32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968" indent="-28806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258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3162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065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96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5872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6775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767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E9DFDBF-ADEC-4F97-84EC-FDDF667D748E}" type="slidenum">
              <a:rPr lang="en-US" altLang="en-US">
                <a:latin typeface="Calibri" panose="020F0502020204030204" pitchFamily="34" charset="0"/>
              </a:rPr>
              <a:pPr eaLnBrk="1" hangingPunct="1"/>
              <a:t>33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968" indent="-28806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258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3162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065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96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5872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6775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767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DA6333A-FB5D-45AC-AD6E-C85A0C750D3D}" type="slidenum">
              <a:rPr lang="en-US" altLang="en-US">
                <a:latin typeface="Calibri" panose="020F0502020204030204" pitchFamily="34" charset="0"/>
              </a:rPr>
              <a:pPr eaLnBrk="1" hangingPunct="1"/>
              <a:t>34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968" indent="-28806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258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3162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065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96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5872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6775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767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DA6333A-FB5D-45AC-AD6E-C85A0C750D3D}" type="slidenum">
              <a:rPr lang="en-US" altLang="en-US">
                <a:latin typeface="Calibri" panose="020F0502020204030204" pitchFamily="34" charset="0"/>
              </a:rPr>
              <a:pPr eaLnBrk="1" hangingPunct="1"/>
              <a:t>35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2636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968" indent="-28806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258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3162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065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96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5872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6775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767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DA6333A-FB5D-45AC-AD6E-C85A0C750D3D}" type="slidenum">
              <a:rPr lang="en-US" altLang="en-US">
                <a:latin typeface="Calibri" panose="020F0502020204030204" pitchFamily="34" charset="0"/>
              </a:rPr>
              <a:pPr eaLnBrk="1" hangingPunct="1"/>
              <a:t>36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86875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968" indent="-28806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258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3162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065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96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5872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6775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767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DA6333A-FB5D-45AC-AD6E-C85A0C750D3D}" type="slidenum">
              <a:rPr lang="en-US" altLang="en-US">
                <a:latin typeface="Calibri" panose="020F0502020204030204" pitchFamily="34" charset="0"/>
              </a:rPr>
              <a:pPr eaLnBrk="1" hangingPunct="1"/>
              <a:t>37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64029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968" indent="-28806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258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3162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065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96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5872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6775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767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DA6333A-FB5D-45AC-AD6E-C85A0C750D3D}" type="slidenum">
              <a:rPr lang="en-US" altLang="en-US">
                <a:latin typeface="Calibri" panose="020F0502020204030204" pitchFamily="34" charset="0"/>
              </a:rPr>
              <a:pPr eaLnBrk="1" hangingPunct="1"/>
              <a:t>38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21838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968" indent="-28806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258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3162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065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96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5872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6775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767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DA6333A-FB5D-45AC-AD6E-C85A0C750D3D}" type="slidenum">
              <a:rPr lang="en-US" altLang="en-US">
                <a:latin typeface="Calibri" panose="020F0502020204030204" pitchFamily="34" charset="0"/>
              </a:rPr>
              <a:pPr eaLnBrk="1" hangingPunct="1"/>
              <a:t>39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335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968" indent="-28806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258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3162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065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96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5872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6775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767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C2801FF-FEBB-4161-B582-7E6262908CAE}" type="slidenum">
              <a:rPr lang="en-US" altLang="en-US">
                <a:latin typeface="Calibri" panose="020F0502020204030204" pitchFamily="34" charset="0"/>
              </a:rPr>
              <a:pPr eaLnBrk="1" hangingPunct="1"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06816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968" indent="-28806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258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3162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065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96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5872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6775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767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DA6333A-FB5D-45AC-AD6E-C85A0C750D3D}" type="slidenum">
              <a:rPr lang="en-US" altLang="en-US">
                <a:latin typeface="Calibri" panose="020F0502020204030204" pitchFamily="34" charset="0"/>
              </a:rPr>
              <a:pPr eaLnBrk="1" hangingPunct="1"/>
              <a:t>40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7815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968" indent="-28806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258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3162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065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96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5872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6775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767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DA6333A-FB5D-45AC-AD6E-C85A0C750D3D}" type="slidenum">
              <a:rPr lang="en-US" altLang="en-US">
                <a:latin typeface="Calibri" panose="020F0502020204030204" pitchFamily="34" charset="0"/>
              </a:rPr>
              <a:pPr eaLnBrk="1" hangingPunct="1"/>
              <a:t>41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545436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968" indent="-28806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258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3162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065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96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5872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6775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767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DA6333A-FB5D-45AC-AD6E-C85A0C750D3D}" type="slidenum">
              <a:rPr lang="en-US" altLang="en-US">
                <a:latin typeface="Calibri" panose="020F0502020204030204" pitchFamily="34" charset="0"/>
              </a:rPr>
              <a:pPr eaLnBrk="1" hangingPunct="1"/>
              <a:t>42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13916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968" indent="-28806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258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3162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065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96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5872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6775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767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3A2838C-1A28-4A77-92F5-06BDC2B71822}" type="slidenum">
              <a:rPr lang="en-US" altLang="en-US">
                <a:latin typeface="Calibri" panose="020F0502020204030204" pitchFamily="34" charset="0"/>
              </a:rPr>
              <a:pPr eaLnBrk="1" hangingPunct="1"/>
              <a:t>43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5400"/>
              <a:t>This is like Susan giving bonds to Sam (basic computations problem)</a:t>
            </a:r>
          </a:p>
        </p:txBody>
      </p:sp>
    </p:spTree>
    <p:extLst>
      <p:ext uri="{BB962C8B-B14F-4D97-AF65-F5344CB8AC3E}">
        <p14:creationId xmlns:p14="http://schemas.microsoft.com/office/powerpoint/2010/main" val="414918336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968" indent="-28806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258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3162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065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96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5872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6775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767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3A2838C-1A28-4A77-92F5-06BDC2B71822}" type="slidenum">
              <a:rPr lang="en-US" altLang="en-US">
                <a:latin typeface="Calibri" panose="020F0502020204030204" pitchFamily="34" charset="0"/>
              </a:rPr>
              <a:pPr eaLnBrk="1" hangingPunct="1"/>
              <a:t>44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5400"/>
              <a:t>This is like Susan giving bonds to Sam (basic computations problem)</a:t>
            </a:r>
          </a:p>
        </p:txBody>
      </p:sp>
    </p:spTree>
    <p:extLst>
      <p:ext uri="{BB962C8B-B14F-4D97-AF65-F5344CB8AC3E}">
        <p14:creationId xmlns:p14="http://schemas.microsoft.com/office/powerpoint/2010/main" val="363546133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968" indent="-28806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258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3162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065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96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5872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6775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767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3A2838C-1A28-4A77-92F5-06BDC2B71822}" type="slidenum">
              <a:rPr lang="en-US" altLang="en-US">
                <a:latin typeface="Calibri" panose="020F0502020204030204" pitchFamily="34" charset="0"/>
              </a:rPr>
              <a:pPr eaLnBrk="1" hangingPunct="1"/>
              <a:t>45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5400"/>
              <a:t>This is like Susan giving bonds to Sam (basic computations problem)</a:t>
            </a:r>
          </a:p>
        </p:txBody>
      </p:sp>
    </p:spTree>
    <p:extLst>
      <p:ext uri="{BB962C8B-B14F-4D97-AF65-F5344CB8AC3E}">
        <p14:creationId xmlns:p14="http://schemas.microsoft.com/office/powerpoint/2010/main" val="27275679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968" indent="-28806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258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3162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065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96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5872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6775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767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3A2838C-1A28-4A77-92F5-06BDC2B71822}" type="slidenum">
              <a:rPr lang="en-US" altLang="en-US">
                <a:latin typeface="Calibri" panose="020F0502020204030204" pitchFamily="34" charset="0"/>
              </a:rPr>
              <a:pPr eaLnBrk="1" hangingPunct="1"/>
              <a:t>46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5400"/>
              <a:t>This is like Susan giving bonds to Sam (basic computations problem)</a:t>
            </a:r>
          </a:p>
        </p:txBody>
      </p:sp>
    </p:spTree>
    <p:extLst>
      <p:ext uri="{BB962C8B-B14F-4D97-AF65-F5344CB8AC3E}">
        <p14:creationId xmlns:p14="http://schemas.microsoft.com/office/powerpoint/2010/main" val="192687918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968" indent="-28806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258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3162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065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96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5872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6775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767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E4373C8-760D-49D8-B287-3767D99489E5}" type="slidenum">
              <a:rPr lang="en-US" altLang="en-US">
                <a:latin typeface="Calibri" panose="020F0502020204030204" pitchFamily="34" charset="0"/>
              </a:rPr>
              <a:pPr eaLnBrk="1" hangingPunct="1"/>
              <a:t>47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/>
              <a:t>We will probably have to skip the Monico Problem for lack of time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968" indent="-28806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258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3162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065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96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5872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6775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767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830FE9D-0FB9-420F-BB69-2F0EF3FA54E9}" type="slidenum">
              <a:rPr lang="en-US" altLang="en-US">
                <a:latin typeface="Calibri" panose="020F0502020204030204" pitchFamily="34" charset="0"/>
              </a:rPr>
              <a:pPr eaLnBrk="1" hangingPunct="1"/>
              <a:t>48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968" indent="-28806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258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3162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065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96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5872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6775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767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F2D5201-A1DD-4195-B3D8-7474F09D2778}" type="slidenum">
              <a:rPr lang="en-US" altLang="en-US">
                <a:latin typeface="Calibri" panose="020F0502020204030204" pitchFamily="34" charset="0"/>
              </a:rPr>
              <a:pPr eaLnBrk="1" hangingPunct="1"/>
              <a:t>49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968" indent="-28806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258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3162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065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96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5872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6775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767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C2801FF-FEBB-4161-B582-7E6262908CAE}" type="slidenum">
              <a:rPr lang="en-US" altLang="en-US">
                <a:latin typeface="Calibri" panose="020F0502020204030204" pitchFamily="34" charset="0"/>
              </a:rPr>
              <a:pPr eaLnBrk="1" hangingPunct="1"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4744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968" indent="-28806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258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3162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065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96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5872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6775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767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1816438-BB54-42D5-9249-38AE8AEF234F}" type="slidenum">
              <a:rPr lang="en-US" altLang="en-US">
                <a:latin typeface="Calibri" panose="020F0502020204030204" pitchFamily="34" charset="0"/>
              </a:rPr>
              <a:pPr eaLnBrk="1" hangingPunct="1"/>
              <a:t>50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968" indent="-28806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258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3162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065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96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5872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6775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767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48E93DC-5D56-42E1-A603-CBAF6797629C}" type="slidenum">
              <a:rPr lang="en-US" altLang="en-US">
                <a:latin typeface="Calibri" panose="020F0502020204030204" pitchFamily="34" charset="0"/>
              </a:rPr>
              <a:pPr eaLnBrk="1" hangingPunct="1"/>
              <a:t>51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968" indent="-28806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258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3162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065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96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5872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6775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767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F4F9309-9DE4-4740-A1A0-D19A1049EA57}" type="slidenum">
              <a:rPr lang="en-US" altLang="en-US">
                <a:latin typeface="Calibri" panose="020F0502020204030204" pitchFamily="34" charset="0"/>
              </a:rPr>
              <a:pPr eaLnBrk="1" hangingPunct="1"/>
              <a:t>52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968" indent="-28806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258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3162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065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96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5872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6775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767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E35B4A-C6FF-42C3-B1B9-9242C4721E69}" type="slidenum">
              <a:rPr lang="en-US" altLang="en-US">
                <a:latin typeface="Calibri" panose="020F0502020204030204" pitchFamily="34" charset="0"/>
              </a:rPr>
              <a:pPr eaLnBrk="1" hangingPunct="1"/>
              <a:t>53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968" indent="-28806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258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3162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065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96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5872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6775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767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C6CF8C6-9E50-4D1E-9B75-AAB484FEC010}" type="slidenum">
              <a:rPr lang="en-US" altLang="en-US">
                <a:latin typeface="Calibri" panose="020F0502020204030204" pitchFamily="34" charset="0"/>
              </a:rPr>
              <a:pPr eaLnBrk="1" hangingPunct="1"/>
              <a:t>54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3325" y="706438"/>
            <a:ext cx="4670425" cy="3503612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0726" y="4446502"/>
            <a:ext cx="5194021" cy="421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233" tIns="47117" rIns="94233" bIns="47117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968" indent="-28806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258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3162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065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96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5872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6775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767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F0AC2D9-1978-4767-9F73-21CEF6246BC4}" type="slidenum">
              <a:rPr lang="en-US" altLang="en-US">
                <a:latin typeface="Calibri" panose="020F0502020204030204" pitchFamily="34" charset="0"/>
              </a:rPr>
              <a:pPr eaLnBrk="1" hangingPunct="1"/>
              <a:t>55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3325" y="706438"/>
            <a:ext cx="4670425" cy="3503612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0726" y="4446502"/>
            <a:ext cx="5194021" cy="421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233" tIns="47117" rIns="94233" bIns="47117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968" indent="-28806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258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3162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065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96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5872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6775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767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1A61338-A6C8-45F4-A6C6-EE1AC23A572A}" type="slidenum">
              <a:rPr lang="en-US" altLang="en-US">
                <a:latin typeface="Calibri" panose="020F0502020204030204" pitchFamily="34" charset="0"/>
              </a:rPr>
              <a:pPr eaLnBrk="1" hangingPunct="1"/>
              <a:t>56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3325" y="706438"/>
            <a:ext cx="4670425" cy="3503612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0726" y="4446502"/>
            <a:ext cx="5194021" cy="421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233" tIns="47117" rIns="94233" bIns="47117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968" indent="-28806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258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3162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065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96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5872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6775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767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5D5378A-097F-43F0-94EF-BBC438DD6039}" type="slidenum">
              <a:rPr lang="en-US" altLang="en-US">
                <a:latin typeface="Calibri" panose="020F0502020204030204" pitchFamily="34" charset="0"/>
              </a:rPr>
              <a:pPr eaLnBrk="1" hangingPunct="1"/>
              <a:t>57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3325" y="706438"/>
            <a:ext cx="4670425" cy="3503612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0726" y="4446502"/>
            <a:ext cx="5194021" cy="421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233" tIns="47117" rIns="94233" bIns="47117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968" indent="-28806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258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3162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065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96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5872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6775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767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E5979B8-55FD-4EEE-905C-0254D0B8C4B0}" type="slidenum">
              <a:rPr lang="en-US" altLang="en-US">
                <a:latin typeface="Calibri" panose="020F0502020204030204" pitchFamily="34" charset="0"/>
              </a:rPr>
              <a:pPr eaLnBrk="1" hangingPunct="1"/>
              <a:t>58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3325" y="706438"/>
            <a:ext cx="4670425" cy="3503612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0726" y="4446502"/>
            <a:ext cx="5194021" cy="421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233" tIns="47117" rIns="94233" bIns="47117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968" indent="-28806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258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3162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065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96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5872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6775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767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D78D364-598A-4503-824E-D85319EF1B55}" type="slidenum">
              <a:rPr lang="en-US" altLang="en-US">
                <a:latin typeface="Calibri" panose="020F0502020204030204" pitchFamily="34" charset="0"/>
              </a:rPr>
              <a:pPr eaLnBrk="1" hangingPunct="1"/>
              <a:t>59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3325" y="706438"/>
            <a:ext cx="4670425" cy="3503612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0726" y="4446502"/>
            <a:ext cx="5194021" cy="421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233" tIns="47117" rIns="94233" bIns="47117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968" indent="-28806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258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3162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065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96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5872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6775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767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C2801FF-FEBB-4161-B582-7E6262908CAE}" type="slidenum">
              <a:rPr lang="en-US" altLang="en-US"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8322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968" indent="-28806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258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3162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065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96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5872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6775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767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2BCEF57-8BCE-4350-93CF-D0DEA8B01039}" type="slidenum">
              <a:rPr lang="en-US" altLang="en-US">
                <a:latin typeface="Calibri" panose="020F0502020204030204" pitchFamily="34" charset="0"/>
              </a:rPr>
              <a:pPr eaLnBrk="1" hangingPunct="1"/>
              <a:t>60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968" indent="-28806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258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3162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065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96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5872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6775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767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C2801FF-FEBB-4161-B582-7E6262908CAE}" type="slidenum">
              <a:rPr lang="en-US" altLang="en-US">
                <a:latin typeface="Calibri" panose="020F0502020204030204" pitchFamily="34" charset="0"/>
              </a:rPr>
              <a:pPr eaLnBrk="1" hangingPunct="1"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410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968" indent="-28806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258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3162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065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96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5872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6775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767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C2801FF-FEBB-4161-B582-7E6262908CAE}" type="slidenum">
              <a:rPr lang="en-US" altLang="en-US">
                <a:latin typeface="Calibri" panose="020F0502020204030204" pitchFamily="34" charset="0"/>
              </a:rPr>
              <a:pPr eaLnBrk="1" hangingPunct="1"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2317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968" indent="-28806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258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3162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065" indent="-2304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96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5872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6775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7678" indent="-2304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C2801FF-FEBB-4161-B582-7E6262908CAE}" type="slidenum">
              <a:rPr lang="en-US" altLang="en-US">
                <a:latin typeface="Calibri" panose="020F0502020204030204" pitchFamily="34" charset="0"/>
              </a:rPr>
              <a:pPr eaLnBrk="1" hangingPunct="1"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7339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4D99D-5EB7-4864-B4DD-B40640EB0D27}" type="datetime1">
              <a:rPr lang="en-US"/>
              <a:pPr>
                <a:defRPr/>
              </a:pPr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9A9DC-7349-46D7-A2C5-7213075BFB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863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79B77-8E19-4018-99D9-4992D71B63E3}" type="datetime1">
              <a:rPr lang="en-US"/>
              <a:pPr>
                <a:defRPr/>
              </a:pPr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37770-C5F4-4E3C-8E2C-50CC1165F4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345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3A81A-5C3D-4827-AE47-356787AF7BC3}" type="datetime1">
              <a:rPr lang="en-US"/>
              <a:pPr>
                <a:defRPr/>
              </a:pPr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9143F-E0DA-4436-BD0E-824896B34B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2063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FD12E-3000-4367-9486-CF29421890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5562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54DC5-A592-4717-B67F-B7D665AE6A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1062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D75B9-F490-454C-9FAF-589DF1A9E1F3}" type="datetime1">
              <a:rPr lang="en-US"/>
              <a:pPr>
                <a:defRPr/>
              </a:pPr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581D5E-DB37-430F-BE69-B33B18CC35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7984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2CA0A-6FB6-4DC7-A348-752B4A482C9E}" type="datetime1">
              <a:rPr lang="en-US"/>
              <a:pPr>
                <a:defRPr/>
              </a:pPr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43F43A-74D7-49F7-B444-AC6AB76A37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227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D2998-FE88-433F-9806-81E84C68D98F}" type="datetime1">
              <a:rPr lang="en-US"/>
              <a:pPr>
                <a:defRPr/>
              </a:pPr>
              <a:t>9/14/2016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0AC49-9CB9-44FD-ABF4-687E555633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986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B6A85-D1DB-4D4C-A1BE-E4A0C297DDDC}" type="datetime1">
              <a:rPr lang="en-US"/>
              <a:pPr>
                <a:defRPr/>
              </a:pPr>
              <a:t>9/14/2016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8A230-EB02-487B-B269-3A93AC94A8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4617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09733-C62D-42B5-8BBB-84F52AA21282}" type="datetime1">
              <a:rPr lang="en-US"/>
              <a:pPr>
                <a:defRPr/>
              </a:pPr>
              <a:t>9/14/2016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2FE629-BC84-41DB-BC94-FAD3EEC17A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5713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726AB-B871-498D-8056-F8FEC5DB3101}" type="datetime1">
              <a:rPr lang="en-US"/>
              <a:pPr>
                <a:defRPr/>
              </a:pPr>
              <a:t>9/14/2016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B8B2B7-CEC1-4472-8904-CC6D495390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070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514A7-9A3B-40A6-A4A2-7427C85A1F2E}" type="datetime1">
              <a:rPr lang="en-US"/>
              <a:pPr>
                <a:defRPr/>
              </a:pPr>
              <a:t>9/14/2016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567CE-EEF6-420F-942E-D23AF7A538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2969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0BBA6-A9B6-42E6-856C-E757B57D3ADD}" type="datetime1">
              <a:rPr lang="en-US"/>
              <a:pPr>
                <a:defRPr/>
              </a:pPr>
              <a:t>9/14/2016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D812C-03F1-4C68-8C86-5995E6CFE6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7296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300000-F962-4E1A-AAD0-35D1D4A7E7A6}" type="datetime1">
              <a:rPr lang="en-US"/>
              <a:pPr>
                <a:defRPr/>
              </a:pPr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2008. Dr. Howard Godfrey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036BA66-F2A7-4BB7-9B6E-652ABB47F10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9" r:id="rId1"/>
    <p:sldLayoutId id="2147484390" r:id="rId2"/>
    <p:sldLayoutId id="2147484391" r:id="rId3"/>
    <p:sldLayoutId id="2147484392" r:id="rId4"/>
    <p:sldLayoutId id="2147484393" r:id="rId5"/>
    <p:sldLayoutId id="2147484394" r:id="rId6"/>
    <p:sldLayoutId id="2147484395" r:id="rId7"/>
    <p:sldLayoutId id="2147484396" r:id="rId8"/>
    <p:sldLayoutId id="2147484397" r:id="rId9"/>
    <p:sldLayoutId id="2147484398" r:id="rId10"/>
    <p:sldLayoutId id="2147484399" r:id="rId11"/>
    <p:sldLayoutId id="2147484400" r:id="rId12"/>
    <p:sldLayoutId id="214748440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3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4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6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7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8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9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20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2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23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4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25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6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7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28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29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30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31.bin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32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33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34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35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36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3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6477000"/>
          </a:xfrm>
        </p:spPr>
        <p:txBody>
          <a:bodyPr/>
          <a:lstStyle/>
          <a:p>
            <a:pPr eaLnBrk="1" hangingPunct="1"/>
            <a:br>
              <a:rPr lang="en-US" altLang="en-US" sz="3600" b="1" dirty="0">
                <a:solidFill>
                  <a:srgbClr val="FF3300"/>
                </a:solidFill>
              </a:rPr>
            </a:br>
            <a:r>
              <a:rPr lang="en-US" altLang="en-US" sz="8000" b="1" dirty="0">
                <a:solidFill>
                  <a:srgbClr val="FF3300"/>
                </a:solidFill>
              </a:rPr>
              <a:t>Chapter 3.</a:t>
            </a:r>
            <a:br>
              <a:rPr lang="en-US" altLang="en-US" sz="8000" b="1" dirty="0">
                <a:solidFill>
                  <a:srgbClr val="FF3300"/>
                </a:solidFill>
              </a:rPr>
            </a:br>
            <a:r>
              <a:rPr lang="en-US" altLang="en-US" sz="8000" b="1" dirty="0">
                <a:solidFill>
                  <a:srgbClr val="FF3300"/>
                </a:solidFill>
              </a:rPr>
              <a:t>Tax Planning Strategies</a:t>
            </a:r>
            <a:br>
              <a:rPr lang="en-US" altLang="en-US" sz="5400" b="1" dirty="0">
                <a:solidFill>
                  <a:srgbClr val="FF3300"/>
                </a:solidFill>
              </a:rPr>
            </a:br>
            <a:br>
              <a:rPr lang="en-US" altLang="en-US" sz="4000" b="1" u="sng" dirty="0"/>
            </a:br>
            <a:r>
              <a:rPr lang="en-US" altLang="en-US" sz="4000" b="1" dirty="0"/>
              <a:t> Howard Godfrey, Ph.D., CPA</a:t>
            </a:r>
            <a:br>
              <a:rPr lang="en-US" altLang="en-US" sz="4000" b="1" dirty="0"/>
            </a:br>
            <a:r>
              <a:rPr lang="en-US" altLang="en-US" sz="3200" b="1" dirty="0"/>
              <a:t>Professor of Accounting </a:t>
            </a:r>
            <a:br>
              <a:rPr lang="en-US" altLang="en-US" sz="4000" b="1" dirty="0"/>
            </a:br>
            <a:r>
              <a:rPr lang="en-US" altLang="en-US" sz="3200" b="1" dirty="0"/>
              <a:t>©Howard Godfrey-2016  </a:t>
            </a:r>
            <a:br>
              <a:rPr lang="en-US" altLang="en-US" sz="5400" b="1" dirty="0"/>
            </a:br>
            <a:endParaRPr lang="en-US" altLang="en-US" sz="5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Content Placeholder 2"/>
          <p:cNvSpPr>
            <a:spLocks noGrp="1"/>
          </p:cNvSpPr>
          <p:nvPr>
            <p:ph/>
          </p:nvPr>
        </p:nvSpPr>
        <p:spPr>
          <a:xfrm>
            <a:off x="152400" y="152400"/>
            <a:ext cx="8915400" cy="6553200"/>
          </a:xfrm>
        </p:spPr>
        <p:txBody>
          <a:bodyPr/>
          <a:lstStyle/>
          <a:p>
            <a:pPr marL="0" indent="0">
              <a:buNone/>
            </a:pPr>
            <a:r>
              <a:rPr lang="en-US" sz="4000" b="1" u="sng" dirty="0"/>
              <a:t>Current Tax Expense (or Benefit).</a:t>
            </a:r>
            <a:r>
              <a:rPr lang="en-US" sz="4000" b="1" dirty="0"/>
              <a:t> </a:t>
            </a:r>
          </a:p>
          <a:p>
            <a:pPr marL="0" indent="0">
              <a:buNone/>
            </a:pPr>
            <a:r>
              <a:rPr lang="en-US" sz="4000" dirty="0"/>
              <a:t>The amount of income </a:t>
            </a:r>
            <a:r>
              <a:rPr lang="en-US" sz="4000" b="1" dirty="0"/>
              <a:t>taxes paid or payable (or refundable)</a:t>
            </a:r>
            <a:r>
              <a:rPr lang="en-US" sz="4000" dirty="0"/>
              <a:t> for a year as determined by provisions of enacted tax law to the taxable income or excess of deductions over revenues for that year. </a:t>
            </a:r>
          </a:p>
          <a:p>
            <a:pPr marL="0" indent="0">
              <a:buNone/>
            </a:pPr>
            <a:r>
              <a:rPr lang="en-US" sz="4000" b="1" u="sng" dirty="0"/>
              <a:t>Deferred Tax Expense (or Benefit). </a:t>
            </a:r>
          </a:p>
          <a:p>
            <a:pPr marL="0" indent="0">
              <a:buNone/>
            </a:pPr>
            <a:r>
              <a:rPr lang="en-US" sz="4000" b="1" u="sng" dirty="0"/>
              <a:t>The change during the year in an entity's deferred tax liabilities and assets</a:t>
            </a:r>
            <a:r>
              <a:rPr lang="en-US" sz="4000" u="sng" dirty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49635521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Content Placeholder 2"/>
          <p:cNvSpPr>
            <a:spLocks noGrp="1"/>
          </p:cNvSpPr>
          <p:nvPr>
            <p:ph/>
          </p:nvPr>
        </p:nvSpPr>
        <p:spPr>
          <a:xfrm>
            <a:off x="152400" y="152400"/>
            <a:ext cx="8915400" cy="6553200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/>
              <a:t>Deferred Tax Liability. </a:t>
            </a:r>
          </a:p>
          <a:p>
            <a:pPr marL="0" indent="0">
              <a:buNone/>
            </a:pPr>
            <a:r>
              <a:rPr lang="en-US" sz="4800" dirty="0"/>
              <a:t>The deferred tax consequences attributable to </a:t>
            </a:r>
            <a:r>
              <a:rPr lang="en-US" sz="4800" b="1" dirty="0"/>
              <a:t>taxable temporary differences. </a:t>
            </a:r>
            <a:r>
              <a:rPr lang="en-US" sz="4800" dirty="0"/>
              <a:t> </a:t>
            </a:r>
            <a:br>
              <a:rPr lang="en-US" sz="4800" dirty="0"/>
            </a:br>
            <a:r>
              <a:rPr lang="en-US" sz="4800" dirty="0"/>
              <a:t>A deferred tax liability is measured using the applicable enacted tax rate and provisions of the enacted tax law. </a:t>
            </a:r>
          </a:p>
          <a:p>
            <a:pPr marL="1539875" indent="-1539875">
              <a:buFont typeface="Arial" charset="0"/>
              <a:buNone/>
              <a:defRPr/>
            </a:pPr>
            <a:endParaRPr lang="en-US" sz="1800" b="1" dirty="0"/>
          </a:p>
          <a:p>
            <a:pPr marL="0" indent="0">
              <a:buFont typeface="Arial" charset="0"/>
              <a:buNone/>
              <a:defRPr/>
            </a:pP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528154924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Content Placeholder 2"/>
          <p:cNvSpPr>
            <a:spLocks noGrp="1"/>
          </p:cNvSpPr>
          <p:nvPr>
            <p:ph/>
          </p:nvPr>
        </p:nvSpPr>
        <p:spPr>
          <a:xfrm>
            <a:off x="152400" y="152400"/>
            <a:ext cx="8915400" cy="6553200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4000" b="1" dirty="0"/>
              <a:t>Temporary Difference. </a:t>
            </a:r>
            <a:r>
              <a:rPr lang="en-US" sz="4000" dirty="0"/>
              <a:t>A difference between the </a:t>
            </a:r>
            <a:r>
              <a:rPr lang="en-US" sz="4000" b="1" u="sng" dirty="0"/>
              <a:t>tax basis</a:t>
            </a:r>
            <a:r>
              <a:rPr lang="en-US" sz="4000" dirty="0"/>
              <a:t> of an asset or liability and its </a:t>
            </a:r>
            <a:r>
              <a:rPr lang="en-US" sz="4000" b="1" u="sng" dirty="0"/>
              <a:t>reported amount</a:t>
            </a:r>
            <a:r>
              <a:rPr lang="en-US" sz="4000" dirty="0"/>
              <a:t> in the financial statements that will result in taxable or deductible amounts in future years when the reported amount of the asset or liability is recovered or settled, respectively. </a:t>
            </a:r>
            <a:endParaRPr lang="en-US" sz="2800" b="1" dirty="0"/>
          </a:p>
          <a:p>
            <a:pPr marL="1539875" indent="-1539875">
              <a:buFont typeface="Arial" charset="0"/>
              <a:buNone/>
              <a:defRPr/>
            </a:pPr>
            <a:endParaRPr lang="en-US" sz="1800" b="1" dirty="0"/>
          </a:p>
          <a:p>
            <a:pPr marL="0" indent="0">
              <a:buFont typeface="Arial" charset="0"/>
              <a:buNone/>
              <a:defRPr/>
            </a:pP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551271992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Content Placeholder 2"/>
          <p:cNvSpPr>
            <a:spLocks noGrp="1"/>
          </p:cNvSpPr>
          <p:nvPr>
            <p:ph/>
          </p:nvPr>
        </p:nvSpPr>
        <p:spPr>
          <a:xfrm>
            <a:off x="152400" y="152400"/>
            <a:ext cx="8915400" cy="6553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sz="5400" b="1" u="sng" dirty="0"/>
              <a:t>Taxable Temporary Difference.</a:t>
            </a:r>
            <a:r>
              <a:rPr lang="en-US" sz="5400" b="1" dirty="0"/>
              <a:t> </a:t>
            </a:r>
            <a:r>
              <a:rPr lang="en-US" sz="5400" dirty="0"/>
              <a:t>Temporary differences that </a:t>
            </a:r>
            <a:r>
              <a:rPr lang="en-US" sz="5400" b="1" u="sng" dirty="0"/>
              <a:t>result in taxable amounts in future years</a:t>
            </a:r>
            <a:r>
              <a:rPr lang="en-US" sz="5400" dirty="0"/>
              <a:t> when the related asset is recovered or the related liability is settled.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en-US" sz="2000" b="1" dirty="0"/>
          </a:p>
          <a:p>
            <a:pPr marL="1539875" indent="-1539875">
              <a:buFont typeface="Arial" charset="0"/>
              <a:buNone/>
              <a:defRPr/>
            </a:pPr>
            <a:endParaRPr lang="en-US" sz="1800" b="1" dirty="0"/>
          </a:p>
          <a:p>
            <a:pPr marL="0" indent="0">
              <a:buFont typeface="Arial" charset="0"/>
              <a:buNone/>
              <a:defRPr/>
            </a:pP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102721605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Content Placeholder 2"/>
          <p:cNvSpPr>
            <a:spLocks noGrp="1"/>
          </p:cNvSpPr>
          <p:nvPr>
            <p:ph/>
          </p:nvPr>
        </p:nvSpPr>
        <p:spPr>
          <a:xfrm>
            <a:off x="152400" y="152400"/>
            <a:ext cx="8915400" cy="6553200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40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3. Planning Strategies, Limits</a:t>
            </a:r>
          </a:p>
          <a:p>
            <a:pPr marL="0" indent="0">
              <a:spcBef>
                <a:spcPts val="600"/>
              </a:spcBef>
              <a:buFont typeface="Arial" charset="0"/>
              <a:buNone/>
              <a:defRPr/>
            </a:pPr>
            <a:r>
              <a:rPr lang="en-US" sz="4400" b="1" u="sng" dirty="0">
                <a:latin typeface="Arial Black" pitchFamily="34" charset="0"/>
              </a:rPr>
              <a:t>1. </a:t>
            </a:r>
            <a:r>
              <a:rPr lang="en-US" sz="4400" b="1" u="sng" dirty="0">
                <a:solidFill>
                  <a:srgbClr val="FF0000"/>
                </a:solidFill>
                <a:latin typeface="Arial Black" pitchFamily="34" charset="0"/>
              </a:rPr>
              <a:t>Objectives</a:t>
            </a:r>
            <a:r>
              <a:rPr lang="en-US" sz="4400" b="1" dirty="0"/>
              <a:t> of tax planning.</a:t>
            </a:r>
          </a:p>
          <a:p>
            <a:pPr marL="685800" indent="-685800">
              <a:spcBef>
                <a:spcPts val="600"/>
              </a:spcBef>
              <a:buFont typeface="Arial" charset="0"/>
              <a:buNone/>
              <a:defRPr/>
            </a:pPr>
            <a:r>
              <a:rPr lang="en-US" sz="4000" b="1" u="sng" dirty="0">
                <a:latin typeface="Arial Black" pitchFamily="34" charset="0"/>
              </a:rPr>
              <a:t>2. </a:t>
            </a:r>
            <a:r>
              <a:rPr lang="en-US" sz="3600" b="1" u="sng" dirty="0">
                <a:solidFill>
                  <a:srgbClr val="FF0000"/>
                </a:solidFill>
                <a:latin typeface="Arial Black" pitchFamily="34" charset="0"/>
              </a:rPr>
              <a:t>Timing</a:t>
            </a:r>
            <a:r>
              <a:rPr lang="en-US" sz="3600" b="1" u="sng" dirty="0">
                <a:latin typeface="Arial Black" pitchFamily="34" charset="0"/>
              </a:rPr>
              <a:t> </a:t>
            </a:r>
            <a:r>
              <a:rPr lang="en-US" sz="4000" b="1" u="sng" dirty="0"/>
              <a:t>strategy</a:t>
            </a:r>
            <a:r>
              <a:rPr lang="en-US" sz="4400" b="1" dirty="0"/>
              <a:t>: applications, limits.   Apply </a:t>
            </a:r>
            <a:r>
              <a:rPr lang="en-US" sz="4400" b="1" u="sng" dirty="0">
                <a:solidFill>
                  <a:srgbClr val="FF0000"/>
                </a:solidFill>
                <a:latin typeface="Arial Black" pitchFamily="34" charset="0"/>
              </a:rPr>
              <a:t>present value</a:t>
            </a:r>
            <a:r>
              <a:rPr lang="en-US" sz="4400" b="1" dirty="0"/>
              <a:t>.</a:t>
            </a:r>
          </a:p>
          <a:p>
            <a:pPr marL="0" indent="0">
              <a:spcBef>
                <a:spcPts val="600"/>
              </a:spcBef>
              <a:buFont typeface="Arial" charset="0"/>
              <a:buNone/>
              <a:defRPr/>
            </a:pPr>
            <a:r>
              <a:rPr lang="en-US" sz="4800" b="1" u="sng" dirty="0"/>
              <a:t>3. </a:t>
            </a:r>
            <a:r>
              <a:rPr lang="en-US" sz="4400" b="1" u="sng" dirty="0">
                <a:solidFill>
                  <a:srgbClr val="FF0000"/>
                </a:solidFill>
              </a:rPr>
              <a:t>Income </a:t>
            </a:r>
            <a:r>
              <a:rPr lang="en-US" sz="4400" b="1" u="sng" dirty="0">
                <a:solidFill>
                  <a:srgbClr val="FF0000"/>
                </a:solidFill>
                <a:latin typeface="Arial Black" pitchFamily="34" charset="0"/>
              </a:rPr>
              <a:t>shifting</a:t>
            </a:r>
            <a:r>
              <a:rPr lang="en-US" sz="4400" b="1" dirty="0"/>
              <a:t>, </a:t>
            </a:r>
            <a:r>
              <a:rPr lang="en-US" sz="4000" b="1" dirty="0"/>
              <a:t>examples, limits.</a:t>
            </a:r>
            <a:endParaRPr lang="en-US" sz="4400" b="1" dirty="0"/>
          </a:p>
          <a:p>
            <a:pPr marL="0" indent="0">
              <a:spcBef>
                <a:spcPts val="600"/>
              </a:spcBef>
              <a:buFont typeface="Arial" charset="0"/>
              <a:buNone/>
              <a:defRPr/>
            </a:pPr>
            <a:r>
              <a:rPr lang="en-US" sz="3600" b="1" u="sng" dirty="0">
                <a:latin typeface="Arial Black" pitchFamily="34" charset="0"/>
              </a:rPr>
              <a:t>4. </a:t>
            </a:r>
            <a:r>
              <a:rPr lang="en-US" sz="4000" b="1" u="sng" dirty="0">
                <a:solidFill>
                  <a:srgbClr val="FF0000"/>
                </a:solidFill>
                <a:latin typeface="Arial Black" pitchFamily="34" charset="0"/>
              </a:rPr>
              <a:t>Conversion</a:t>
            </a:r>
            <a:r>
              <a:rPr lang="en-US" sz="4000" b="1" u="sng" dirty="0"/>
              <a:t> </a:t>
            </a:r>
            <a:r>
              <a:rPr lang="en-US" sz="3600" b="1" u="sng" dirty="0"/>
              <a:t>strategy</a:t>
            </a:r>
            <a:r>
              <a:rPr lang="en-US" sz="3600" b="1" dirty="0"/>
              <a:t>, examples, limits</a:t>
            </a:r>
          </a:p>
          <a:p>
            <a:pPr marL="625475" indent="-625475">
              <a:spcBef>
                <a:spcPts val="600"/>
              </a:spcBef>
              <a:buFont typeface="Arial" charset="0"/>
              <a:buNone/>
              <a:defRPr/>
            </a:pPr>
            <a:r>
              <a:rPr lang="en-US" sz="4800" b="1" u="sng" dirty="0"/>
              <a:t>5. </a:t>
            </a:r>
            <a:r>
              <a:rPr lang="en-US" sz="4400" b="1" u="sng" dirty="0"/>
              <a:t>Judicial </a:t>
            </a:r>
            <a:r>
              <a:rPr lang="en-US" sz="4400" b="1" u="sng" dirty="0">
                <a:solidFill>
                  <a:srgbClr val="FF0000"/>
                </a:solidFill>
                <a:latin typeface="Arial Black" pitchFamily="34" charset="0"/>
              </a:rPr>
              <a:t>doctrines</a:t>
            </a:r>
            <a:r>
              <a:rPr lang="en-US" sz="4400" b="1" dirty="0"/>
              <a:t> that limit tax planning.</a:t>
            </a:r>
          </a:p>
          <a:p>
            <a:pPr marL="0" indent="0">
              <a:spcBef>
                <a:spcPts val="600"/>
              </a:spcBef>
              <a:buFont typeface="Arial" charset="0"/>
              <a:buNone/>
              <a:defRPr/>
            </a:pPr>
            <a:r>
              <a:rPr lang="en-US" sz="4800" b="1" dirty="0"/>
              <a:t>6. </a:t>
            </a:r>
            <a:r>
              <a:rPr lang="en-US" sz="4400" b="1" dirty="0"/>
              <a:t>Tax </a:t>
            </a:r>
            <a:r>
              <a:rPr lang="en-US" sz="4400" b="1" u="sng" dirty="0">
                <a:solidFill>
                  <a:srgbClr val="FF0000"/>
                </a:solidFill>
                <a:latin typeface="Arial Black" pitchFamily="34" charset="0"/>
              </a:rPr>
              <a:t>avoidance</a:t>
            </a:r>
            <a:r>
              <a:rPr lang="en-US" sz="4400" b="1" dirty="0"/>
              <a:t> vs. tax evasion</a:t>
            </a:r>
          </a:p>
          <a:p>
            <a:pPr marL="1539875" indent="-1539875">
              <a:buFont typeface="Arial" charset="0"/>
              <a:buNone/>
              <a:defRPr/>
            </a:pPr>
            <a:endParaRPr lang="en-US" sz="1800" b="1" dirty="0"/>
          </a:p>
          <a:p>
            <a:pPr marL="0" indent="0">
              <a:buFont typeface="Arial" charset="0"/>
              <a:buNone/>
              <a:defRPr/>
            </a:pP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23445858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172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3600" b="1" dirty="0"/>
              <a:t>A single, wealthy investor earns net rental income of about $400,000 per year. She does not have significant itemized deductions.  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3600" b="1" dirty="0"/>
              <a:t>She is considering giving some rental property (that generates net rental income of $20,000 per year) to her elderly, low-income mother so that her mother will have income she needs for her living expenses. 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3600" b="1" dirty="0"/>
              <a:t>The investor expects that federal income taxes will be saved with this plan.  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3600" b="1" u="sng" dirty="0">
                <a:solidFill>
                  <a:srgbClr val="FF0000"/>
                </a:solidFill>
              </a:rPr>
              <a:t>Which tax planning concept applies here?</a:t>
            </a:r>
          </a:p>
        </p:txBody>
      </p:sp>
    </p:spTree>
    <p:extLst>
      <p:ext uri="{BB962C8B-B14F-4D97-AF65-F5344CB8AC3E}">
        <p14:creationId xmlns:p14="http://schemas.microsoft.com/office/powerpoint/2010/main" val="219663793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4000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Objective to minimize tax???</a:t>
            </a:r>
          </a:p>
          <a:p>
            <a:pPr marL="0" indent="0" eaLnBrk="1" hangingPunct="1">
              <a:buFontTx/>
              <a:buNone/>
            </a:pPr>
            <a:r>
              <a:rPr lang="en-US" altLang="en-US" sz="3600" b="1" dirty="0"/>
              <a:t>Taxpayer (TP) is in the 30% marginal tax bracket in a state with no income tax.</a:t>
            </a:r>
          </a:p>
          <a:p>
            <a:pPr marL="0" indent="0" eaLnBrk="1" hangingPunct="1">
              <a:buFontTx/>
              <a:buNone/>
            </a:pPr>
            <a:r>
              <a:rPr lang="en-US" altLang="en-US" sz="3600" b="1" dirty="0"/>
              <a:t>1. TP owns IBM bonds with face value of </a:t>
            </a:r>
            <a:br>
              <a:rPr lang="en-US" altLang="en-US" sz="3600" b="1" dirty="0"/>
            </a:br>
            <a:r>
              <a:rPr lang="en-US" altLang="en-US" sz="3600" b="1" dirty="0"/>
              <a:t>    $200,000, earning interest at 5%. </a:t>
            </a:r>
            <a:br>
              <a:rPr lang="en-US" altLang="en-US" sz="3600" b="1" dirty="0"/>
            </a:br>
            <a:r>
              <a:rPr lang="en-US" altLang="en-US" sz="3600" b="1" dirty="0"/>
              <a:t>    Total annual interest income is $10,000. </a:t>
            </a:r>
            <a:br>
              <a:rPr lang="en-US" altLang="en-US" sz="3600" b="1" dirty="0"/>
            </a:br>
            <a:r>
              <a:rPr lang="en-US" altLang="en-US" sz="3600" b="1" dirty="0"/>
              <a:t>    TP pays federal income tax of $3,000 (30%).</a:t>
            </a:r>
          </a:p>
          <a:p>
            <a:pPr marL="0" indent="0" eaLnBrk="1" hangingPunct="1">
              <a:buFontTx/>
              <a:buNone/>
            </a:pPr>
            <a:r>
              <a:rPr lang="en-US" altLang="en-US" sz="3600" b="1" dirty="0"/>
              <a:t>2. TP can avoid paying income tax on interest </a:t>
            </a:r>
            <a:br>
              <a:rPr lang="en-US" altLang="en-US" sz="3600" b="1" dirty="0"/>
            </a:br>
            <a:r>
              <a:rPr lang="en-US" altLang="en-US" sz="3600" b="1" dirty="0"/>
              <a:t>    income by switching from the IBM bonds </a:t>
            </a:r>
            <a:br>
              <a:rPr lang="en-US" altLang="en-US" sz="3600" b="1" dirty="0"/>
            </a:br>
            <a:r>
              <a:rPr lang="en-US" altLang="en-US" sz="3600" b="1" dirty="0"/>
              <a:t>    to N.C. bonds earning 3% ($6,000 per year).</a:t>
            </a:r>
          </a:p>
          <a:p>
            <a:pPr marL="0" indent="0" eaLnBrk="1" hangingPunct="1">
              <a:buFontTx/>
              <a:buNone/>
            </a:pPr>
            <a:r>
              <a:rPr lang="en-US" altLang="en-US" sz="3600" b="1" dirty="0"/>
              <a:t>Which is the better option?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000" b="1" u="sng">
                <a:solidFill>
                  <a:srgbClr val="FF3300"/>
                </a:solidFill>
              </a:rPr>
              <a:t>Taxes and Cash Flow</a:t>
            </a:r>
            <a:endParaRPr lang="en-US" altLang="en-US" sz="4000" b="1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sz="4000" b="1" u="sng">
                <a:solidFill>
                  <a:schemeClr val="tx2"/>
                </a:solidFill>
              </a:rPr>
              <a:t>Tax cost</a:t>
            </a:r>
            <a:r>
              <a:rPr lang="en-US" altLang="en-US" sz="4000" b="1"/>
              <a:t> is the increase in tax for the period and is a cash outflow</a:t>
            </a:r>
          </a:p>
          <a:p>
            <a:pPr eaLnBrk="1" hangingPunct="1"/>
            <a:r>
              <a:rPr lang="en-US" altLang="en-US" sz="4000" b="1" u="sng">
                <a:solidFill>
                  <a:schemeClr val="tx2"/>
                </a:solidFill>
              </a:rPr>
              <a:t>Tax saving</a:t>
            </a:r>
            <a:r>
              <a:rPr lang="en-US" altLang="en-US" sz="4000" b="1"/>
              <a:t> is a decrease in tax for a period and is a cash inflow</a:t>
            </a:r>
          </a:p>
          <a:p>
            <a:pPr lvl="1" eaLnBrk="1" hangingPunct="1"/>
            <a:r>
              <a:rPr lang="en-US" altLang="en-US" sz="3600" b="1"/>
              <a:t>Expense payment generates an outflow, but deduction generates a tax reduction</a:t>
            </a:r>
          </a:p>
          <a:p>
            <a:pPr lvl="1" eaLnBrk="1" hangingPunct="1"/>
            <a:r>
              <a:rPr lang="en-US" altLang="en-US" sz="3600" b="1"/>
              <a:t>Reducing income taxes paid is a pure cash inflow because tax savings are not taxable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400" b="1" u="sng">
                <a:solidFill>
                  <a:srgbClr val="FF3300"/>
                </a:solidFill>
              </a:rPr>
              <a:t>Taxes and Cash Flows</a:t>
            </a:r>
            <a:r>
              <a:rPr lang="en-US" altLang="en-US" sz="4400" b="1"/>
              <a:t> </a:t>
            </a:r>
          </a:p>
          <a:p>
            <a:pPr eaLnBrk="1" hangingPunct="1"/>
            <a:r>
              <a:rPr lang="en-US" altLang="en-US" sz="4000" b="1"/>
              <a:t>Cash flows in future years are discounted to their present value so they can be compared using comparable dollars</a:t>
            </a:r>
          </a:p>
          <a:p>
            <a:pPr eaLnBrk="1" hangingPunct="1"/>
            <a:r>
              <a:rPr lang="en-US" altLang="en-US" sz="4000" b="1"/>
              <a:t>When marginal tax rates are expected to change from year to year, timing of transactions should be controlled to minimize tax costs and maximize tax savings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534400" cy="5867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b="1" u="sng" dirty="0">
                <a:solidFill>
                  <a:srgbClr val="FF3300"/>
                </a:solidFill>
              </a:rPr>
              <a:t> </a:t>
            </a:r>
            <a:endParaRPr lang="en-US" altLang="en-US" b="1" dirty="0">
              <a:solidFill>
                <a:schemeClr val="bg2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5272453"/>
              </p:ext>
            </p:extLst>
          </p:nvPr>
        </p:nvGraphicFramePr>
        <p:xfrm>
          <a:off x="430641" y="213360"/>
          <a:ext cx="8446659" cy="628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5" name="Worksheet" r:id="rId4" imgW="2419502" imgH="1800225" progId="Excel.Sheet.12">
                  <p:embed/>
                </p:oleObj>
              </mc:Choice>
              <mc:Fallback>
                <p:oleObj name="Worksheet" r:id="rId4" imgW="2419502" imgH="1800225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0641" y="213360"/>
                        <a:ext cx="8446659" cy="6285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129122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 </a:t>
            </a:r>
          </a:p>
        </p:txBody>
      </p:sp>
      <p:pic>
        <p:nvPicPr>
          <p:cNvPr id="6147" name="Picture 2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304800"/>
            <a:ext cx="8291512" cy="608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5871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400" b="1" u="sng" dirty="0">
                <a:solidFill>
                  <a:srgbClr val="FF3300"/>
                </a:solidFill>
              </a:rPr>
              <a:t> </a:t>
            </a:r>
            <a:endParaRPr lang="en-US" altLang="en-US" sz="4000" b="1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254533"/>
              </p:ext>
            </p:extLst>
          </p:nvPr>
        </p:nvGraphicFramePr>
        <p:xfrm>
          <a:off x="381000" y="84937"/>
          <a:ext cx="8229600" cy="6559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7" name="Worksheet" r:id="rId4" imgW="2991002" imgH="2524248" progId="Excel.Sheet.12">
                  <p:embed/>
                </p:oleObj>
              </mc:Choice>
              <mc:Fallback>
                <p:oleObj name="Worksheet" r:id="rId4" imgW="2991002" imgH="252424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" y="84937"/>
                        <a:ext cx="8229600" cy="6559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0323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Grp="1" noChangeAspect="1"/>
          </p:cNvGraphicFramePr>
          <p:nvPr>
            <p:ph/>
            <p:extLst/>
          </p:nvPr>
        </p:nvGraphicFramePr>
        <p:xfrm>
          <a:off x="131763" y="304800"/>
          <a:ext cx="8823325" cy="624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7" name="Worksheet" r:id="rId4" imgW="2286000" imgH="1619295" progId="Excel.Sheet.8">
                  <p:embed/>
                </p:oleObj>
              </mc:Choice>
              <mc:Fallback>
                <p:oleObj name="Worksheet" r:id="rId4" imgW="2286000" imgH="1619295" progId="Excel.Sheet.8">
                  <p:embed/>
                  <p:pic>
                    <p:nvPicPr>
                      <p:cNvPr id="266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763" y="304800"/>
                        <a:ext cx="8823325" cy="624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290305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Grp="1" noChangeAspect="1"/>
          </p:cNvGraphicFramePr>
          <p:nvPr>
            <p:ph/>
            <p:extLst/>
          </p:nvPr>
        </p:nvGraphicFramePr>
        <p:xfrm>
          <a:off x="261938" y="381000"/>
          <a:ext cx="8677275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1" name="Worksheet" r:id="rId4" imgW="2152802" imgH="1247753" progId="Excel.Sheet.8">
                  <p:embed/>
                </p:oleObj>
              </mc:Choice>
              <mc:Fallback>
                <p:oleObj name="Worksheet" r:id="rId4" imgW="2152802" imgH="1247753" progId="Excel.Sheet.8">
                  <p:embed/>
                  <p:pic>
                    <p:nvPicPr>
                      <p:cNvPr id="276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8" y="381000"/>
                        <a:ext cx="8677275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687036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Grp="1" noChangeAspect="1"/>
          </p:cNvGraphicFramePr>
          <p:nvPr>
            <p:ph/>
            <p:extLst/>
          </p:nvPr>
        </p:nvGraphicFramePr>
        <p:xfrm>
          <a:off x="152400" y="228600"/>
          <a:ext cx="8686800" cy="635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5" name="Worksheet" r:id="rId4" imgW="2200351" imgH="1609613" progId="Excel.Sheet.8">
                  <p:embed/>
                </p:oleObj>
              </mc:Choice>
              <mc:Fallback>
                <p:oleObj name="Worksheet" r:id="rId4" imgW="2200351" imgH="1609613" progId="Excel.Sheet.8">
                  <p:embed/>
                  <p:pic>
                    <p:nvPicPr>
                      <p:cNvPr id="286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28600"/>
                        <a:ext cx="8686800" cy="635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575165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10600" cy="5715000"/>
          </a:xfrm>
        </p:spPr>
        <p:txBody>
          <a:bodyPr/>
          <a:lstStyle/>
          <a:p>
            <a:pPr eaLnBrk="1" hangingPunct="1"/>
            <a:br>
              <a:rPr lang="en-US" altLang="en-US" sz="4000" b="1"/>
            </a:br>
            <a:endParaRPr lang="en-US" altLang="en-US" sz="4000" b="1"/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223838" y="149225"/>
          <a:ext cx="8462962" cy="640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7" name="Worksheet" r:id="rId4" imgW="1304910" imgH="990690" progId="Excel.Sheet.12">
                  <p:embed/>
                </p:oleObj>
              </mc:Choice>
              <mc:Fallback>
                <p:oleObj name="Worksheet" r:id="rId4" imgW="1304910" imgH="990690" progId="Excel.Shee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49225"/>
                        <a:ext cx="8462962" cy="6408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"/>
            <a:ext cx="8915400" cy="647700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600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Example 3-3</a:t>
            </a:r>
            <a:endParaRPr lang="en-US" altLang="en-US" sz="36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600" b="1" dirty="0"/>
              <a:t>A calendar-year taxpayer uses the cash method for her small business. </a:t>
            </a:r>
            <a:endParaRPr lang="en-US" altLang="en-US" sz="3600" dirty="0"/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600" b="1" dirty="0"/>
              <a:t>On December 28, Yr1, she receives a $10,000 bill from her accountant for services. </a:t>
            </a:r>
            <a:endParaRPr lang="en-US" altLang="en-US" sz="3600" dirty="0"/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600" b="1" dirty="0"/>
              <a:t>There is no late payment charge if the $10,000 bill is paid before January 10, Yr2.</a:t>
            </a:r>
            <a:endParaRPr lang="en-US" altLang="en-US" sz="3600" dirty="0"/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600" b="1" dirty="0"/>
              <a:t>Marginal tax rate is 30% this year and next.</a:t>
            </a:r>
            <a:endParaRPr lang="en-US" altLang="en-US" sz="3600" dirty="0"/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600" b="1" dirty="0"/>
              <a:t>She can earn an after-tax rate of return of 10% on her investments. </a:t>
            </a:r>
            <a:endParaRPr lang="en-US" altLang="en-US" sz="3600" dirty="0"/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600" b="1" dirty="0"/>
              <a:t>When should she pay the $10,000 bill-this year or next?</a:t>
            </a:r>
            <a:endParaRPr lang="en-US" altLang="en-US" sz="3600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b="1" dirty="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2484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en-US" sz="4000" b="1" dirty="0">
                <a:solidFill>
                  <a:srgbClr val="FF0000"/>
                </a:solidFill>
                <a:latin typeface="Arial Black" pitchFamily="34" charset="0"/>
              </a:rPr>
              <a:t>Answer: </a:t>
            </a:r>
            <a:r>
              <a:rPr lang="en-US" sz="4000" b="1" dirty="0"/>
              <a:t>If she pays the bill this year, she will receive a tax deduction on the tax return for the current year. 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en-US" sz="4000" b="1" dirty="0"/>
              <a:t>If she pays the bill in January, she will receive a tax deduction on tax return for following year (one year later). 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en-US" sz="4000" b="1" dirty="0"/>
              <a:t>She will realize tax savings a year later.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en-US" sz="4000" b="1" dirty="0"/>
              <a:t>Compare after-tax cost of the accounting service using the present value of the tax savings for each scenario.</a:t>
            </a:r>
            <a:endParaRPr lang="en-US" sz="4000" dirty="0"/>
          </a:p>
          <a:p>
            <a:pPr eaLnBrk="1" hangingPunct="1">
              <a:buFontTx/>
              <a:buNone/>
              <a:defRPr/>
            </a:pPr>
            <a:endParaRPr lang="en-US" sz="3600" b="1" dirty="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"/>
            <a:ext cx="8534400" cy="6248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b="1"/>
              <a:t> </a:t>
            </a:r>
          </a:p>
        </p:txBody>
      </p:sp>
      <p:graphicFrame>
        <p:nvGraphicFramePr>
          <p:cNvPr id="1638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794034"/>
              </p:ext>
            </p:extLst>
          </p:nvPr>
        </p:nvGraphicFramePr>
        <p:xfrm>
          <a:off x="271463" y="304800"/>
          <a:ext cx="8513762" cy="631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0" name="Worksheet" r:id="rId4" imgW="3543300" imgH="2628934" progId="Excel.Sheet.12">
                  <p:embed/>
                </p:oleObj>
              </mc:Choice>
              <mc:Fallback>
                <p:oleObj name="Worksheet" r:id="rId4" imgW="3543300" imgH="2628934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3" y="304800"/>
                        <a:ext cx="8513762" cy="6316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"/>
            <a:ext cx="8839200" cy="65532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Example 3-4</a:t>
            </a:r>
            <a:endParaRPr lang="en-US" altLang="en-US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000" b="1" dirty="0"/>
              <a:t>Bill will sell his Dell stock. </a:t>
            </a:r>
            <a:br>
              <a:rPr lang="en-US" altLang="en-US" sz="4000" b="1" dirty="0"/>
            </a:br>
            <a:r>
              <a:rPr lang="en-US" altLang="en-US" sz="4000" b="1" dirty="0"/>
              <a:t>Bill paid $20,000 for stock 10 years ago.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000" b="1" dirty="0"/>
              <a:t>His Dell Stock is now worth $100,000.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000" b="1" dirty="0"/>
              <a:t>Assume Bill's tax rate on the $80,000 gain will be 15%. His typical after-tax rate of return on investments is 7%.</a:t>
            </a:r>
            <a:endParaRPr lang="en-US" altLang="en-US" sz="4000" dirty="0"/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000" b="1" dirty="0"/>
              <a:t>He plans to sell the stock on December 31, Yr1. What effect</a:t>
            </a:r>
            <a:r>
              <a:rPr lang="en-US" altLang="en-US" sz="4000" b="1" i="1" dirty="0"/>
              <a:t> </a:t>
            </a:r>
            <a:r>
              <a:rPr lang="en-US" altLang="en-US" sz="4000" b="1" dirty="0"/>
              <a:t>would deferring the sale (until January 1, Yr2) have on Bill's after-tax income on the sale?</a:t>
            </a:r>
            <a:endParaRPr lang="en-US" altLang="en-US" sz="4000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3600" b="1" dirty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"/>
            <a:ext cx="8534400" cy="6248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b="1"/>
              <a:t> </a:t>
            </a:r>
          </a:p>
        </p:txBody>
      </p:sp>
      <p:graphicFrame>
        <p:nvGraphicFramePr>
          <p:cNvPr id="1843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669878"/>
              </p:ext>
            </p:extLst>
          </p:nvPr>
        </p:nvGraphicFramePr>
        <p:xfrm>
          <a:off x="274638" y="304800"/>
          <a:ext cx="8470900" cy="622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8" name="Worksheet" r:id="rId4" imgW="3229051" imgH="2371759" progId="Excel.Sheet.12">
                  <p:embed/>
                </p:oleObj>
              </mc:Choice>
              <mc:Fallback>
                <p:oleObj name="Worksheet" r:id="rId4" imgW="3229051" imgH="2371759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38" y="304800"/>
                        <a:ext cx="8470900" cy="6221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Content Placeholder 2"/>
          <p:cNvSpPr>
            <a:spLocks noGrp="1"/>
          </p:cNvSpPr>
          <p:nvPr>
            <p:ph/>
          </p:nvPr>
        </p:nvSpPr>
        <p:spPr>
          <a:xfrm>
            <a:off x="152400" y="152400"/>
            <a:ext cx="8915400" cy="6553200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40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 </a:t>
            </a:r>
            <a:endParaRPr lang="en-US" sz="4400" b="1" dirty="0"/>
          </a:p>
          <a:p>
            <a:pPr marL="1539875" indent="-1539875">
              <a:buFont typeface="Arial" charset="0"/>
              <a:buNone/>
              <a:defRPr/>
            </a:pPr>
            <a:endParaRPr lang="en-US" sz="1800" b="1" dirty="0"/>
          </a:p>
          <a:p>
            <a:pPr marL="0" indent="0">
              <a:buFont typeface="Arial" charset="0"/>
              <a:buNone/>
              <a:defRPr/>
            </a:pPr>
            <a:endParaRPr lang="en-US" sz="4400" b="1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803411"/>
              </p:ext>
            </p:extLst>
          </p:nvPr>
        </p:nvGraphicFramePr>
        <p:xfrm>
          <a:off x="211138" y="287338"/>
          <a:ext cx="8628062" cy="6079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9" name="Worksheet" r:id="rId4" imgW="2676449" imgH="1885849" progId="Excel.Sheet.12">
                  <p:embed/>
                </p:oleObj>
              </mc:Choice>
              <mc:Fallback>
                <p:oleObj name="Worksheet" r:id="rId4" imgW="2676449" imgH="188584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138" y="287338"/>
                        <a:ext cx="8628062" cy="6079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2755131"/>
      </p:ext>
    </p:extLst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763000" cy="6477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4800" b="1" u="sng">
                <a:solidFill>
                  <a:srgbClr val="FF0000"/>
                </a:solidFill>
              </a:rPr>
              <a:t>Repeat preceding problem.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4800" b="1"/>
              <a:t>What if the stock value is expected to drop from its current value of $100,000 to $99,000 when sold next year?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4800" b="1"/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4800" b="1"/>
              <a:t>What if the income tax rate is expected to increase to 20% next year?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4400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Example 3-5</a:t>
            </a:r>
          </a:p>
          <a:p>
            <a:pPr marL="0" indent="0" eaLnBrk="1" hangingPunct="1">
              <a:lnSpc>
                <a:spcPts val="44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/>
              <a:t>Mercedes will </a:t>
            </a:r>
            <a:br>
              <a:rPr lang="en-US" altLang="en-US" sz="4400" b="1" dirty="0"/>
            </a:br>
            <a:r>
              <a:rPr lang="en-US" altLang="en-US" sz="4400" b="1" dirty="0"/>
              <a:t>buy a machine in December, Yr1, </a:t>
            </a:r>
            <a:br>
              <a:rPr lang="en-US" altLang="en-US" sz="4400" b="1" dirty="0"/>
            </a:br>
            <a:r>
              <a:rPr lang="en-US" altLang="en-US" sz="4400" b="1" dirty="0"/>
              <a:t>and claim a corresponding $10,000 Sec. 179 (</a:t>
            </a:r>
            <a:r>
              <a:rPr lang="en-US" altLang="en-US" sz="4400" b="1" dirty="0" err="1"/>
              <a:t>Deprec</a:t>
            </a:r>
            <a:r>
              <a:rPr lang="en-US" altLang="en-US" sz="4400" b="1" dirty="0"/>
              <a:t>.) deduction for Yr. </a:t>
            </a:r>
            <a:br>
              <a:rPr lang="en-US" altLang="en-US" sz="4400" b="1" dirty="0"/>
            </a:br>
            <a:r>
              <a:rPr lang="en-US" altLang="en-US" sz="4400" b="1" dirty="0">
                <a:solidFill>
                  <a:srgbClr val="FF0000"/>
                </a:solidFill>
              </a:rPr>
              <a:t>or</a:t>
            </a:r>
            <a:r>
              <a:rPr lang="en-US" altLang="en-US" sz="4400" b="1" dirty="0"/>
              <a:t> buy the machine in January, Yr2. </a:t>
            </a:r>
            <a:br>
              <a:rPr lang="en-US" altLang="en-US" sz="4400" b="1" dirty="0"/>
            </a:br>
            <a:r>
              <a:rPr lang="en-US" altLang="en-US" sz="4400" b="1" dirty="0"/>
              <a:t>With the new machinery, business income will rise and the marginal rate will increase from </a:t>
            </a:r>
            <a:r>
              <a:rPr lang="en-US" altLang="en-US" sz="4400" b="1" dirty="0">
                <a:solidFill>
                  <a:srgbClr val="FF0000"/>
                </a:solidFill>
              </a:rPr>
              <a:t>20% </a:t>
            </a:r>
            <a:r>
              <a:rPr lang="en-US" altLang="en-US" sz="4400" b="1" dirty="0"/>
              <a:t>in Yr1 to </a:t>
            </a:r>
            <a:r>
              <a:rPr lang="en-US" altLang="en-US" sz="4400" b="1" dirty="0">
                <a:solidFill>
                  <a:srgbClr val="FF0000"/>
                </a:solidFill>
              </a:rPr>
              <a:t>28% </a:t>
            </a:r>
            <a:r>
              <a:rPr lang="en-US" altLang="en-US" sz="4400" b="1" dirty="0"/>
              <a:t>in Yr2. </a:t>
            </a:r>
          </a:p>
          <a:p>
            <a:pPr marL="0" indent="0" eaLnBrk="1" hangingPunct="1">
              <a:lnSpc>
                <a:spcPts val="44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/>
              <a:t>Her after-tax rate of return is 8%. 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"/>
            <a:ext cx="8915400" cy="62484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u="sng" dirty="0">
                <a:solidFill>
                  <a:srgbClr val="FF0000"/>
                </a:solidFill>
              </a:rPr>
              <a:t>What should Mercedes do? </a:t>
            </a:r>
            <a:r>
              <a:rPr lang="en-US" sz="5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Answer: </a:t>
            </a:r>
            <a:r>
              <a:rPr lang="en-US" sz="5400" b="1" dirty="0"/>
              <a:t>Given rising tax rates, Mercedes should: </a:t>
            </a:r>
          </a:p>
          <a:p>
            <a:pPr marL="741363" indent="-741363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/>
              <a:t>1. calculate the after-tax cost of the equipment for both options and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/>
              <a:t>2. compare present values</a:t>
            </a:r>
            <a:r>
              <a:rPr lang="en-US" b="1" dirty="0"/>
              <a:t>.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"/>
            <a:ext cx="8534400" cy="6248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b="1"/>
              <a:t> </a:t>
            </a:r>
          </a:p>
        </p:txBody>
      </p:sp>
      <p:graphicFrame>
        <p:nvGraphicFramePr>
          <p:cNvPr id="2253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060632"/>
              </p:ext>
            </p:extLst>
          </p:nvPr>
        </p:nvGraphicFramePr>
        <p:xfrm>
          <a:off x="206375" y="152400"/>
          <a:ext cx="8793163" cy="635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4" name="Worksheet" r:id="rId4" imgW="3628949" imgH="2581129" progId="Excel.Sheet.12">
                  <p:embed/>
                </p:oleObj>
              </mc:Choice>
              <mc:Fallback>
                <p:oleObj name="Worksheet" r:id="rId4" imgW="3628949" imgH="2581129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" y="152400"/>
                        <a:ext cx="8793163" cy="635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endParaRPr lang="en-US" altLang="en-US" sz="2800" b="1" dirty="0"/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800" b="1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14614"/>
              </p:ext>
            </p:extLst>
          </p:nvPr>
        </p:nvGraphicFramePr>
        <p:xfrm>
          <a:off x="152400" y="152400"/>
          <a:ext cx="8769350" cy="634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6" name="Worksheet" r:id="rId4" imgW="4962449" imgH="3428899" progId="Excel.Sheet.12">
                  <p:embed/>
                </p:oleObj>
              </mc:Choice>
              <mc:Fallback>
                <p:oleObj name="Worksheet" r:id="rId4" imgW="4962449" imgH="342889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52400"/>
                        <a:ext cx="8769350" cy="6348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800" b="1" dirty="0"/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800" b="1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0765838"/>
              </p:ext>
            </p:extLst>
          </p:nvPr>
        </p:nvGraphicFramePr>
        <p:xfrm>
          <a:off x="144780" y="380999"/>
          <a:ext cx="8808720" cy="6096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9" name="Worksheet" r:id="rId4" imgW="5267249" imgH="3057659" progId="Excel.Sheet.12">
                  <p:embed/>
                </p:oleObj>
              </mc:Choice>
              <mc:Fallback>
                <p:oleObj name="Worksheet" r:id="rId4" imgW="5267249" imgH="305765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780" y="380999"/>
                        <a:ext cx="8808720" cy="6096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7300686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800" b="1" dirty="0"/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800" b="1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592479"/>
              </p:ext>
            </p:extLst>
          </p:nvPr>
        </p:nvGraphicFramePr>
        <p:xfrm>
          <a:off x="89531" y="358140"/>
          <a:ext cx="8825869" cy="6168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8" name="Worksheet" r:id="rId4" imgW="4829251" imgH="2924231" progId="Excel.Sheet.12">
                  <p:embed/>
                </p:oleObj>
              </mc:Choice>
              <mc:Fallback>
                <p:oleObj name="Worksheet" r:id="rId4" imgW="4829251" imgH="2924231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531" y="358140"/>
                        <a:ext cx="8825869" cy="61687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3666626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800" b="1" dirty="0"/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800" b="1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612901"/>
              </p:ext>
            </p:extLst>
          </p:nvPr>
        </p:nvGraphicFramePr>
        <p:xfrm>
          <a:off x="44449" y="381000"/>
          <a:ext cx="8967537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3" name="Worksheet" r:id="rId4" imgW="4124249" imgH="2733619" progId="Excel.Sheet.12">
                  <p:embed/>
                </p:oleObj>
              </mc:Choice>
              <mc:Fallback>
                <p:oleObj name="Worksheet" r:id="rId4" imgW="4124249" imgH="273361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449" y="381000"/>
                        <a:ext cx="8967537" cy="594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742070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800" b="1" dirty="0"/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800" b="1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666617"/>
              </p:ext>
            </p:extLst>
          </p:nvPr>
        </p:nvGraphicFramePr>
        <p:xfrm>
          <a:off x="152400" y="381000"/>
          <a:ext cx="8783271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5" name="Worksheet" r:id="rId4" imgW="4762500" imgH="3181406" progId="Excel.Sheet.12">
                  <p:embed/>
                </p:oleObj>
              </mc:Choice>
              <mc:Fallback>
                <p:oleObj name="Worksheet" r:id="rId4" imgW="4762500" imgH="318140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381000"/>
                        <a:ext cx="8783271" cy="586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7866849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800" b="1" dirty="0"/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800" b="1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695445"/>
              </p:ext>
            </p:extLst>
          </p:nvPr>
        </p:nvGraphicFramePr>
        <p:xfrm>
          <a:off x="288925" y="152400"/>
          <a:ext cx="8702675" cy="577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8" name="Worksheet" r:id="rId4" imgW="4753051" imgH="3152663" progId="Excel.Sheet.12">
                  <p:embed/>
                </p:oleObj>
              </mc:Choice>
              <mc:Fallback>
                <p:oleObj name="Worksheet" r:id="rId4" imgW="4753051" imgH="315266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8925" y="152400"/>
                        <a:ext cx="8702675" cy="577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011509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Content Placeholder 2"/>
          <p:cNvSpPr>
            <a:spLocks noGrp="1"/>
          </p:cNvSpPr>
          <p:nvPr>
            <p:ph/>
          </p:nvPr>
        </p:nvSpPr>
        <p:spPr>
          <a:xfrm>
            <a:off x="152400" y="152400"/>
            <a:ext cx="8915400" cy="6553200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en-US" sz="4400" b="1" dirty="0"/>
          </a:p>
          <a:p>
            <a:pPr marL="1539875" indent="-1539875">
              <a:buFont typeface="Arial" charset="0"/>
              <a:buNone/>
              <a:defRPr/>
            </a:pPr>
            <a:endParaRPr lang="en-US" sz="1800" b="1" dirty="0"/>
          </a:p>
          <a:p>
            <a:pPr marL="0" indent="0">
              <a:buFont typeface="Arial" charset="0"/>
              <a:buNone/>
              <a:defRPr/>
            </a:pPr>
            <a:endParaRPr lang="en-US" sz="4400" b="1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78730"/>
              </p:ext>
            </p:extLst>
          </p:nvPr>
        </p:nvGraphicFramePr>
        <p:xfrm>
          <a:off x="228600" y="127000"/>
          <a:ext cx="8793163" cy="612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1" name="Worksheet" r:id="rId4" imgW="3419551" imgH="2381138" progId="Excel.Sheet.12">
                  <p:embed/>
                </p:oleObj>
              </mc:Choice>
              <mc:Fallback>
                <p:oleObj name="Worksheet" r:id="rId4" imgW="3419551" imgH="238113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127000"/>
                        <a:ext cx="8793163" cy="612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250582"/>
      </p:ext>
    </p:extLst>
  </p:cSld>
  <p:clrMapOvr>
    <a:masterClrMapping/>
  </p:clrMapOvr>
  <p:transition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800" b="1" dirty="0"/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800" b="1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862734"/>
              </p:ext>
            </p:extLst>
          </p:nvPr>
        </p:nvGraphicFramePr>
        <p:xfrm>
          <a:off x="156538" y="533400"/>
          <a:ext cx="8835062" cy="579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6" name="Worksheet" r:id="rId4" imgW="3209849" imgH="2104902" progId="Excel.Sheet.12">
                  <p:embed/>
                </p:oleObj>
              </mc:Choice>
              <mc:Fallback>
                <p:oleObj name="Worksheet" r:id="rId4" imgW="3209849" imgH="210490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6538" y="533400"/>
                        <a:ext cx="8835062" cy="5793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676382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800" b="1" dirty="0"/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800" b="1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408685"/>
              </p:ext>
            </p:extLst>
          </p:nvPr>
        </p:nvGraphicFramePr>
        <p:xfrm>
          <a:off x="76199" y="457200"/>
          <a:ext cx="8887301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8" name="Worksheet" r:id="rId4" imgW="5553151" imgH="3762319" progId="Excel.Sheet.12">
                  <p:embed/>
                </p:oleObj>
              </mc:Choice>
              <mc:Fallback>
                <p:oleObj name="Worksheet" r:id="rId4" imgW="5553151" imgH="376231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199" y="457200"/>
                        <a:ext cx="8887301" cy="601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2157517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800" b="1" dirty="0"/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800" b="1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791057"/>
              </p:ext>
            </p:extLst>
          </p:nvPr>
        </p:nvGraphicFramePr>
        <p:xfrm>
          <a:off x="185310" y="533400"/>
          <a:ext cx="8653890" cy="5712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9" name="Worksheet" r:id="rId4" imgW="4343400" imgH="2867047" progId="Excel.Sheet.12">
                  <p:embed/>
                </p:oleObj>
              </mc:Choice>
              <mc:Fallback>
                <p:oleObj name="Worksheet" r:id="rId4" imgW="4343400" imgH="286704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5310" y="533400"/>
                        <a:ext cx="8653890" cy="57123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6568721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172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3600" b="1" u="sng" dirty="0">
                <a:solidFill>
                  <a:srgbClr val="FF0000"/>
                </a:solidFill>
              </a:rPr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3537442"/>
              </p:ext>
            </p:extLst>
          </p:nvPr>
        </p:nvGraphicFramePr>
        <p:xfrm>
          <a:off x="117474" y="327024"/>
          <a:ext cx="8721725" cy="6409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3" name="Worksheet" r:id="rId4" imgW="4095902" imgH="3009855" progId="Excel.Sheet.12">
                  <p:embed/>
                </p:oleObj>
              </mc:Choice>
              <mc:Fallback>
                <p:oleObj name="Worksheet" r:id="rId4" imgW="4095902" imgH="300985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7474" y="327024"/>
                        <a:ext cx="8721725" cy="64090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5216576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172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3600" b="1" u="sng" dirty="0">
                <a:solidFill>
                  <a:srgbClr val="FF0000"/>
                </a:solidFill>
              </a:rPr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0968051"/>
              </p:ext>
            </p:extLst>
          </p:nvPr>
        </p:nvGraphicFramePr>
        <p:xfrm>
          <a:off x="207963" y="228918"/>
          <a:ext cx="8821737" cy="612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6" name="Worksheet" r:id="rId4" imgW="5076749" imgH="3524205" progId="Excel.Sheet.12">
                  <p:embed/>
                </p:oleObj>
              </mc:Choice>
              <mc:Fallback>
                <p:oleObj name="Worksheet" r:id="rId4" imgW="5076749" imgH="352420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7963" y="228918"/>
                        <a:ext cx="8821737" cy="6126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8885671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172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3600" b="1" dirty="0"/>
              <a:t> </a:t>
            </a:r>
            <a:endParaRPr lang="en-US" altLang="en-US" sz="3600" b="1" u="sng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933829"/>
              </p:ext>
            </p:extLst>
          </p:nvPr>
        </p:nvGraphicFramePr>
        <p:xfrm>
          <a:off x="160019" y="609600"/>
          <a:ext cx="8770815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0" name="Worksheet" r:id="rId4" imgW="4057802" imgH="2362077" progId="Excel.Sheet.12">
                  <p:embed/>
                </p:oleObj>
              </mc:Choice>
              <mc:Fallback>
                <p:oleObj name="Worksheet" r:id="rId4" imgW="4057802" imgH="236207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019" y="609600"/>
                        <a:ext cx="8770815" cy="510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7355685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172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3600" b="1" u="sng" dirty="0">
                <a:solidFill>
                  <a:srgbClr val="FF0000"/>
                </a:solidFill>
              </a:rPr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451938"/>
              </p:ext>
            </p:extLst>
          </p:nvPr>
        </p:nvGraphicFramePr>
        <p:xfrm>
          <a:off x="152400" y="762000"/>
          <a:ext cx="8775700" cy="432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4" name="Worksheet" r:id="rId4" imgW="3400349" imgH="1676478" progId="Excel.Sheet.12">
                  <p:embed/>
                </p:oleObj>
              </mc:Choice>
              <mc:Fallback>
                <p:oleObj name="Worksheet" r:id="rId4" imgW="3400349" imgH="167647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762000"/>
                        <a:ext cx="8775700" cy="4325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8477354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458200" cy="5867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3600" b="1" u="sng">
                <a:solidFill>
                  <a:srgbClr val="FF3300"/>
                </a:solidFill>
              </a:rPr>
              <a:t>Monico Corp.,</a:t>
            </a:r>
            <a:r>
              <a:rPr lang="en-US" altLang="en-US" sz="3600" b="1"/>
              <a:t> a cash basis calendar-year taxpayer, is in the 25 percent marginal tax bracket this year. </a:t>
            </a:r>
          </a:p>
          <a:p>
            <a:pPr marL="0" indent="0" eaLnBrk="1" hangingPunct="1">
              <a:buFontTx/>
              <a:buNone/>
            </a:pPr>
            <a:r>
              <a:rPr lang="en-US" altLang="en-US" sz="3600" b="1"/>
              <a:t>If it bills its customers at the </a:t>
            </a:r>
            <a:r>
              <a:rPr lang="en-US" altLang="en-US" sz="3600" b="1" u="sng"/>
              <a:t>beginning of December</a:t>
            </a:r>
            <a:r>
              <a:rPr lang="en-US" altLang="en-US" sz="3600" b="1"/>
              <a:t>, it will receive $5,000 of income prior to year-end. </a:t>
            </a:r>
          </a:p>
          <a:p>
            <a:pPr marL="0" indent="0" eaLnBrk="1" hangingPunct="1">
              <a:buFontTx/>
              <a:buNone/>
            </a:pPr>
            <a:r>
              <a:rPr lang="en-US" altLang="en-US" sz="3600" b="1"/>
              <a:t>If it bills its customers at the </a:t>
            </a:r>
            <a:r>
              <a:rPr lang="en-US" altLang="en-US" sz="3600" b="1" u="sng"/>
              <a:t>end of December</a:t>
            </a:r>
            <a:r>
              <a:rPr lang="en-US" altLang="en-US" sz="3600" b="1"/>
              <a:t>, it will not receive the $5,000 until January of next year.</a:t>
            </a:r>
            <a:r>
              <a:rPr lang="en-US" altLang="en-US" b="1"/>
              <a:t> 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458200" cy="5867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b="1" u="sng">
                <a:solidFill>
                  <a:srgbClr val="FF3300"/>
                </a:solidFill>
              </a:rPr>
              <a:t>Monico Corp.</a:t>
            </a:r>
          </a:p>
          <a:p>
            <a:pPr marL="0" indent="0" eaLnBrk="1" hangingPunct="1">
              <a:buFontTx/>
              <a:buNone/>
            </a:pPr>
            <a:r>
              <a:rPr lang="en-US" altLang="en-US" b="1" u="sng">
                <a:solidFill>
                  <a:srgbClr val="FF3300"/>
                </a:solidFill>
              </a:rPr>
              <a:t>a.</a:t>
            </a:r>
            <a:r>
              <a:rPr lang="en-US" altLang="en-US" b="1"/>
              <a:t> If it expects its marginal tax rate to remain 25 percent next year, when should it bill its customers? Use a 6 percent discount factor to explain your answer. </a:t>
            </a:r>
          </a:p>
          <a:p>
            <a:pPr marL="0" indent="0" eaLnBrk="1" hangingPunct="1">
              <a:buFontTx/>
              <a:buNone/>
            </a:pPr>
            <a:r>
              <a:rPr lang="en-US" altLang="en-US" b="1" u="sng">
                <a:solidFill>
                  <a:srgbClr val="FF3300"/>
                </a:solidFill>
              </a:rPr>
              <a:t>b.</a:t>
            </a:r>
            <a:r>
              <a:rPr lang="en-US" altLang="en-US" b="1"/>
              <a:t> How would your answer change if Monico’s marginal tax rate next year is only 15 percent? Explain. </a:t>
            </a:r>
          </a:p>
          <a:p>
            <a:pPr marL="0" indent="0" eaLnBrk="1" hangingPunct="1">
              <a:buFontTx/>
              <a:buNone/>
            </a:pPr>
            <a:r>
              <a:rPr lang="en-US" altLang="en-US" b="1" u="sng">
                <a:solidFill>
                  <a:srgbClr val="FF3300"/>
                </a:solidFill>
              </a:rPr>
              <a:t>c.</a:t>
            </a:r>
            <a:r>
              <a:rPr lang="en-US" altLang="en-US" b="1"/>
              <a:t> How would your answer change if Monico’s marginal tax rate next year is 34 percent? Explain.</a:t>
            </a:r>
            <a:r>
              <a:rPr lang="en-US" altLang="en-US" b="1">
                <a:solidFill>
                  <a:schemeClr val="bg2"/>
                </a:solidFill>
              </a:rPr>
              <a:t> 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534400" cy="5867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b="1" u="sng">
                <a:solidFill>
                  <a:srgbClr val="FF3300"/>
                </a:solidFill>
              </a:rPr>
              <a:t>Monico Corporation. Solution:</a:t>
            </a:r>
            <a:r>
              <a:rPr lang="en-US" altLang="en-US" b="1"/>
              <a:t> </a:t>
            </a:r>
          </a:p>
          <a:p>
            <a:pPr marL="0" indent="0" eaLnBrk="1" hangingPunct="1">
              <a:buFontTx/>
              <a:buNone/>
            </a:pPr>
            <a:r>
              <a:rPr lang="en-US" altLang="en-US" b="1" u="sng">
                <a:solidFill>
                  <a:srgbClr val="FF3300"/>
                </a:solidFill>
              </a:rPr>
              <a:t>a.</a:t>
            </a:r>
            <a:r>
              <a:rPr lang="en-US" altLang="en-US" b="1"/>
              <a:t> Monico should wait to bill its customers until the end of December.  If Monico’s marginal tax rate is </a:t>
            </a:r>
            <a:r>
              <a:rPr lang="en-US" altLang="en-US" b="1" u="sng"/>
              <a:t>25%,</a:t>
            </a:r>
            <a:r>
              <a:rPr lang="en-US" altLang="en-US" b="1"/>
              <a:t> taxes paid this year would cost $1,250 ($5,000 x 25%) resulting in an </a:t>
            </a:r>
            <a:r>
              <a:rPr lang="en-US" altLang="en-US" b="1" u="sng"/>
              <a:t>after-tax cash inflow of $3,750</a:t>
            </a:r>
            <a:r>
              <a:rPr lang="en-US" altLang="en-US" b="1"/>
              <a:t> ($5,000 – $1,250). </a:t>
            </a:r>
            <a:br>
              <a:rPr lang="en-US" altLang="en-US" b="1"/>
            </a:br>
            <a:r>
              <a:rPr lang="en-US" altLang="en-US" b="1"/>
              <a:t>When considering the time value of money, the cost of the taxes that are deferred until next year will have a present value (cost) of only $1,179 ($1,250 x .943 PV factor) or </a:t>
            </a:r>
            <a:r>
              <a:rPr lang="en-US" altLang="en-US" b="1">
                <a:solidFill>
                  <a:srgbClr val="FF3300"/>
                </a:solidFill>
              </a:rPr>
              <a:t>$71 less</a:t>
            </a:r>
            <a:r>
              <a:rPr lang="en-US" altLang="en-US" b="1"/>
              <a:t> ($1,250 - $1,179).</a:t>
            </a:r>
            <a:r>
              <a:rPr lang="en-US" altLang="en-US" b="1">
                <a:solidFill>
                  <a:schemeClr val="bg2"/>
                </a:solidFill>
              </a:rPr>
              <a:t> 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Content Placeholder 2"/>
          <p:cNvSpPr>
            <a:spLocks noGrp="1"/>
          </p:cNvSpPr>
          <p:nvPr>
            <p:ph/>
          </p:nvPr>
        </p:nvSpPr>
        <p:spPr>
          <a:xfrm>
            <a:off x="152400" y="152400"/>
            <a:ext cx="8915400" cy="6553200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en-US" sz="4400" b="1" dirty="0"/>
          </a:p>
          <a:p>
            <a:pPr marL="1539875" indent="-1539875">
              <a:buFont typeface="Arial" charset="0"/>
              <a:buNone/>
              <a:defRPr/>
            </a:pPr>
            <a:endParaRPr lang="en-US" sz="1800" b="1" dirty="0"/>
          </a:p>
          <a:p>
            <a:pPr marL="0" indent="0">
              <a:buFont typeface="Arial" charset="0"/>
              <a:buNone/>
              <a:defRPr/>
            </a:pPr>
            <a:endParaRPr lang="en-US" sz="4400" b="1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397159"/>
              </p:ext>
            </p:extLst>
          </p:nvPr>
        </p:nvGraphicFramePr>
        <p:xfrm>
          <a:off x="152400" y="152400"/>
          <a:ext cx="9034463" cy="634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3" name="Worksheet" r:id="rId4" imgW="3648151" imgH="2467065" progId="Excel.Sheet.12">
                  <p:embed/>
                </p:oleObj>
              </mc:Choice>
              <mc:Fallback>
                <p:oleObj name="Worksheet" r:id="rId4" imgW="3648151" imgH="2467065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52400"/>
                        <a:ext cx="9034463" cy="6342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6875512"/>
      </p:ext>
    </p:extLst>
  </p:cSld>
  <p:clrMapOvr>
    <a:masterClrMapping/>
  </p:clrMapOvr>
  <p:transition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Grp="1" noChangeAspect="1"/>
          </p:cNvGraphicFramePr>
          <p:nvPr>
            <p:ph/>
          </p:nvPr>
        </p:nvGraphicFramePr>
        <p:xfrm>
          <a:off x="533400" y="350838"/>
          <a:ext cx="7442200" cy="599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6" name="Worksheet" r:id="rId4" imgW="2430714" imgH="1958406" progId="Excel.Sheet.8">
                  <p:embed/>
                </p:oleObj>
              </mc:Choice>
              <mc:Fallback>
                <p:oleObj name="Worksheet" r:id="rId4" imgW="2430714" imgH="1958406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50838"/>
                        <a:ext cx="7442200" cy="5999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458200" cy="5867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4000" b="1" u="sng">
                <a:solidFill>
                  <a:srgbClr val="FF3300"/>
                </a:solidFill>
              </a:rPr>
              <a:t>Monico Corp. Solution:</a:t>
            </a:r>
            <a:r>
              <a:rPr lang="en-US" altLang="en-US" sz="4000" b="1"/>
              <a:t> </a:t>
            </a:r>
          </a:p>
          <a:p>
            <a:pPr marL="0" indent="0" eaLnBrk="1" hangingPunct="1">
              <a:buFontTx/>
              <a:buNone/>
            </a:pPr>
            <a:r>
              <a:rPr lang="en-US" altLang="en-US" sz="4000" b="1" u="sng">
                <a:solidFill>
                  <a:srgbClr val="FF3300"/>
                </a:solidFill>
              </a:rPr>
              <a:t>b.</a:t>
            </a:r>
            <a:r>
              <a:rPr lang="en-US" altLang="en-US" sz="4000" b="1"/>
              <a:t> If Monico’s marginal tax rate is </a:t>
            </a:r>
            <a:r>
              <a:rPr lang="en-US" altLang="en-US" sz="4000" b="1" u="sng"/>
              <a:t>15%</a:t>
            </a:r>
            <a:r>
              <a:rPr lang="en-US" altLang="en-US" sz="4000" b="1"/>
              <a:t> in year 2, then its after-tax cash inflow would be $4,293 [$5,000 – ($5,000 x 15% x .943 PV factor)]. </a:t>
            </a:r>
          </a:p>
          <a:p>
            <a:pPr marL="0" indent="0" eaLnBrk="1" hangingPunct="1">
              <a:buFontTx/>
              <a:buNone/>
            </a:pPr>
            <a:r>
              <a:rPr lang="en-US" altLang="en-US" sz="4000" b="1"/>
              <a:t>Monico should defer billing its customers because this will result in a $543 higher after-tax cash inflow ($4,293 - $3,750). 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"/>
          <p:cNvGraphicFramePr>
            <a:graphicFrameLocks noGrp="1" noChangeAspect="1"/>
          </p:cNvGraphicFramePr>
          <p:nvPr>
            <p:ph/>
          </p:nvPr>
        </p:nvGraphicFramePr>
        <p:xfrm>
          <a:off x="765175" y="138113"/>
          <a:ext cx="7464425" cy="635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4" name="Worksheet" r:id="rId4" imgW="2964246" imgH="2507046" progId="Excel.Sheet.8">
                  <p:embed/>
                </p:oleObj>
              </mc:Choice>
              <mc:Fallback>
                <p:oleObj name="Worksheet" r:id="rId4" imgW="2964246" imgH="2507046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175" y="138113"/>
                        <a:ext cx="7464425" cy="6357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458200" cy="5867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3600" b="1" u="sng">
                <a:solidFill>
                  <a:srgbClr val="FF3300"/>
                </a:solidFill>
              </a:rPr>
              <a:t>Monico Corp. Solution:</a:t>
            </a:r>
            <a:r>
              <a:rPr lang="en-US" altLang="en-US" sz="3600" b="1"/>
              <a:t> </a:t>
            </a:r>
          </a:p>
          <a:p>
            <a:pPr marL="0" indent="0" eaLnBrk="1" hangingPunct="1">
              <a:buFontTx/>
              <a:buNone/>
            </a:pPr>
            <a:r>
              <a:rPr lang="en-US" altLang="en-US" sz="3600" b="1" u="sng">
                <a:solidFill>
                  <a:srgbClr val="FF3300"/>
                </a:solidFill>
              </a:rPr>
              <a:t>c.</a:t>
            </a:r>
            <a:r>
              <a:rPr lang="en-US" altLang="en-US" sz="3600" b="1"/>
              <a:t> If Monico’s marginal tax rate is 34% in year 2, then its after-tax cash inflow would be $3,397 [$5,000 – ($5,000 x 34% x .943 PV factor)]. </a:t>
            </a:r>
          </a:p>
          <a:p>
            <a:pPr marL="0" indent="0" eaLnBrk="1" hangingPunct="1">
              <a:buFontTx/>
              <a:buNone/>
            </a:pPr>
            <a:r>
              <a:rPr lang="en-US" altLang="en-US" sz="3600" b="1"/>
              <a:t>Monico should bill its customers in the beginning of December because deferral would result in a </a:t>
            </a:r>
            <a:r>
              <a:rPr lang="en-US" altLang="en-US" sz="3600" b="1">
                <a:solidFill>
                  <a:srgbClr val="FF3300"/>
                </a:solidFill>
              </a:rPr>
              <a:t>$353 after-tax cost</a:t>
            </a:r>
            <a:r>
              <a:rPr lang="en-US" altLang="en-US" sz="3600" b="1"/>
              <a:t> ($3,397 - $3,750).</a:t>
            </a:r>
            <a:r>
              <a:rPr lang="en-US" altLang="en-US" sz="3600" b="1">
                <a:solidFill>
                  <a:schemeClr val="bg2"/>
                </a:solidFill>
              </a:rPr>
              <a:t> 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5546585"/>
              </p:ext>
            </p:extLst>
          </p:nvPr>
        </p:nvGraphicFramePr>
        <p:xfrm>
          <a:off x="381000" y="201613"/>
          <a:ext cx="8305800" cy="649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2" name="Worksheet" r:id="rId4" imgW="2971800" imgH="2323954" progId="Excel.Sheet.8">
                  <p:embed/>
                </p:oleObj>
              </mc:Choice>
              <mc:Fallback>
                <p:oleObj name="Worksheet" r:id="rId4" imgW="2971800" imgH="2323954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01613"/>
                        <a:ext cx="8305800" cy="6494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619125" y="4763"/>
          <a:ext cx="7964488" cy="667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6" name="Worksheet" r:id="rId4" imgW="2819340" imgH="2362290" progId="Excel.Sheet.8">
                  <p:embed/>
                </p:oleObj>
              </mc:Choice>
              <mc:Fallback>
                <p:oleObj name="Worksheet" r:id="rId4" imgW="2819340" imgH="236229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25" y="4763"/>
                        <a:ext cx="7964488" cy="667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620713" y="0"/>
          <a:ext cx="7959725" cy="669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0" name="Worksheet" r:id="rId4" imgW="2819522" imgH="2371832" progId="Excel.Sheet.8">
                  <p:embed/>
                </p:oleObj>
              </mc:Choice>
              <mc:Fallback>
                <p:oleObj name="Worksheet" r:id="rId4" imgW="2819522" imgH="2371832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3" y="0"/>
                        <a:ext cx="7959725" cy="669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620713" y="0"/>
          <a:ext cx="7959725" cy="669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4" name="Worksheet" r:id="rId4" imgW="2819522" imgH="2371832" progId="Excel.Sheet.8">
                  <p:embed/>
                </p:oleObj>
              </mc:Choice>
              <mc:Fallback>
                <p:oleObj name="Worksheet" r:id="rId4" imgW="2819522" imgH="2371832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3" y="0"/>
                        <a:ext cx="7959725" cy="669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620713" y="0"/>
          <a:ext cx="7959725" cy="669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8" name="Worksheet" r:id="rId4" imgW="2819522" imgH="2371832" progId="Excel.Sheet.8">
                  <p:embed/>
                </p:oleObj>
              </mc:Choice>
              <mc:Fallback>
                <p:oleObj name="Worksheet" r:id="rId4" imgW="2819522" imgH="2371832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3" y="0"/>
                        <a:ext cx="7959725" cy="669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533400" y="315913"/>
          <a:ext cx="7924800" cy="620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2" name="Worksheet" r:id="rId4" imgW="3076650" imgH="2409735" progId="Excel.Sheet.8">
                  <p:embed/>
                </p:oleObj>
              </mc:Choice>
              <mc:Fallback>
                <p:oleObj name="Worksheet" r:id="rId4" imgW="3076650" imgH="2409735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15913"/>
                        <a:ext cx="7924800" cy="620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Content Placeholder 2"/>
          <p:cNvSpPr>
            <a:spLocks noGrp="1"/>
          </p:cNvSpPr>
          <p:nvPr>
            <p:ph/>
          </p:nvPr>
        </p:nvSpPr>
        <p:spPr>
          <a:xfrm>
            <a:off x="152400" y="152400"/>
            <a:ext cx="8915400" cy="6553200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en-US" sz="4400" b="1" dirty="0"/>
          </a:p>
          <a:p>
            <a:pPr marL="1539875" indent="-1539875">
              <a:buFont typeface="Arial" charset="0"/>
              <a:buNone/>
              <a:defRPr/>
            </a:pPr>
            <a:endParaRPr lang="en-US" sz="1800" b="1" dirty="0"/>
          </a:p>
          <a:p>
            <a:pPr marL="0" indent="0">
              <a:buFont typeface="Arial" charset="0"/>
              <a:buNone/>
              <a:defRPr/>
            </a:pPr>
            <a:endParaRPr lang="en-US" sz="4400" b="1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101118"/>
              </p:ext>
            </p:extLst>
          </p:nvPr>
        </p:nvGraphicFramePr>
        <p:xfrm>
          <a:off x="152400" y="216366"/>
          <a:ext cx="8229600" cy="651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7" name="Worksheet" r:id="rId4" imgW="3648151" imgH="2781423" progId="Excel.Sheet.12">
                  <p:embed/>
                </p:oleObj>
              </mc:Choice>
              <mc:Fallback>
                <p:oleObj name="Worksheet" r:id="rId4" imgW="3648151" imgH="2781423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216366"/>
                        <a:ext cx="8229600" cy="651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695660"/>
      </p:ext>
    </p:extLst>
  </p:cSld>
  <p:clrMapOvr>
    <a:masterClrMapping/>
  </p:clrMapOvr>
  <p:transition>
    <p:wipe dir="r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7013" cy="4525963"/>
          </a:xfrm>
        </p:spPr>
        <p:txBody>
          <a:bodyPr/>
          <a:lstStyle/>
          <a:p>
            <a:pPr marL="358775" indent="-358775" defTabSz="955675" eaLnBrk="1" hangingPunct="1">
              <a:buFontTx/>
              <a:buNone/>
            </a:pPr>
            <a:r>
              <a:rPr lang="en-US" altLang="en-US" sz="2800"/>
              <a:t> </a:t>
            </a:r>
            <a:endParaRPr lang="en-US" altLang="en-US" sz="2800">
              <a:hlinkClick r:id="rId3" action="ppaction://hlinksldjump"/>
            </a:endParaRPr>
          </a:p>
        </p:txBody>
      </p:sp>
      <p:sp>
        <p:nvSpPr>
          <p:cNvPr id="44035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33400" y="1600200"/>
            <a:ext cx="81534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9600" b="1"/>
              <a:t>End</a:t>
            </a:r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Content Placeholder 2"/>
          <p:cNvSpPr>
            <a:spLocks noGrp="1"/>
          </p:cNvSpPr>
          <p:nvPr>
            <p:ph/>
          </p:nvPr>
        </p:nvSpPr>
        <p:spPr>
          <a:xfrm>
            <a:off x="152400" y="152400"/>
            <a:ext cx="8915400" cy="6553200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en-US" sz="4400" b="1" dirty="0"/>
          </a:p>
          <a:p>
            <a:pPr marL="1539875" indent="-1539875">
              <a:buFont typeface="Arial" charset="0"/>
              <a:buNone/>
              <a:defRPr/>
            </a:pPr>
            <a:endParaRPr lang="en-US" sz="1800" b="1" dirty="0"/>
          </a:p>
          <a:p>
            <a:pPr marL="0" indent="0">
              <a:buFont typeface="Arial" charset="0"/>
              <a:buNone/>
              <a:defRPr/>
            </a:pPr>
            <a:endParaRPr lang="en-US" sz="4400" b="1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875707"/>
              </p:ext>
            </p:extLst>
          </p:nvPr>
        </p:nvGraphicFramePr>
        <p:xfrm>
          <a:off x="228600" y="228600"/>
          <a:ext cx="8664426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1" name="Worksheet" r:id="rId4" imgW="4229100" imgH="2781423" progId="Excel.Sheet.12">
                  <p:embed/>
                </p:oleObj>
              </mc:Choice>
              <mc:Fallback>
                <p:oleObj name="Worksheet" r:id="rId4" imgW="4229100" imgH="2781423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228600"/>
                        <a:ext cx="8664426" cy="609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1192729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Content Placeholder 2"/>
          <p:cNvSpPr>
            <a:spLocks noGrp="1"/>
          </p:cNvSpPr>
          <p:nvPr>
            <p:ph/>
          </p:nvPr>
        </p:nvSpPr>
        <p:spPr>
          <a:xfrm>
            <a:off x="152400" y="152400"/>
            <a:ext cx="8915400" cy="6553200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en-US" sz="4400" b="1" dirty="0"/>
          </a:p>
          <a:p>
            <a:pPr marL="1539875" indent="-1539875">
              <a:buFont typeface="Arial" charset="0"/>
              <a:buNone/>
              <a:defRPr/>
            </a:pPr>
            <a:endParaRPr lang="en-US" sz="1800" b="1" dirty="0"/>
          </a:p>
          <a:p>
            <a:pPr marL="0" indent="0">
              <a:buFont typeface="Arial" charset="0"/>
              <a:buNone/>
              <a:defRPr/>
            </a:pPr>
            <a:endParaRPr lang="en-US" sz="4400" b="1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553477"/>
              </p:ext>
            </p:extLst>
          </p:nvPr>
        </p:nvGraphicFramePr>
        <p:xfrm>
          <a:off x="255572" y="457200"/>
          <a:ext cx="8632853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5" name="Worksheet" r:id="rId4" imgW="3295802" imgH="2152706" progId="Excel.Sheet.12">
                  <p:embed/>
                </p:oleObj>
              </mc:Choice>
              <mc:Fallback>
                <p:oleObj name="Worksheet" r:id="rId4" imgW="3295802" imgH="215270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5572" y="457200"/>
                        <a:ext cx="8632853" cy="563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5093514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Content Placeholder 2"/>
          <p:cNvSpPr>
            <a:spLocks noGrp="1"/>
          </p:cNvSpPr>
          <p:nvPr>
            <p:ph/>
          </p:nvPr>
        </p:nvSpPr>
        <p:spPr>
          <a:xfrm>
            <a:off x="152400" y="152400"/>
            <a:ext cx="8915400" cy="6553200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en-US" sz="4400" b="1" dirty="0"/>
          </a:p>
          <a:p>
            <a:pPr marL="1539875" indent="-1539875">
              <a:buFont typeface="Arial" charset="0"/>
              <a:buNone/>
              <a:defRPr/>
            </a:pPr>
            <a:endParaRPr lang="en-US" sz="1800" b="1" dirty="0"/>
          </a:p>
          <a:p>
            <a:pPr marL="0" indent="0">
              <a:buFont typeface="Arial" charset="0"/>
              <a:buNone/>
              <a:defRPr/>
            </a:pPr>
            <a:endParaRPr lang="en-US" sz="4400" b="1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946702"/>
              </p:ext>
            </p:extLst>
          </p:nvPr>
        </p:nvGraphicFramePr>
        <p:xfrm>
          <a:off x="239713" y="762000"/>
          <a:ext cx="8817975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8" name="Worksheet" r:id="rId4" imgW="2619451" imgH="1200251" progId="Excel.Sheet.12">
                  <p:embed/>
                </p:oleObj>
              </mc:Choice>
              <mc:Fallback>
                <p:oleObj name="Worksheet" r:id="rId4" imgW="2619451" imgH="120025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9713" y="762000"/>
                        <a:ext cx="8817975" cy="403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04271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</TotalTime>
  <Words>1202</Words>
  <Application>Microsoft Office PowerPoint</Application>
  <PresentationFormat>On-screen Show (4:3)</PresentationFormat>
  <Paragraphs>163</Paragraphs>
  <Slides>60</Slides>
  <Notes>60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6" baseType="lpstr">
      <vt:lpstr>Arial</vt:lpstr>
      <vt:lpstr>Arial Black</vt:lpstr>
      <vt:lpstr>Calibri</vt:lpstr>
      <vt:lpstr>Times New Roman</vt:lpstr>
      <vt:lpstr>Office Theme</vt:lpstr>
      <vt:lpstr>Worksheet</vt:lpstr>
      <vt:lpstr> Chapter 3. Tax Planning Strategies   Howard Godfrey, Ph.D., CPA Professor of Accounting  ©Howard Godfrey-2016  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1-  Instructor PowerPoint Slides. Summer, 2008. Edited May 30, 2008. Copyright © 2008, Dr. Howard Godfrey</dc:title>
  <dc:creator>Howard</dc:creator>
  <cp:lastModifiedBy>hgodfrey@uncc.edu</cp:lastModifiedBy>
  <cp:revision>271</cp:revision>
  <cp:lastPrinted>2016-09-14T03:18:17Z</cp:lastPrinted>
  <dcterms:created xsi:type="dcterms:W3CDTF">2008-05-30T15:41:50Z</dcterms:created>
  <dcterms:modified xsi:type="dcterms:W3CDTF">2016-09-14T13:33:51Z</dcterms:modified>
</cp:coreProperties>
</file>