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handoutMasterIdLst>
    <p:handoutMasterId r:id="rId94"/>
  </p:handoutMasterIdLst>
  <p:sldIdLst>
    <p:sldId id="715" r:id="rId2"/>
    <p:sldId id="720" r:id="rId3"/>
    <p:sldId id="812" r:id="rId4"/>
    <p:sldId id="849" r:id="rId5"/>
    <p:sldId id="852" r:id="rId6"/>
    <p:sldId id="845" r:id="rId7"/>
    <p:sldId id="850" r:id="rId8"/>
    <p:sldId id="846" r:id="rId9"/>
    <p:sldId id="847" r:id="rId10"/>
    <p:sldId id="844" r:id="rId11"/>
    <p:sldId id="816" r:id="rId12"/>
    <p:sldId id="817" r:id="rId13"/>
    <p:sldId id="722" r:id="rId14"/>
    <p:sldId id="724" r:id="rId15"/>
    <p:sldId id="726" r:id="rId16"/>
    <p:sldId id="727" r:id="rId17"/>
    <p:sldId id="728" r:id="rId18"/>
    <p:sldId id="729" r:id="rId19"/>
    <p:sldId id="730" r:id="rId20"/>
    <p:sldId id="731" r:id="rId21"/>
    <p:sldId id="732" r:id="rId22"/>
    <p:sldId id="733" r:id="rId23"/>
    <p:sldId id="734" r:id="rId24"/>
    <p:sldId id="735" r:id="rId25"/>
    <p:sldId id="736" r:id="rId26"/>
    <p:sldId id="737" r:id="rId27"/>
    <p:sldId id="738" r:id="rId28"/>
    <p:sldId id="739" r:id="rId29"/>
    <p:sldId id="740" r:id="rId30"/>
    <p:sldId id="741" r:id="rId31"/>
    <p:sldId id="742" r:id="rId32"/>
    <p:sldId id="743" r:id="rId33"/>
    <p:sldId id="744" r:id="rId34"/>
    <p:sldId id="745" r:id="rId35"/>
    <p:sldId id="746" r:id="rId36"/>
    <p:sldId id="749" r:id="rId37"/>
    <p:sldId id="751" r:id="rId38"/>
    <p:sldId id="752" r:id="rId39"/>
    <p:sldId id="754" r:id="rId40"/>
    <p:sldId id="820" r:id="rId41"/>
    <p:sldId id="755" r:id="rId42"/>
    <p:sldId id="756" r:id="rId43"/>
    <p:sldId id="757" r:id="rId44"/>
    <p:sldId id="758" r:id="rId45"/>
    <p:sldId id="759" r:id="rId46"/>
    <p:sldId id="821" r:id="rId47"/>
    <p:sldId id="822" r:id="rId48"/>
    <p:sldId id="823" r:id="rId49"/>
    <p:sldId id="824" r:id="rId50"/>
    <p:sldId id="825" r:id="rId51"/>
    <p:sldId id="826" r:id="rId52"/>
    <p:sldId id="827" r:id="rId53"/>
    <p:sldId id="828" r:id="rId54"/>
    <p:sldId id="829" r:id="rId55"/>
    <p:sldId id="830" r:id="rId56"/>
    <p:sldId id="831" r:id="rId57"/>
    <p:sldId id="832" r:id="rId58"/>
    <p:sldId id="833" r:id="rId59"/>
    <p:sldId id="834" r:id="rId60"/>
    <p:sldId id="835" r:id="rId61"/>
    <p:sldId id="836" r:id="rId62"/>
    <p:sldId id="837" r:id="rId63"/>
    <p:sldId id="838" r:id="rId64"/>
    <p:sldId id="839" r:id="rId65"/>
    <p:sldId id="840" r:id="rId66"/>
    <p:sldId id="841" r:id="rId67"/>
    <p:sldId id="842" r:id="rId68"/>
    <p:sldId id="818" r:id="rId69"/>
    <p:sldId id="819" r:id="rId70"/>
    <p:sldId id="882" r:id="rId71"/>
    <p:sldId id="883" r:id="rId72"/>
    <p:sldId id="884" r:id="rId73"/>
    <p:sldId id="885" r:id="rId74"/>
    <p:sldId id="887" r:id="rId75"/>
    <p:sldId id="898" r:id="rId76"/>
    <p:sldId id="886" r:id="rId77"/>
    <p:sldId id="888" r:id="rId78"/>
    <p:sldId id="891" r:id="rId79"/>
    <p:sldId id="892" r:id="rId80"/>
    <p:sldId id="893" r:id="rId81"/>
    <p:sldId id="894" r:id="rId82"/>
    <p:sldId id="895" r:id="rId83"/>
    <p:sldId id="896" r:id="rId84"/>
    <p:sldId id="897" r:id="rId85"/>
    <p:sldId id="874" r:id="rId86"/>
    <p:sldId id="880" r:id="rId87"/>
    <p:sldId id="881" r:id="rId88"/>
    <p:sldId id="876" r:id="rId89"/>
    <p:sldId id="877" r:id="rId90"/>
    <p:sldId id="878" r:id="rId91"/>
    <p:sldId id="718" r:id="rId92"/>
  </p:sldIdLst>
  <p:sldSz cx="9144000" cy="6858000" type="screen4x3"/>
  <p:notesSz cx="7077075" cy="9363075"/>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5" autoAdjust="0"/>
    <p:restoredTop sz="94607" autoAdjust="0"/>
  </p:normalViewPr>
  <p:slideViewPr>
    <p:cSldViewPr>
      <p:cViewPr varScale="1">
        <p:scale>
          <a:sx n="117" d="100"/>
          <a:sy n="117" d="100"/>
        </p:scale>
        <p:origin x="1212" y="102"/>
      </p:cViewPr>
      <p:guideLst>
        <p:guide orient="horz" pos="2160"/>
        <p:guide pos="2880"/>
      </p:guideLst>
    </p:cSldViewPr>
  </p:slideViewPr>
  <p:notesTextViewPr>
    <p:cViewPr>
      <p:scale>
        <a:sx n="100" d="100"/>
        <a:sy n="100" d="100"/>
      </p:scale>
      <p:origin x="0" y="0"/>
    </p:cViewPr>
  </p:notesTextViewPr>
  <p:notesViewPr>
    <p:cSldViewPr>
      <p:cViewPr varScale="1">
        <p:scale>
          <a:sx n="64" d="100"/>
          <a:sy n="64" d="100"/>
        </p:scale>
        <p:origin x="-3024" y="-91"/>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0863" y="234950"/>
            <a:ext cx="3825875" cy="268288"/>
          </a:xfrm>
          <a:prstGeom prst="rect">
            <a:avLst/>
          </a:prstGeom>
        </p:spPr>
        <p:txBody>
          <a:bodyPr vert="horz" lIns="92181" tIns="46090" rIns="92181" bIns="46090" rtlCol="0"/>
          <a:lstStyle>
            <a:lvl1pPr algn="l" eaLnBrk="1" fontAlgn="auto" hangingPunct="1">
              <a:spcBef>
                <a:spcPts val="0"/>
              </a:spcBef>
              <a:spcAft>
                <a:spcPts val="0"/>
              </a:spcAft>
              <a:defRPr sz="1200">
                <a:latin typeface="+mn-lt"/>
              </a:defRPr>
            </a:lvl1pPr>
          </a:lstStyle>
          <a:p>
            <a:pPr>
              <a:defRPr/>
            </a:pPr>
            <a:r>
              <a:rPr lang="en-US" dirty="0"/>
              <a:t>Chap-06-1-Fed-Tax</a:t>
            </a:r>
          </a:p>
        </p:txBody>
      </p:sp>
      <p:sp>
        <p:nvSpPr>
          <p:cNvPr id="3" name="Date Placeholder 2"/>
          <p:cNvSpPr>
            <a:spLocks noGrp="1"/>
          </p:cNvSpPr>
          <p:nvPr>
            <p:ph type="dt" sz="quarter" idx="1"/>
          </p:nvPr>
        </p:nvSpPr>
        <p:spPr>
          <a:xfrm>
            <a:off x="4638675" y="234950"/>
            <a:ext cx="2201863" cy="311150"/>
          </a:xfrm>
          <a:prstGeom prst="rect">
            <a:avLst/>
          </a:prstGeom>
        </p:spPr>
        <p:txBody>
          <a:bodyPr vert="horz" lIns="92181" tIns="46090" rIns="92181" bIns="46090" rtlCol="0"/>
          <a:lstStyle>
            <a:lvl1pPr algn="r" eaLnBrk="1" fontAlgn="auto" hangingPunct="1">
              <a:spcBef>
                <a:spcPts val="0"/>
              </a:spcBef>
              <a:spcAft>
                <a:spcPts val="0"/>
              </a:spcAft>
              <a:defRPr sz="1200">
                <a:latin typeface="+mn-lt"/>
              </a:defRPr>
            </a:lvl1pPr>
          </a:lstStyle>
          <a:p>
            <a:pPr>
              <a:defRPr/>
            </a:pPr>
            <a:r>
              <a:rPr lang="en-US" dirty="0"/>
              <a:t>Accounting  4220</a:t>
            </a:r>
          </a:p>
        </p:txBody>
      </p:sp>
      <p:sp>
        <p:nvSpPr>
          <p:cNvPr id="4" name="Footer Placeholder 3"/>
          <p:cNvSpPr>
            <a:spLocks noGrp="1"/>
          </p:cNvSpPr>
          <p:nvPr>
            <p:ph type="ftr" sz="quarter" idx="2"/>
          </p:nvPr>
        </p:nvSpPr>
        <p:spPr>
          <a:xfrm>
            <a:off x="314325" y="8739188"/>
            <a:ext cx="2752725" cy="388937"/>
          </a:xfrm>
          <a:prstGeom prst="rect">
            <a:avLst/>
          </a:prstGeom>
        </p:spPr>
        <p:txBody>
          <a:bodyPr vert="horz" lIns="92181" tIns="46090" rIns="92181" bIns="46090" rtlCol="0" anchor="b"/>
          <a:lstStyle>
            <a:lvl1pPr algn="l" eaLnBrk="1" fontAlgn="auto" hangingPunct="1">
              <a:spcBef>
                <a:spcPts val="0"/>
              </a:spcBef>
              <a:spcAft>
                <a:spcPts val="0"/>
              </a:spcAft>
              <a:defRPr sz="1200">
                <a:latin typeface="+mn-lt"/>
              </a:defRPr>
            </a:lvl1pPr>
          </a:lstStyle>
          <a:p>
            <a:pPr>
              <a:defRPr/>
            </a:pPr>
            <a:r>
              <a:rPr lang="en-US" dirty="0"/>
              <a:t>Copyright 2015-Dr. Howard Godfrey</a:t>
            </a:r>
          </a:p>
        </p:txBody>
      </p:sp>
      <p:sp>
        <p:nvSpPr>
          <p:cNvPr id="5" name="Slide Number Placeholder 4"/>
          <p:cNvSpPr>
            <a:spLocks noGrp="1"/>
          </p:cNvSpPr>
          <p:nvPr>
            <p:ph type="sldNum" sz="quarter" idx="3"/>
          </p:nvPr>
        </p:nvSpPr>
        <p:spPr>
          <a:xfrm>
            <a:off x="4008438" y="8739188"/>
            <a:ext cx="2754312" cy="466725"/>
          </a:xfrm>
          <a:prstGeom prst="rect">
            <a:avLst/>
          </a:prstGeom>
        </p:spPr>
        <p:txBody>
          <a:bodyPr vert="horz" wrap="square" lIns="92181" tIns="46090" rIns="92181" bIns="46090" numCol="1" anchor="b" anchorCtr="0" compatLnSpc="1">
            <a:prstTxWarp prst="textNoShape">
              <a:avLst/>
            </a:prstTxWarp>
          </a:bodyPr>
          <a:lstStyle>
            <a:lvl1pPr algn="r" eaLnBrk="1" hangingPunct="1">
              <a:defRPr sz="1200">
                <a:latin typeface="Times New Roman" pitchFamily="18" charset="0"/>
              </a:defRPr>
            </a:lvl1pPr>
          </a:lstStyle>
          <a:p>
            <a:pPr>
              <a:defRPr/>
            </a:pPr>
            <a:r>
              <a:rPr lang="en-US" altLang="en-US" dirty="0"/>
              <a:t> Chapter 6. Page </a:t>
            </a:r>
            <a:fld id="{D7BBD773-3818-4450-8D8E-35D6A6B98BFB}" type="slidenum">
              <a:rPr lang="en-US" altLang="en-US"/>
              <a:pPr>
                <a:defRPr/>
              </a:pPr>
              <a:t>‹#›</a:t>
            </a:fld>
            <a:endParaRPr lang="en-US" altLang="en-US" dirty="0"/>
          </a:p>
        </p:txBody>
      </p:sp>
    </p:spTree>
    <p:extLst>
      <p:ext uri="{BB962C8B-B14F-4D97-AF65-F5344CB8AC3E}">
        <p14:creationId xmlns:p14="http://schemas.microsoft.com/office/powerpoint/2010/main" val="1625723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2181" tIns="46090" rIns="92181" bIns="4609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2181" tIns="46090" rIns="92181" bIns="46090" rtlCol="0"/>
          <a:lstStyle>
            <a:lvl1pPr algn="r" eaLnBrk="1" fontAlgn="auto" hangingPunct="1">
              <a:spcBef>
                <a:spcPts val="0"/>
              </a:spcBef>
              <a:spcAft>
                <a:spcPts val="0"/>
              </a:spcAft>
              <a:defRPr sz="1200">
                <a:latin typeface="+mn-lt"/>
              </a:defRPr>
            </a:lvl1pPr>
          </a:lstStyle>
          <a:p>
            <a:pPr>
              <a:defRPr/>
            </a:pPr>
            <a:fld id="{FFA2167E-A7D2-4081-ABDE-C75093D72E5D}" type="datetimeFigureOut">
              <a:rPr lang="en-US"/>
              <a:pPr>
                <a:defRPr/>
              </a:pPr>
              <a:t>10/4/2016</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2181" tIns="46090" rIns="92181" bIns="46090" rtlCol="0" anchor="ctr"/>
          <a:lstStyle/>
          <a:p>
            <a:pPr lvl="0"/>
            <a:endParaRPr lang="en-US" noProof="0"/>
          </a:p>
        </p:txBody>
      </p:sp>
      <p:sp>
        <p:nvSpPr>
          <p:cNvPr id="5" name="Notes Placeholder 4"/>
          <p:cNvSpPr>
            <a:spLocks noGrp="1"/>
          </p:cNvSpPr>
          <p:nvPr>
            <p:ph type="body" sz="quarter" idx="3"/>
          </p:nvPr>
        </p:nvSpPr>
        <p:spPr>
          <a:xfrm>
            <a:off x="708025" y="4446588"/>
            <a:ext cx="5661025" cy="4213225"/>
          </a:xfrm>
          <a:prstGeom prst="rect">
            <a:avLst/>
          </a:prstGeom>
        </p:spPr>
        <p:txBody>
          <a:bodyPr vert="horz" lIns="92181" tIns="46090" rIns="92181" bIns="460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93175"/>
            <a:ext cx="3067050" cy="468313"/>
          </a:xfrm>
          <a:prstGeom prst="rect">
            <a:avLst/>
          </a:prstGeom>
        </p:spPr>
        <p:txBody>
          <a:bodyPr vert="horz" lIns="92181" tIns="46090" rIns="92181" bIns="4609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438" y="8893175"/>
            <a:ext cx="3067050" cy="468313"/>
          </a:xfrm>
          <a:prstGeom prst="rect">
            <a:avLst/>
          </a:prstGeom>
        </p:spPr>
        <p:txBody>
          <a:bodyPr vert="horz" wrap="square" lIns="92181" tIns="46090" rIns="92181" bIns="46090" numCol="1" anchor="b" anchorCtr="0" compatLnSpc="1">
            <a:prstTxWarp prst="textNoShape">
              <a:avLst/>
            </a:prstTxWarp>
          </a:bodyPr>
          <a:lstStyle>
            <a:lvl1pPr algn="r" eaLnBrk="1" hangingPunct="1">
              <a:defRPr sz="1200">
                <a:latin typeface="Calibri" pitchFamily="34" charset="0"/>
              </a:defRPr>
            </a:lvl1pPr>
          </a:lstStyle>
          <a:p>
            <a:pPr>
              <a:defRPr/>
            </a:pPr>
            <a:fld id="{409ED458-4908-4622-B293-D0561E836E73}" type="slidenum">
              <a:rPr lang="en-US" altLang="en-US"/>
              <a:pPr>
                <a:defRPr/>
              </a:pPr>
              <a:t>‹#›</a:t>
            </a:fld>
            <a:endParaRPr lang="en-US" altLang="en-US"/>
          </a:p>
        </p:txBody>
      </p:sp>
    </p:spTree>
    <p:extLst>
      <p:ext uri="{BB962C8B-B14F-4D97-AF65-F5344CB8AC3E}">
        <p14:creationId xmlns:p14="http://schemas.microsoft.com/office/powerpoint/2010/main" val="15136191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20725" indent="-276225">
              <a:spcBef>
                <a:spcPct val="30000"/>
              </a:spcBef>
              <a:defRPr sz="1200">
                <a:solidFill>
                  <a:schemeClr val="tx1"/>
                </a:solidFill>
                <a:latin typeface="Calibri" pitchFamily="34" charset="0"/>
              </a:defRPr>
            </a:lvl2pPr>
            <a:lvl3pPr marL="1109663" indent="-220663">
              <a:spcBef>
                <a:spcPct val="30000"/>
              </a:spcBef>
              <a:defRPr sz="1200">
                <a:solidFill>
                  <a:schemeClr val="tx1"/>
                </a:solidFill>
                <a:latin typeface="Calibri" pitchFamily="34" charset="0"/>
              </a:defRPr>
            </a:lvl3pPr>
            <a:lvl4pPr marL="1554163" indent="-220663">
              <a:spcBef>
                <a:spcPct val="30000"/>
              </a:spcBef>
              <a:defRPr sz="1200">
                <a:solidFill>
                  <a:schemeClr val="tx1"/>
                </a:solidFill>
                <a:latin typeface="Calibri" pitchFamily="34" charset="0"/>
              </a:defRPr>
            </a:lvl4pPr>
            <a:lvl5pPr marL="1998663" indent="-220663">
              <a:spcBef>
                <a:spcPct val="30000"/>
              </a:spcBef>
              <a:defRPr sz="1200">
                <a:solidFill>
                  <a:schemeClr val="tx1"/>
                </a:solidFill>
                <a:latin typeface="Calibri" pitchFamily="34" charset="0"/>
              </a:defRPr>
            </a:lvl5pPr>
            <a:lvl6pPr marL="2455863" indent="-220663" eaLnBrk="0" fontAlgn="base" hangingPunct="0">
              <a:spcBef>
                <a:spcPct val="30000"/>
              </a:spcBef>
              <a:spcAft>
                <a:spcPct val="0"/>
              </a:spcAft>
              <a:defRPr sz="1200">
                <a:solidFill>
                  <a:schemeClr val="tx1"/>
                </a:solidFill>
                <a:latin typeface="Calibri" pitchFamily="34" charset="0"/>
              </a:defRPr>
            </a:lvl6pPr>
            <a:lvl7pPr marL="2913063" indent="-220663" eaLnBrk="0" fontAlgn="base" hangingPunct="0">
              <a:spcBef>
                <a:spcPct val="30000"/>
              </a:spcBef>
              <a:spcAft>
                <a:spcPct val="0"/>
              </a:spcAft>
              <a:defRPr sz="1200">
                <a:solidFill>
                  <a:schemeClr val="tx1"/>
                </a:solidFill>
                <a:latin typeface="Calibri" pitchFamily="34" charset="0"/>
              </a:defRPr>
            </a:lvl7pPr>
            <a:lvl8pPr marL="3370263" indent="-220663" eaLnBrk="0" fontAlgn="base" hangingPunct="0">
              <a:spcBef>
                <a:spcPct val="30000"/>
              </a:spcBef>
              <a:spcAft>
                <a:spcPct val="0"/>
              </a:spcAft>
              <a:defRPr sz="1200">
                <a:solidFill>
                  <a:schemeClr val="tx1"/>
                </a:solidFill>
                <a:latin typeface="Calibri" pitchFamily="34" charset="0"/>
              </a:defRPr>
            </a:lvl8pPr>
            <a:lvl9pPr marL="3827463" indent="-220663" eaLnBrk="0" fontAlgn="base" hangingPunct="0">
              <a:spcBef>
                <a:spcPct val="30000"/>
              </a:spcBef>
              <a:spcAft>
                <a:spcPct val="0"/>
              </a:spcAft>
              <a:defRPr sz="1200">
                <a:solidFill>
                  <a:schemeClr val="tx1"/>
                </a:solidFill>
                <a:latin typeface="Calibri" pitchFamily="34" charset="0"/>
              </a:defRPr>
            </a:lvl9pPr>
          </a:lstStyle>
          <a:p>
            <a:pPr>
              <a:spcBef>
                <a:spcPct val="0"/>
              </a:spcBef>
            </a:pPr>
            <a:fld id="{336B96C6-E9B2-443E-A8FF-06C6C1EC898A}" type="slidenum">
              <a:rPr lang="en-US" altLang="en-US" smtClean="0"/>
              <a:pPr>
                <a:spcBef>
                  <a:spcPct val="0"/>
                </a:spcBef>
              </a:pPr>
              <a:t>1</a:t>
            </a:fld>
            <a:endParaRPr lang="en-US" altLang="en-US"/>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91997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9F51913-8B56-423D-B14F-BB72DA7C54F1}" type="slidenum">
              <a:rPr lang="en-US" altLang="en-US" smtClean="0">
                <a:latin typeface="Calibri" pitchFamily="34" charset="0"/>
              </a:rPr>
              <a:pPr/>
              <a:t>44</a:t>
            </a:fld>
            <a:endParaRPr lang="en-US" altLang="en-US">
              <a:latin typeface="Calibri" pitchFamily="34" charset="0"/>
            </a:endParaRPr>
          </a:p>
        </p:txBody>
      </p:sp>
      <p:sp>
        <p:nvSpPr>
          <p:cNvPr id="1218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286080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4A9DDCE-7848-4660-9FBB-FAFB27FEC259}" type="slidenum">
              <a:rPr lang="en-US" altLang="en-US" smtClean="0">
                <a:latin typeface="Calibri" pitchFamily="34" charset="0"/>
              </a:rPr>
              <a:pPr/>
              <a:t>45</a:t>
            </a:fld>
            <a:endParaRPr lang="en-US" altLang="en-US">
              <a:latin typeface="Calibri" pitchFamily="34" charset="0"/>
            </a:endParaRPr>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534338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fld id="{6DEF9C9C-E838-414F-A65A-A94FE226D1FE}" type="slidenum">
              <a:rPr lang="en-US" altLang="en-US" smtClean="0">
                <a:latin typeface="Calibri" pitchFamily="34" charset="0"/>
              </a:rPr>
              <a:pPr eaLnBrk="1" fontAlgn="base" hangingPunct="1">
                <a:spcBef>
                  <a:spcPct val="0"/>
                </a:spcBef>
                <a:spcAft>
                  <a:spcPct val="0"/>
                </a:spcAft>
              </a:pPr>
              <a:t>47</a:t>
            </a:fld>
            <a:endParaRPr lang="en-US" altLang="en-US">
              <a:latin typeface="Calibri" pitchFamily="34" charset="0"/>
            </a:endParaRPr>
          </a:p>
        </p:txBody>
      </p:sp>
      <p:sp>
        <p:nvSpPr>
          <p:cNvPr id="102403" name="Rectangle 2"/>
          <p:cNvSpPr>
            <a:spLocks noGrp="1" noChangeArrowheads="1"/>
          </p:cNvSpPr>
          <p:nvPr>
            <p:ph type="body" idx="1"/>
          </p:nvPr>
        </p:nvSpPr>
        <p:spPr bwMode="auto">
          <a:xfrm>
            <a:off x="942975" y="4448175"/>
            <a:ext cx="5191125" cy="4213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99" tIns="45634" rIns="92899" bIns="45634" numCol="1" anchor="t" anchorCtr="0" compatLnSpc="1">
            <a:prstTxWarp prst="textNoShape">
              <a:avLst/>
            </a:prstTxWarp>
          </a:bodyPr>
          <a:lstStyle/>
          <a:p>
            <a:pPr eaLnBrk="1" hangingPunct="1">
              <a:spcBef>
                <a:spcPct val="0"/>
              </a:spcBef>
            </a:pPr>
            <a:endParaRPr lang="en-US" altLang="en-US"/>
          </a:p>
        </p:txBody>
      </p:sp>
      <p:sp>
        <p:nvSpPr>
          <p:cNvPr id="102404" name="Rectangle 3"/>
          <p:cNvSpPr>
            <a:spLocks noGrp="1" noRot="1" noChangeAspect="1" noChangeArrowheads="1" noTextEdit="1"/>
          </p:cNvSpPr>
          <p:nvPr>
            <p:ph type="sldImg"/>
          </p:nvPr>
        </p:nvSpPr>
        <p:spPr bwMode="auto">
          <a:xfrm>
            <a:off x="1208088" y="708025"/>
            <a:ext cx="4662487"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578550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E39FC59-4243-407C-AB79-EFFDD2C2676D}" type="slidenum">
              <a:rPr lang="en-US" altLang="en-US" smtClean="0">
                <a:latin typeface="Calibri" pitchFamily="34" charset="0"/>
              </a:rPr>
              <a:pPr/>
              <a:t>68</a:t>
            </a:fld>
            <a:endParaRPr lang="en-US" altLang="en-US">
              <a:latin typeface="Calibri" pitchFamily="34" charset="0"/>
            </a:endParaRPr>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892780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945F9AAC-75CC-48AC-9923-A1CC8CCEF21B}" type="slidenum">
              <a:rPr lang="en-US" altLang="en-US" smtClean="0">
                <a:latin typeface="Calibri" pitchFamily="34" charset="0"/>
              </a:rPr>
              <a:pPr/>
              <a:t>69</a:t>
            </a:fld>
            <a:endParaRPr lang="en-US" altLang="en-US">
              <a:latin typeface="Calibri" pitchFamily="34"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695539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p>
            <a:pPr>
              <a:defRPr/>
            </a:pPr>
            <a:fld id="{16E71F5F-1668-4A6B-940B-1053C592AAE7}" type="slidenum">
              <a:rPr lang="en-US" smtClean="0"/>
              <a:pPr>
                <a:defRPr/>
              </a:pPr>
              <a:t>81</a:t>
            </a:fld>
            <a:endParaRPr lang="en-US"/>
          </a:p>
        </p:txBody>
      </p:sp>
      <p:sp>
        <p:nvSpPr>
          <p:cNvPr id="117763" name="Rectangle 2"/>
          <p:cNvSpPr>
            <a:spLocks noGrp="1" noChangeArrowheads="1"/>
          </p:cNvSpPr>
          <p:nvPr>
            <p:ph type="body" idx="1"/>
          </p:nvPr>
        </p:nvSpPr>
        <p:spPr bwMode="auto">
          <a:xfrm>
            <a:off x="943932" y="4448101"/>
            <a:ext cx="5189214"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a:p>
        </p:txBody>
      </p:sp>
      <p:sp>
        <p:nvSpPr>
          <p:cNvPr id="117764"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73A1768D-9BB0-48B4-8AAA-41BC18070C98}" type="slidenum">
              <a:rPr lang="en-US" smtClean="0"/>
              <a:pPr>
                <a:defRPr/>
              </a:pPr>
              <a:t>82</a:t>
            </a:fld>
            <a:endParaRPr lang="en-US"/>
          </a:p>
        </p:txBody>
      </p:sp>
      <p:sp>
        <p:nvSpPr>
          <p:cNvPr id="118787" name="Rectangle 2"/>
          <p:cNvSpPr>
            <a:spLocks noGrp="1" noChangeArrowheads="1"/>
          </p:cNvSpPr>
          <p:nvPr>
            <p:ph type="body" idx="1"/>
          </p:nvPr>
        </p:nvSpPr>
        <p:spPr bwMode="auto">
          <a:xfrm>
            <a:off x="943932" y="4448101"/>
            <a:ext cx="5189214"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a:p>
        </p:txBody>
      </p:sp>
      <p:sp>
        <p:nvSpPr>
          <p:cNvPr id="118788"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73A1768D-9BB0-48B4-8AAA-41BC18070C98}" type="slidenum">
              <a:rPr lang="en-US" smtClean="0"/>
              <a:pPr>
                <a:defRPr/>
              </a:pPr>
              <a:t>83</a:t>
            </a:fld>
            <a:endParaRPr lang="en-US"/>
          </a:p>
        </p:txBody>
      </p:sp>
      <p:sp>
        <p:nvSpPr>
          <p:cNvPr id="118787" name="Rectangle 2"/>
          <p:cNvSpPr>
            <a:spLocks noGrp="1" noChangeArrowheads="1"/>
          </p:cNvSpPr>
          <p:nvPr>
            <p:ph type="body" idx="1"/>
          </p:nvPr>
        </p:nvSpPr>
        <p:spPr bwMode="auto">
          <a:xfrm>
            <a:off x="943932" y="4448101"/>
            <a:ext cx="5189214"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49" tIns="45660" rIns="92949" bIns="45660" numCol="1" anchor="t" anchorCtr="0" compatLnSpc="1">
            <a:prstTxWarp prst="textNoShape">
              <a:avLst/>
            </a:prstTxWarp>
          </a:bodyPr>
          <a:lstStyle/>
          <a:p>
            <a:endParaRPr lang="en-US" altLang="en-US"/>
          </a:p>
        </p:txBody>
      </p:sp>
      <p:sp>
        <p:nvSpPr>
          <p:cNvPr id="118788" name="Rectangle 3"/>
          <p:cNvSpPr>
            <a:spLocks noGrp="1" noRot="1" noChangeAspect="1" noChangeArrowheads="1" noTextEdit="1"/>
          </p:cNvSpPr>
          <p:nvPr>
            <p:ph type="sldImg"/>
          </p:nvPr>
        </p:nvSpPr>
        <p:spPr bwMode="auto">
          <a:xfrm>
            <a:off x="1206500" y="708025"/>
            <a:ext cx="4665663" cy="34988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63233" indent="-293551">
              <a:spcBef>
                <a:spcPct val="30000"/>
              </a:spcBef>
              <a:defRPr sz="1200">
                <a:solidFill>
                  <a:schemeClr val="tx1"/>
                </a:solidFill>
                <a:latin typeface="Arial" charset="0"/>
                <a:cs typeface="Arial" charset="0"/>
              </a:defRPr>
            </a:lvl2pPr>
            <a:lvl3pPr marL="1174204" indent="-234841">
              <a:spcBef>
                <a:spcPct val="30000"/>
              </a:spcBef>
              <a:defRPr sz="1200">
                <a:solidFill>
                  <a:schemeClr val="tx1"/>
                </a:solidFill>
                <a:latin typeface="Arial" charset="0"/>
                <a:cs typeface="Arial" charset="0"/>
              </a:defRPr>
            </a:lvl3pPr>
            <a:lvl4pPr marL="1643885" indent="-234841">
              <a:spcBef>
                <a:spcPct val="30000"/>
              </a:spcBef>
              <a:defRPr sz="1200">
                <a:solidFill>
                  <a:schemeClr val="tx1"/>
                </a:solidFill>
                <a:latin typeface="Arial" charset="0"/>
                <a:cs typeface="Arial" charset="0"/>
              </a:defRPr>
            </a:lvl4pPr>
            <a:lvl5pPr marL="2113567" indent="-234841">
              <a:spcBef>
                <a:spcPct val="30000"/>
              </a:spcBef>
              <a:defRPr sz="1200">
                <a:solidFill>
                  <a:schemeClr val="tx1"/>
                </a:solidFill>
                <a:latin typeface="Arial" charset="0"/>
                <a:cs typeface="Arial" charset="0"/>
              </a:defRPr>
            </a:lvl5pPr>
            <a:lvl6pPr marL="2583249" indent="-234841" eaLnBrk="0" fontAlgn="base" hangingPunct="0">
              <a:spcBef>
                <a:spcPct val="30000"/>
              </a:spcBef>
              <a:spcAft>
                <a:spcPct val="0"/>
              </a:spcAft>
              <a:defRPr sz="1200">
                <a:solidFill>
                  <a:schemeClr val="tx1"/>
                </a:solidFill>
                <a:latin typeface="Arial" charset="0"/>
                <a:cs typeface="Arial" charset="0"/>
              </a:defRPr>
            </a:lvl6pPr>
            <a:lvl7pPr marL="3052930" indent="-234841" eaLnBrk="0" fontAlgn="base" hangingPunct="0">
              <a:spcBef>
                <a:spcPct val="30000"/>
              </a:spcBef>
              <a:spcAft>
                <a:spcPct val="0"/>
              </a:spcAft>
              <a:defRPr sz="1200">
                <a:solidFill>
                  <a:schemeClr val="tx1"/>
                </a:solidFill>
                <a:latin typeface="Arial" charset="0"/>
                <a:cs typeface="Arial" charset="0"/>
              </a:defRPr>
            </a:lvl7pPr>
            <a:lvl8pPr marL="3522612" indent="-234841" eaLnBrk="0" fontAlgn="base" hangingPunct="0">
              <a:spcBef>
                <a:spcPct val="30000"/>
              </a:spcBef>
              <a:spcAft>
                <a:spcPct val="0"/>
              </a:spcAft>
              <a:defRPr sz="1200">
                <a:solidFill>
                  <a:schemeClr val="tx1"/>
                </a:solidFill>
                <a:latin typeface="Arial" charset="0"/>
                <a:cs typeface="Arial" charset="0"/>
              </a:defRPr>
            </a:lvl8pPr>
            <a:lvl9pPr marL="3992293" indent="-234841"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100300E6-10EE-4F61-9036-150D7BE1FBB9}" type="slidenum">
              <a:rPr lang="en-US" altLang="en-US"/>
              <a:pPr>
                <a:spcBef>
                  <a:spcPct val="0"/>
                </a:spcBef>
              </a:pPr>
              <a:t>84</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b="1" u="sng"/>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E1FC86-2FFB-4168-B236-5AAD441D57DB}" type="slidenum">
              <a:rPr lang="en-US"/>
              <a:pPr>
                <a:defRPr/>
              </a:pPr>
              <a:t>88</a:t>
            </a:fld>
            <a:endParaRPr lang="en-US"/>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FCDDA72-03B4-4201-9A9C-F3165116F2AF}" type="slidenum">
              <a:rPr lang="en-US" altLang="en-US" smtClean="0">
                <a:latin typeface="Calibri" pitchFamily="34" charset="0"/>
              </a:rPr>
              <a:pPr/>
              <a:t>2</a:t>
            </a:fld>
            <a:endParaRPr lang="en-US" altLang="en-US">
              <a:latin typeface="Calibri" pitchFamily="34" charset="0"/>
            </a:endParaRPr>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197361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344FB92-5B8A-4F24-8ECC-98189EB87C98}" type="slidenum">
              <a:rPr lang="en-US"/>
              <a:pPr>
                <a:defRPr/>
              </a:pPr>
              <a:t>89</a:t>
            </a:fld>
            <a:endParaRPr lang="en-US"/>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4E66ED7-C541-4CCF-A7F9-0AC722B9FA16}" type="slidenum">
              <a:rPr lang="en-US"/>
              <a:pPr>
                <a:defRPr/>
              </a:pPr>
              <a:t>90</a:t>
            </a:fld>
            <a:endParaRPr lang="en-US"/>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12B084F-0BBE-4485-B57C-D2F561EFBADB}" type="slidenum">
              <a:rPr lang="en-US" altLang="en-US" smtClean="0">
                <a:latin typeface="Calibri" pitchFamily="34" charset="0"/>
              </a:rPr>
              <a:pPr/>
              <a:t>3</a:t>
            </a:fld>
            <a:endParaRPr lang="en-US" altLang="en-US">
              <a:latin typeface="Calibri" pitchFamily="34" charset="0"/>
            </a:endParaRPr>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17072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12B084F-0BBE-4485-B57C-D2F561EFBADB}" type="slidenum">
              <a:rPr lang="en-US" altLang="en-US" smtClean="0">
                <a:latin typeface="Calibri" pitchFamily="34" charset="0"/>
              </a:rPr>
              <a:pPr/>
              <a:t>10</a:t>
            </a:fld>
            <a:endParaRPr lang="en-US" altLang="en-US">
              <a:latin typeface="Calibri" pitchFamily="34" charset="0"/>
            </a:endParaRPr>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402514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B286D3A4-62DE-4370-9896-C03883FC15CF}" type="slidenum">
              <a:rPr lang="en-US" altLang="en-US" smtClean="0">
                <a:latin typeface="Calibri" pitchFamily="34" charset="0"/>
              </a:rPr>
              <a:pPr/>
              <a:t>14</a:t>
            </a:fld>
            <a:endParaRPr lang="en-US" altLang="en-US">
              <a:latin typeface="Calibri" pitchFamily="34" charset="0"/>
            </a:endParaRPr>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59766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C7CC0FF-63AE-4FB8-94C4-8DC0D8C3BE18}" type="slidenum">
              <a:rPr lang="en-US" altLang="en-US" smtClean="0">
                <a:latin typeface="Calibri" pitchFamily="34" charset="0"/>
              </a:rPr>
              <a:pPr/>
              <a:t>20</a:t>
            </a:fld>
            <a:endParaRPr lang="en-US" altLang="en-US">
              <a:latin typeface="Calibri" pitchFamily="34" charset="0"/>
            </a:endParaRPr>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88308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CD3E307A-7E5F-4A22-B97B-38063F361B1F}" type="slidenum">
              <a:rPr lang="en-US" altLang="en-US" smtClean="0">
                <a:latin typeface="Calibri" pitchFamily="34" charset="0"/>
              </a:rPr>
              <a:pPr/>
              <a:t>21</a:t>
            </a:fld>
            <a:endParaRPr lang="en-US" altLang="en-US">
              <a:latin typeface="Calibri" pitchFamily="34" charset="0"/>
            </a:endParaRPr>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81331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598B3F6-00D4-45F4-B465-B36DCF06DF9A}" type="slidenum">
              <a:rPr lang="en-US" altLang="en-US" smtClean="0">
                <a:latin typeface="Calibri" pitchFamily="34" charset="0"/>
              </a:rPr>
              <a:pPr/>
              <a:t>42</a:t>
            </a:fld>
            <a:endParaRPr lang="en-US" altLang="en-US">
              <a:latin typeface="Calibri" pitchFamily="34" charset="0"/>
            </a:endParaRPr>
          </a:p>
        </p:txBody>
      </p:sp>
      <p:sp>
        <p:nvSpPr>
          <p:cNvPr id="1198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221332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B2DC8710-C081-4DB3-BC99-CD0EC1F35F0F}" type="slidenum">
              <a:rPr lang="en-US" altLang="en-US" smtClean="0">
                <a:latin typeface="Calibri" pitchFamily="34" charset="0"/>
              </a:rPr>
              <a:pPr/>
              <a:t>43</a:t>
            </a:fld>
            <a:endParaRPr lang="en-US" altLang="en-US">
              <a:latin typeface="Calibri" pitchFamily="34" charset="0"/>
            </a:endParaRPr>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197336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39AB2A3-E85B-4A2A-A34A-6F6687359EBE}" type="datetime1">
              <a:rPr lang="en-US"/>
              <a:pPr>
                <a:defRPr/>
              </a:pPr>
              <a:t>10/4/2016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0279E4C2-F2EC-4766-B22E-AE8429C1DCF0}" type="slidenum">
              <a:rPr lang="en-US" altLang="en-US"/>
              <a:pPr>
                <a:defRPr/>
              </a:pPr>
              <a:t>‹#›</a:t>
            </a:fld>
            <a:endParaRPr lang="en-US" altLang="en-US"/>
          </a:p>
        </p:txBody>
      </p:sp>
    </p:spTree>
    <p:extLst>
      <p:ext uri="{BB962C8B-B14F-4D97-AF65-F5344CB8AC3E}">
        <p14:creationId xmlns:p14="http://schemas.microsoft.com/office/powerpoint/2010/main" val="4244129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2ABBB8-E783-406D-93CB-DF2DD0687B4E}" type="datetime1">
              <a:rPr lang="en-US"/>
              <a:pPr>
                <a:defRPr/>
              </a:pPr>
              <a:t>10/4/2016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9D2E92DC-D977-4841-AE07-4C57A5CE73BF}" type="slidenum">
              <a:rPr lang="en-US" altLang="en-US"/>
              <a:pPr>
                <a:defRPr/>
              </a:pPr>
              <a:t>‹#›</a:t>
            </a:fld>
            <a:endParaRPr lang="en-US" altLang="en-US"/>
          </a:p>
        </p:txBody>
      </p:sp>
    </p:spTree>
    <p:extLst>
      <p:ext uri="{BB962C8B-B14F-4D97-AF65-F5344CB8AC3E}">
        <p14:creationId xmlns:p14="http://schemas.microsoft.com/office/powerpoint/2010/main" val="640233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CCDF0C-8DC8-4883-B976-B5642AEB88C5}" type="datetime1">
              <a:rPr lang="en-US"/>
              <a:pPr>
                <a:defRPr/>
              </a:pPr>
              <a:t>10/4/2016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EF0EB68B-B3D8-4162-BAD3-4A622FF17BDD}" type="slidenum">
              <a:rPr lang="en-US" altLang="en-US"/>
              <a:pPr>
                <a:defRPr/>
              </a:pPr>
              <a:t>‹#›</a:t>
            </a:fld>
            <a:endParaRPr lang="en-US" altLang="en-US"/>
          </a:p>
        </p:txBody>
      </p:sp>
    </p:spTree>
    <p:extLst>
      <p:ext uri="{BB962C8B-B14F-4D97-AF65-F5344CB8AC3E}">
        <p14:creationId xmlns:p14="http://schemas.microsoft.com/office/powerpoint/2010/main" val="2219423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pPr>
              <a:defRPr/>
            </a:pPr>
            <a:fld id="{7493A011-C11D-4191-AC5E-B50249C207CA}" type="slidenum">
              <a:rPr lang="en-US"/>
              <a:pPr>
                <a:defRPr/>
              </a:pPr>
              <a:t>‹#›</a:t>
            </a:fld>
            <a:endParaRPr lang="en-US"/>
          </a:p>
        </p:txBody>
      </p:sp>
    </p:spTree>
    <p:extLst>
      <p:ext uri="{BB962C8B-B14F-4D97-AF65-F5344CB8AC3E}">
        <p14:creationId xmlns:p14="http://schemas.microsoft.com/office/powerpoint/2010/main" val="332521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BBC2EE1-34E2-4248-A03E-C42EDF7B0B08}" type="datetime1">
              <a:rPr lang="en-US"/>
              <a:pPr>
                <a:defRPr/>
              </a:pPr>
              <a:t>10/4/2016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C77A3268-B481-4627-90DE-09FF95F98E4E}" type="slidenum">
              <a:rPr lang="en-US" altLang="en-US"/>
              <a:pPr>
                <a:defRPr/>
              </a:pPr>
              <a:t>‹#›</a:t>
            </a:fld>
            <a:endParaRPr lang="en-US" altLang="en-US"/>
          </a:p>
        </p:txBody>
      </p:sp>
    </p:spTree>
    <p:extLst>
      <p:ext uri="{BB962C8B-B14F-4D97-AF65-F5344CB8AC3E}">
        <p14:creationId xmlns:p14="http://schemas.microsoft.com/office/powerpoint/2010/main" val="3963210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F71EFE-401F-4754-8803-9D64DDFDAE4B}" type="datetime1">
              <a:rPr lang="en-US"/>
              <a:pPr>
                <a:defRPr/>
              </a:pPr>
              <a:t>10/4/2016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C007C1C4-AF91-4FB3-9151-1CF03FE23D4A}" type="slidenum">
              <a:rPr lang="en-US" altLang="en-US"/>
              <a:pPr>
                <a:defRPr/>
              </a:pPr>
              <a:t>‹#›</a:t>
            </a:fld>
            <a:endParaRPr lang="en-US" altLang="en-US"/>
          </a:p>
        </p:txBody>
      </p:sp>
    </p:spTree>
    <p:extLst>
      <p:ext uri="{BB962C8B-B14F-4D97-AF65-F5344CB8AC3E}">
        <p14:creationId xmlns:p14="http://schemas.microsoft.com/office/powerpoint/2010/main" val="1684661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A9E30E2-D470-4528-A0C6-3C4D60733BA3}" type="datetime1">
              <a:rPr lang="en-US"/>
              <a:pPr>
                <a:defRPr/>
              </a:pPr>
              <a:t>10/4/2016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B54E6AFB-C3DA-4621-A945-9E9EB47A3015}" type="slidenum">
              <a:rPr lang="en-US" altLang="en-US"/>
              <a:pPr>
                <a:defRPr/>
              </a:pPr>
              <a:t>‹#›</a:t>
            </a:fld>
            <a:endParaRPr lang="en-US" altLang="en-US"/>
          </a:p>
        </p:txBody>
      </p:sp>
    </p:spTree>
    <p:extLst>
      <p:ext uri="{BB962C8B-B14F-4D97-AF65-F5344CB8AC3E}">
        <p14:creationId xmlns:p14="http://schemas.microsoft.com/office/powerpoint/2010/main" val="3975155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72DFF45-E5D0-4DAB-BC51-D2B1C826CD12}" type="datetime1">
              <a:rPr lang="en-US"/>
              <a:pPr>
                <a:defRPr/>
              </a:pPr>
              <a:t>10/4/2016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9" name="Slide Number Placeholder 5"/>
          <p:cNvSpPr>
            <a:spLocks noGrp="1"/>
          </p:cNvSpPr>
          <p:nvPr>
            <p:ph type="sldNum" sz="quarter" idx="12"/>
          </p:nvPr>
        </p:nvSpPr>
        <p:spPr/>
        <p:txBody>
          <a:bodyPr/>
          <a:lstStyle>
            <a:lvl1pPr>
              <a:defRPr/>
            </a:lvl1pPr>
          </a:lstStyle>
          <a:p>
            <a:pPr>
              <a:defRPr/>
            </a:pPr>
            <a:fld id="{CBD0C5CA-FE2A-4354-B720-51CBE6D7F476}" type="slidenum">
              <a:rPr lang="en-US" altLang="en-US"/>
              <a:pPr>
                <a:defRPr/>
              </a:pPr>
              <a:t>‹#›</a:t>
            </a:fld>
            <a:endParaRPr lang="en-US" altLang="en-US"/>
          </a:p>
        </p:txBody>
      </p:sp>
    </p:spTree>
    <p:extLst>
      <p:ext uri="{BB962C8B-B14F-4D97-AF65-F5344CB8AC3E}">
        <p14:creationId xmlns:p14="http://schemas.microsoft.com/office/powerpoint/2010/main" val="3326998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537C1CD-DDF3-48D7-877D-B1C789DEC5B8}" type="datetime1">
              <a:rPr lang="en-US"/>
              <a:pPr>
                <a:defRPr/>
              </a:pPr>
              <a:t>10/4/2016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5" name="Slide Number Placeholder 5"/>
          <p:cNvSpPr>
            <a:spLocks noGrp="1"/>
          </p:cNvSpPr>
          <p:nvPr>
            <p:ph type="sldNum" sz="quarter" idx="12"/>
          </p:nvPr>
        </p:nvSpPr>
        <p:spPr/>
        <p:txBody>
          <a:bodyPr/>
          <a:lstStyle>
            <a:lvl1pPr>
              <a:defRPr/>
            </a:lvl1pPr>
          </a:lstStyle>
          <a:p>
            <a:pPr>
              <a:defRPr/>
            </a:pPr>
            <a:fld id="{A5FFE804-7CEC-4FF5-B9A8-15B949DA8F5D}" type="slidenum">
              <a:rPr lang="en-US" altLang="en-US"/>
              <a:pPr>
                <a:defRPr/>
              </a:pPr>
              <a:t>‹#›</a:t>
            </a:fld>
            <a:endParaRPr lang="en-US" altLang="en-US"/>
          </a:p>
        </p:txBody>
      </p:sp>
    </p:spTree>
    <p:extLst>
      <p:ext uri="{BB962C8B-B14F-4D97-AF65-F5344CB8AC3E}">
        <p14:creationId xmlns:p14="http://schemas.microsoft.com/office/powerpoint/2010/main" val="92218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F49673-E428-4737-B829-0FCBAE439DE9}" type="datetime1">
              <a:rPr lang="en-US"/>
              <a:pPr>
                <a:defRPr/>
              </a:pPr>
              <a:t>10/4/2016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4" name="Slide Number Placeholder 5"/>
          <p:cNvSpPr>
            <a:spLocks noGrp="1"/>
          </p:cNvSpPr>
          <p:nvPr>
            <p:ph type="sldNum" sz="quarter" idx="12"/>
          </p:nvPr>
        </p:nvSpPr>
        <p:spPr/>
        <p:txBody>
          <a:bodyPr/>
          <a:lstStyle>
            <a:lvl1pPr>
              <a:defRPr/>
            </a:lvl1pPr>
          </a:lstStyle>
          <a:p>
            <a:pPr>
              <a:defRPr/>
            </a:pPr>
            <a:fld id="{FBCD2B81-95AD-48F3-90A0-77E82AB8CFCC}" type="slidenum">
              <a:rPr lang="en-US" altLang="en-US"/>
              <a:pPr>
                <a:defRPr/>
              </a:pPr>
              <a:t>‹#›</a:t>
            </a:fld>
            <a:endParaRPr lang="en-US" altLang="en-US"/>
          </a:p>
        </p:txBody>
      </p:sp>
    </p:spTree>
    <p:extLst>
      <p:ext uri="{BB962C8B-B14F-4D97-AF65-F5344CB8AC3E}">
        <p14:creationId xmlns:p14="http://schemas.microsoft.com/office/powerpoint/2010/main" val="22694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305B9AF-19B0-413D-B10E-2B0B57AD91FA}" type="datetime1">
              <a:rPr lang="en-US"/>
              <a:pPr>
                <a:defRPr/>
              </a:pPr>
              <a:t>10/4/2016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C0CDBDF4-DEBE-44AA-B5D8-D0EFC4D0E91C}" type="slidenum">
              <a:rPr lang="en-US" altLang="en-US"/>
              <a:pPr>
                <a:defRPr/>
              </a:pPr>
              <a:t>‹#›</a:t>
            </a:fld>
            <a:endParaRPr lang="en-US" altLang="en-US"/>
          </a:p>
        </p:txBody>
      </p:sp>
    </p:spTree>
    <p:extLst>
      <p:ext uri="{BB962C8B-B14F-4D97-AF65-F5344CB8AC3E}">
        <p14:creationId xmlns:p14="http://schemas.microsoft.com/office/powerpoint/2010/main" val="363414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BD28688-36DE-4E62-8D61-EBA8F4C94A9C}" type="datetime1">
              <a:rPr lang="en-US"/>
              <a:pPr>
                <a:defRPr/>
              </a:pPr>
              <a:t>10/4/2016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1EEFF9AF-0AE8-463B-BF60-A2774014FF12}" type="slidenum">
              <a:rPr lang="en-US" altLang="en-US"/>
              <a:pPr>
                <a:defRPr/>
              </a:pPr>
              <a:t>‹#›</a:t>
            </a:fld>
            <a:endParaRPr lang="en-US" altLang="en-US"/>
          </a:p>
        </p:txBody>
      </p:sp>
    </p:spTree>
    <p:extLst>
      <p:ext uri="{BB962C8B-B14F-4D97-AF65-F5344CB8AC3E}">
        <p14:creationId xmlns:p14="http://schemas.microsoft.com/office/powerpoint/2010/main" val="101808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8FBA3E8C-B832-47E2-8F47-A9A1AA16D3E6}" type="datetime1">
              <a:rPr lang="en-US"/>
              <a:pPr>
                <a:defRPr/>
              </a:pPr>
              <a:t>10/4/2016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n-US"/>
              <a:t>Copyright 2008. Dr. Howard Godfrey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E01AB7FC-3A02-4AD7-8957-8FAF1460E3F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624" r:id="rId1"/>
    <p:sldLayoutId id="2147484625" r:id="rId2"/>
    <p:sldLayoutId id="2147484626" r:id="rId3"/>
    <p:sldLayoutId id="2147484627" r:id="rId4"/>
    <p:sldLayoutId id="2147484628" r:id="rId5"/>
    <p:sldLayoutId id="2147484629" r:id="rId6"/>
    <p:sldLayoutId id="2147484630" r:id="rId7"/>
    <p:sldLayoutId id="2147484631" r:id="rId8"/>
    <p:sldLayoutId id="2147484632" r:id="rId9"/>
    <p:sldLayoutId id="2147484633" r:id="rId10"/>
    <p:sldLayoutId id="2147484634" r:id="rId11"/>
    <p:sldLayoutId id="2147484635"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package" Target="../embeddings/Microsoft_Excel_Worksheet5.xls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package" Target="../embeddings/Microsoft_Excel_Worksheet6.xlsx"/></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package" Target="../embeddings/Microsoft_Excel_Worksheet7.xlsx"/></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2.emf"/></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3.emf"/></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4.emf"/></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5.emf"/></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1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openxmlformats.org/officeDocument/2006/relationships/slideLayout" Target="../slideLayouts/slideLayout12.xml"/><Relationship Id="rId1" Type="http://schemas.openxmlformats.org/officeDocument/2006/relationships/vmlDrawing" Target="../drawings/vmlDrawing17.vml"/><Relationship Id="rId4" Type="http://schemas.openxmlformats.org/officeDocument/2006/relationships/image" Target="../media/image17.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openxmlformats.org/officeDocument/2006/relationships/slideLayout" Target="../slideLayouts/slideLayout12.xml"/><Relationship Id="rId1" Type="http://schemas.openxmlformats.org/officeDocument/2006/relationships/vmlDrawing" Target="../drawings/vmlDrawing18.vml"/><Relationship Id="rId4" Type="http://schemas.openxmlformats.org/officeDocument/2006/relationships/image" Target="../media/image18.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19.vml"/><Relationship Id="rId4" Type="http://schemas.openxmlformats.org/officeDocument/2006/relationships/image" Target="../media/image19.e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20.vml"/><Relationship Id="rId4" Type="http://schemas.openxmlformats.org/officeDocument/2006/relationships/image" Target="../media/image20.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21.vml"/><Relationship Id="rId4" Type="http://schemas.openxmlformats.org/officeDocument/2006/relationships/image" Target="../media/image21.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22.vml"/><Relationship Id="rId4" Type="http://schemas.openxmlformats.org/officeDocument/2006/relationships/image" Target="../media/image22.e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23.vml"/><Relationship Id="rId4" Type="http://schemas.openxmlformats.org/officeDocument/2006/relationships/image" Target="../media/image23.emf"/></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2.xml"/><Relationship Id="rId1" Type="http://schemas.openxmlformats.org/officeDocument/2006/relationships/vmlDrawing" Target="../drawings/vmlDrawing24.vml"/><Relationship Id="rId4" Type="http://schemas.openxmlformats.org/officeDocument/2006/relationships/image" Target="../media/image24.emf"/></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2.xml"/><Relationship Id="rId1" Type="http://schemas.openxmlformats.org/officeDocument/2006/relationships/vmlDrawing" Target="../drawings/vmlDrawing25.vml"/><Relationship Id="rId4" Type="http://schemas.openxmlformats.org/officeDocument/2006/relationships/image" Target="../media/image25.emf"/></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26.emf"/><Relationship Id="rId4" Type="http://schemas.openxmlformats.org/officeDocument/2006/relationships/package" Target="../embeddings/Microsoft_Excel_Worksheet16.xlsx"/></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image" Target="../media/image27.emf"/><Relationship Id="rId4" Type="http://schemas.openxmlformats.org/officeDocument/2006/relationships/package" Target="../embeddings/Microsoft_Excel_Worksheet17.xls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image" Target="../media/image28.emf"/></Relationships>
</file>

<file path=ppt/slides/_rels/slide75.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image" Target="../media/image29.emf"/></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30.emf"/></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31.vml"/><Relationship Id="rId5" Type="http://schemas.openxmlformats.org/officeDocument/2006/relationships/image" Target="../media/image31.emf"/><Relationship Id="rId4" Type="http://schemas.openxmlformats.org/officeDocument/2006/relationships/oleObject" Target="../embeddings/oleObject10.bin"/></Relationships>
</file>

<file path=ppt/slides/_rels/slide8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32.vml"/><Relationship Id="rId5" Type="http://schemas.openxmlformats.org/officeDocument/2006/relationships/image" Target="../media/image32.emf"/><Relationship Id="rId4" Type="http://schemas.openxmlformats.org/officeDocument/2006/relationships/oleObject" Target="../embeddings/oleObject11.bin"/></Relationships>
</file>

<file path=ppt/slides/_rels/slide8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33.vml"/><Relationship Id="rId5" Type="http://schemas.openxmlformats.org/officeDocument/2006/relationships/image" Target="../media/image34.emf"/><Relationship Id="rId4" Type="http://schemas.openxmlformats.org/officeDocument/2006/relationships/oleObject" Target="../embeddings/oleObject12.bin"/></Relationships>
</file>

<file path=ppt/slides/_rels/slide8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vmlDrawing" Target="../drawings/vmlDrawing34.vml"/><Relationship Id="rId5" Type="http://schemas.openxmlformats.org/officeDocument/2006/relationships/image" Target="../media/image35.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35.vml"/><Relationship Id="rId5" Type="http://schemas.openxmlformats.org/officeDocument/2006/relationships/image" Target="../media/image36.emf"/><Relationship Id="rId4" Type="http://schemas.openxmlformats.org/officeDocument/2006/relationships/oleObject" Target="../embeddings/oleObject14.bin"/></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152400"/>
            <a:ext cx="8686800" cy="6477000"/>
          </a:xfrm>
          <a:extLst/>
        </p:spPr>
        <p:txBody>
          <a:bodyPr anchor="t">
            <a:normAutofit fontScale="90000"/>
          </a:bodyPr>
          <a:lstStyle/>
          <a:p>
            <a:pPr eaLnBrk="1" hangingPunct="1">
              <a:defRPr/>
            </a:pPr>
            <a:br>
              <a:rPr lang="en-US" altLang="en-US" sz="3600" dirty="0">
                <a:solidFill>
                  <a:srgbClr val="FF3300"/>
                </a:solidFill>
              </a:rPr>
            </a:br>
            <a:br>
              <a:rPr lang="en-US" altLang="en-US" sz="7300" b="1" dirty="0">
                <a:solidFill>
                  <a:srgbClr val="FF3300"/>
                </a:solidFill>
              </a:rPr>
            </a:br>
            <a:r>
              <a:rPr lang="en-US" altLang="en-US" sz="8000" b="1" dirty="0">
                <a:solidFill>
                  <a:srgbClr val="C00000"/>
                </a:solidFill>
              </a:rPr>
              <a:t>Chapter 6.</a:t>
            </a:r>
            <a:br>
              <a:rPr lang="en-US" altLang="en-US" sz="8000" b="1" dirty="0">
                <a:solidFill>
                  <a:srgbClr val="C00000"/>
                </a:solidFill>
              </a:rPr>
            </a:br>
            <a:r>
              <a:rPr lang="en-US" altLang="en-US" sz="8000" b="1" dirty="0">
                <a:solidFill>
                  <a:srgbClr val="C00000"/>
                </a:solidFill>
              </a:rPr>
              <a:t>Deductions for AGI</a:t>
            </a:r>
            <a:br>
              <a:rPr lang="en-US" altLang="en-US" sz="5300" b="1" dirty="0"/>
            </a:br>
            <a:br>
              <a:rPr lang="en-US" altLang="en-US" sz="3600" u="sng" dirty="0"/>
            </a:br>
            <a:r>
              <a:rPr lang="en-US" altLang="en-US" sz="3600" dirty="0"/>
              <a:t> </a:t>
            </a:r>
            <a:r>
              <a:rPr lang="en-US" altLang="en-US" sz="3600" b="1" dirty="0"/>
              <a:t>Howard Godfrey, Ph.D., CPA</a:t>
            </a:r>
            <a:br>
              <a:rPr lang="en-US" altLang="en-US" sz="3600" b="1" dirty="0"/>
            </a:br>
            <a:r>
              <a:rPr lang="en-US" altLang="en-US" sz="2800" b="1" dirty="0"/>
              <a:t>Professor of Accounting </a:t>
            </a:r>
            <a:br>
              <a:rPr lang="en-US" altLang="en-US" sz="3600" b="1" dirty="0"/>
            </a:br>
            <a:r>
              <a:rPr lang="en-US" altLang="en-US" sz="2800" b="1" dirty="0"/>
              <a:t>©Howard Godfrey-2015 </a:t>
            </a:r>
            <a:br>
              <a:rPr lang="en-US" altLang="en-US" sz="3600" dirty="0"/>
            </a:br>
            <a:endParaRPr lang="en-US" alt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a:t> </a:t>
            </a:r>
          </a:p>
        </p:txBody>
      </p:sp>
      <p:sp>
        <p:nvSpPr>
          <p:cNvPr id="2" name="Rectangle 1"/>
          <p:cNvSpPr/>
          <p:nvPr/>
        </p:nvSpPr>
        <p:spPr>
          <a:xfrm>
            <a:off x="228600" y="304800"/>
            <a:ext cx="8763000" cy="6494085"/>
          </a:xfrm>
          <a:prstGeom prst="rect">
            <a:avLst/>
          </a:prstGeom>
        </p:spPr>
        <p:txBody>
          <a:bodyPr wrap="square">
            <a:spAutoFit/>
          </a:bodyPr>
          <a:lstStyle/>
          <a:p>
            <a:r>
              <a:rPr lang="en-US" sz="3200" b="1" dirty="0"/>
              <a:t>Sec. 212. Expenses for Production of Income.</a:t>
            </a:r>
            <a:endParaRPr lang="en-US" sz="3200" dirty="0"/>
          </a:p>
          <a:p>
            <a:r>
              <a:rPr lang="en-US" sz="3200" b="1" dirty="0"/>
              <a:t>In the case of an </a:t>
            </a:r>
            <a:r>
              <a:rPr lang="en-US" sz="3200" b="1" u="sng" dirty="0"/>
              <a:t>individual</a:t>
            </a:r>
            <a:r>
              <a:rPr lang="en-US" sz="3200" b="1" dirty="0"/>
              <a:t>, there shall be allowed as a deduction all the </a:t>
            </a:r>
            <a:r>
              <a:rPr lang="en-US" sz="3200" b="1" u="sng" dirty="0"/>
              <a:t>ordinary and necessary expenses</a:t>
            </a:r>
            <a:r>
              <a:rPr lang="en-US" sz="3200" b="1" dirty="0"/>
              <a:t> paid or incurred during the taxable year</a:t>
            </a:r>
            <a:endParaRPr lang="en-US" sz="3200" dirty="0"/>
          </a:p>
          <a:p>
            <a:pPr marL="631825" indent="-631825"/>
            <a:r>
              <a:rPr lang="en-US" sz="3200" b="1" dirty="0"/>
              <a:t>(1) for the </a:t>
            </a:r>
            <a:r>
              <a:rPr lang="en-US" sz="3200" b="1" u="sng" dirty="0"/>
              <a:t>production or collection of income;</a:t>
            </a:r>
            <a:endParaRPr lang="en-US" sz="3200" u="sng" dirty="0"/>
          </a:p>
          <a:p>
            <a:pPr marL="631825" indent="-631825"/>
            <a:r>
              <a:rPr lang="en-US" sz="3200" b="1" dirty="0"/>
              <a:t>(2) for the management, conservation, or </a:t>
            </a:r>
            <a:r>
              <a:rPr lang="en-US" sz="3200" b="1" u="sng" dirty="0"/>
              <a:t>maintenance of property </a:t>
            </a:r>
            <a:r>
              <a:rPr lang="en-US" sz="3200" b="1" dirty="0"/>
              <a:t>held for the production of income; or</a:t>
            </a:r>
            <a:endParaRPr lang="en-US" sz="3200" dirty="0"/>
          </a:p>
          <a:p>
            <a:pPr marL="631825" indent="-631825"/>
            <a:r>
              <a:rPr lang="en-US" sz="3200" b="1" dirty="0"/>
              <a:t>(3) in connection with the </a:t>
            </a:r>
            <a:r>
              <a:rPr lang="en-US" sz="3200" b="1" u="sng" dirty="0"/>
              <a:t>determination, collection, or refund of any tax</a:t>
            </a:r>
            <a:r>
              <a:rPr lang="en-US" b="1" u="sng" dirty="0"/>
              <a:t>.</a:t>
            </a:r>
            <a:endParaRPr lang="en-US" u="sng" dirty="0"/>
          </a:p>
        </p:txBody>
      </p:sp>
    </p:spTree>
    <p:extLst>
      <p:ext uri="{BB962C8B-B14F-4D97-AF65-F5344CB8AC3E}">
        <p14:creationId xmlns:p14="http://schemas.microsoft.com/office/powerpoint/2010/main" val="2555654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152400" y="304800"/>
            <a:ext cx="8534400" cy="6324600"/>
          </a:xfrm>
        </p:spPr>
        <p:txBody>
          <a:bodyPr/>
          <a:lstStyle/>
          <a:p>
            <a:pPr marL="1082675" indent="-1082675">
              <a:buFont typeface="Arial" charset="0"/>
              <a:buNone/>
              <a:defRPr/>
            </a:pPr>
            <a:r>
              <a:rPr lang="en-US" sz="2400" b="1" dirty="0"/>
              <a:t> </a:t>
            </a:r>
            <a:endParaRPr lang="en-US" sz="2800" dirty="0"/>
          </a:p>
          <a:p>
            <a:pPr marL="0" indent="0" eaLnBrk="1" hangingPunct="1">
              <a:buFontTx/>
              <a:buNone/>
              <a:defRPr/>
            </a:pPr>
            <a:endParaRPr lang="en-US" sz="4000" b="1" dirty="0"/>
          </a:p>
        </p:txBody>
      </p:sp>
      <p:graphicFrame>
        <p:nvGraphicFramePr>
          <p:cNvPr id="7171" name="Object 3"/>
          <p:cNvGraphicFramePr>
            <a:graphicFrameLocks noChangeAspect="1"/>
          </p:cNvGraphicFramePr>
          <p:nvPr/>
        </p:nvGraphicFramePr>
        <p:xfrm>
          <a:off x="152400" y="304800"/>
          <a:ext cx="8866188" cy="6019800"/>
        </p:xfrm>
        <a:graphic>
          <a:graphicData uri="http://schemas.openxmlformats.org/presentationml/2006/ole">
            <mc:AlternateContent xmlns:mc="http://schemas.openxmlformats.org/markup-compatibility/2006">
              <mc:Choice xmlns:v="urn:schemas-microsoft-com:vml" Requires="v">
                <p:oleObj spid="_x0000_s7234" name="Worksheet" r:id="rId3" imgW="2834667" imgH="1927800" progId="Excel.Sheet.12">
                  <p:embed/>
                </p:oleObj>
              </mc:Choice>
              <mc:Fallback>
                <p:oleObj name="Worksheet" r:id="rId3" imgW="2834667" imgH="1927800" progId="Excel.Sheet.1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04800"/>
                        <a:ext cx="8866188"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152400" y="304800"/>
            <a:ext cx="8534400" cy="6324600"/>
          </a:xfrm>
        </p:spPr>
        <p:txBody>
          <a:bodyPr/>
          <a:lstStyle/>
          <a:p>
            <a:pPr marL="1082675" indent="-1082675">
              <a:buFont typeface="Arial" charset="0"/>
              <a:buNone/>
              <a:defRPr/>
            </a:pPr>
            <a:r>
              <a:rPr lang="en-US" sz="2400" b="1" dirty="0"/>
              <a:t> </a:t>
            </a:r>
            <a:endParaRPr lang="en-US" sz="2800" dirty="0"/>
          </a:p>
          <a:p>
            <a:pPr marL="0" indent="0" eaLnBrk="1" hangingPunct="1">
              <a:buFontTx/>
              <a:buNone/>
              <a:defRPr/>
            </a:pPr>
            <a:endParaRPr lang="en-US" sz="4000" b="1" dirty="0"/>
          </a:p>
        </p:txBody>
      </p:sp>
      <p:graphicFrame>
        <p:nvGraphicFramePr>
          <p:cNvPr id="8195" name="Object 2"/>
          <p:cNvGraphicFramePr>
            <a:graphicFrameLocks noChangeAspect="1"/>
          </p:cNvGraphicFramePr>
          <p:nvPr/>
        </p:nvGraphicFramePr>
        <p:xfrm>
          <a:off x="381000" y="533400"/>
          <a:ext cx="8337550" cy="6119813"/>
        </p:xfrm>
        <a:graphic>
          <a:graphicData uri="http://schemas.openxmlformats.org/presentationml/2006/ole">
            <mc:AlternateContent xmlns:mc="http://schemas.openxmlformats.org/markup-compatibility/2006">
              <mc:Choice xmlns:v="urn:schemas-microsoft-com:vml" Requires="v">
                <p:oleObj spid="_x0000_s8258" name="Worksheet" r:id="rId3" imgW="2994606" imgH="2187012" progId="Excel.Sheet.12">
                  <p:embed/>
                </p:oleObj>
              </mc:Choice>
              <mc:Fallback>
                <p:oleObj name="Worksheet" r:id="rId3" imgW="2994606" imgH="2187012"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8337550" cy="611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algn="ctr">
              <a:buFont typeface="Arial" pitchFamily="34" charset="0"/>
              <a:buNone/>
            </a:pPr>
            <a:r>
              <a:rPr lang="en-US" altLang="en-US" sz="5400" b="1" u="sng" dirty="0"/>
              <a:t>Definition of Losses</a:t>
            </a:r>
          </a:p>
          <a:p>
            <a:r>
              <a:rPr lang="en-US" altLang="en-US" sz="5400" b="1" u="sng" dirty="0">
                <a:solidFill>
                  <a:schemeClr val="tx2"/>
                </a:solidFill>
              </a:rPr>
              <a:t>Annual (Activity) Losses</a:t>
            </a:r>
            <a:r>
              <a:rPr lang="en-US" altLang="en-US" sz="5400" b="1" u="sng" dirty="0"/>
              <a:t> </a:t>
            </a:r>
            <a:r>
              <a:rPr lang="en-US" altLang="en-US" sz="5400" b="1" dirty="0"/>
              <a:t>result when an entity’s deductions for the period exceed its income</a:t>
            </a:r>
          </a:p>
          <a:p>
            <a:r>
              <a:rPr lang="en-US" altLang="en-US" sz="5400" b="1" u="sng" dirty="0">
                <a:solidFill>
                  <a:schemeClr val="tx2"/>
                </a:solidFill>
              </a:rPr>
              <a:t>Transaction Losses</a:t>
            </a:r>
            <a:r>
              <a:rPr lang="en-US" altLang="en-US" sz="5400" b="1" u="sng" dirty="0"/>
              <a:t> </a:t>
            </a:r>
            <a:r>
              <a:rPr lang="en-US" altLang="en-US" sz="5400" b="1" dirty="0"/>
              <a:t>result from disposition of an asset</a:t>
            </a:r>
          </a:p>
        </p:txBody>
      </p:sp>
    </p:spTree>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533400"/>
            <a:ext cx="8610600" cy="5715000"/>
          </a:xfrm>
        </p:spPr>
        <p:txBody>
          <a:bodyPr/>
          <a:lstStyle/>
          <a:p>
            <a:pPr eaLnBrk="1" hangingPunct="1"/>
            <a:r>
              <a:rPr lang="en-US" altLang="en-US" sz="2800" b="1">
                <a:solidFill>
                  <a:srgbClr val="FF3300"/>
                </a:solidFill>
              </a:rPr>
              <a:t> </a:t>
            </a:r>
            <a:br>
              <a:rPr lang="en-US" altLang="en-US" sz="4000" b="1"/>
            </a:br>
            <a:r>
              <a:rPr lang="en-US" altLang="en-US" sz="4000" b="1"/>
              <a:t> </a:t>
            </a:r>
          </a:p>
        </p:txBody>
      </p:sp>
      <p:graphicFrame>
        <p:nvGraphicFramePr>
          <p:cNvPr id="15363" name="Object 2"/>
          <p:cNvGraphicFramePr>
            <a:graphicFrameLocks noChangeAspect="1"/>
          </p:cNvGraphicFramePr>
          <p:nvPr/>
        </p:nvGraphicFramePr>
        <p:xfrm>
          <a:off x="76200" y="304800"/>
          <a:ext cx="8937625" cy="5722938"/>
        </p:xfrm>
        <a:graphic>
          <a:graphicData uri="http://schemas.openxmlformats.org/presentationml/2006/ole">
            <mc:AlternateContent xmlns:mc="http://schemas.openxmlformats.org/markup-compatibility/2006">
              <mc:Choice xmlns:v="urn:schemas-microsoft-com:vml" Requires="v">
                <p:oleObj spid="_x0000_s15426" name="Worksheet" r:id="rId4" imgW="1209655" imgH="781110" progId="Excel.Sheet.12">
                  <p:embed/>
                </p:oleObj>
              </mc:Choice>
              <mc:Fallback>
                <p:oleObj name="Worksheet" r:id="rId4" imgW="1209655" imgH="781110" progId="Excel.Shee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304800"/>
                        <a:ext cx="8937625" cy="572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52400" y="228600"/>
            <a:ext cx="8686800" cy="6400800"/>
          </a:xfrm>
          <a:noFill/>
        </p:spPr>
        <p:txBody>
          <a:bodyPr lIns="92075" tIns="46038" rIns="92075" bIns="46038"/>
          <a:lstStyle/>
          <a:p>
            <a:pPr algn="ctr">
              <a:buFont typeface="Arial" pitchFamily="34" charset="0"/>
              <a:buNone/>
            </a:pPr>
            <a:r>
              <a:rPr lang="en-US" altLang="en-US" sz="3600" b="1" u="sng" dirty="0"/>
              <a:t>Annual Losses: Net Operating Loss</a:t>
            </a:r>
          </a:p>
          <a:p>
            <a:r>
              <a:rPr lang="en-US" altLang="en-US" sz="3600" b="1" dirty="0"/>
              <a:t>Incurred in trade or business </a:t>
            </a:r>
            <a:r>
              <a:rPr lang="en-US" altLang="en-US" sz="3600" b="1" dirty="0">
                <a:solidFill>
                  <a:schemeClr val="tx2"/>
                </a:solidFill>
              </a:rPr>
              <a:t>operations</a:t>
            </a:r>
            <a:endParaRPr lang="en-US" altLang="en-US" sz="3600" b="1" dirty="0"/>
          </a:p>
          <a:p>
            <a:pPr lvl="1"/>
            <a:r>
              <a:rPr lang="en-US" altLang="en-US" sz="3200" b="1" dirty="0"/>
              <a:t>Caused by business expenses</a:t>
            </a:r>
          </a:p>
          <a:p>
            <a:pPr lvl="1"/>
            <a:r>
              <a:rPr lang="en-US" altLang="en-US" sz="3200" b="1" dirty="0"/>
              <a:t>May not be caused by investment or personal expenses</a:t>
            </a:r>
          </a:p>
          <a:p>
            <a:r>
              <a:rPr lang="en-US" altLang="en-US" sz="3600" b="1" dirty="0"/>
              <a:t>Treatment</a:t>
            </a:r>
          </a:p>
          <a:p>
            <a:pPr lvl="1"/>
            <a:r>
              <a:rPr lang="en-US" altLang="en-US" sz="3200" b="1" dirty="0"/>
              <a:t>No tax in year NOL occurs</a:t>
            </a:r>
          </a:p>
          <a:p>
            <a:pPr lvl="1"/>
            <a:r>
              <a:rPr lang="en-US" altLang="en-US" sz="3200" b="1" dirty="0"/>
              <a:t>Carry-back 2 years </a:t>
            </a:r>
          </a:p>
          <a:p>
            <a:pPr lvl="1"/>
            <a:r>
              <a:rPr lang="en-US" altLang="en-US" sz="3200" b="1" dirty="0"/>
              <a:t>Carry-forward unused NOL 20 years</a:t>
            </a:r>
          </a:p>
          <a:p>
            <a:pPr lvl="2"/>
            <a:r>
              <a:rPr lang="en-US" altLang="en-US" sz="2800" b="1" dirty="0"/>
              <a:t>May elect to forego carry-back</a:t>
            </a:r>
          </a:p>
        </p:txBody>
      </p:sp>
      <p:sp>
        <p:nvSpPr>
          <p:cNvPr id="11268" name="Rectangle 4"/>
          <p:cNvSpPr>
            <a:spLocks noChangeArrowheads="1"/>
          </p:cNvSpPr>
          <p:nvPr/>
        </p:nvSpPr>
        <p:spPr bwMode="auto">
          <a:xfrm>
            <a:off x="609600" y="3429000"/>
            <a:ext cx="7772400" cy="495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075" tIns="46038" rIns="92075" bIns="46038"/>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Clr>
                <a:schemeClr val="tx2"/>
              </a:buClr>
              <a:buFont typeface="Monotype Sorts"/>
              <a:buNone/>
            </a:pPr>
            <a:endParaRPr lang="en-US" altLang="en-US" sz="2400">
              <a:latin typeface="Times New Roman"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0-#ppt_h/2"/>
                                          </p:val>
                                        </p:tav>
                                        <p:tav tm="100000">
                                          <p:val>
                                            <p:strVal val="#ppt_y"/>
                                          </p:val>
                                        </p:tav>
                                      </p:tavLst>
                                    </p:anim>
                                  </p:childTnLst>
                                </p:cTn>
                              </p:par>
                              <p:par>
                                <p:cTn id="15" presetID="2" presetClass="entr" presetSubtype="9" fill="hold" grpId="0"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0-#ppt_h/2"/>
                                          </p:val>
                                        </p:tav>
                                        <p:tav tm="100000">
                                          <p:val>
                                            <p:strVal val="#ppt_y"/>
                                          </p:val>
                                        </p:tav>
                                      </p:tavLst>
                                    </p:anim>
                                  </p:childTnLst>
                                </p:cTn>
                              </p:par>
                              <p:par>
                                <p:cTn id="19" presetID="2" presetClass="entr" presetSubtype="9"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additive="base">
                                        <p:cTn id="21"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9"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 calcmode="lin" valueType="num">
                                      <p:cBhvr additive="base">
                                        <p:cTn id="27"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267">
                                            <p:txEl>
                                              <p:pRg st="4" end="4"/>
                                            </p:txEl>
                                          </p:spTgt>
                                        </p:tgtEl>
                                        <p:attrNameLst>
                                          <p:attrName>ppt_y</p:attrName>
                                        </p:attrNameLst>
                                      </p:cBhvr>
                                      <p:tavLst>
                                        <p:tav tm="0">
                                          <p:val>
                                            <p:strVal val="0-#ppt_h/2"/>
                                          </p:val>
                                        </p:tav>
                                        <p:tav tm="100000">
                                          <p:val>
                                            <p:strVal val="#ppt_y"/>
                                          </p:val>
                                        </p:tav>
                                      </p:tavLst>
                                    </p:anim>
                                  </p:childTnLst>
                                </p:cTn>
                              </p:par>
                              <p:par>
                                <p:cTn id="29" presetID="2" presetClass="entr" presetSubtype="9" fill="hold" grpId="0" nodeType="withEffect">
                                  <p:stCondLst>
                                    <p:cond delay="0"/>
                                  </p:stCondLst>
                                  <p:childTnLst>
                                    <p:set>
                                      <p:cBhvr>
                                        <p:cTn id="30" dur="1" fill="hold">
                                          <p:stCondLst>
                                            <p:cond delay="0"/>
                                          </p:stCondLst>
                                        </p:cTn>
                                        <p:tgtEl>
                                          <p:spTgt spid="11267">
                                            <p:txEl>
                                              <p:pRg st="5" end="5"/>
                                            </p:txEl>
                                          </p:spTgt>
                                        </p:tgtEl>
                                        <p:attrNameLst>
                                          <p:attrName>style.visibility</p:attrName>
                                        </p:attrNameLst>
                                      </p:cBhvr>
                                      <p:to>
                                        <p:strVal val="visible"/>
                                      </p:to>
                                    </p:set>
                                    <p:anim calcmode="lin" valueType="num">
                                      <p:cBhvr additive="base">
                                        <p:cTn id="31"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5" end="5"/>
                                            </p:txEl>
                                          </p:spTgt>
                                        </p:tgtEl>
                                        <p:attrNameLst>
                                          <p:attrName>ppt_y</p:attrName>
                                        </p:attrNameLst>
                                      </p:cBhvr>
                                      <p:tavLst>
                                        <p:tav tm="0">
                                          <p:val>
                                            <p:strVal val="0-#ppt_h/2"/>
                                          </p:val>
                                        </p:tav>
                                        <p:tav tm="100000">
                                          <p:val>
                                            <p:strVal val="#ppt_y"/>
                                          </p:val>
                                        </p:tav>
                                      </p:tavLst>
                                    </p:anim>
                                  </p:childTnLst>
                                </p:cTn>
                              </p:par>
                              <p:par>
                                <p:cTn id="33" presetID="2" presetClass="entr" presetSubtype="9" fill="hold" grpId="0" nodeType="withEffect">
                                  <p:stCondLst>
                                    <p:cond delay="0"/>
                                  </p:stCondLst>
                                  <p:childTnLst>
                                    <p:set>
                                      <p:cBhvr>
                                        <p:cTn id="34" dur="1" fill="hold">
                                          <p:stCondLst>
                                            <p:cond delay="0"/>
                                          </p:stCondLst>
                                        </p:cTn>
                                        <p:tgtEl>
                                          <p:spTgt spid="11267">
                                            <p:txEl>
                                              <p:pRg st="6" end="6"/>
                                            </p:txEl>
                                          </p:spTgt>
                                        </p:tgtEl>
                                        <p:attrNameLst>
                                          <p:attrName>style.visibility</p:attrName>
                                        </p:attrNameLst>
                                      </p:cBhvr>
                                      <p:to>
                                        <p:strVal val="visible"/>
                                      </p:to>
                                    </p:set>
                                    <p:anim calcmode="lin" valueType="num">
                                      <p:cBhvr additive="base">
                                        <p:cTn id="35"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1267">
                                            <p:txEl>
                                              <p:pRg st="6" end="6"/>
                                            </p:txEl>
                                          </p:spTgt>
                                        </p:tgtEl>
                                        <p:attrNameLst>
                                          <p:attrName>ppt_y</p:attrName>
                                        </p:attrNameLst>
                                      </p:cBhvr>
                                      <p:tavLst>
                                        <p:tav tm="0">
                                          <p:val>
                                            <p:strVal val="0-#ppt_h/2"/>
                                          </p:val>
                                        </p:tav>
                                        <p:tav tm="100000">
                                          <p:val>
                                            <p:strVal val="#ppt_y"/>
                                          </p:val>
                                        </p:tav>
                                      </p:tavLst>
                                    </p:anim>
                                  </p:childTnLst>
                                </p:cTn>
                              </p:par>
                              <p:par>
                                <p:cTn id="37" presetID="2" presetClass="entr" presetSubtype="9" fill="hold" grpId="0" nodeType="withEffect">
                                  <p:stCondLst>
                                    <p:cond delay="0"/>
                                  </p:stCondLst>
                                  <p:childTnLst>
                                    <p:set>
                                      <p:cBhvr>
                                        <p:cTn id="38" dur="1" fill="hold">
                                          <p:stCondLst>
                                            <p:cond delay="0"/>
                                          </p:stCondLst>
                                        </p:cTn>
                                        <p:tgtEl>
                                          <p:spTgt spid="11267">
                                            <p:txEl>
                                              <p:pRg st="7" end="7"/>
                                            </p:txEl>
                                          </p:spTgt>
                                        </p:tgtEl>
                                        <p:attrNameLst>
                                          <p:attrName>style.visibility</p:attrName>
                                        </p:attrNameLst>
                                      </p:cBhvr>
                                      <p:to>
                                        <p:strVal val="visible"/>
                                      </p:to>
                                    </p:set>
                                    <p:anim calcmode="lin" valueType="num">
                                      <p:cBhvr additive="base">
                                        <p:cTn id="39"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1267">
                                            <p:txEl>
                                              <p:pRg st="7" end="7"/>
                                            </p:txEl>
                                          </p:spTgt>
                                        </p:tgtEl>
                                        <p:attrNameLst>
                                          <p:attrName>ppt_y</p:attrName>
                                        </p:attrNameLst>
                                      </p:cBhvr>
                                      <p:tavLst>
                                        <p:tav tm="0">
                                          <p:val>
                                            <p:strVal val="0-#ppt_h/2"/>
                                          </p:val>
                                        </p:tav>
                                        <p:tav tm="100000">
                                          <p:val>
                                            <p:strVal val="#ppt_y"/>
                                          </p:val>
                                        </p:tav>
                                      </p:tavLst>
                                    </p:anim>
                                  </p:childTnLst>
                                </p:cTn>
                              </p:par>
                              <p:par>
                                <p:cTn id="41" presetID="2" presetClass="entr" presetSubtype="9" fill="hold" grpId="0" nodeType="withEffect">
                                  <p:stCondLst>
                                    <p:cond delay="0"/>
                                  </p:stCondLst>
                                  <p:childTnLst>
                                    <p:set>
                                      <p:cBhvr>
                                        <p:cTn id="42" dur="1" fill="hold">
                                          <p:stCondLst>
                                            <p:cond delay="0"/>
                                          </p:stCondLst>
                                        </p:cTn>
                                        <p:tgtEl>
                                          <p:spTgt spid="11267">
                                            <p:txEl>
                                              <p:pRg st="8" end="8"/>
                                            </p:txEl>
                                          </p:spTgt>
                                        </p:tgtEl>
                                        <p:attrNameLst>
                                          <p:attrName>style.visibility</p:attrName>
                                        </p:attrNameLst>
                                      </p:cBhvr>
                                      <p:to>
                                        <p:strVal val="visible"/>
                                      </p:to>
                                    </p:set>
                                    <p:anim calcmode="lin" valueType="num">
                                      <p:cBhvr additive="base">
                                        <p:cTn id="43"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nodePh="1">
                                  <p:stCondLst>
                                    <p:cond delay="0"/>
                                  </p:stCondLst>
                                  <p:endCondLst>
                                    <p:cond evt="begin" delay="0">
                                      <p:tn val="47"/>
                                    </p:cond>
                                  </p:endCondLst>
                                  <p:childTnLst>
                                    <p:set>
                                      <p:cBhvr>
                                        <p:cTn id="48" dur="1" fill="hold">
                                          <p:stCondLst>
                                            <p:cond delay="0"/>
                                          </p:stCondLst>
                                        </p:cTn>
                                        <p:tgtEl>
                                          <p:spTgt spid="11268"/>
                                        </p:tgtEl>
                                        <p:attrNameLst>
                                          <p:attrName>style.visibility</p:attrName>
                                        </p:attrNameLst>
                                      </p:cBhvr>
                                      <p:to>
                                        <p:strVal val="visible"/>
                                      </p:to>
                                    </p:set>
                                    <p:anim calcmode="lin" valueType="num">
                                      <p:cBhvr additive="base">
                                        <p:cTn id="49" dur="500" fill="hold"/>
                                        <p:tgtEl>
                                          <p:spTgt spid="11268"/>
                                        </p:tgtEl>
                                        <p:attrNameLst>
                                          <p:attrName>ppt_x</p:attrName>
                                        </p:attrNameLst>
                                      </p:cBhvr>
                                      <p:tavLst>
                                        <p:tav tm="0">
                                          <p:val>
                                            <p:strVal val="1+#ppt_w/2"/>
                                          </p:val>
                                        </p:tav>
                                        <p:tav tm="100000">
                                          <p:val>
                                            <p:strVal val="#ppt_x"/>
                                          </p:val>
                                        </p:tav>
                                      </p:tavLst>
                                    </p:anim>
                                    <p:anim calcmode="lin" valueType="num">
                                      <p:cBhvr additive="base">
                                        <p:cTn id="50"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P spid="1126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04800" y="304800"/>
            <a:ext cx="8458200" cy="5867400"/>
          </a:xfrm>
        </p:spPr>
        <p:txBody>
          <a:bodyPr/>
          <a:lstStyle/>
          <a:p>
            <a:pPr marL="457200" indent="-457200" algn="ctr">
              <a:lnSpc>
                <a:spcPct val="90000"/>
              </a:lnSpc>
              <a:buFont typeface="Arial" pitchFamily="34" charset="0"/>
              <a:buNone/>
            </a:pPr>
            <a:r>
              <a:rPr lang="en-US" altLang="en-US" sz="3400" b="1">
                <a:cs typeface="Times New Roman" pitchFamily="18" charset="0"/>
              </a:rPr>
              <a:t> </a:t>
            </a:r>
          </a:p>
        </p:txBody>
      </p:sp>
      <p:graphicFrame>
        <p:nvGraphicFramePr>
          <p:cNvPr id="18435" name="Object 2"/>
          <p:cNvGraphicFramePr>
            <a:graphicFrameLocks noChangeAspect="1"/>
          </p:cNvGraphicFramePr>
          <p:nvPr>
            <p:extLst>
              <p:ext uri="{D42A27DB-BD31-4B8C-83A1-F6EECF244321}">
                <p14:modId xmlns:p14="http://schemas.microsoft.com/office/powerpoint/2010/main" val="289873330"/>
              </p:ext>
            </p:extLst>
          </p:nvPr>
        </p:nvGraphicFramePr>
        <p:xfrm>
          <a:off x="152400" y="228600"/>
          <a:ext cx="8929688" cy="6402388"/>
        </p:xfrm>
        <a:graphic>
          <a:graphicData uri="http://schemas.openxmlformats.org/presentationml/2006/ole">
            <mc:AlternateContent xmlns:mc="http://schemas.openxmlformats.org/markup-compatibility/2006">
              <mc:Choice xmlns:v="urn:schemas-microsoft-com:vml" Requires="v">
                <p:oleObj spid="_x0000_s18498" name="Worksheet" r:id="rId3" imgW="3192755" imgH="2270808" progId="Excel.Sheet.8">
                  <p:embed/>
                </p:oleObj>
              </mc:Choice>
              <mc:Fallback>
                <p:oleObj name="Worksheet" r:id="rId3" imgW="3192755" imgH="2270808" progId="Excel.Sheet.8">
                  <p:embed/>
                  <p:pic>
                    <p:nvPicPr>
                      <p:cNvPr id="0" name="Object 2"/>
                      <p:cNvPicPr>
                        <a:picLocks noChangeAspect="1" noChangeArrowheads="1"/>
                      </p:cNvPicPr>
                      <p:nvPr/>
                    </p:nvPicPr>
                    <p:blipFill>
                      <a:blip r:embed="rId4"/>
                      <a:srcRect/>
                      <a:stretch>
                        <a:fillRect/>
                      </a:stretch>
                    </p:blipFill>
                    <p:spPr bwMode="auto">
                      <a:xfrm>
                        <a:off x="152400" y="228600"/>
                        <a:ext cx="8929688" cy="640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28600" y="304800"/>
            <a:ext cx="8610600" cy="6151563"/>
          </a:xfrm>
          <a:noFill/>
        </p:spPr>
        <p:txBody>
          <a:bodyPr lIns="92075" tIns="46038" rIns="92075" bIns="46038"/>
          <a:lstStyle/>
          <a:p>
            <a:pPr>
              <a:buFont typeface="Arial" pitchFamily="34" charset="0"/>
              <a:buNone/>
            </a:pPr>
            <a:r>
              <a:rPr lang="en-US" altLang="en-US" sz="4400" b="1" u="sng">
                <a:solidFill>
                  <a:srgbClr val="C00000"/>
                </a:solidFill>
              </a:rPr>
              <a:t>Annual Losses: Tax Shelter Losses</a:t>
            </a:r>
          </a:p>
          <a:p>
            <a:pPr>
              <a:buFont typeface="Arial" pitchFamily="34" charset="0"/>
              <a:buNone/>
            </a:pPr>
            <a:r>
              <a:rPr lang="en-US" altLang="en-US" sz="4400" b="1"/>
              <a:t>Tax shelters are activities designed to minimize the effect of tax on wealth accumulation.</a:t>
            </a:r>
            <a:endParaRPr lang="en-US" altLang="en-US" b="1"/>
          </a:p>
          <a:p>
            <a:pPr>
              <a:buFont typeface="Monotype Sorts"/>
              <a:buNone/>
            </a:pPr>
            <a:r>
              <a:rPr lang="en-US" altLang="en-US" sz="4000" b="1"/>
              <a:t>Dominant business purpose is lacking</a:t>
            </a:r>
          </a:p>
          <a:p>
            <a:r>
              <a:rPr lang="en-US" altLang="en-US" sz="4000" b="1"/>
              <a:t>Primary motivation is tax reduction</a:t>
            </a:r>
          </a:p>
          <a:p>
            <a:r>
              <a:rPr lang="en-US" altLang="en-US" sz="4000" b="1"/>
              <a:t>Are often vehicles for tax law abuse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31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3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anim calcmode="lin" valueType="num">
                                      <p:cBhvr>
                                        <p:cTn id="15" dur="500" fill="hold"/>
                                        <p:tgtEl>
                                          <p:spTgt spid="13315">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331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31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315">
                                            <p:txEl>
                                              <p:pRg st="2" end="2"/>
                                            </p:txEl>
                                          </p:spTgt>
                                        </p:tgtEl>
                                        <p:attrNameLst>
                                          <p:attrName>style.visibility</p:attrName>
                                        </p:attrNameLst>
                                      </p:cBhvr>
                                      <p:to>
                                        <p:strVal val="visible"/>
                                      </p:to>
                                    </p:set>
                                    <p:anim calcmode="lin" valueType="num">
                                      <p:cBhvr>
                                        <p:cTn id="23" dur="500" fill="hold"/>
                                        <p:tgtEl>
                                          <p:spTgt spid="13315">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3315">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331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31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3315">
                                            <p:txEl>
                                              <p:pRg st="3" end="3"/>
                                            </p:txEl>
                                          </p:spTgt>
                                        </p:tgtEl>
                                        <p:attrNameLst>
                                          <p:attrName>style.visibility</p:attrName>
                                        </p:attrNameLst>
                                      </p:cBhvr>
                                      <p:to>
                                        <p:strVal val="visible"/>
                                      </p:to>
                                    </p:set>
                                    <p:anim calcmode="lin" valueType="num">
                                      <p:cBhvr>
                                        <p:cTn id="31" dur="500" fill="hold"/>
                                        <p:tgtEl>
                                          <p:spTgt spid="13315">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3315">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3315">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331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3315">
                                            <p:txEl>
                                              <p:pRg st="4" end="4"/>
                                            </p:txEl>
                                          </p:spTgt>
                                        </p:tgtEl>
                                        <p:attrNameLst>
                                          <p:attrName>style.visibility</p:attrName>
                                        </p:attrNameLst>
                                      </p:cBhvr>
                                      <p:to>
                                        <p:strVal val="visible"/>
                                      </p:to>
                                    </p:set>
                                    <p:anim calcmode="lin" valueType="num">
                                      <p:cBhvr>
                                        <p:cTn id="39" dur="500" fill="hold"/>
                                        <p:tgtEl>
                                          <p:spTgt spid="13315">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3315">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3315">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331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endParaRPr lang="en-US" altLang="en-US" b="1"/>
          </a:p>
          <a:p>
            <a:pPr marL="0" indent="0"/>
            <a:endParaRPr lang="en-US" altLang="en-US" sz="2000" b="1"/>
          </a:p>
        </p:txBody>
      </p:sp>
      <p:graphicFrame>
        <p:nvGraphicFramePr>
          <p:cNvPr id="20483" name="Object 2"/>
          <p:cNvGraphicFramePr>
            <a:graphicFrameLocks noChangeAspect="1"/>
          </p:cNvGraphicFramePr>
          <p:nvPr>
            <p:extLst>
              <p:ext uri="{D42A27DB-BD31-4B8C-83A1-F6EECF244321}">
                <p14:modId xmlns:p14="http://schemas.microsoft.com/office/powerpoint/2010/main" val="116309035"/>
              </p:ext>
            </p:extLst>
          </p:nvPr>
        </p:nvGraphicFramePr>
        <p:xfrm>
          <a:off x="304800" y="152400"/>
          <a:ext cx="8540750" cy="6453188"/>
        </p:xfrm>
        <a:graphic>
          <a:graphicData uri="http://schemas.openxmlformats.org/presentationml/2006/ole">
            <mc:AlternateContent xmlns:mc="http://schemas.openxmlformats.org/markup-compatibility/2006">
              <mc:Choice xmlns:v="urn:schemas-microsoft-com:vml" Requires="v">
                <p:oleObj spid="_x0000_s20548" name="Worksheet" r:id="rId3" imgW="7056088" imgH="6644592" progId="Excel.Sheet.8">
                  <p:embed/>
                </p:oleObj>
              </mc:Choice>
              <mc:Fallback>
                <p:oleObj name="Worksheet" r:id="rId3" imgW="7056088" imgH="6644592" progId="Excel.Sheet.8">
                  <p:embed/>
                  <p:pic>
                    <p:nvPicPr>
                      <p:cNvPr id="0" name="Object 2"/>
                      <p:cNvPicPr>
                        <a:picLocks noChangeAspect="1" noChangeArrowheads="1"/>
                      </p:cNvPicPr>
                      <p:nvPr/>
                    </p:nvPicPr>
                    <p:blipFill>
                      <a:blip r:embed="rId4"/>
                      <a:srcRect/>
                      <a:stretch>
                        <a:fillRect/>
                      </a:stretch>
                    </p:blipFill>
                    <p:spPr bwMode="auto">
                      <a:xfrm>
                        <a:off x="304800" y="152400"/>
                        <a:ext cx="8540750" cy="645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52400" y="228600"/>
            <a:ext cx="8686800" cy="6400800"/>
          </a:xfrm>
        </p:spPr>
        <p:txBody>
          <a:bodyPr lIns="92075" tIns="46038" rIns="92075" bIns="46038"/>
          <a:lstStyle/>
          <a:p>
            <a:pPr marL="0" indent="0">
              <a:spcBef>
                <a:spcPts val="600"/>
              </a:spcBef>
              <a:buFont typeface="Arial" pitchFamily="34" charset="0"/>
              <a:buNone/>
              <a:defRPr/>
            </a:pPr>
            <a:r>
              <a:rPr lang="en-US" sz="3600" b="1" dirty="0"/>
              <a:t>Study the information given on the building on the preceding page. Assume the owner only pays interest on the mortgage.</a:t>
            </a:r>
          </a:p>
          <a:p>
            <a:pPr marL="0" indent="0">
              <a:spcBef>
                <a:spcPts val="600"/>
              </a:spcBef>
              <a:buFont typeface="Arial" pitchFamily="34" charset="0"/>
              <a:buNone/>
              <a:defRPr/>
            </a:pPr>
            <a:r>
              <a:rPr lang="en-US" sz="3600" b="1" dirty="0"/>
              <a:t>What is gain or loss on sale of the building, if it is sold on 1-1-Yr2, for $500,000?</a:t>
            </a:r>
          </a:p>
          <a:p>
            <a:pPr marL="0" indent="0">
              <a:spcBef>
                <a:spcPts val="600"/>
              </a:spcBef>
              <a:buFont typeface="Arial" pitchFamily="34" charset="0"/>
              <a:buNone/>
              <a:defRPr/>
            </a:pPr>
            <a:r>
              <a:rPr lang="en-US" sz="3600" b="1" dirty="0"/>
              <a:t>What happens to the taxable loss from Yr 1? </a:t>
            </a:r>
          </a:p>
          <a:p>
            <a:pPr marL="0" indent="0">
              <a:spcBef>
                <a:spcPts val="600"/>
              </a:spcBef>
              <a:buFont typeface="Arial" pitchFamily="34" charset="0"/>
              <a:buNone/>
              <a:defRPr/>
            </a:pPr>
            <a:r>
              <a:rPr lang="en-US" sz="3600" b="1" u="sng" dirty="0">
                <a:solidFill>
                  <a:srgbClr val="C00000"/>
                </a:solidFill>
              </a:rPr>
              <a:t>What happens if the value of the building declines over the period of ownership? </a:t>
            </a:r>
          </a:p>
          <a:p>
            <a:pPr marL="0" indent="0">
              <a:spcBef>
                <a:spcPts val="600"/>
              </a:spcBef>
              <a:buFont typeface="Arial" pitchFamily="34" charset="0"/>
              <a:buNone/>
              <a:defRPr/>
            </a:pPr>
            <a:r>
              <a:rPr lang="en-US" sz="3600" b="1" u="sng" dirty="0">
                <a:solidFill>
                  <a:srgbClr val="C00000"/>
                </a:solidFill>
              </a:rPr>
              <a:t>You can lose from operations and from selling the property for less than basis.</a:t>
            </a:r>
          </a:p>
          <a:p>
            <a:pPr>
              <a:buFont typeface="Arial" pitchFamily="34" charset="0"/>
              <a:buNone/>
              <a:defRPr/>
            </a:pPr>
            <a:r>
              <a:rPr lang="en-US" sz="2800" b="1" dirty="0"/>
              <a:t>What happens if the property appreciates in value?</a:t>
            </a:r>
          </a:p>
        </p:txBody>
      </p:sp>
      <p:sp>
        <p:nvSpPr>
          <p:cNvPr id="11268" name="Rectangle 4"/>
          <p:cNvSpPr>
            <a:spLocks noChangeArrowheads="1"/>
          </p:cNvSpPr>
          <p:nvPr/>
        </p:nvSpPr>
        <p:spPr bwMode="auto">
          <a:xfrm>
            <a:off x="609600" y="3429000"/>
            <a:ext cx="7772400" cy="495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075" tIns="46038" rIns="92075" bIns="46038"/>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Clr>
                <a:schemeClr val="tx2"/>
              </a:buClr>
              <a:buFont typeface="Monotype Sorts"/>
              <a:buNone/>
            </a:pPr>
            <a:endParaRPr lang="en-US" altLang="en-US" sz="2400">
              <a:latin typeface="Times New Roman"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nodePh="1">
                                  <p:stCondLst>
                                    <p:cond delay="0"/>
                                  </p:stCondLst>
                                  <p:endCondLst>
                                    <p:cond evt="begin" delay="0">
                                      <p:tn val="41"/>
                                    </p:cond>
                                  </p:endCondLst>
                                  <p:childTnLst>
                                    <p:set>
                                      <p:cBhvr>
                                        <p:cTn id="42" dur="1" fill="hold">
                                          <p:stCondLst>
                                            <p:cond delay="0"/>
                                          </p:stCondLst>
                                        </p:cTn>
                                        <p:tgtEl>
                                          <p:spTgt spid="11268"/>
                                        </p:tgtEl>
                                        <p:attrNameLst>
                                          <p:attrName>style.visibility</p:attrName>
                                        </p:attrNameLst>
                                      </p:cBhvr>
                                      <p:to>
                                        <p:strVal val="visible"/>
                                      </p:to>
                                    </p:set>
                                    <p:anim calcmode="lin" valueType="num">
                                      <p:cBhvr additive="base">
                                        <p:cTn id="43" dur="500" fill="hold"/>
                                        <p:tgtEl>
                                          <p:spTgt spid="11268"/>
                                        </p:tgtEl>
                                        <p:attrNameLst>
                                          <p:attrName>ppt_x</p:attrName>
                                        </p:attrNameLst>
                                      </p:cBhvr>
                                      <p:tavLst>
                                        <p:tav tm="0">
                                          <p:val>
                                            <p:strVal val="1+#ppt_w/2"/>
                                          </p:val>
                                        </p:tav>
                                        <p:tav tm="100000">
                                          <p:val>
                                            <p:strVal val="#ppt_x"/>
                                          </p:val>
                                        </p:tav>
                                      </p:tavLst>
                                    </p:anim>
                                    <p:anim calcmode="lin" valueType="num">
                                      <p:cBhvr additive="base">
                                        <p:cTn id="44"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P spid="1126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a:t> </a:t>
            </a:r>
          </a:p>
        </p:txBody>
      </p:sp>
      <p:graphicFrame>
        <p:nvGraphicFramePr>
          <p:cNvPr id="4099" name="Object 1"/>
          <p:cNvGraphicFramePr>
            <a:graphicFrameLocks noChangeAspect="1"/>
          </p:cNvGraphicFramePr>
          <p:nvPr>
            <p:extLst>
              <p:ext uri="{D42A27DB-BD31-4B8C-83A1-F6EECF244321}">
                <p14:modId xmlns:p14="http://schemas.microsoft.com/office/powerpoint/2010/main" val="3281794568"/>
              </p:ext>
            </p:extLst>
          </p:nvPr>
        </p:nvGraphicFramePr>
        <p:xfrm>
          <a:off x="473075" y="762000"/>
          <a:ext cx="8366125" cy="5614988"/>
        </p:xfrm>
        <a:graphic>
          <a:graphicData uri="http://schemas.openxmlformats.org/presentationml/2006/ole">
            <mc:AlternateContent xmlns:mc="http://schemas.openxmlformats.org/markup-compatibility/2006">
              <mc:Choice xmlns:v="urn:schemas-microsoft-com:vml" Requires="v">
                <p:oleObj spid="_x0000_s4162" name="Worksheet" r:id="rId4" imgW="3543280" imgH="2377512" progId="Excel.Sheet.12">
                  <p:embed/>
                </p:oleObj>
              </mc:Choice>
              <mc:Fallback>
                <p:oleObj name="Worksheet" r:id="rId4" imgW="3543280" imgH="2377512" progId="Excel.Sheet.12">
                  <p:embed/>
                  <p:pic>
                    <p:nvPicPr>
                      <p:cNvPr id="0" name="Object 1"/>
                      <p:cNvPicPr>
                        <a:picLocks noChangeAspect="1" noChangeArrowheads="1"/>
                      </p:cNvPicPr>
                      <p:nvPr/>
                    </p:nvPicPr>
                    <p:blipFill>
                      <a:blip r:embed="rId5"/>
                      <a:srcRect/>
                      <a:stretch>
                        <a:fillRect/>
                      </a:stretch>
                    </p:blipFill>
                    <p:spPr bwMode="auto">
                      <a:xfrm>
                        <a:off x="473075" y="762000"/>
                        <a:ext cx="8366125" cy="5614988"/>
                      </a:xfrm>
                      <a:prstGeom prst="rect">
                        <a:avLst/>
                      </a:prstGeom>
                      <a:noFill/>
                      <a:ln w="41275">
                        <a:solidFill>
                          <a:srgbClr val="C00000">
                            <a:alpha val="30000"/>
                          </a:srgbClr>
                        </a:solidFill>
                      </a:ln>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228600"/>
            <a:ext cx="8686800" cy="6400800"/>
          </a:xfrm>
        </p:spPr>
        <p:txBody>
          <a:bodyPr/>
          <a:lstStyle/>
          <a:p>
            <a:pPr algn="l"/>
            <a:r>
              <a:rPr lang="en-US" altLang="en-US" sz="3200" b="1"/>
              <a:t> </a:t>
            </a:r>
            <a:br>
              <a:rPr lang="en-US" altLang="en-US" sz="3600"/>
            </a:br>
            <a:br>
              <a:rPr lang="en-US" altLang="en-US" sz="4000" b="1"/>
            </a:br>
            <a:endParaRPr lang="en-US" altLang="en-US" sz="4000" b="1"/>
          </a:p>
        </p:txBody>
      </p:sp>
      <p:graphicFrame>
        <p:nvGraphicFramePr>
          <p:cNvPr id="22531" name="Object 2"/>
          <p:cNvGraphicFramePr>
            <a:graphicFrameLocks noChangeAspect="1"/>
          </p:cNvGraphicFramePr>
          <p:nvPr>
            <p:extLst>
              <p:ext uri="{D42A27DB-BD31-4B8C-83A1-F6EECF244321}">
                <p14:modId xmlns:p14="http://schemas.microsoft.com/office/powerpoint/2010/main" val="323747252"/>
              </p:ext>
            </p:extLst>
          </p:nvPr>
        </p:nvGraphicFramePr>
        <p:xfrm>
          <a:off x="533400" y="152400"/>
          <a:ext cx="7823200" cy="6477000"/>
        </p:xfrm>
        <a:graphic>
          <a:graphicData uri="http://schemas.openxmlformats.org/presentationml/2006/ole">
            <mc:AlternateContent xmlns:mc="http://schemas.openxmlformats.org/markup-compatibility/2006">
              <mc:Choice xmlns:v="urn:schemas-microsoft-com:vml" Requires="v">
                <p:oleObj spid="_x0000_s22594" name="Worksheet" r:id="rId4" imgW="2346915" imgH="2087856" progId="Excel.Sheet.12">
                  <p:embed/>
                </p:oleObj>
              </mc:Choice>
              <mc:Fallback>
                <p:oleObj name="Worksheet" r:id="rId4" imgW="2346915" imgH="2087856" progId="Excel.Sheet.12">
                  <p:embed/>
                  <p:pic>
                    <p:nvPicPr>
                      <p:cNvPr id="0" name="Object 2"/>
                      <p:cNvPicPr>
                        <a:picLocks noChangeAspect="1" noChangeArrowheads="1"/>
                      </p:cNvPicPr>
                      <p:nvPr/>
                    </p:nvPicPr>
                    <p:blipFill>
                      <a:blip r:embed="rId5"/>
                      <a:srcRect/>
                      <a:stretch>
                        <a:fillRect/>
                      </a:stretch>
                    </p:blipFill>
                    <p:spPr bwMode="auto">
                      <a:xfrm>
                        <a:off x="533400" y="152400"/>
                        <a:ext cx="7823200" cy="6477000"/>
                      </a:xfrm>
                      <a:prstGeom prst="rect">
                        <a:avLst/>
                      </a:prstGeom>
                      <a:noFill/>
                      <a:ln>
                        <a:noFill/>
                      </a:ln>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228600"/>
            <a:ext cx="8686800" cy="6400800"/>
          </a:xfrm>
        </p:spPr>
        <p:txBody>
          <a:bodyPr/>
          <a:lstStyle/>
          <a:p>
            <a:pPr algn="l"/>
            <a:r>
              <a:rPr lang="en-US" altLang="en-US" sz="3200" b="1"/>
              <a:t> </a:t>
            </a:r>
            <a:br>
              <a:rPr lang="en-US" altLang="en-US" sz="3600"/>
            </a:br>
            <a:br>
              <a:rPr lang="en-US" altLang="en-US" sz="4000" b="1"/>
            </a:br>
            <a:endParaRPr lang="en-US" altLang="en-US" sz="4000" b="1"/>
          </a:p>
        </p:txBody>
      </p:sp>
      <p:graphicFrame>
        <p:nvGraphicFramePr>
          <p:cNvPr id="23555" name="Object 2"/>
          <p:cNvGraphicFramePr>
            <a:graphicFrameLocks noChangeAspect="1"/>
          </p:cNvGraphicFramePr>
          <p:nvPr>
            <p:extLst>
              <p:ext uri="{D42A27DB-BD31-4B8C-83A1-F6EECF244321}">
                <p14:modId xmlns:p14="http://schemas.microsoft.com/office/powerpoint/2010/main" val="2940643990"/>
              </p:ext>
            </p:extLst>
          </p:nvPr>
        </p:nvGraphicFramePr>
        <p:xfrm>
          <a:off x="533400" y="158751"/>
          <a:ext cx="8129588" cy="6546850"/>
        </p:xfrm>
        <a:graphic>
          <a:graphicData uri="http://schemas.openxmlformats.org/presentationml/2006/ole">
            <mc:AlternateContent xmlns:mc="http://schemas.openxmlformats.org/markup-compatibility/2006">
              <mc:Choice xmlns:v="urn:schemas-microsoft-com:vml" Requires="v">
                <p:oleObj spid="_x0000_s23618" name="Worksheet" r:id="rId4" imgW="2438328" imgH="2087856" progId="Excel.Sheet.12">
                  <p:embed/>
                </p:oleObj>
              </mc:Choice>
              <mc:Fallback>
                <p:oleObj name="Worksheet" r:id="rId4" imgW="2438328" imgH="2087856" progId="Excel.Sheet.12">
                  <p:embed/>
                  <p:pic>
                    <p:nvPicPr>
                      <p:cNvPr id="0" name="Object 2"/>
                      <p:cNvPicPr>
                        <a:picLocks noChangeAspect="1" noChangeArrowheads="1"/>
                      </p:cNvPicPr>
                      <p:nvPr/>
                    </p:nvPicPr>
                    <p:blipFill>
                      <a:blip r:embed="rId5"/>
                      <a:srcRect/>
                      <a:stretch>
                        <a:fillRect/>
                      </a:stretch>
                    </p:blipFill>
                    <p:spPr bwMode="auto">
                      <a:xfrm>
                        <a:off x="533400" y="158751"/>
                        <a:ext cx="8129588" cy="6546850"/>
                      </a:xfrm>
                      <a:prstGeom prst="rect">
                        <a:avLst/>
                      </a:prstGeom>
                      <a:noFill/>
                      <a:ln>
                        <a:noFill/>
                      </a:ln>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304800" y="228600"/>
            <a:ext cx="8686800" cy="6026150"/>
          </a:xfrm>
          <a:noFill/>
        </p:spPr>
        <p:txBody>
          <a:bodyPr lIns="92075" tIns="46038" rIns="92075" bIns="46038"/>
          <a:lstStyle/>
          <a:p>
            <a:pPr marL="0" indent="0">
              <a:buFont typeface="Arial" pitchFamily="34" charset="0"/>
              <a:buNone/>
            </a:pPr>
            <a:r>
              <a:rPr lang="en-US" altLang="en-US" sz="4000" b="1"/>
              <a:t>Assume Taxpayer owns the building for exactly 4 years and in each year the income statement looks like the one on the preceding slide.</a:t>
            </a:r>
          </a:p>
          <a:p>
            <a:pPr marL="0" indent="0">
              <a:buFont typeface="Arial" pitchFamily="34" charset="0"/>
              <a:buNone/>
            </a:pPr>
            <a:r>
              <a:rPr lang="en-US" altLang="en-US" sz="4000" b="1"/>
              <a:t>After 4 years (12-31-Yr-4), Taxpayer sells the building for $350,000.</a:t>
            </a:r>
          </a:p>
          <a:p>
            <a:pPr marL="0" indent="0">
              <a:buFont typeface="Arial" pitchFamily="34" charset="0"/>
              <a:buNone/>
            </a:pPr>
            <a:r>
              <a:rPr lang="en-US" altLang="en-US" sz="4000" b="1"/>
              <a:t>Taxpayer has been paying interest only.</a:t>
            </a:r>
          </a:p>
          <a:p>
            <a:pPr marL="0" indent="0">
              <a:buFont typeface="Arial" pitchFamily="34" charset="0"/>
              <a:buNone/>
            </a:pPr>
            <a:r>
              <a:rPr lang="en-US" altLang="en-US" sz="4000" b="1"/>
              <a:t>What is the gain or loss on the building?</a:t>
            </a:r>
          </a:p>
          <a:p>
            <a:pPr marL="0" indent="0">
              <a:buFont typeface="Arial" pitchFamily="34" charset="0"/>
              <a:buNone/>
            </a:pPr>
            <a:r>
              <a:rPr lang="en-US" altLang="en-US" sz="4000" b="1"/>
              <a:t>What happens to 4 years of losses?</a:t>
            </a:r>
          </a:p>
          <a:p>
            <a:pPr marL="0" indent="0">
              <a:buFont typeface="Arial" pitchFamily="34" charset="0"/>
              <a:buNone/>
            </a:pPr>
            <a:endParaRPr lang="en-US" altLang="en-US" b="1"/>
          </a:p>
          <a:p>
            <a:pPr marL="0" indent="0"/>
            <a:endParaRPr lang="en-US" altLang="en-US" sz="2000" b="1"/>
          </a:p>
        </p:txBody>
      </p:sp>
    </p:spTree>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a:t> </a:t>
            </a:r>
          </a:p>
          <a:p>
            <a:pPr marL="0" indent="0"/>
            <a:endParaRPr lang="en-US" altLang="en-US" sz="2000" b="1"/>
          </a:p>
        </p:txBody>
      </p:sp>
      <p:graphicFrame>
        <p:nvGraphicFramePr>
          <p:cNvPr id="25603" name="Object 2"/>
          <p:cNvGraphicFramePr>
            <a:graphicFrameLocks noChangeAspect="1"/>
          </p:cNvGraphicFramePr>
          <p:nvPr>
            <p:extLst>
              <p:ext uri="{D42A27DB-BD31-4B8C-83A1-F6EECF244321}">
                <p14:modId xmlns:p14="http://schemas.microsoft.com/office/powerpoint/2010/main" val="2101547658"/>
              </p:ext>
            </p:extLst>
          </p:nvPr>
        </p:nvGraphicFramePr>
        <p:xfrm>
          <a:off x="228600" y="228600"/>
          <a:ext cx="8802815" cy="6248399"/>
        </p:xfrm>
        <a:graphic>
          <a:graphicData uri="http://schemas.openxmlformats.org/presentationml/2006/ole">
            <mc:AlternateContent xmlns:mc="http://schemas.openxmlformats.org/markup-compatibility/2006">
              <mc:Choice xmlns:v="urn:schemas-microsoft-com:vml" Requires="v">
                <p:oleObj spid="_x0000_s25666" name="Worksheet" r:id="rId3" imgW="3550843" imgH="2369736" progId="Excel.Sheet.12">
                  <p:embed/>
                </p:oleObj>
              </mc:Choice>
              <mc:Fallback>
                <p:oleObj name="Worksheet" r:id="rId3" imgW="3550843" imgH="2369736" progId="Excel.Sheet.12">
                  <p:embed/>
                  <p:pic>
                    <p:nvPicPr>
                      <p:cNvPr id="0" name="Object 2"/>
                      <p:cNvPicPr>
                        <a:picLocks noChangeAspect="1" noChangeArrowheads="1"/>
                      </p:cNvPicPr>
                      <p:nvPr/>
                    </p:nvPicPr>
                    <p:blipFill>
                      <a:blip r:embed="rId4"/>
                      <a:srcRect/>
                      <a:stretch>
                        <a:fillRect/>
                      </a:stretch>
                    </p:blipFill>
                    <p:spPr bwMode="auto">
                      <a:xfrm>
                        <a:off x="228600" y="228600"/>
                        <a:ext cx="8802815" cy="6248399"/>
                      </a:xfrm>
                      <a:prstGeom prst="rect">
                        <a:avLst/>
                      </a:prstGeom>
                      <a:noFill/>
                      <a:ln>
                        <a:noFill/>
                      </a:ln>
                      <a:extLst/>
                    </p:spPr>
                  </p:pic>
                </p:oleObj>
              </mc:Fallback>
            </mc:AlternateContent>
          </a:graphicData>
        </a:graphic>
      </p:graphicFrame>
    </p:spTree>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a:t> </a:t>
            </a:r>
          </a:p>
          <a:p>
            <a:pPr marL="0" indent="0"/>
            <a:endParaRPr lang="en-US" altLang="en-US" sz="2000" b="1"/>
          </a:p>
        </p:txBody>
      </p:sp>
      <p:graphicFrame>
        <p:nvGraphicFramePr>
          <p:cNvPr id="26627" name="Object 2"/>
          <p:cNvGraphicFramePr>
            <a:graphicFrameLocks noChangeAspect="1"/>
          </p:cNvGraphicFramePr>
          <p:nvPr/>
        </p:nvGraphicFramePr>
        <p:xfrm>
          <a:off x="152400" y="228600"/>
          <a:ext cx="8782050" cy="6267450"/>
        </p:xfrm>
        <a:graphic>
          <a:graphicData uri="http://schemas.openxmlformats.org/presentationml/2006/ole">
            <mc:AlternateContent xmlns:mc="http://schemas.openxmlformats.org/markup-compatibility/2006">
              <mc:Choice xmlns:v="urn:schemas-microsoft-com:vml" Requires="v">
                <p:oleObj spid="_x0000_s26690" name="Worksheet" r:id="rId3" imgW="2371767" imgH="1895400" progId="Excel.Sheet.12">
                  <p:embed/>
                </p:oleObj>
              </mc:Choice>
              <mc:Fallback>
                <p:oleObj name="Worksheet" r:id="rId3" imgW="2371767" imgH="189540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8782050" cy="62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a:t> </a:t>
            </a:r>
          </a:p>
          <a:p>
            <a:pPr marL="0" indent="0"/>
            <a:endParaRPr lang="en-US" altLang="en-US" sz="2000" b="1"/>
          </a:p>
        </p:txBody>
      </p:sp>
      <p:graphicFrame>
        <p:nvGraphicFramePr>
          <p:cNvPr id="27651" name="Object 2"/>
          <p:cNvGraphicFramePr>
            <a:graphicFrameLocks noChangeAspect="1"/>
          </p:cNvGraphicFramePr>
          <p:nvPr/>
        </p:nvGraphicFramePr>
        <p:xfrm>
          <a:off x="152400" y="228600"/>
          <a:ext cx="8782050" cy="6267450"/>
        </p:xfrm>
        <a:graphic>
          <a:graphicData uri="http://schemas.openxmlformats.org/presentationml/2006/ole">
            <mc:AlternateContent xmlns:mc="http://schemas.openxmlformats.org/markup-compatibility/2006">
              <mc:Choice xmlns:v="urn:schemas-microsoft-com:vml" Requires="v">
                <p:oleObj spid="_x0000_s27714" name="Worksheet" r:id="rId3" imgW="2371767" imgH="1895400" progId="Excel.Sheet.12">
                  <p:embed/>
                </p:oleObj>
              </mc:Choice>
              <mc:Fallback>
                <p:oleObj name="Worksheet" r:id="rId3" imgW="2371767" imgH="189540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8782050" cy="62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a:t> </a:t>
            </a:r>
          </a:p>
          <a:p>
            <a:pPr marL="0" indent="0">
              <a:buFont typeface="Arial" pitchFamily="34" charset="0"/>
              <a:buNone/>
            </a:pPr>
            <a:endParaRPr lang="en-US" altLang="en-US" b="1"/>
          </a:p>
          <a:p>
            <a:pPr marL="0" indent="0"/>
            <a:endParaRPr lang="en-US" altLang="en-US" sz="2000" b="1"/>
          </a:p>
        </p:txBody>
      </p:sp>
      <p:graphicFrame>
        <p:nvGraphicFramePr>
          <p:cNvPr id="28675" name="Object 2"/>
          <p:cNvGraphicFramePr>
            <a:graphicFrameLocks noChangeAspect="1"/>
          </p:cNvGraphicFramePr>
          <p:nvPr/>
        </p:nvGraphicFramePr>
        <p:xfrm>
          <a:off x="228600" y="80963"/>
          <a:ext cx="8731250" cy="6396037"/>
        </p:xfrm>
        <a:graphic>
          <a:graphicData uri="http://schemas.openxmlformats.org/presentationml/2006/ole">
            <mc:AlternateContent xmlns:mc="http://schemas.openxmlformats.org/markup-compatibility/2006">
              <mc:Choice xmlns:v="urn:schemas-microsoft-com:vml" Requires="v">
                <p:oleObj spid="_x0000_s28738" name="Worksheet" r:id="rId3" imgW="2428765" imgH="1885950" progId="Excel.Sheet.12">
                  <p:embed/>
                </p:oleObj>
              </mc:Choice>
              <mc:Fallback>
                <p:oleObj name="Worksheet" r:id="rId3" imgW="2428765" imgH="188595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80963"/>
                        <a:ext cx="8731250" cy="639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a:t> </a:t>
            </a:r>
          </a:p>
          <a:p>
            <a:pPr marL="0" indent="0">
              <a:buFont typeface="Arial" pitchFamily="34" charset="0"/>
              <a:buNone/>
            </a:pPr>
            <a:endParaRPr lang="en-US" altLang="en-US" b="1"/>
          </a:p>
          <a:p>
            <a:pPr marL="0" indent="0"/>
            <a:endParaRPr lang="en-US" altLang="en-US" sz="2000" b="1"/>
          </a:p>
        </p:txBody>
      </p:sp>
      <p:graphicFrame>
        <p:nvGraphicFramePr>
          <p:cNvPr id="29699" name="Object 2"/>
          <p:cNvGraphicFramePr>
            <a:graphicFrameLocks noChangeAspect="1"/>
          </p:cNvGraphicFramePr>
          <p:nvPr/>
        </p:nvGraphicFramePr>
        <p:xfrm>
          <a:off x="152400" y="152400"/>
          <a:ext cx="8731250" cy="6396038"/>
        </p:xfrm>
        <a:graphic>
          <a:graphicData uri="http://schemas.openxmlformats.org/presentationml/2006/ole">
            <mc:AlternateContent xmlns:mc="http://schemas.openxmlformats.org/markup-compatibility/2006">
              <mc:Choice xmlns:v="urn:schemas-microsoft-com:vml" Requires="v">
                <p:oleObj spid="_x0000_s29762" name="Worksheet" r:id="rId3" imgW="2428765" imgH="1885950" progId="Excel.Sheet.12">
                  <p:embed/>
                </p:oleObj>
              </mc:Choice>
              <mc:Fallback>
                <p:oleObj name="Worksheet" r:id="rId3" imgW="2428765" imgH="188595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2400"/>
                        <a:ext cx="8731250" cy="639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381000" y="228600"/>
            <a:ext cx="8382000" cy="6026150"/>
          </a:xfrm>
          <a:noFill/>
        </p:spPr>
        <p:txBody>
          <a:bodyPr lIns="92075" tIns="46038" rIns="92075" bIns="46038"/>
          <a:lstStyle/>
          <a:p>
            <a:pPr marL="0" indent="0">
              <a:buFont typeface="Arial" pitchFamily="34" charset="0"/>
              <a:buNone/>
            </a:pPr>
            <a:r>
              <a:rPr lang="en-US" altLang="en-US" b="1"/>
              <a:t> </a:t>
            </a:r>
          </a:p>
          <a:p>
            <a:pPr marL="0" indent="0">
              <a:buFont typeface="Arial" pitchFamily="34" charset="0"/>
              <a:buNone/>
            </a:pPr>
            <a:endParaRPr lang="en-US" altLang="en-US" b="1"/>
          </a:p>
          <a:p>
            <a:pPr marL="0" indent="0"/>
            <a:endParaRPr lang="en-US" altLang="en-US" sz="2000" b="1"/>
          </a:p>
        </p:txBody>
      </p:sp>
      <p:graphicFrame>
        <p:nvGraphicFramePr>
          <p:cNvPr id="30723" name="Object 2"/>
          <p:cNvGraphicFramePr>
            <a:graphicFrameLocks noChangeAspect="1"/>
          </p:cNvGraphicFramePr>
          <p:nvPr/>
        </p:nvGraphicFramePr>
        <p:xfrm>
          <a:off x="228600" y="80963"/>
          <a:ext cx="8731250" cy="6396037"/>
        </p:xfrm>
        <a:graphic>
          <a:graphicData uri="http://schemas.openxmlformats.org/presentationml/2006/ole">
            <mc:AlternateContent xmlns:mc="http://schemas.openxmlformats.org/markup-compatibility/2006">
              <mc:Choice xmlns:v="urn:schemas-microsoft-com:vml" Requires="v">
                <p:oleObj spid="_x0000_s30786" name="Worksheet" r:id="rId3" imgW="2428765" imgH="1885950" progId="Excel.Sheet.12">
                  <p:embed/>
                </p:oleObj>
              </mc:Choice>
              <mc:Fallback>
                <p:oleObj name="Worksheet" r:id="rId3" imgW="2428765" imgH="188595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80963"/>
                        <a:ext cx="8731250" cy="639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76200" y="76200"/>
            <a:ext cx="8915400" cy="6553200"/>
          </a:xfrm>
          <a:noFill/>
        </p:spPr>
        <p:txBody>
          <a:bodyPr lIns="92075" tIns="46038" rIns="92075" bIns="46038"/>
          <a:lstStyle/>
          <a:p>
            <a:pPr algn="ctr">
              <a:buFont typeface="Arial" pitchFamily="34" charset="0"/>
              <a:buNone/>
            </a:pPr>
            <a:r>
              <a:rPr lang="en-US" altLang="en-US" sz="3600" b="1" u="sng">
                <a:solidFill>
                  <a:srgbClr val="FF0000"/>
                </a:solidFill>
              </a:rPr>
              <a:t>Tax Shelter Losses-At-Risk Rules</a:t>
            </a:r>
          </a:p>
          <a:p>
            <a:r>
              <a:rPr lang="en-US" altLang="en-US" sz="3600" b="1">
                <a:solidFill>
                  <a:schemeClr val="tx2"/>
                </a:solidFill>
              </a:rPr>
              <a:t>At-Risk Rules</a:t>
            </a:r>
            <a:r>
              <a:rPr lang="en-US" altLang="en-US" sz="3600" b="1"/>
              <a:t> disallow the deduction of artificial losses</a:t>
            </a:r>
          </a:p>
          <a:p>
            <a:pPr lvl="1"/>
            <a:r>
              <a:rPr lang="en-US" altLang="en-US" sz="3200" b="1"/>
              <a:t>Loss deduction limited to amounts actually “at-risk”</a:t>
            </a:r>
          </a:p>
          <a:p>
            <a:pPr lvl="1"/>
            <a:r>
              <a:rPr lang="en-US" altLang="en-US" sz="3200" b="1"/>
              <a:t>To determine amounts actually at-risk, take the amount of cash or other assets contributed and</a:t>
            </a:r>
            <a:endParaRPr lang="en-US" altLang="en-US" sz="2400" b="1"/>
          </a:p>
          <a:p>
            <a:pPr lvl="2"/>
            <a:r>
              <a:rPr lang="en-US" altLang="en-US" sz="3200" b="1"/>
              <a:t>Add debts for which taxpayer is responsible</a:t>
            </a:r>
          </a:p>
          <a:p>
            <a:pPr lvl="2"/>
            <a:r>
              <a:rPr lang="en-US" altLang="en-US" sz="3200" b="1"/>
              <a:t>Adjust for share of income (loss) from the activity</a:t>
            </a:r>
          </a:p>
          <a:p>
            <a:pPr lvl="2"/>
            <a:r>
              <a:rPr lang="en-US" altLang="en-US" sz="3200" b="1"/>
              <a:t>Reduce by amount of withdrawals</a:t>
            </a:r>
          </a:p>
          <a:p>
            <a:endParaRPr lang="en-US" altLang="en-US" sz="2000" b="1"/>
          </a:p>
        </p:txBody>
      </p:sp>
    </p:spTree>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a:t> </a:t>
            </a:r>
          </a:p>
        </p:txBody>
      </p:sp>
      <p:graphicFrame>
        <p:nvGraphicFramePr>
          <p:cNvPr id="6147" name="Object 1"/>
          <p:cNvGraphicFramePr>
            <a:graphicFrameLocks noChangeAspect="1"/>
          </p:cNvGraphicFramePr>
          <p:nvPr>
            <p:extLst>
              <p:ext uri="{D42A27DB-BD31-4B8C-83A1-F6EECF244321}">
                <p14:modId xmlns:p14="http://schemas.microsoft.com/office/powerpoint/2010/main" val="2212806452"/>
              </p:ext>
            </p:extLst>
          </p:nvPr>
        </p:nvGraphicFramePr>
        <p:xfrm>
          <a:off x="360363" y="609600"/>
          <a:ext cx="8520112" cy="5715000"/>
        </p:xfrm>
        <a:graphic>
          <a:graphicData uri="http://schemas.openxmlformats.org/presentationml/2006/ole">
            <mc:AlternateContent xmlns:mc="http://schemas.openxmlformats.org/markup-compatibility/2006">
              <mc:Choice xmlns:v="urn:schemas-microsoft-com:vml" Requires="v">
                <p:oleObj spid="_x0000_s6210" name="Worksheet" r:id="rId4" imgW="2636497" imgH="1767744" progId="Excel.Sheet.12">
                  <p:embed/>
                </p:oleObj>
              </mc:Choice>
              <mc:Fallback>
                <p:oleObj name="Worksheet" r:id="rId4" imgW="2636497" imgH="1767744" progId="Excel.Sheet.12">
                  <p:embed/>
                  <p:pic>
                    <p:nvPicPr>
                      <p:cNvPr id="0" name="Object 1"/>
                      <p:cNvPicPr>
                        <a:picLocks noChangeAspect="1" noChangeArrowheads="1"/>
                      </p:cNvPicPr>
                      <p:nvPr/>
                    </p:nvPicPr>
                    <p:blipFill>
                      <a:blip r:embed="rId5"/>
                      <a:srcRect/>
                      <a:stretch>
                        <a:fillRect/>
                      </a:stretch>
                    </p:blipFill>
                    <p:spPr bwMode="auto">
                      <a:xfrm>
                        <a:off x="360363" y="609600"/>
                        <a:ext cx="8520112"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228600" y="228600"/>
            <a:ext cx="8686800" cy="6400800"/>
          </a:xfrm>
          <a:noFill/>
        </p:spPr>
        <p:txBody>
          <a:bodyPr lIns="92075" tIns="46038" rIns="92075" bIns="46038"/>
          <a:lstStyle/>
          <a:p>
            <a:pPr algn="ctr">
              <a:buFont typeface="Monotype Sorts"/>
              <a:buNone/>
            </a:pPr>
            <a:r>
              <a:rPr lang="en-US" altLang="en-US" sz="4800" b="1">
                <a:solidFill>
                  <a:srgbClr val="C00000"/>
                </a:solidFill>
              </a:rPr>
              <a:t>Tax Shelter Losses </a:t>
            </a:r>
            <a:br>
              <a:rPr lang="en-US" altLang="en-US" sz="4800" b="1">
                <a:solidFill>
                  <a:srgbClr val="C00000"/>
                </a:solidFill>
              </a:rPr>
            </a:br>
            <a:r>
              <a:rPr lang="en-US" altLang="en-US" sz="4800" b="1">
                <a:solidFill>
                  <a:srgbClr val="C00000"/>
                </a:solidFill>
              </a:rPr>
              <a:t>Passive Activity Loss</a:t>
            </a:r>
          </a:p>
          <a:p>
            <a:r>
              <a:rPr lang="en-US" altLang="en-US" sz="4400" b="1"/>
              <a:t>A </a:t>
            </a:r>
            <a:r>
              <a:rPr lang="en-US" altLang="en-US" sz="4400" b="1" u="sng"/>
              <a:t>passive activity </a:t>
            </a:r>
            <a:r>
              <a:rPr lang="en-US" altLang="en-US" sz="4400" b="1"/>
              <a:t>is any trade or business in which the taxpayer does not </a:t>
            </a:r>
            <a:r>
              <a:rPr lang="en-US" altLang="en-US" sz="4400" b="1" i="1"/>
              <a:t>materially participate</a:t>
            </a:r>
          </a:p>
          <a:p>
            <a:r>
              <a:rPr lang="en-US" altLang="en-US" sz="4400" b="1" u="sng">
                <a:solidFill>
                  <a:schemeClr val="tx2"/>
                </a:solidFill>
              </a:rPr>
              <a:t>Passive Activity Loss Rules</a:t>
            </a:r>
            <a:r>
              <a:rPr lang="en-US" altLang="en-US" sz="4400" b="1" u="sng"/>
              <a:t> </a:t>
            </a:r>
            <a:r>
              <a:rPr lang="en-US" altLang="en-US" sz="4400" b="1"/>
              <a:t>disallow the deduction of passive activity losses from other forms of income</a:t>
            </a:r>
            <a:r>
              <a:rPr lang="en-US" altLang="en-US" sz="4400"/>
              <a:t>	</a:t>
            </a:r>
          </a:p>
        </p:txBody>
      </p:sp>
    </p:spTree>
  </p:cSld>
  <p:clrMapOvr>
    <a:masterClrMapping/>
  </p:clrMapOvr>
  <p:transition spd="slow">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228600" y="304800"/>
            <a:ext cx="8763000" cy="6400800"/>
          </a:xfrm>
        </p:spPr>
        <p:txBody>
          <a:bodyPr/>
          <a:lstStyle/>
          <a:p>
            <a:pPr algn="ctr">
              <a:lnSpc>
                <a:spcPct val="90000"/>
              </a:lnSpc>
              <a:buFont typeface="Arial" pitchFamily="34" charset="0"/>
              <a:buNone/>
            </a:pPr>
            <a:r>
              <a:rPr lang="en-US" altLang="en-US" sz="4400" b="1" u="sng" dirty="0">
                <a:solidFill>
                  <a:srgbClr val="C00000"/>
                </a:solidFill>
              </a:rPr>
              <a:t>Types of Income and Losses</a:t>
            </a:r>
          </a:p>
          <a:p>
            <a:pPr>
              <a:lnSpc>
                <a:spcPct val="90000"/>
              </a:lnSpc>
            </a:pPr>
            <a:r>
              <a:rPr lang="en-US" altLang="en-US" sz="3600" b="1" u="sng" dirty="0">
                <a:solidFill>
                  <a:srgbClr val="C00000"/>
                </a:solidFill>
              </a:rPr>
              <a:t>Active:</a:t>
            </a:r>
            <a:r>
              <a:rPr lang="en-US" altLang="en-US" sz="3600" b="1" dirty="0">
                <a:solidFill>
                  <a:srgbClr val="C00000"/>
                </a:solidFill>
              </a:rPr>
              <a:t> </a:t>
            </a:r>
            <a:r>
              <a:rPr lang="en-US" altLang="en-US" sz="3600" b="1" dirty="0"/>
              <a:t>salary and wages of an employee and income earned from a business in which the owner/recipient materially participates</a:t>
            </a:r>
          </a:p>
          <a:p>
            <a:pPr>
              <a:lnSpc>
                <a:spcPct val="90000"/>
              </a:lnSpc>
            </a:pPr>
            <a:r>
              <a:rPr lang="en-US" altLang="en-US" sz="3600" b="1" u="sng" dirty="0">
                <a:solidFill>
                  <a:srgbClr val="C00000"/>
                </a:solidFill>
              </a:rPr>
              <a:t>Portfolio</a:t>
            </a:r>
            <a:r>
              <a:rPr lang="en-US" altLang="en-US" sz="3600" b="1" dirty="0">
                <a:solidFill>
                  <a:srgbClr val="C00000"/>
                </a:solidFill>
              </a:rPr>
              <a:t>: </a:t>
            </a:r>
            <a:r>
              <a:rPr lang="en-US" altLang="en-US" sz="3600" b="1" dirty="0"/>
              <a:t>interest and dividends</a:t>
            </a:r>
          </a:p>
          <a:p>
            <a:pPr>
              <a:lnSpc>
                <a:spcPct val="90000"/>
              </a:lnSpc>
            </a:pPr>
            <a:r>
              <a:rPr lang="en-US" altLang="en-US" sz="3600" b="1" u="sng" dirty="0">
                <a:solidFill>
                  <a:srgbClr val="C00000"/>
                </a:solidFill>
              </a:rPr>
              <a:t>Passive:</a:t>
            </a:r>
            <a:r>
              <a:rPr lang="en-US" altLang="en-US" sz="3600" b="1" dirty="0">
                <a:solidFill>
                  <a:srgbClr val="C00000"/>
                </a:solidFill>
              </a:rPr>
              <a:t> </a:t>
            </a:r>
            <a:r>
              <a:rPr lang="en-US" altLang="en-US" sz="3600" b="1" dirty="0"/>
              <a:t>tax shelter income, income passed through to limited partners, and income from other businesses in which owner/recipient does not materially participate</a:t>
            </a:r>
            <a:r>
              <a:rPr lang="en-US" altLang="en-US" sz="3600" dirty="0"/>
              <a:t>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152400" y="228600"/>
            <a:ext cx="8763000" cy="6248400"/>
          </a:xfrm>
          <a:noFill/>
        </p:spPr>
        <p:txBody>
          <a:bodyPr lIns="92075" tIns="46038" rIns="92075" bIns="46038"/>
          <a:lstStyle/>
          <a:p>
            <a:pPr algn="ctr">
              <a:buFont typeface="Arial" pitchFamily="34" charset="0"/>
              <a:buNone/>
            </a:pPr>
            <a:r>
              <a:rPr lang="en-US" altLang="en-US" sz="4400" b="1" u="sng" dirty="0"/>
              <a:t>Passive Activity Loss (PAL)</a:t>
            </a:r>
          </a:p>
          <a:p>
            <a:r>
              <a:rPr lang="en-US" altLang="en-US" sz="3600" b="1" dirty="0"/>
              <a:t>Taxpayers </a:t>
            </a:r>
            <a:r>
              <a:rPr lang="en-US" altLang="en-US" sz="3600" b="1" i="1" dirty="0"/>
              <a:t>subject to</a:t>
            </a:r>
            <a:r>
              <a:rPr lang="en-US" altLang="en-US" sz="3600" b="1" dirty="0"/>
              <a:t> the limitations:</a:t>
            </a:r>
          </a:p>
          <a:p>
            <a:pPr lvl="1"/>
            <a:r>
              <a:rPr lang="en-US" altLang="en-US" sz="3200" b="1" dirty="0"/>
              <a:t>All non-corporate taxable entities</a:t>
            </a:r>
          </a:p>
          <a:p>
            <a:pPr lvl="1"/>
            <a:r>
              <a:rPr lang="en-US" altLang="en-US" sz="3200" b="1" dirty="0"/>
              <a:t>Conduit entity: passive losses </a:t>
            </a:r>
            <a:br>
              <a:rPr lang="en-US" altLang="en-US" sz="3200" b="1" dirty="0"/>
            </a:br>
            <a:r>
              <a:rPr lang="en-US" altLang="en-US" sz="3200" b="1" dirty="0"/>
              <a:t>flow-through to owners</a:t>
            </a:r>
          </a:p>
          <a:p>
            <a:r>
              <a:rPr lang="en-US" altLang="en-US" sz="3600" b="1" dirty="0"/>
              <a:t>Taxpayers </a:t>
            </a:r>
            <a:r>
              <a:rPr lang="en-US" altLang="en-US" sz="3600" b="1" i="1" dirty="0"/>
              <a:t>not subject to</a:t>
            </a:r>
            <a:r>
              <a:rPr lang="en-US" altLang="en-US" sz="3600" b="1" dirty="0"/>
              <a:t> the limitations:</a:t>
            </a:r>
          </a:p>
          <a:p>
            <a:pPr lvl="1"/>
            <a:r>
              <a:rPr lang="en-US" altLang="en-US" sz="3200" b="1" dirty="0"/>
              <a:t>Publicly held corporations </a:t>
            </a:r>
          </a:p>
          <a:p>
            <a:pPr lvl="2"/>
            <a:r>
              <a:rPr lang="en-US" altLang="en-US" sz="2800" b="1" dirty="0"/>
              <a:t>PAL can offset active and portfolio income</a:t>
            </a:r>
          </a:p>
          <a:p>
            <a:pPr lvl="1"/>
            <a:r>
              <a:rPr lang="en-US" altLang="en-US" sz="3200" b="1" dirty="0"/>
              <a:t>Closely held corporations</a:t>
            </a:r>
          </a:p>
          <a:p>
            <a:pPr lvl="2"/>
            <a:r>
              <a:rPr lang="en-US" altLang="en-US" sz="2800" b="1" dirty="0"/>
              <a:t>PAL can offset active income, but not portfolio</a:t>
            </a:r>
          </a:p>
        </p:txBody>
      </p:sp>
    </p:spTree>
  </p:cSld>
  <p:clrMapOvr>
    <a:masterClrMapping/>
  </p:clrMapOvr>
  <p:transition spd="slow">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2075" tIns="46038" rIns="92075" bIns="46038"/>
          <a:lstStyle/>
          <a:p>
            <a:r>
              <a:rPr lang="en-US" altLang="en-US" b="1"/>
              <a:t>Passive Activity Loss</a:t>
            </a:r>
            <a:br>
              <a:rPr lang="en-US" altLang="en-US" b="1"/>
            </a:br>
            <a:r>
              <a:rPr lang="en-US" altLang="en-US" b="1"/>
              <a:t>General Rules for Limitations</a:t>
            </a:r>
          </a:p>
        </p:txBody>
      </p:sp>
      <p:sp>
        <p:nvSpPr>
          <p:cNvPr id="35843" name="Rectangle 3"/>
          <p:cNvSpPr>
            <a:spLocks noGrp="1" noChangeArrowheads="1"/>
          </p:cNvSpPr>
          <p:nvPr>
            <p:ph type="body" idx="1"/>
          </p:nvPr>
        </p:nvSpPr>
        <p:spPr>
          <a:xfrm>
            <a:off x="457200" y="1600200"/>
            <a:ext cx="8229600" cy="4876800"/>
          </a:xfrm>
          <a:noFill/>
        </p:spPr>
        <p:txBody>
          <a:bodyPr lIns="92075" tIns="46038" rIns="92075" bIns="46038"/>
          <a:lstStyle/>
          <a:p>
            <a:r>
              <a:rPr lang="en-US" altLang="en-US" sz="4400" b="1"/>
              <a:t>Passive activity losses must be netted against passive activity income</a:t>
            </a:r>
          </a:p>
          <a:p>
            <a:pPr lvl="1"/>
            <a:r>
              <a:rPr lang="en-US" altLang="en-US" sz="4000" b="1" u="sng">
                <a:solidFill>
                  <a:schemeClr val="tx2"/>
                </a:solidFill>
              </a:rPr>
              <a:t>Net passive losses</a:t>
            </a:r>
            <a:r>
              <a:rPr lang="en-US" altLang="en-US" sz="4000" b="1" u="sng"/>
              <a:t> </a:t>
            </a:r>
            <a:r>
              <a:rPr lang="en-US" altLang="en-US" sz="4000" b="1"/>
              <a:t>are not deductible</a:t>
            </a:r>
          </a:p>
          <a:p>
            <a:pPr lvl="1"/>
            <a:r>
              <a:rPr lang="en-US" altLang="en-US" sz="4000" b="1" u="sng">
                <a:solidFill>
                  <a:schemeClr val="tx2"/>
                </a:solidFill>
              </a:rPr>
              <a:t>Net passive gains</a:t>
            </a:r>
            <a:r>
              <a:rPr lang="en-US" altLang="en-US" sz="4000" b="1" u="sng"/>
              <a:t> </a:t>
            </a:r>
            <a:r>
              <a:rPr lang="en-US" altLang="en-US" sz="4000" b="1"/>
              <a:t>are reported with other income</a:t>
            </a:r>
          </a:p>
        </p:txBody>
      </p:sp>
    </p:spTree>
  </p:cSld>
  <p:clrMapOvr>
    <a:masterClrMapping/>
  </p:clrMapOvr>
  <p:transition spd="slow">
    <p:wipe dir="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lIns="92075" tIns="46038" rIns="92075" bIns="46038"/>
          <a:lstStyle/>
          <a:p>
            <a:r>
              <a:rPr lang="en-US" altLang="en-US" b="1"/>
              <a:t>Passive Activity Loss</a:t>
            </a:r>
            <a:br>
              <a:rPr lang="en-US" altLang="en-US" b="1"/>
            </a:br>
            <a:r>
              <a:rPr lang="en-US" altLang="en-US" b="1"/>
              <a:t>Exception for Rental Real Estate</a:t>
            </a:r>
          </a:p>
        </p:txBody>
      </p:sp>
      <p:sp>
        <p:nvSpPr>
          <p:cNvPr id="20483" name="Rectangle 3"/>
          <p:cNvSpPr>
            <a:spLocks noGrp="1" noChangeArrowheads="1"/>
          </p:cNvSpPr>
          <p:nvPr>
            <p:ph type="body" idx="1"/>
          </p:nvPr>
        </p:nvSpPr>
        <p:spPr>
          <a:xfrm>
            <a:off x="228600" y="1600200"/>
            <a:ext cx="8686800" cy="5181600"/>
          </a:xfrm>
          <a:noFill/>
        </p:spPr>
        <p:txBody>
          <a:bodyPr lIns="92075" tIns="46038" rIns="92075" bIns="46038"/>
          <a:lstStyle/>
          <a:p>
            <a:r>
              <a:rPr lang="en-US" altLang="en-US" sz="4000" b="1" dirty="0"/>
              <a:t>By definition, all rental activities and limited partnership interests are passive</a:t>
            </a:r>
          </a:p>
          <a:p>
            <a:r>
              <a:rPr lang="en-US" altLang="en-US" sz="4000" b="1" dirty="0"/>
              <a:t>But, taxpayers who </a:t>
            </a:r>
            <a:r>
              <a:rPr lang="en-US" altLang="en-US" sz="4000" b="1" i="1" dirty="0">
                <a:solidFill>
                  <a:schemeClr val="tx2"/>
                </a:solidFill>
              </a:rPr>
              <a:t>materially participate</a:t>
            </a:r>
            <a:r>
              <a:rPr lang="en-US" altLang="en-US" sz="4000" b="1" dirty="0"/>
              <a:t> in rental real estate business may be allowed to offset any losses against other active or portfolio income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lIns="92075" tIns="46038" rIns="92075" bIns="46038"/>
          <a:lstStyle/>
          <a:p>
            <a:r>
              <a:rPr lang="en-US" altLang="en-US" b="1"/>
              <a:t>Passive Activity Loss</a:t>
            </a:r>
            <a:br>
              <a:rPr lang="en-US" altLang="en-US" b="1"/>
            </a:br>
            <a:r>
              <a:rPr lang="en-US" altLang="en-US" b="1"/>
              <a:t>Disposition of Passive Activities</a:t>
            </a:r>
          </a:p>
        </p:txBody>
      </p:sp>
      <p:sp>
        <p:nvSpPr>
          <p:cNvPr id="23555" name="Rectangle 3"/>
          <p:cNvSpPr>
            <a:spLocks noGrp="1" noChangeArrowheads="1"/>
          </p:cNvSpPr>
          <p:nvPr>
            <p:ph type="body" idx="1"/>
          </p:nvPr>
        </p:nvSpPr>
        <p:spPr>
          <a:xfrm>
            <a:off x="228600" y="1600200"/>
            <a:ext cx="8763000" cy="4724400"/>
          </a:xfrm>
          <a:noFill/>
        </p:spPr>
        <p:txBody>
          <a:bodyPr lIns="92075" tIns="46038" rIns="92075" bIns="46038"/>
          <a:lstStyle/>
          <a:p>
            <a:r>
              <a:rPr lang="en-US" altLang="en-US" sz="3600" b="1" dirty="0"/>
              <a:t>Excess (suspended) losses must be accounted for in the year of disposition</a:t>
            </a:r>
          </a:p>
          <a:p>
            <a:r>
              <a:rPr lang="en-US" altLang="en-US" sz="3600" b="1" dirty="0">
                <a:solidFill>
                  <a:schemeClr val="tx2"/>
                </a:solidFill>
              </a:rPr>
              <a:t>Disposition by sale</a:t>
            </a:r>
            <a:r>
              <a:rPr lang="en-US" altLang="en-US" sz="3600" b="1" dirty="0"/>
              <a:t> frees the suspended loss to offset income of any other activity	</a:t>
            </a:r>
          </a:p>
          <a:p>
            <a:pPr lvl="1"/>
            <a:r>
              <a:rPr lang="en-US" altLang="en-US" sz="3200" b="1" u="sng" dirty="0">
                <a:solidFill>
                  <a:srgbClr val="C00000"/>
                </a:solidFill>
              </a:rPr>
              <a:t>First, offsets other passive income</a:t>
            </a:r>
          </a:p>
          <a:p>
            <a:pPr lvl="1"/>
            <a:r>
              <a:rPr lang="en-US" altLang="en-US" sz="3200" b="1" u="sng" dirty="0">
                <a:solidFill>
                  <a:srgbClr val="C00000"/>
                </a:solidFill>
              </a:rPr>
              <a:t>Second, offsets gain from disposal</a:t>
            </a:r>
          </a:p>
          <a:p>
            <a:pPr lvl="1"/>
            <a:r>
              <a:rPr lang="en-US" altLang="en-US" sz="3200" b="1" u="sng" dirty="0">
                <a:solidFill>
                  <a:srgbClr val="C00000"/>
                </a:solidFill>
              </a:rPr>
              <a:t>Third, any remaining PAL offsets ordinary income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lef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wipe(left)">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wipe(left)">
                                      <p:cBhvr>
                                        <p:cTn id="22" dur="500"/>
                                        <p:tgtEl>
                                          <p:spTgt spid="235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wipe(left)">
                                      <p:cBhvr>
                                        <p:cTn id="27"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563562"/>
          </a:xfrm>
        </p:spPr>
        <p:txBody>
          <a:bodyPr/>
          <a:lstStyle/>
          <a:p>
            <a:r>
              <a:rPr lang="en-US" altLang="en-US" b="1"/>
              <a:t>Material Participation</a:t>
            </a:r>
          </a:p>
        </p:txBody>
      </p:sp>
      <p:sp>
        <p:nvSpPr>
          <p:cNvPr id="40963" name="Rectangle 3"/>
          <p:cNvSpPr>
            <a:spLocks noGrp="1" noChangeArrowheads="1"/>
          </p:cNvSpPr>
          <p:nvPr>
            <p:ph type="body" idx="1"/>
          </p:nvPr>
        </p:nvSpPr>
        <p:spPr>
          <a:xfrm>
            <a:off x="152400" y="914400"/>
            <a:ext cx="8839200" cy="5791200"/>
          </a:xfrm>
        </p:spPr>
        <p:txBody>
          <a:bodyPr/>
          <a:lstStyle/>
          <a:p>
            <a:pPr>
              <a:spcBef>
                <a:spcPts val="600"/>
              </a:spcBef>
            </a:pPr>
            <a:r>
              <a:rPr lang="en-US" altLang="en-US" sz="4000" b="1"/>
              <a:t>Current activity level</a:t>
            </a:r>
          </a:p>
          <a:p>
            <a:pPr lvl="1">
              <a:spcBef>
                <a:spcPts val="600"/>
              </a:spcBef>
            </a:pPr>
            <a:r>
              <a:rPr lang="en-US" altLang="en-US" sz="3600" b="1"/>
              <a:t>500 hours or more participation in year</a:t>
            </a:r>
          </a:p>
          <a:p>
            <a:pPr lvl="1">
              <a:spcBef>
                <a:spcPts val="600"/>
              </a:spcBef>
            </a:pPr>
            <a:r>
              <a:rPr lang="en-US" altLang="en-US" sz="3600" b="1"/>
              <a:t>Participation is substantially all the activity by all persons</a:t>
            </a:r>
          </a:p>
          <a:p>
            <a:pPr lvl="1">
              <a:spcBef>
                <a:spcPts val="600"/>
              </a:spcBef>
            </a:pPr>
            <a:r>
              <a:rPr lang="en-US" altLang="en-US" sz="3600" b="1"/>
              <a:t>At least 100 hours and no one else participates more</a:t>
            </a:r>
          </a:p>
          <a:p>
            <a:pPr lvl="1">
              <a:spcBef>
                <a:spcPts val="600"/>
              </a:spcBef>
            </a:pPr>
            <a:r>
              <a:rPr lang="en-US" altLang="en-US" sz="3600" b="1"/>
              <a:t>At least 100 hours in more than one activity and aggregate of activities exceeds 500 hours</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639762"/>
          </a:xfrm>
        </p:spPr>
        <p:txBody>
          <a:bodyPr/>
          <a:lstStyle/>
          <a:p>
            <a:r>
              <a:rPr lang="en-US" altLang="en-US" b="1"/>
              <a:t>Rental Real Estate Relief</a:t>
            </a:r>
          </a:p>
        </p:txBody>
      </p:sp>
      <p:sp>
        <p:nvSpPr>
          <p:cNvPr id="43011" name="Rectangle 3"/>
          <p:cNvSpPr>
            <a:spLocks noGrp="1" noChangeArrowheads="1"/>
          </p:cNvSpPr>
          <p:nvPr>
            <p:ph type="body" idx="1"/>
          </p:nvPr>
        </p:nvSpPr>
        <p:spPr>
          <a:xfrm>
            <a:off x="152400" y="914400"/>
            <a:ext cx="8839200" cy="5181600"/>
          </a:xfrm>
        </p:spPr>
        <p:txBody>
          <a:bodyPr/>
          <a:lstStyle/>
          <a:p>
            <a:r>
              <a:rPr lang="en-US" altLang="en-US" sz="4000" b="1"/>
              <a:t>Taxpayers can qualify for up to $25,000 deduction for rental real estate losses</a:t>
            </a:r>
          </a:p>
          <a:p>
            <a:r>
              <a:rPr lang="en-US" altLang="en-US" sz="4000" b="1"/>
              <a:t>Taxpayer must own at least 10% and </a:t>
            </a:r>
            <a:r>
              <a:rPr lang="en-US" altLang="en-US" sz="4000" b="1" u="sng">
                <a:solidFill>
                  <a:schemeClr val="tx2"/>
                </a:solidFill>
              </a:rPr>
              <a:t>actively participate</a:t>
            </a:r>
            <a:r>
              <a:rPr lang="en-US" altLang="en-US" sz="4000" b="1" u="sng"/>
              <a:t> </a:t>
            </a:r>
            <a:r>
              <a:rPr lang="en-US" altLang="en-US" sz="4000" b="1"/>
              <a:t>in management</a:t>
            </a:r>
          </a:p>
          <a:p>
            <a:pPr lvl="1"/>
            <a:r>
              <a:rPr lang="en-US" altLang="en-US" sz="3600" b="1"/>
              <a:t>Set rents, qualify renters, approve repairs</a:t>
            </a:r>
          </a:p>
          <a:p>
            <a:r>
              <a:rPr lang="en-US" altLang="en-US" sz="4000" b="1"/>
              <a:t>Deduction phases out for AGIs between $100,000 and $150,000</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228600" y="228600"/>
            <a:ext cx="8686800" cy="5942013"/>
          </a:xfrm>
        </p:spPr>
        <p:txBody>
          <a:bodyPr/>
          <a:lstStyle/>
          <a:p>
            <a:pPr marL="0" indent="0">
              <a:buFontTx/>
              <a:buNone/>
            </a:pPr>
            <a:r>
              <a:rPr lang="en-US" altLang="en-US" sz="3600" b="1"/>
              <a:t>Bud is single &amp; received wages of $140,000 from IBM in 2013. Bud is a 50% partner in a partnership engaged in a rental real estate activity w/ $60,000 loss for the partnership. </a:t>
            </a:r>
            <a:br>
              <a:rPr lang="en-US" altLang="en-US" sz="3600" b="1"/>
            </a:br>
            <a:r>
              <a:rPr lang="en-US" altLang="en-US" sz="3600" b="1"/>
              <a:t>Bud was an active participant in the rental real estate activity. He had no other income. </a:t>
            </a:r>
          </a:p>
          <a:p>
            <a:pPr marL="0" indent="0">
              <a:buFontTx/>
              <a:buNone/>
            </a:pPr>
            <a:r>
              <a:rPr lang="en-US" altLang="en-US" sz="3600" b="1"/>
              <a:t>How much of the partnership rental loss may Bud deduct on his 2013 income tax return? </a:t>
            </a:r>
            <a:r>
              <a:rPr lang="en-US" altLang="en-US" sz="4800" b="1">
                <a:solidFill>
                  <a:srgbClr val="FF3300"/>
                </a:solidFill>
              </a:rPr>
              <a:t>(Sec. 469(i))</a:t>
            </a:r>
          </a:p>
          <a:p>
            <a:pPr marL="0" indent="0">
              <a:buFontTx/>
              <a:buNone/>
            </a:pPr>
            <a:r>
              <a:rPr lang="en-US" altLang="en-US" sz="3600" b="1"/>
              <a:t>a. $0    b. $5,000   c. $15,000   d. $25,000</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marL="0" indent="0">
              <a:buNone/>
            </a:pPr>
            <a:r>
              <a:rPr lang="en-US" dirty="0"/>
              <a:t> </a:t>
            </a:r>
          </a:p>
        </p:txBody>
      </p:sp>
      <p:graphicFrame>
        <p:nvGraphicFramePr>
          <p:cNvPr id="3" name="Object 2"/>
          <p:cNvGraphicFramePr>
            <a:graphicFrameLocks noChangeAspect="1"/>
          </p:cNvGraphicFramePr>
          <p:nvPr>
            <p:extLst>
              <p:ext uri="{D42A27DB-BD31-4B8C-83A1-F6EECF244321}">
                <p14:modId xmlns:p14="http://schemas.microsoft.com/office/powerpoint/2010/main" val="2448219648"/>
              </p:ext>
            </p:extLst>
          </p:nvPr>
        </p:nvGraphicFramePr>
        <p:xfrm>
          <a:off x="457200" y="216072"/>
          <a:ext cx="8001000" cy="6392423"/>
        </p:xfrm>
        <a:graphic>
          <a:graphicData uri="http://schemas.openxmlformats.org/presentationml/2006/ole">
            <mc:AlternateContent xmlns:mc="http://schemas.openxmlformats.org/markup-compatibility/2006">
              <mc:Choice xmlns:v="urn:schemas-microsoft-com:vml" Requires="v">
                <p:oleObj spid="_x0000_s46147" name="Worksheet" r:id="rId3" imgW="3032837" imgH="2423088" progId="Excel.Sheet.12">
                  <p:embed/>
                </p:oleObj>
              </mc:Choice>
              <mc:Fallback>
                <p:oleObj name="Worksheet" r:id="rId3" imgW="3032837" imgH="2423088" progId="Excel.Sheet.12">
                  <p:embed/>
                  <p:pic>
                    <p:nvPicPr>
                      <p:cNvPr id="0" name=""/>
                      <p:cNvPicPr/>
                      <p:nvPr/>
                    </p:nvPicPr>
                    <p:blipFill>
                      <a:blip r:embed="rId4"/>
                      <a:stretch>
                        <a:fillRect/>
                      </a:stretch>
                    </p:blipFill>
                    <p:spPr>
                      <a:xfrm>
                        <a:off x="457200" y="216072"/>
                        <a:ext cx="8001000" cy="6392423"/>
                      </a:xfrm>
                      <a:prstGeom prst="rect">
                        <a:avLst/>
                      </a:prstGeom>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sz="3600" b="1" dirty="0"/>
              <a:t>Suppose Courtney purchased a parcel of land for its appreciation potential. Would her ownership in the land be considered a </a:t>
            </a:r>
            <a:r>
              <a:rPr lang="en-US" sz="3600" b="1" u="sng" dirty="0"/>
              <a:t>business or investment </a:t>
            </a:r>
            <a:r>
              <a:rPr lang="en-US" sz="3600" b="1" i="1" u="sng" dirty="0"/>
              <a:t>activity? </a:t>
            </a:r>
            <a:endParaRPr lang="en-US" sz="3600" b="1" u="sng" dirty="0"/>
          </a:p>
          <a:p>
            <a:pPr marL="0" indent="0">
              <a:buNone/>
            </a:pPr>
            <a:r>
              <a:rPr lang="en-US" sz="3600" b="1" u="sng" dirty="0">
                <a:latin typeface="Arial Black" panose="020B0A04020102020204" pitchFamily="34" charset="0"/>
              </a:rPr>
              <a:t>Answer:</a:t>
            </a:r>
            <a:r>
              <a:rPr lang="en-US" sz="3600" b="1" dirty="0">
                <a:latin typeface="Arial Black" panose="020B0A04020102020204" pitchFamily="34" charset="0"/>
              </a:rPr>
              <a:t> </a:t>
            </a:r>
            <a:r>
              <a:rPr lang="en-US" sz="3600" b="1" dirty="0"/>
              <a:t>Courtney's </a:t>
            </a:r>
            <a:r>
              <a:rPr lang="en-US" sz="3600" b="1" i="1" dirty="0"/>
              <a:t>activity </a:t>
            </a:r>
            <a:r>
              <a:rPr lang="en-US" sz="3600" b="1" dirty="0"/>
              <a:t>would most likely be considered an investment </a:t>
            </a:r>
            <a:r>
              <a:rPr lang="en-US" sz="3600" b="1" i="1" dirty="0"/>
              <a:t>activity, </a:t>
            </a:r>
            <a:r>
              <a:rPr lang="en-US" sz="3600" b="1" dirty="0"/>
              <a:t>because she acquired the land for its appreciation potential and she </a:t>
            </a:r>
            <a:r>
              <a:rPr lang="en-US" sz="3600" b="1" u="sng" dirty="0"/>
              <a:t>does not plan to exercise any special effort to develop the property or to become </a:t>
            </a:r>
            <a:r>
              <a:rPr lang="en-US" sz="3600" b="1" i="1" u="sng" dirty="0"/>
              <a:t>actively involved </a:t>
            </a:r>
            <a:r>
              <a:rPr lang="en-US" sz="3600" b="1" u="sng" dirty="0"/>
              <a:t>in other real estate speculation. </a:t>
            </a:r>
          </a:p>
          <a:p>
            <a:pPr marL="0" indent="0" algn="ctr">
              <a:buNone/>
            </a:pPr>
            <a:endParaRPr lang="en-US" altLang="en-US" sz="2000" b="1" dirty="0"/>
          </a:p>
        </p:txBody>
      </p:sp>
    </p:spTree>
    <p:extLst>
      <p:ext uri="{BB962C8B-B14F-4D97-AF65-F5344CB8AC3E}">
        <p14:creationId xmlns:p14="http://schemas.microsoft.com/office/powerpoint/2010/main" val="206700886"/>
      </p:ext>
    </p:extLst>
  </p:cSld>
  <p:clrMapOvr>
    <a:masterClrMapping/>
  </p:clrMapOvr>
  <p:transition spd="slow">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marL="0" indent="0">
              <a:buNone/>
            </a:pPr>
            <a:r>
              <a:rPr lang="en-US" dirty="0"/>
              <a:t> </a:t>
            </a:r>
          </a:p>
        </p:txBody>
      </p:sp>
      <p:graphicFrame>
        <p:nvGraphicFramePr>
          <p:cNvPr id="3" name="Object 2"/>
          <p:cNvGraphicFramePr>
            <a:graphicFrameLocks noChangeAspect="1"/>
          </p:cNvGraphicFramePr>
          <p:nvPr>
            <p:extLst>
              <p:ext uri="{D42A27DB-BD31-4B8C-83A1-F6EECF244321}">
                <p14:modId xmlns:p14="http://schemas.microsoft.com/office/powerpoint/2010/main" val="3724589438"/>
              </p:ext>
            </p:extLst>
          </p:nvPr>
        </p:nvGraphicFramePr>
        <p:xfrm>
          <a:off x="457200" y="216072"/>
          <a:ext cx="8001000" cy="6392423"/>
        </p:xfrm>
        <a:graphic>
          <a:graphicData uri="http://schemas.openxmlformats.org/presentationml/2006/ole">
            <mc:AlternateContent xmlns:mc="http://schemas.openxmlformats.org/markup-compatibility/2006">
              <mc:Choice xmlns:v="urn:schemas-microsoft-com:vml" Requires="v">
                <p:oleObj spid="_x0000_s105529" name="Worksheet" r:id="rId3" imgW="3032837" imgH="2423088" progId="Excel.Sheet.12">
                  <p:embed/>
                </p:oleObj>
              </mc:Choice>
              <mc:Fallback>
                <p:oleObj name="Worksheet" r:id="rId3" imgW="3032837" imgH="2423088" progId="Excel.Sheet.12">
                  <p:embed/>
                  <p:pic>
                    <p:nvPicPr>
                      <p:cNvPr id="0" name=""/>
                      <p:cNvPicPr/>
                      <p:nvPr/>
                    </p:nvPicPr>
                    <p:blipFill>
                      <a:blip r:embed="rId4"/>
                      <a:stretch>
                        <a:fillRect/>
                      </a:stretch>
                    </p:blipFill>
                    <p:spPr>
                      <a:xfrm>
                        <a:off x="457200" y="216072"/>
                        <a:ext cx="8001000" cy="6392423"/>
                      </a:xfrm>
                      <a:prstGeom prst="rect">
                        <a:avLst/>
                      </a:prstGeom>
                    </p:spPr>
                  </p:pic>
                </p:oleObj>
              </mc:Fallback>
            </mc:AlternateContent>
          </a:graphicData>
        </a:graphic>
      </p:graphicFrame>
    </p:spTree>
    <p:extLst>
      <p:ext uri="{BB962C8B-B14F-4D97-AF65-F5344CB8AC3E}">
        <p14:creationId xmlns:p14="http://schemas.microsoft.com/office/powerpoint/2010/main" val="33247707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z="4000" b="1"/>
              <a:t>Real Property</a:t>
            </a:r>
            <a:br>
              <a:rPr lang="en-US" altLang="en-US" sz="4000" b="1"/>
            </a:br>
            <a:r>
              <a:rPr lang="en-US" altLang="en-US" sz="4000" b="1"/>
              <a:t>Business Exception</a:t>
            </a:r>
          </a:p>
        </p:txBody>
      </p:sp>
      <p:sp>
        <p:nvSpPr>
          <p:cNvPr id="47107" name="Rectangle 3"/>
          <p:cNvSpPr>
            <a:spLocks noGrp="1" noChangeArrowheads="1"/>
          </p:cNvSpPr>
          <p:nvPr>
            <p:ph type="body" idx="1"/>
          </p:nvPr>
        </p:nvSpPr>
        <p:spPr>
          <a:xfrm>
            <a:off x="304800" y="1600200"/>
            <a:ext cx="8458200" cy="4495800"/>
          </a:xfrm>
        </p:spPr>
        <p:txBody>
          <a:bodyPr/>
          <a:lstStyle/>
          <a:p>
            <a:r>
              <a:rPr lang="en-US" altLang="en-US" sz="4800" b="1"/>
              <a:t>Taxpayers must spend more than half their time in real property businesses in which they </a:t>
            </a:r>
            <a:r>
              <a:rPr lang="en-US" altLang="en-US" sz="4800" b="1">
                <a:solidFill>
                  <a:schemeClr val="tx2"/>
                </a:solidFill>
              </a:rPr>
              <a:t>materially participate</a:t>
            </a:r>
            <a:r>
              <a:rPr lang="en-US" altLang="en-US" sz="4800" b="1"/>
              <a:t> and time spent equals or exceeds </a:t>
            </a:r>
            <a:r>
              <a:rPr lang="en-US" altLang="en-US" sz="4800" b="1">
                <a:solidFill>
                  <a:schemeClr val="tx2"/>
                </a:solidFill>
              </a:rPr>
              <a:t>750 hours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228600"/>
            <a:ext cx="8686800" cy="6400800"/>
          </a:xfrm>
        </p:spPr>
        <p:txBody>
          <a:bodyPr/>
          <a:lstStyle/>
          <a:p>
            <a:pPr algn="l">
              <a:spcBef>
                <a:spcPts val="1200"/>
              </a:spcBef>
              <a:tabLst>
                <a:tab pos="8174038" algn="r"/>
              </a:tabLst>
            </a:pPr>
            <a:r>
              <a:rPr lang="en-US" altLang="en-US" sz="5400" b="1"/>
              <a:t>A taxpayer has this income (losses) for the current year:</a:t>
            </a:r>
            <a:br>
              <a:rPr lang="en-US" altLang="en-US" sz="5400" b="1"/>
            </a:br>
            <a:r>
              <a:rPr lang="en-US" altLang="en-US" sz="5400" b="1"/>
              <a:t>Active Income      	$43,000	        </a:t>
            </a:r>
            <a:br>
              <a:rPr lang="en-US" altLang="en-US" sz="5400" b="1"/>
            </a:br>
            <a:r>
              <a:rPr lang="en-US" altLang="en-US" sz="5400" b="1"/>
              <a:t>Portfolio Income 	$29,000</a:t>
            </a:r>
            <a:br>
              <a:rPr lang="en-US" altLang="en-US" sz="5400" b="1"/>
            </a:br>
            <a:r>
              <a:rPr lang="en-US" altLang="en-US" sz="5400" b="1"/>
              <a:t>Passive Income 	$(27,000)</a:t>
            </a:r>
            <a:br>
              <a:rPr lang="en-US" altLang="en-US" sz="5400" b="1"/>
            </a:br>
            <a:r>
              <a:rPr lang="en-US" altLang="en-US" sz="5400" b="1"/>
              <a:t>What is the taxpayers taxable income (loss) if:</a:t>
            </a:r>
            <a:br>
              <a:rPr lang="en-US" altLang="en-US" sz="2800" b="1"/>
            </a:br>
            <a:endParaRPr lang="en-US" altLang="en-US" sz="5400" b="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8600" y="228600"/>
            <a:ext cx="8915400" cy="6400800"/>
          </a:xfrm>
        </p:spPr>
        <p:txBody>
          <a:bodyPr/>
          <a:lstStyle/>
          <a:p>
            <a:pPr algn="l"/>
            <a:r>
              <a:rPr lang="en-US" altLang="en-US" sz="4800"/>
              <a:t>T/P is single individual &amp; passive income is not from rental?</a:t>
            </a:r>
            <a:br>
              <a:rPr lang="en-US" altLang="en-US" sz="4800"/>
            </a:br>
            <a:r>
              <a:rPr lang="en-US" altLang="en-US" sz="4800" b="1"/>
              <a:t>An individual cannot deduct passive losses against active or portfolio income.  The individual taxpayer has taxable income of </a:t>
            </a:r>
            <a:r>
              <a:rPr lang="en-US" altLang="en-US" sz="4800" b="1" u="sng">
                <a:solidFill>
                  <a:srgbClr val="FF0000"/>
                </a:solidFill>
              </a:rPr>
              <a:t>$72,000 ($43,000 +  $29,000) and a suspended loss of $27,000.</a:t>
            </a:r>
            <a:endParaRPr lang="en-US" altLang="en-US" sz="6600" b="1" u="sng">
              <a:solidFill>
                <a:srgbClr val="FF00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52400" y="152400"/>
            <a:ext cx="8839200" cy="6477000"/>
          </a:xfrm>
        </p:spPr>
        <p:txBody>
          <a:bodyPr/>
          <a:lstStyle/>
          <a:p>
            <a:pPr algn="l"/>
            <a:r>
              <a:rPr lang="en-US" altLang="en-US" sz="4000"/>
              <a:t>T/P is a single individual and the passive income results from a rental activity for which the taxpayer fails to qualify as a real estate professional?</a:t>
            </a:r>
            <a:br>
              <a:rPr lang="en-US" altLang="en-US" sz="4000"/>
            </a:br>
            <a:r>
              <a:rPr lang="en-US" altLang="en-US" sz="4000" b="1"/>
              <a:t>Individual - active participant in a rental real estate activity - is allowed to deduct up to $25,000 of losses from rental activities against active and portfolio income.  </a:t>
            </a:r>
            <a:r>
              <a:rPr lang="en-US" altLang="en-US" sz="4000" b="1" u="sng">
                <a:solidFill>
                  <a:srgbClr val="FF0000"/>
                </a:solidFill>
              </a:rPr>
              <a:t>The taxable income is $47,000 ($43,000  +  $29,000  -  $25,000).</a:t>
            </a:r>
            <a:endParaRPr lang="en-US" altLang="en-US" sz="8000" b="1" u="sng">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228600"/>
            <a:ext cx="8915400" cy="6400800"/>
          </a:xfrm>
        </p:spPr>
        <p:txBody>
          <a:bodyPr/>
          <a:lstStyle/>
          <a:p>
            <a:pPr algn="l"/>
            <a:r>
              <a:rPr lang="en-US" altLang="en-US" sz="4000"/>
              <a:t>T/P is single and the passive income </a:t>
            </a:r>
            <a:r>
              <a:rPr lang="en-US" altLang="en-US" sz="4000" u="sng">
                <a:solidFill>
                  <a:srgbClr val="FF0000"/>
                </a:solidFill>
              </a:rPr>
              <a:t>results from a rental activity </a:t>
            </a:r>
            <a:r>
              <a:rPr lang="en-US" altLang="en-US" sz="4000"/>
              <a:t>for which the taxpayer qualifies as a real estate professional?</a:t>
            </a:r>
            <a:br>
              <a:rPr lang="en-US" altLang="en-US" sz="4000"/>
            </a:br>
            <a:r>
              <a:rPr lang="en-US" altLang="en-US" sz="4000" b="1"/>
              <a:t> An individual who qualifies as real estate professional can deduct all losses from the activity against active and portfolio income.  The taxable income is </a:t>
            </a:r>
            <a:r>
              <a:rPr lang="en-US" altLang="en-US" sz="4000" b="1" u="sng">
                <a:solidFill>
                  <a:srgbClr val="FF0000"/>
                </a:solidFill>
              </a:rPr>
              <a:t>$45,000 ($43,000  +  $29,000  -  $27,000).</a:t>
            </a:r>
            <a:endParaRPr lang="en-US" altLang="en-US" sz="8000" b="1" u="sng">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Object 2"/>
          <p:cNvGraphicFramePr>
            <a:graphicFrameLocks noGrp="1" noChangeAspect="1"/>
          </p:cNvGraphicFramePr>
          <p:nvPr>
            <p:ph/>
          </p:nvPr>
        </p:nvGraphicFramePr>
        <p:xfrm>
          <a:off x="917575" y="312738"/>
          <a:ext cx="7312025" cy="6340475"/>
        </p:xfrm>
        <a:graphic>
          <a:graphicData uri="http://schemas.openxmlformats.org/presentationml/2006/ole">
            <mc:AlternateContent xmlns:mc="http://schemas.openxmlformats.org/markup-compatibility/2006">
              <mc:Choice xmlns:v="urn:schemas-microsoft-com:vml" Requires="v">
                <p:oleObj spid="_x0000_s106551" name="Worksheet" r:id="rId3" imgW="3514700" imgH="3048030" progId="Excel.Sheet.8">
                  <p:embed/>
                </p:oleObj>
              </mc:Choice>
              <mc:Fallback>
                <p:oleObj name="Worksheet" r:id="rId3" imgW="3514700" imgH="3048030"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575" y="312738"/>
                        <a:ext cx="7312025"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958008"/>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152400" y="692150"/>
            <a:ext cx="8686800" cy="4951413"/>
          </a:xfrm>
        </p:spPr>
        <p:txBody>
          <a:bodyPr lIns="90488" tIns="44450" rIns="90488" bIns="44450" anchor="t">
            <a:spAutoFit/>
          </a:bodyPr>
          <a:lstStyle/>
          <a:p>
            <a:pPr eaLnBrk="1" hangingPunct="1"/>
            <a:br>
              <a:rPr lang="en-US" altLang="en-US" sz="2800"/>
            </a:br>
            <a:r>
              <a:rPr lang="en-US" altLang="en-US" sz="13800">
                <a:latin typeface="Arial Black" pitchFamily="34" charset="0"/>
                <a:cs typeface="Arial" pitchFamily="34" charset="0"/>
              </a:rPr>
              <a:t>Vacation Homes</a:t>
            </a:r>
          </a:p>
        </p:txBody>
      </p:sp>
    </p:spTree>
    <p:extLst>
      <p:ext uri="{BB962C8B-B14F-4D97-AF65-F5344CB8AC3E}">
        <p14:creationId xmlns:p14="http://schemas.microsoft.com/office/powerpoint/2010/main" val="343464291"/>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Object 2"/>
          <p:cNvGraphicFramePr>
            <a:graphicFrameLocks noGrp="1" noChangeAspect="1"/>
          </p:cNvGraphicFramePr>
          <p:nvPr>
            <p:ph/>
          </p:nvPr>
        </p:nvGraphicFramePr>
        <p:xfrm>
          <a:off x="706438" y="152400"/>
          <a:ext cx="7713662" cy="6629400"/>
        </p:xfrm>
        <a:graphic>
          <a:graphicData uri="http://schemas.openxmlformats.org/presentationml/2006/ole">
            <mc:AlternateContent xmlns:mc="http://schemas.openxmlformats.org/markup-compatibility/2006">
              <mc:Choice xmlns:v="urn:schemas-microsoft-com:vml" Requires="v">
                <p:oleObj spid="_x0000_s107575" name="Worksheet" r:id="rId3" imgW="5962785" imgH="5124360" progId="Excel.Sheet.8">
                  <p:embed/>
                </p:oleObj>
              </mc:Choice>
              <mc:Fallback>
                <p:oleObj name="Worksheet" r:id="rId3" imgW="5962785" imgH="5124360"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6438" y="152400"/>
                        <a:ext cx="7713662"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30524936"/>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228600" y="228600"/>
            <a:ext cx="8610600" cy="6248400"/>
          </a:xfrm>
        </p:spPr>
        <p:txBody>
          <a:bodyPr/>
          <a:lstStyle/>
          <a:p>
            <a:pPr marL="0" indent="0" algn="ctr" eaLnBrk="1" hangingPunct="1">
              <a:buFont typeface="Arial" pitchFamily="34" charset="0"/>
              <a:buNone/>
              <a:defRPr/>
            </a:pPr>
            <a:r>
              <a:rPr lang="en-US" b="1" u="sng" dirty="0">
                <a:solidFill>
                  <a:srgbClr val="FF0000"/>
                </a:solidFill>
                <a:latin typeface="Arial Black" pitchFamily="34" charset="0"/>
              </a:rPr>
              <a:t>Residential Rental Property</a:t>
            </a:r>
          </a:p>
          <a:p>
            <a:pPr eaLnBrk="1" hangingPunct="1">
              <a:defRPr/>
            </a:pPr>
            <a:r>
              <a:rPr lang="en-US" b="1" dirty="0"/>
              <a:t>If rental of real estate is a business, </a:t>
            </a:r>
            <a:br>
              <a:rPr lang="en-US" b="1" dirty="0"/>
            </a:br>
            <a:r>
              <a:rPr lang="en-US" b="1" dirty="0"/>
              <a:t>all income is included and all expenses are deductible, even if it creates a loss (subject to passive loss rules)</a:t>
            </a:r>
          </a:p>
          <a:p>
            <a:pPr eaLnBrk="1" hangingPunct="1">
              <a:defRPr/>
            </a:pPr>
            <a:r>
              <a:rPr lang="en-US" b="1" dirty="0"/>
              <a:t>Expenses include: advertising, cleaning, maintenance, utilities, insurance, taxes, interest, commissions for collection of rent, travel to collect rental income or to manage the property or maintain the property</a:t>
            </a:r>
          </a:p>
        </p:txBody>
      </p:sp>
    </p:spTree>
    <p:extLst>
      <p:ext uri="{BB962C8B-B14F-4D97-AF65-F5344CB8AC3E}">
        <p14:creationId xmlns:p14="http://schemas.microsoft.com/office/powerpoint/2010/main" val="30209678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sz="3600" b="1" dirty="0"/>
              <a:t>Suppose Courtney frequently buys and sells land or develops land to sell in small parcels to those wanting to build homes. Would Courtney's </a:t>
            </a:r>
            <a:r>
              <a:rPr lang="en-US" sz="3600" b="1" i="1" dirty="0"/>
              <a:t>activity </a:t>
            </a:r>
            <a:r>
              <a:rPr lang="en-US" sz="3600" b="1" dirty="0"/>
              <a:t>be considered a business or investment </a:t>
            </a:r>
            <a:r>
              <a:rPr lang="en-US" sz="3600" b="1" i="1" dirty="0"/>
              <a:t>activity? </a:t>
            </a:r>
            <a:endParaRPr lang="en-US" sz="3600" b="1" dirty="0"/>
          </a:p>
          <a:p>
            <a:pPr marL="0" indent="0">
              <a:buNone/>
            </a:pPr>
            <a:r>
              <a:rPr lang="en-US" sz="3600" b="1" dirty="0">
                <a:latin typeface="Arial Black" panose="020B0A04020102020204" pitchFamily="34" charset="0"/>
              </a:rPr>
              <a:t>Answer: </a:t>
            </a:r>
            <a:r>
              <a:rPr lang="en-US" sz="3600" b="1" dirty="0"/>
              <a:t>Courtney's </a:t>
            </a:r>
            <a:r>
              <a:rPr lang="en-US" sz="3600" b="1" i="1" dirty="0"/>
              <a:t>activity </a:t>
            </a:r>
            <a:r>
              <a:rPr lang="en-US" sz="3600" b="1" dirty="0"/>
              <a:t>would most likely be considered a business </a:t>
            </a:r>
            <a:r>
              <a:rPr lang="en-US" sz="3600" b="1" i="1" dirty="0"/>
              <a:t>activity </a:t>
            </a:r>
            <a:r>
              <a:rPr lang="en-US" sz="3600" b="1" dirty="0"/>
              <a:t>because she is actively </a:t>
            </a:r>
            <a:r>
              <a:rPr lang="en-US" sz="3600" b="1" i="1" dirty="0"/>
              <a:t>involved </a:t>
            </a:r>
            <a:r>
              <a:rPr lang="en-US" sz="3600" b="1" dirty="0"/>
              <a:t>in generating profits from the land by developing it rather than simply holding the land for appreciation. </a:t>
            </a:r>
          </a:p>
          <a:p>
            <a:pPr marL="0" indent="0" algn="ctr">
              <a:buNone/>
            </a:pPr>
            <a:endParaRPr lang="en-US" altLang="en-US" sz="2000" b="1" dirty="0"/>
          </a:p>
        </p:txBody>
      </p:sp>
    </p:spTree>
    <p:extLst>
      <p:ext uri="{BB962C8B-B14F-4D97-AF65-F5344CB8AC3E}">
        <p14:creationId xmlns:p14="http://schemas.microsoft.com/office/powerpoint/2010/main" val="572664397"/>
      </p:ext>
    </p:extLst>
  </p:cSld>
  <p:clrMapOvr>
    <a:masterClrMapping/>
  </p:clrMapOvr>
  <p:transition spd="slow">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152400" y="152400"/>
            <a:ext cx="8839200" cy="6248400"/>
          </a:xfrm>
        </p:spPr>
        <p:txBody>
          <a:bodyPr/>
          <a:lstStyle/>
          <a:p>
            <a:pPr marL="0" indent="0" algn="ctr" eaLnBrk="1" hangingPunct="1">
              <a:buFont typeface="Arial" pitchFamily="34" charset="0"/>
              <a:buNone/>
              <a:defRPr/>
            </a:pPr>
            <a:r>
              <a:rPr lang="en-US" sz="4000" b="1" u="sng" dirty="0">
                <a:solidFill>
                  <a:srgbClr val="FF0000"/>
                </a:solidFill>
                <a:latin typeface="Arial Black" pitchFamily="34" charset="0"/>
              </a:rPr>
              <a:t>Residential Rental Property</a:t>
            </a:r>
          </a:p>
          <a:p>
            <a:pPr eaLnBrk="1" hangingPunct="1">
              <a:spcBef>
                <a:spcPts val="1800"/>
              </a:spcBef>
              <a:defRPr/>
            </a:pPr>
            <a:r>
              <a:rPr lang="en-US" sz="3600" b="1" dirty="0"/>
              <a:t>When property is </a:t>
            </a:r>
            <a:r>
              <a:rPr lang="en-US" sz="3600" b="1" u="sng" dirty="0"/>
              <a:t>converted from personal to rental property</a:t>
            </a:r>
            <a:r>
              <a:rPr lang="en-US" sz="3600" b="1" dirty="0"/>
              <a:t>, expenses must be divided between rental and personal use</a:t>
            </a:r>
          </a:p>
          <a:p>
            <a:pPr eaLnBrk="1" hangingPunct="1">
              <a:spcBef>
                <a:spcPts val="1800"/>
              </a:spcBef>
              <a:defRPr/>
            </a:pPr>
            <a:r>
              <a:rPr lang="en-US" sz="3600" b="1" dirty="0"/>
              <a:t>No depreciation or insurance deduction allowed for personal-use part of year</a:t>
            </a:r>
          </a:p>
          <a:p>
            <a:pPr eaLnBrk="1" hangingPunct="1">
              <a:spcBef>
                <a:spcPts val="1800"/>
              </a:spcBef>
              <a:defRPr/>
            </a:pPr>
            <a:r>
              <a:rPr lang="en-US" sz="3600" b="1" dirty="0"/>
              <a:t>Mortgage interest and real estate taxes for personal-use can be deducted as itemized deductions</a:t>
            </a:r>
          </a:p>
        </p:txBody>
      </p:sp>
    </p:spTree>
    <p:extLst>
      <p:ext uri="{BB962C8B-B14F-4D97-AF65-F5344CB8AC3E}">
        <p14:creationId xmlns:p14="http://schemas.microsoft.com/office/powerpoint/2010/main" val="3798134379"/>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a:xfrm>
            <a:off x="152400" y="228600"/>
            <a:ext cx="8763000" cy="6172200"/>
          </a:xfrm>
        </p:spPr>
        <p:txBody>
          <a:bodyPr/>
          <a:lstStyle/>
          <a:p>
            <a:pPr marL="0" indent="0" algn="ctr" eaLnBrk="1" hangingPunct="1">
              <a:buFont typeface="Arial" pitchFamily="34" charset="0"/>
              <a:buNone/>
              <a:defRPr/>
            </a:pPr>
            <a:r>
              <a:rPr lang="en-US" sz="3600" b="1" u="sng" dirty="0">
                <a:solidFill>
                  <a:srgbClr val="FF0000"/>
                </a:solidFill>
                <a:latin typeface="Arial Black" pitchFamily="34" charset="0"/>
              </a:rPr>
              <a:t>Rental of a Vacation Home</a:t>
            </a:r>
          </a:p>
          <a:p>
            <a:pPr eaLnBrk="1" hangingPunct="1">
              <a:defRPr/>
            </a:pPr>
            <a:r>
              <a:rPr lang="en-US" sz="3600" b="1" dirty="0"/>
              <a:t>If the residence is </a:t>
            </a:r>
            <a:r>
              <a:rPr lang="en-US" sz="3600" b="1" u="sng" dirty="0"/>
              <a:t>rented for </a:t>
            </a:r>
            <a:br>
              <a:rPr lang="en-US" sz="3600" b="1" u="sng" dirty="0"/>
            </a:br>
            <a:r>
              <a:rPr lang="en-US" sz="3600" b="1" u="sng" dirty="0"/>
              <a:t>less than 15 days </a:t>
            </a:r>
            <a:r>
              <a:rPr lang="en-US" sz="3600" b="1" dirty="0"/>
              <a:t>during the year a </a:t>
            </a:r>
            <a:br>
              <a:rPr lang="en-US" sz="3600" b="1" dirty="0"/>
            </a:br>
            <a:r>
              <a:rPr lang="en-US" sz="3600" b="1" u="sng" dirty="0"/>
              <a:t>de </a:t>
            </a:r>
            <a:r>
              <a:rPr lang="en-US" sz="3600" b="1" u="sng" dirty="0" err="1"/>
              <a:t>minimis</a:t>
            </a:r>
            <a:r>
              <a:rPr lang="en-US" sz="3600" b="1" dirty="0"/>
              <a:t> exception applies</a:t>
            </a:r>
          </a:p>
          <a:p>
            <a:pPr lvl="1" eaLnBrk="1" hangingPunct="1">
              <a:defRPr/>
            </a:pPr>
            <a:r>
              <a:rPr lang="en-US" sz="3600" b="1" dirty="0"/>
              <a:t>No rental income is reported and</a:t>
            </a:r>
          </a:p>
          <a:p>
            <a:pPr lvl="1" eaLnBrk="1" hangingPunct="1">
              <a:defRPr/>
            </a:pPr>
            <a:r>
              <a:rPr lang="en-US" sz="3600" b="1" dirty="0"/>
              <a:t>No deductions are allowed for expenses other than mortgage interest and property taxes as itemized deductions</a:t>
            </a:r>
          </a:p>
          <a:p>
            <a:pPr lvl="1" eaLnBrk="1" hangingPunct="1">
              <a:defRPr/>
            </a:pPr>
            <a:r>
              <a:rPr lang="en-US" sz="3600" b="1" dirty="0"/>
              <a:t>See Sec. 280(g)</a:t>
            </a:r>
          </a:p>
        </p:txBody>
      </p:sp>
    </p:spTree>
    <p:extLst>
      <p:ext uri="{BB962C8B-B14F-4D97-AF65-F5344CB8AC3E}">
        <p14:creationId xmlns:p14="http://schemas.microsoft.com/office/powerpoint/2010/main" val="1626611517"/>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228600" y="228600"/>
            <a:ext cx="8686800" cy="6400800"/>
          </a:xfrm>
        </p:spPr>
        <p:txBody>
          <a:bodyPr/>
          <a:lstStyle/>
          <a:p>
            <a:pPr algn="ctr" eaLnBrk="1" hangingPunct="1">
              <a:buFontTx/>
              <a:buNone/>
            </a:pPr>
            <a:r>
              <a:rPr lang="en-US" altLang="en-US" sz="3600" b="1" u="sng"/>
              <a:t>Rental of a Vacation Home</a:t>
            </a:r>
            <a:r>
              <a:rPr lang="en-US" altLang="en-US" b="1"/>
              <a:t> </a:t>
            </a:r>
          </a:p>
          <a:p>
            <a:pPr eaLnBrk="1" hangingPunct="1"/>
            <a:r>
              <a:rPr lang="en-US" altLang="en-US" b="1"/>
              <a:t>If rental period is greater than 14 days and</a:t>
            </a:r>
          </a:p>
          <a:p>
            <a:pPr eaLnBrk="1" hangingPunct="1"/>
            <a:r>
              <a:rPr lang="en-US" altLang="en-US" b="1"/>
              <a:t>If personal use does not exceed the greater of 14 days or 10% of the rental days</a:t>
            </a:r>
          </a:p>
          <a:p>
            <a:pPr lvl="1" eaLnBrk="1" hangingPunct="1"/>
            <a:r>
              <a:rPr lang="en-US" altLang="en-US" sz="3200" b="1"/>
              <a:t>All rent is included in income</a:t>
            </a:r>
          </a:p>
          <a:p>
            <a:pPr lvl="1" eaLnBrk="1" hangingPunct="1"/>
            <a:r>
              <a:rPr lang="en-US" altLang="en-US" sz="3200" b="1"/>
              <a:t>Expenses are allocated between rental and personal use</a:t>
            </a:r>
          </a:p>
          <a:p>
            <a:pPr lvl="1" eaLnBrk="1" hangingPunct="1"/>
            <a:r>
              <a:rPr lang="en-US" altLang="en-US" sz="3200" b="1"/>
              <a:t>All expenses related to the rental use are deductible (even if this creates a loss)</a:t>
            </a:r>
          </a:p>
          <a:p>
            <a:pPr lvl="1" eaLnBrk="1" hangingPunct="1"/>
            <a:r>
              <a:rPr lang="en-US" altLang="en-US" sz="3200" b="1"/>
              <a:t>But see passive loss rules. Sec. 469</a:t>
            </a:r>
          </a:p>
        </p:txBody>
      </p:sp>
    </p:spTree>
    <p:extLst>
      <p:ext uri="{BB962C8B-B14F-4D97-AF65-F5344CB8AC3E}">
        <p14:creationId xmlns:p14="http://schemas.microsoft.com/office/powerpoint/2010/main" val="2480525059"/>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a:xfrm>
            <a:off x="228600" y="228600"/>
            <a:ext cx="8534400" cy="6324600"/>
          </a:xfrm>
        </p:spPr>
        <p:txBody>
          <a:bodyPr/>
          <a:lstStyle/>
          <a:p>
            <a:pPr algn="ctr" eaLnBrk="1" hangingPunct="1">
              <a:buFontTx/>
              <a:buNone/>
            </a:pPr>
            <a:r>
              <a:rPr lang="en-US" altLang="en-US" sz="3600" b="1" u="sng"/>
              <a:t>Rental of a Vacation Home</a:t>
            </a:r>
            <a:r>
              <a:rPr lang="en-US" altLang="en-US" b="1"/>
              <a:t> </a:t>
            </a:r>
          </a:p>
          <a:p>
            <a:pPr eaLnBrk="1" hangingPunct="1"/>
            <a:r>
              <a:rPr lang="en-US" altLang="en-US" b="1"/>
              <a:t>If rental period is greater than 14 days but</a:t>
            </a:r>
          </a:p>
          <a:p>
            <a:pPr eaLnBrk="1" hangingPunct="1"/>
            <a:r>
              <a:rPr lang="en-US" altLang="en-US" b="1">
                <a:solidFill>
                  <a:srgbClr val="FF0000"/>
                </a:solidFill>
              </a:rPr>
              <a:t>Personal use exceeds the greater of 14 days or 10% of the rental days</a:t>
            </a:r>
          </a:p>
          <a:p>
            <a:pPr lvl="1" eaLnBrk="1" hangingPunct="1"/>
            <a:r>
              <a:rPr lang="en-US" altLang="en-US" b="1"/>
              <a:t>Rental expenses limited to rental income (no loss)</a:t>
            </a:r>
          </a:p>
          <a:p>
            <a:pPr lvl="1" eaLnBrk="1" hangingPunct="1"/>
            <a:r>
              <a:rPr lang="en-US" altLang="en-US" b="1"/>
              <a:t>Nondeductible rental expenses can be carried forward to the future years</a:t>
            </a:r>
          </a:p>
          <a:p>
            <a:pPr lvl="1" eaLnBrk="1" hangingPunct="1"/>
            <a:r>
              <a:rPr lang="en-US" altLang="en-US" b="1"/>
              <a:t>Real estate taxes and mortgage interest for personal-use portion allowed as itemized deductions</a:t>
            </a:r>
          </a:p>
        </p:txBody>
      </p:sp>
    </p:spTree>
    <p:extLst>
      <p:ext uri="{BB962C8B-B14F-4D97-AF65-F5344CB8AC3E}">
        <p14:creationId xmlns:p14="http://schemas.microsoft.com/office/powerpoint/2010/main" val="2072071320"/>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Grp="1" noChangeAspect="1"/>
          </p:cNvGraphicFramePr>
          <p:nvPr>
            <p:ph/>
          </p:nvPr>
        </p:nvGraphicFramePr>
        <p:xfrm>
          <a:off x="244475" y="493713"/>
          <a:ext cx="8758238" cy="5068887"/>
        </p:xfrm>
        <a:graphic>
          <a:graphicData uri="http://schemas.openxmlformats.org/presentationml/2006/ole">
            <mc:AlternateContent xmlns:mc="http://schemas.openxmlformats.org/markup-compatibility/2006">
              <mc:Choice xmlns:v="urn:schemas-microsoft-com:vml" Requires="v">
                <p:oleObj spid="_x0000_s108599" name="Worksheet" r:id="rId3" imgW="5200565" imgH="3009798" progId="Excel.Sheet.8">
                  <p:embed/>
                </p:oleObj>
              </mc:Choice>
              <mc:Fallback>
                <p:oleObj name="Worksheet" r:id="rId3" imgW="5200565" imgH="3009798"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475" y="493713"/>
                        <a:ext cx="8758238" cy="506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58352456"/>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p:nvPr>
        </p:nvSpPr>
        <p:spPr>
          <a:xfrm>
            <a:off x="152400" y="152400"/>
            <a:ext cx="8839200" cy="6477000"/>
          </a:xfrm>
        </p:spPr>
        <p:txBody>
          <a:bodyPr/>
          <a:lstStyle/>
          <a:p>
            <a:pPr marL="514350" indent="-514350" eaLnBrk="1" hangingPunct="1">
              <a:buFontTx/>
              <a:buNone/>
            </a:pPr>
            <a:r>
              <a:rPr lang="en-US" altLang="en-US" b="1" u="sng">
                <a:solidFill>
                  <a:srgbClr val="FF0000"/>
                </a:solidFill>
              </a:rPr>
              <a:t>Sec. 280A Disallowance of Certain</a:t>
            </a:r>
          </a:p>
          <a:p>
            <a:pPr marL="514350" indent="-514350" eaLnBrk="1" hangingPunct="1">
              <a:buFontTx/>
              <a:buNone/>
            </a:pPr>
            <a:r>
              <a:rPr lang="en-US" altLang="en-US" sz="3600" b="1" u="sng"/>
              <a:t>Expenses … Business Use of Home, </a:t>
            </a:r>
          </a:p>
          <a:p>
            <a:pPr marL="514350" indent="-514350" eaLnBrk="1" hangingPunct="1">
              <a:buFontTx/>
              <a:buNone/>
            </a:pPr>
            <a:r>
              <a:rPr lang="en-US" altLang="en-US" sz="3600" b="1" u="sng"/>
              <a:t>Rental of Vacation Homes, etc. </a:t>
            </a:r>
          </a:p>
          <a:p>
            <a:pPr marL="514350" indent="-514350" eaLnBrk="1" hangingPunct="1">
              <a:buFontTx/>
              <a:buNone/>
            </a:pPr>
            <a:r>
              <a:rPr lang="en-US" altLang="en-US" sz="3600" b="1"/>
              <a:t>(a) General Rule.-- Except as otherwise provided in this section, in the case of a taxpayer who is an individual or a S corporation, no deduction otherwise allowable … shall be allowed with respect to the use of a dwelling unit </a:t>
            </a:r>
            <a:r>
              <a:rPr lang="en-US" altLang="en-US" sz="3600" b="1" u="sng"/>
              <a:t>which is used by the taxpayer during the taxable year as </a:t>
            </a:r>
            <a:r>
              <a:rPr lang="en-US" altLang="en-US" sz="4400" b="1" u="sng">
                <a:solidFill>
                  <a:srgbClr val="FF0000"/>
                </a:solidFill>
              </a:rPr>
              <a:t>a residence.</a:t>
            </a:r>
            <a:endParaRPr lang="en-US" altLang="en-US" sz="3600" b="1" u="sng">
              <a:solidFill>
                <a:srgbClr val="FF0000"/>
              </a:solidFill>
            </a:endParaRPr>
          </a:p>
        </p:txBody>
      </p:sp>
    </p:spTree>
    <p:extLst>
      <p:ext uri="{BB962C8B-B14F-4D97-AF65-F5344CB8AC3E}">
        <p14:creationId xmlns:p14="http://schemas.microsoft.com/office/powerpoint/2010/main" val="215823265"/>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3600" b="1" u="sng">
                <a:solidFill>
                  <a:srgbClr val="FF0000"/>
                </a:solidFill>
              </a:rPr>
              <a:t>Sec. 280A Disallowance of Certain </a:t>
            </a:r>
          </a:p>
          <a:p>
            <a:pPr marL="400050" indent="-400050" eaLnBrk="1" hangingPunct="1">
              <a:buFontTx/>
              <a:buNone/>
            </a:pPr>
            <a:r>
              <a:rPr lang="en-US" altLang="en-US" sz="3600" b="1"/>
              <a:t>Expenses … Business Use of Home, </a:t>
            </a:r>
          </a:p>
          <a:p>
            <a:pPr marL="400050" indent="-400050" eaLnBrk="1" hangingPunct="1">
              <a:buFontTx/>
              <a:buNone/>
            </a:pPr>
            <a:r>
              <a:rPr lang="en-US" altLang="en-US" sz="3600" b="1"/>
              <a:t>Rental of Vacation Homes, etc. </a:t>
            </a:r>
          </a:p>
          <a:p>
            <a:pPr marL="400050" indent="-400050" eaLnBrk="1" hangingPunct="1">
              <a:buFontTx/>
              <a:buNone/>
            </a:pPr>
            <a:r>
              <a:rPr lang="en-US" altLang="en-US" sz="3600" b="1">
                <a:solidFill>
                  <a:srgbClr val="FF0000"/>
                </a:solidFill>
              </a:rPr>
              <a:t>(b) Exceptions for Interest, Taxes, Casualty Losses, Etc.--</a:t>
            </a:r>
          </a:p>
          <a:p>
            <a:pPr marL="400050" indent="-400050" eaLnBrk="1" hangingPunct="1">
              <a:buFontTx/>
              <a:buNone/>
            </a:pPr>
            <a:r>
              <a:rPr lang="en-US" altLang="en-US" sz="3600" b="1"/>
              <a:t>Subsection (a) shall not apply to any </a:t>
            </a:r>
            <a:r>
              <a:rPr lang="en-US" altLang="en-US" sz="3600" b="1" u="sng"/>
              <a:t>deduction allowable to the taxpayer without regard to its connection with his trade or business (or with his income-producing activity).</a:t>
            </a:r>
          </a:p>
        </p:txBody>
      </p:sp>
    </p:spTree>
    <p:extLst>
      <p:ext uri="{BB962C8B-B14F-4D97-AF65-F5344CB8AC3E}">
        <p14:creationId xmlns:p14="http://schemas.microsoft.com/office/powerpoint/2010/main" val="2382424915"/>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800" b="1" u="sng"/>
              <a:t>Sec. 280A Disallowance…</a:t>
            </a:r>
          </a:p>
          <a:p>
            <a:pPr marL="400050" indent="-400050" eaLnBrk="1" hangingPunct="1">
              <a:buFontTx/>
              <a:buNone/>
            </a:pPr>
            <a:r>
              <a:rPr lang="en-US" altLang="en-US" sz="4800" b="1">
                <a:solidFill>
                  <a:srgbClr val="FF0000"/>
                </a:solidFill>
              </a:rPr>
              <a:t>(d) Use as Residence.--</a:t>
            </a:r>
          </a:p>
          <a:p>
            <a:pPr marL="400050" indent="-400050" eaLnBrk="1" hangingPunct="1">
              <a:buFontTx/>
              <a:buNone/>
            </a:pPr>
            <a:r>
              <a:rPr lang="en-US" altLang="en-US" sz="4000" b="1"/>
              <a:t>(1) In General.--For purposes of this section, a taxpayer </a:t>
            </a:r>
            <a:r>
              <a:rPr lang="en-US" altLang="en-US" sz="4000" b="1" u="sng"/>
              <a:t>uses a  dwelling unit during the taxable year as a residence</a:t>
            </a:r>
            <a:r>
              <a:rPr lang="en-US" altLang="en-US" sz="4000" b="1"/>
              <a:t> if he uses such unit  (or portion thereof) for personal purposes for a number of days which  exceeds the greater of--</a:t>
            </a:r>
          </a:p>
          <a:p>
            <a:pPr marL="400050" indent="-400050" eaLnBrk="1" hangingPunct="1">
              <a:buFontTx/>
              <a:buNone/>
            </a:pPr>
            <a:endParaRPr lang="en-US" altLang="en-US" b="1"/>
          </a:p>
        </p:txBody>
      </p:sp>
    </p:spTree>
    <p:extLst>
      <p:ext uri="{BB962C8B-B14F-4D97-AF65-F5344CB8AC3E}">
        <p14:creationId xmlns:p14="http://schemas.microsoft.com/office/powerpoint/2010/main" val="404387161"/>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p:nvPr>
        </p:nvSpPr>
        <p:spPr>
          <a:xfrm>
            <a:off x="304800" y="228600"/>
            <a:ext cx="8610600" cy="6172200"/>
          </a:xfrm>
        </p:spPr>
        <p:txBody>
          <a:bodyPr/>
          <a:lstStyle/>
          <a:p>
            <a:pPr marL="400050" indent="-400050" eaLnBrk="1" fontAlgn="auto" hangingPunct="1">
              <a:spcAft>
                <a:spcPts val="0"/>
              </a:spcAft>
              <a:buFontTx/>
              <a:buNone/>
              <a:defRPr/>
            </a:pPr>
            <a:r>
              <a:rPr lang="en-US" sz="4800" b="1" dirty="0"/>
              <a:t>Sec. 280A Disallowance…</a:t>
            </a:r>
          </a:p>
          <a:p>
            <a:pPr marL="400050" indent="-400050" eaLnBrk="1" fontAlgn="auto" hangingPunct="1">
              <a:spcAft>
                <a:spcPts val="0"/>
              </a:spcAft>
              <a:buFontTx/>
              <a:buNone/>
              <a:defRPr/>
            </a:pPr>
            <a:r>
              <a:rPr lang="en-US" sz="5400" b="1" dirty="0"/>
              <a:t>(d) Use as Residence.--</a:t>
            </a:r>
          </a:p>
          <a:p>
            <a:pPr marL="692150" indent="-692150" eaLnBrk="1" fontAlgn="auto" hangingPunct="1">
              <a:spcAft>
                <a:spcPts val="0"/>
              </a:spcAft>
              <a:buFontTx/>
              <a:buNone/>
              <a:defRPr/>
            </a:pPr>
            <a:r>
              <a:rPr lang="en-US" sz="3600" b="1" dirty="0"/>
              <a:t>(A) </a:t>
            </a:r>
            <a:r>
              <a:rPr lang="en-US" sz="3600" b="1" u="sng" dirty="0"/>
              <a:t>14 days,</a:t>
            </a:r>
            <a:r>
              <a:rPr lang="en-US" sz="3600" b="1" dirty="0"/>
              <a:t> or </a:t>
            </a:r>
            <a:r>
              <a:rPr lang="en-US" sz="3600" b="1" u="sng" dirty="0"/>
              <a:t>10 percent</a:t>
            </a:r>
            <a:r>
              <a:rPr lang="en-US" sz="3600" b="1" dirty="0"/>
              <a:t> of the number of days during such year for  which such unit is rented at a fair rental.  </a:t>
            </a:r>
            <a:br>
              <a:rPr lang="en-US" sz="3600" b="1" dirty="0"/>
            </a:br>
            <a:r>
              <a:rPr lang="en-US" sz="3600" b="1" dirty="0"/>
              <a:t>For purposes of subparagraph (B), a unit shall not be treated as rented at a  fair rental for any day for which it is used for personal purposes.</a:t>
            </a:r>
          </a:p>
        </p:txBody>
      </p:sp>
    </p:spTree>
    <p:extLst>
      <p:ext uri="{BB962C8B-B14F-4D97-AF65-F5344CB8AC3E}">
        <p14:creationId xmlns:p14="http://schemas.microsoft.com/office/powerpoint/2010/main" val="237120490"/>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400" b="1"/>
              <a:t>Sec. 280A Disallowance…</a:t>
            </a:r>
          </a:p>
          <a:p>
            <a:pPr marL="400050" indent="-400050" eaLnBrk="1" hangingPunct="1">
              <a:buFontTx/>
              <a:buNone/>
            </a:pPr>
            <a:r>
              <a:rPr lang="en-US" altLang="en-US" sz="4000" b="1"/>
              <a:t>(g) Special Rule for Certain Rental Use.--</a:t>
            </a:r>
          </a:p>
          <a:p>
            <a:pPr marL="400050" indent="-400050" eaLnBrk="1" hangingPunct="1">
              <a:buFontTx/>
              <a:buNone/>
            </a:pPr>
            <a:r>
              <a:rPr lang="en-US" altLang="en-US" sz="4000" b="1"/>
              <a:t>Notwithstanding any other provision of this section or section 183, if a dwelling unit is used … by the taxpayer as a residence and </a:t>
            </a:r>
          </a:p>
          <a:p>
            <a:pPr marL="400050" indent="-400050" eaLnBrk="1" hangingPunct="1">
              <a:buFontTx/>
              <a:buNone/>
            </a:pPr>
            <a:r>
              <a:rPr lang="en-US" altLang="en-US" sz="4000" b="1"/>
              <a:t>… rented for less than 15 days during the taxable year, then--</a:t>
            </a:r>
          </a:p>
        </p:txBody>
      </p:sp>
    </p:spTree>
    <p:extLst>
      <p:ext uri="{BB962C8B-B14F-4D97-AF65-F5344CB8AC3E}">
        <p14:creationId xmlns:p14="http://schemas.microsoft.com/office/powerpoint/2010/main" val="314178871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algn="ctr">
              <a:buFont typeface="Arial" pitchFamily="34" charset="0"/>
              <a:buNone/>
            </a:pPr>
            <a:r>
              <a:rPr lang="en-US" altLang="en-US" sz="2800" b="1" dirty="0"/>
              <a:t> </a:t>
            </a:r>
          </a:p>
        </p:txBody>
      </p:sp>
      <p:graphicFrame>
        <p:nvGraphicFramePr>
          <p:cNvPr id="2" name="Object 1"/>
          <p:cNvGraphicFramePr>
            <a:graphicFrameLocks noChangeAspect="1"/>
          </p:cNvGraphicFramePr>
          <p:nvPr>
            <p:extLst>
              <p:ext uri="{D42A27DB-BD31-4B8C-83A1-F6EECF244321}">
                <p14:modId xmlns:p14="http://schemas.microsoft.com/office/powerpoint/2010/main" val="1644293859"/>
              </p:ext>
            </p:extLst>
          </p:nvPr>
        </p:nvGraphicFramePr>
        <p:xfrm>
          <a:off x="465875" y="1219200"/>
          <a:ext cx="8353842" cy="4495800"/>
        </p:xfrm>
        <a:graphic>
          <a:graphicData uri="http://schemas.openxmlformats.org/presentationml/2006/ole">
            <mc:AlternateContent xmlns:mc="http://schemas.openxmlformats.org/markup-compatibility/2006">
              <mc:Choice xmlns:v="urn:schemas-microsoft-com:vml" Requires="v">
                <p:oleObj spid="_x0000_s113711" name="Worksheet" r:id="rId3" imgW="3368017" imgH="1813536" progId="Excel.Sheet.12">
                  <p:embed/>
                </p:oleObj>
              </mc:Choice>
              <mc:Fallback>
                <p:oleObj name="Worksheet" r:id="rId3" imgW="3368017" imgH="1813536" progId="Excel.Sheet.12">
                  <p:embed/>
                  <p:pic>
                    <p:nvPicPr>
                      <p:cNvPr id="0" name=""/>
                      <p:cNvPicPr/>
                      <p:nvPr/>
                    </p:nvPicPr>
                    <p:blipFill>
                      <a:blip r:embed="rId4"/>
                      <a:stretch>
                        <a:fillRect/>
                      </a:stretch>
                    </p:blipFill>
                    <p:spPr>
                      <a:xfrm>
                        <a:off x="465875" y="1219200"/>
                        <a:ext cx="8353842" cy="4495800"/>
                      </a:xfrm>
                      <a:prstGeom prst="rect">
                        <a:avLst/>
                      </a:prstGeom>
                    </p:spPr>
                  </p:pic>
                </p:oleObj>
              </mc:Fallback>
            </mc:AlternateContent>
          </a:graphicData>
        </a:graphic>
      </p:graphicFrame>
    </p:spTree>
    <p:extLst>
      <p:ext uri="{BB962C8B-B14F-4D97-AF65-F5344CB8AC3E}">
        <p14:creationId xmlns:p14="http://schemas.microsoft.com/office/powerpoint/2010/main" val="4243156070"/>
      </p:ext>
    </p:extLst>
  </p:cSld>
  <p:clrMapOvr>
    <a:masterClrMapping/>
  </p:clrMapOvr>
  <p:transition spd="slow">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400" b="1" u="sng">
                <a:solidFill>
                  <a:srgbClr val="FF0000"/>
                </a:solidFill>
              </a:rPr>
              <a:t>Sec. 280A Disallowance…</a:t>
            </a:r>
          </a:p>
          <a:p>
            <a:pPr marL="400050" indent="-400050" eaLnBrk="1" hangingPunct="1">
              <a:buFontTx/>
              <a:buNone/>
            </a:pPr>
            <a:r>
              <a:rPr lang="en-US" altLang="en-US" sz="4400" b="1" u="sng">
                <a:solidFill>
                  <a:srgbClr val="FF0000"/>
                </a:solidFill>
              </a:rPr>
              <a:t>(g) Special Rule...--</a:t>
            </a:r>
          </a:p>
          <a:p>
            <a:pPr marL="400050" indent="-400050" eaLnBrk="1" hangingPunct="1">
              <a:buFontTx/>
              <a:buNone/>
            </a:pPr>
            <a:r>
              <a:rPr lang="en-US" altLang="en-US" sz="3600" b="1"/>
              <a:t>…</a:t>
            </a:r>
          </a:p>
          <a:p>
            <a:pPr marL="400050" indent="-400050" eaLnBrk="1" hangingPunct="1">
              <a:buFontTx/>
              <a:buNone/>
            </a:pPr>
            <a:r>
              <a:rPr lang="en-US" altLang="en-US" sz="3600" b="1"/>
              <a:t>(1) no deduction otherwise allowable … because of the rental use of such dwelling unit shall be allowed, and (2) the income derived from such use for the taxable year shall not be included in the gross income of such taxpayer under section 61.</a:t>
            </a:r>
          </a:p>
        </p:txBody>
      </p:sp>
    </p:spTree>
    <p:extLst>
      <p:ext uri="{BB962C8B-B14F-4D97-AF65-F5344CB8AC3E}">
        <p14:creationId xmlns:p14="http://schemas.microsoft.com/office/powerpoint/2010/main" val="1350719103"/>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p:nvPr>
        </p:nvSpPr>
        <p:spPr>
          <a:xfrm>
            <a:off x="76200" y="152400"/>
            <a:ext cx="8839200" cy="6477000"/>
          </a:xfrm>
        </p:spPr>
        <p:txBody>
          <a:bodyPr/>
          <a:lstStyle/>
          <a:p>
            <a:pPr marL="0" indent="0" eaLnBrk="1" hangingPunct="1">
              <a:buFontTx/>
              <a:buNone/>
            </a:pPr>
            <a:r>
              <a:rPr lang="en-US" altLang="en-US" b="1" u="sng"/>
              <a:t>(e) Expenses Attributable To Rental.-- </a:t>
            </a:r>
          </a:p>
          <a:p>
            <a:pPr marL="0" indent="0" eaLnBrk="1" hangingPunct="1">
              <a:buFontTx/>
              <a:buNone/>
            </a:pPr>
            <a:r>
              <a:rPr lang="en-US" altLang="en-US" b="1"/>
              <a:t>(1) In General.--…where .. an individual or an S corp. uses a dwelling unit for personal purposes on any day .. (whether or not he is treated under this section as using such unit as a residence), the amount deductible.. with respect to </a:t>
            </a:r>
            <a:r>
              <a:rPr lang="en-US" altLang="en-US" b="1" u="sng"/>
              <a:t>expenses attributable to the rental</a:t>
            </a:r>
            <a:r>
              <a:rPr lang="en-US" altLang="en-US" b="1"/>
              <a:t> of the unit (or portion thereof) .. shall not exceed an amount which bears the same relationship to such expenses as </a:t>
            </a:r>
          </a:p>
          <a:p>
            <a:pPr marL="0" indent="0" eaLnBrk="1" hangingPunct="1">
              <a:buFontTx/>
              <a:buNone/>
            </a:pPr>
            <a:r>
              <a:rPr lang="en-US" altLang="en-US" b="1"/>
              <a:t>the </a:t>
            </a:r>
            <a:r>
              <a:rPr lang="en-US" altLang="en-US" b="1" u="sng"/>
              <a:t>number of days</a:t>
            </a:r>
            <a:r>
              <a:rPr lang="en-US" altLang="en-US" b="1"/>
              <a:t> during each year that the unit (or portion thereof) </a:t>
            </a:r>
            <a:r>
              <a:rPr lang="en-US" altLang="en-US" b="1" u="sng"/>
              <a:t>is rented at a fair rental</a:t>
            </a:r>
            <a:r>
              <a:rPr lang="en-US" altLang="en-US" b="1"/>
              <a:t> bears </a:t>
            </a:r>
            <a:r>
              <a:rPr lang="en-US" altLang="en-US" b="1" u="sng"/>
              <a:t>to</a:t>
            </a:r>
            <a:r>
              <a:rPr lang="en-US" altLang="en-US" b="1"/>
              <a:t> the </a:t>
            </a:r>
            <a:r>
              <a:rPr lang="en-US" altLang="en-US" b="1" u="sng"/>
              <a:t>total number of days .. that the unit (or portion thereof) is used</a:t>
            </a:r>
            <a:r>
              <a:rPr lang="en-US" altLang="en-US" b="1"/>
              <a:t>.</a:t>
            </a:r>
          </a:p>
        </p:txBody>
      </p:sp>
    </p:spTree>
    <p:extLst>
      <p:ext uri="{BB962C8B-B14F-4D97-AF65-F5344CB8AC3E}">
        <p14:creationId xmlns:p14="http://schemas.microsoft.com/office/powerpoint/2010/main" val="2970732760"/>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p:nvPr>
        </p:nvSpPr>
        <p:spPr>
          <a:xfrm>
            <a:off x="304800" y="228600"/>
            <a:ext cx="8610600" cy="6172200"/>
          </a:xfrm>
        </p:spPr>
        <p:txBody>
          <a:bodyPr/>
          <a:lstStyle/>
          <a:p>
            <a:pPr marL="400050" indent="-400050" eaLnBrk="1" hangingPunct="1">
              <a:buFontTx/>
              <a:buNone/>
            </a:pPr>
            <a:r>
              <a:rPr lang="en-US" altLang="en-US" sz="4000" b="1"/>
              <a:t>(e) Expenses Attributable To Rental.-- </a:t>
            </a:r>
          </a:p>
          <a:p>
            <a:pPr marL="400050" indent="-400050" eaLnBrk="1" hangingPunct="1">
              <a:buFontTx/>
              <a:buNone/>
            </a:pPr>
            <a:endParaRPr lang="en-US" altLang="en-US" sz="4000" b="1"/>
          </a:p>
          <a:p>
            <a:pPr marL="400050" indent="-400050" eaLnBrk="1" hangingPunct="1">
              <a:buFontTx/>
              <a:buNone/>
            </a:pPr>
            <a:r>
              <a:rPr lang="en-US" altLang="en-US" sz="4000" b="1"/>
              <a:t>(2) Exception for Deductions Otherwise Allowable.--This subsection shall not apply with respect to deductions which would be allowable under this chapter for the taxable year whether or not such unit (or portion thereof) was rented.</a:t>
            </a:r>
          </a:p>
        </p:txBody>
      </p:sp>
    </p:spTree>
    <p:extLst>
      <p:ext uri="{BB962C8B-B14F-4D97-AF65-F5344CB8AC3E}">
        <p14:creationId xmlns:p14="http://schemas.microsoft.com/office/powerpoint/2010/main" val="1971183819"/>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body" idx="1"/>
          </p:nvPr>
        </p:nvSpPr>
        <p:spPr>
          <a:xfrm>
            <a:off x="381000" y="304800"/>
            <a:ext cx="8458200" cy="5943600"/>
          </a:xfrm>
        </p:spPr>
        <p:txBody>
          <a:bodyPr/>
          <a:lstStyle/>
          <a:p>
            <a:pPr marL="0" indent="0" eaLnBrk="1" hangingPunct="1">
              <a:lnSpc>
                <a:spcPct val="90000"/>
              </a:lnSpc>
              <a:buFontTx/>
              <a:buNone/>
              <a:tabLst>
                <a:tab pos="7605713" algn="r"/>
              </a:tabLst>
            </a:pPr>
            <a:r>
              <a:rPr lang="en-US" altLang="en-US" b="1"/>
              <a:t>Sue </a:t>
            </a:r>
            <a:r>
              <a:rPr lang="en-US" altLang="en-US" b="1" u="sng"/>
              <a:t>rents her vacation home for 60 days</a:t>
            </a:r>
            <a:r>
              <a:rPr lang="en-US" altLang="en-US" b="1"/>
              <a:t> and </a:t>
            </a:r>
            <a:r>
              <a:rPr lang="en-US" altLang="en-US" b="1" u="sng"/>
              <a:t>lives in the home for 30 days.</a:t>
            </a:r>
            <a:r>
              <a:rPr lang="en-US" altLang="en-US" b="1"/>
              <a:t>  Sue's gross Rental income is 	$5,000  </a:t>
            </a:r>
          </a:p>
          <a:p>
            <a:pPr marL="0" indent="0" eaLnBrk="1" hangingPunct="1">
              <a:lnSpc>
                <a:spcPct val="90000"/>
              </a:lnSpc>
              <a:buFontTx/>
              <a:buNone/>
              <a:tabLst>
                <a:tab pos="7605713" algn="r"/>
              </a:tabLst>
            </a:pPr>
            <a:r>
              <a:rPr lang="en-US" altLang="en-US" b="1"/>
              <a:t>Expenses for the entire year: </a:t>
            </a:r>
          </a:p>
          <a:p>
            <a:pPr marL="0" indent="0" eaLnBrk="1" hangingPunct="1">
              <a:lnSpc>
                <a:spcPct val="90000"/>
              </a:lnSpc>
              <a:buFontTx/>
              <a:buNone/>
              <a:tabLst>
                <a:tab pos="7605713" algn="r"/>
              </a:tabLst>
            </a:pPr>
            <a:r>
              <a:rPr lang="en-US" altLang="en-US" b="1"/>
              <a:t>   Real estate taxes	$2,300</a:t>
            </a:r>
          </a:p>
          <a:p>
            <a:pPr marL="0" indent="0" eaLnBrk="1" hangingPunct="1">
              <a:lnSpc>
                <a:spcPct val="90000"/>
              </a:lnSpc>
              <a:buFontTx/>
              <a:buNone/>
              <a:tabLst>
                <a:tab pos="7605713" algn="r"/>
              </a:tabLst>
            </a:pPr>
            <a:r>
              <a:rPr lang="en-US" altLang="en-US" b="1"/>
              <a:t>   Mortgage interest expense	$7,000</a:t>
            </a:r>
          </a:p>
          <a:p>
            <a:pPr marL="0" indent="0" eaLnBrk="1" hangingPunct="1">
              <a:lnSpc>
                <a:spcPct val="90000"/>
              </a:lnSpc>
              <a:buFontTx/>
              <a:buNone/>
              <a:tabLst>
                <a:tab pos="7605713" algn="r"/>
              </a:tabLst>
            </a:pPr>
            <a:r>
              <a:rPr lang="en-US" altLang="en-US" b="1"/>
              <a:t>   Utilities and maintenance	$2,400</a:t>
            </a:r>
          </a:p>
          <a:p>
            <a:pPr marL="0" indent="0" eaLnBrk="1" hangingPunct="1">
              <a:lnSpc>
                <a:spcPct val="90000"/>
              </a:lnSpc>
              <a:buFontTx/>
              <a:buNone/>
              <a:tabLst>
                <a:tab pos="7605713" algn="r"/>
              </a:tabLst>
            </a:pPr>
            <a:r>
              <a:rPr lang="en-US" altLang="en-US" b="1"/>
              <a:t>   Depreciation 	$9,000</a:t>
            </a:r>
          </a:p>
          <a:p>
            <a:pPr marL="0" indent="0" eaLnBrk="1" hangingPunct="1">
              <a:lnSpc>
                <a:spcPct val="90000"/>
              </a:lnSpc>
              <a:buFontTx/>
              <a:buNone/>
              <a:tabLst>
                <a:tab pos="7605713" algn="r"/>
              </a:tabLst>
            </a:pPr>
            <a:r>
              <a:rPr lang="en-US" altLang="en-US" b="1"/>
              <a:t>How much depreciation will Sue </a:t>
            </a:r>
          </a:p>
          <a:p>
            <a:pPr marL="0" indent="0" eaLnBrk="1" hangingPunct="1">
              <a:lnSpc>
                <a:spcPct val="90000"/>
              </a:lnSpc>
              <a:buFontTx/>
              <a:buNone/>
              <a:tabLst>
                <a:tab pos="7605713" algn="r"/>
              </a:tabLst>
            </a:pPr>
            <a:r>
              <a:rPr lang="en-US" altLang="en-US" b="1"/>
              <a:t>deduct on her tax return?</a:t>
            </a:r>
          </a:p>
          <a:p>
            <a:pPr marL="0" indent="0" eaLnBrk="1" hangingPunct="1">
              <a:lnSpc>
                <a:spcPct val="90000"/>
              </a:lnSpc>
              <a:buFontTx/>
              <a:buNone/>
              <a:tabLst>
                <a:tab pos="7605713" algn="r"/>
              </a:tabLst>
            </a:pPr>
            <a:r>
              <a:rPr lang="en-US" altLang="en-US" b="1"/>
              <a:t>a. $1,871    b. $6,000    c. $3,000    d. $1,400</a:t>
            </a:r>
          </a:p>
        </p:txBody>
      </p:sp>
    </p:spTree>
    <p:extLst>
      <p:ext uri="{BB962C8B-B14F-4D97-AF65-F5344CB8AC3E}">
        <p14:creationId xmlns:p14="http://schemas.microsoft.com/office/powerpoint/2010/main" val="2069384746"/>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802" name="Object 2"/>
          <p:cNvGraphicFramePr>
            <a:graphicFrameLocks noGrp="1" noChangeAspect="1"/>
          </p:cNvGraphicFramePr>
          <p:nvPr>
            <p:ph/>
          </p:nvPr>
        </p:nvGraphicFramePr>
        <p:xfrm>
          <a:off x="338138" y="800100"/>
          <a:ext cx="12390437" cy="5067300"/>
        </p:xfrm>
        <a:graphic>
          <a:graphicData uri="http://schemas.openxmlformats.org/presentationml/2006/ole">
            <mc:AlternateContent xmlns:mc="http://schemas.openxmlformats.org/markup-compatibility/2006">
              <mc:Choice xmlns:v="urn:schemas-microsoft-com:vml" Requires="v">
                <p:oleObj spid="_x0000_s109623" name="Worksheet" r:id="rId3" imgW="7638965" imgH="3124095" progId="Excel.Sheet.8">
                  <p:embed/>
                </p:oleObj>
              </mc:Choice>
              <mc:Fallback>
                <p:oleObj name="Worksheet" r:id="rId3" imgW="7638965" imgH="3124095"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138" y="800100"/>
                        <a:ext cx="12390437" cy="506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89259983"/>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826" name="Object 2"/>
          <p:cNvGraphicFramePr>
            <a:graphicFrameLocks noGrp="1" noChangeAspect="1"/>
          </p:cNvGraphicFramePr>
          <p:nvPr>
            <p:ph/>
          </p:nvPr>
        </p:nvGraphicFramePr>
        <p:xfrm>
          <a:off x="319088" y="1341438"/>
          <a:ext cx="8650287" cy="4602162"/>
        </p:xfrm>
        <a:graphic>
          <a:graphicData uri="http://schemas.openxmlformats.org/presentationml/2006/ole">
            <mc:AlternateContent xmlns:mc="http://schemas.openxmlformats.org/markup-compatibility/2006">
              <mc:Choice xmlns:v="urn:schemas-microsoft-com:vml" Requires="v">
                <p:oleObj spid="_x0000_s110647" name="Worksheet" r:id="rId3" imgW="7704019" imgH="4099693" progId="Excel.Sheet.8">
                  <p:embed/>
                </p:oleObj>
              </mc:Choice>
              <mc:Fallback>
                <p:oleObj name="Worksheet" r:id="rId3" imgW="7704019" imgH="4099693" progId="Excel.Shee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341438"/>
                        <a:ext cx="8650287" cy="4602162"/>
                      </a:xfrm>
                      <a:prstGeom prst="rect">
                        <a:avLst/>
                      </a:prstGeom>
                      <a:noFill/>
                      <a:ln w="1016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67147430"/>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0" name="Object 2"/>
          <p:cNvGraphicFramePr>
            <a:graphicFrameLocks noGrp="1" noChangeAspect="1"/>
          </p:cNvGraphicFramePr>
          <p:nvPr>
            <p:ph/>
            <p:extLst>
              <p:ext uri="{D42A27DB-BD31-4B8C-83A1-F6EECF244321}">
                <p14:modId xmlns:p14="http://schemas.microsoft.com/office/powerpoint/2010/main" val="3085400132"/>
              </p:ext>
            </p:extLst>
          </p:nvPr>
        </p:nvGraphicFramePr>
        <p:xfrm>
          <a:off x="381000" y="777875"/>
          <a:ext cx="8559800" cy="5110163"/>
        </p:xfrm>
        <a:graphic>
          <a:graphicData uri="http://schemas.openxmlformats.org/presentationml/2006/ole">
            <mc:AlternateContent xmlns:mc="http://schemas.openxmlformats.org/markup-compatibility/2006">
              <mc:Choice xmlns:v="urn:schemas-microsoft-com:vml" Requires="v">
                <p:oleObj spid="_x0000_s111671" name="Worksheet" r:id="rId3" imgW="9220177" imgH="5501736" progId="Excel.Sheet.8">
                  <p:embed/>
                </p:oleObj>
              </mc:Choice>
              <mc:Fallback>
                <p:oleObj name="Worksheet" r:id="rId3" imgW="9220177" imgH="5501736" progId="Excel.Sheet.8">
                  <p:embed/>
                  <p:pic>
                    <p:nvPicPr>
                      <p:cNvPr id="0" name=""/>
                      <p:cNvPicPr>
                        <a:picLocks noGrp="1" noChangeAspect="1" noChangeArrowheads="1"/>
                      </p:cNvPicPr>
                      <p:nvPr/>
                    </p:nvPicPr>
                    <p:blipFill>
                      <a:blip r:embed="rId4"/>
                      <a:srcRect/>
                      <a:stretch>
                        <a:fillRect/>
                      </a:stretch>
                    </p:blipFill>
                    <p:spPr bwMode="auto">
                      <a:xfrm>
                        <a:off x="381000" y="777875"/>
                        <a:ext cx="8559800" cy="5110163"/>
                      </a:xfrm>
                      <a:prstGeom prst="rect">
                        <a:avLst/>
                      </a:prstGeom>
                      <a:noFill/>
                      <a:ln w="762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40631391"/>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74" name="Object 2"/>
          <p:cNvGraphicFramePr>
            <a:graphicFrameLocks noGrp="1" noChangeAspect="1"/>
          </p:cNvGraphicFramePr>
          <p:nvPr>
            <p:ph/>
            <p:extLst>
              <p:ext uri="{D42A27DB-BD31-4B8C-83A1-F6EECF244321}">
                <p14:modId xmlns:p14="http://schemas.microsoft.com/office/powerpoint/2010/main" val="2328660931"/>
              </p:ext>
            </p:extLst>
          </p:nvPr>
        </p:nvGraphicFramePr>
        <p:xfrm>
          <a:off x="274638" y="796925"/>
          <a:ext cx="8559800" cy="5110163"/>
        </p:xfrm>
        <a:graphic>
          <a:graphicData uri="http://schemas.openxmlformats.org/presentationml/2006/ole">
            <mc:AlternateContent xmlns:mc="http://schemas.openxmlformats.org/markup-compatibility/2006">
              <mc:Choice xmlns:v="urn:schemas-microsoft-com:vml" Requires="v">
                <p:oleObj spid="_x0000_s112695" name="Worksheet" r:id="rId3" imgW="9220177" imgH="5501736" progId="Excel.Sheet.8">
                  <p:embed/>
                </p:oleObj>
              </mc:Choice>
              <mc:Fallback>
                <p:oleObj name="Worksheet" r:id="rId3" imgW="9220177" imgH="5501736" progId="Excel.Sheet.8">
                  <p:embed/>
                  <p:pic>
                    <p:nvPicPr>
                      <p:cNvPr id="0" name=""/>
                      <p:cNvPicPr>
                        <a:picLocks noGrp="1" noChangeAspect="1" noChangeArrowheads="1"/>
                      </p:cNvPicPr>
                      <p:nvPr/>
                    </p:nvPicPr>
                    <p:blipFill>
                      <a:blip r:embed="rId4"/>
                      <a:srcRect/>
                      <a:stretch>
                        <a:fillRect/>
                      </a:stretch>
                    </p:blipFill>
                    <p:spPr bwMode="auto">
                      <a:xfrm>
                        <a:off x="274638" y="796925"/>
                        <a:ext cx="8559800" cy="5110163"/>
                      </a:xfrm>
                      <a:prstGeom prst="rect">
                        <a:avLst/>
                      </a:prstGeom>
                      <a:noFill/>
                      <a:ln w="762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79792177"/>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152400"/>
            <a:ext cx="8686800" cy="6477000"/>
          </a:xfrm>
        </p:spPr>
        <p:txBody>
          <a:bodyPr/>
          <a:lstStyle/>
          <a:p>
            <a:pPr algn="l">
              <a:lnSpc>
                <a:spcPct val="90000"/>
              </a:lnSpc>
            </a:pPr>
            <a:r>
              <a:rPr lang="en-US" altLang="en-US" sz="4000" b="1"/>
              <a:t> </a:t>
            </a:r>
          </a:p>
        </p:txBody>
      </p:sp>
      <p:graphicFrame>
        <p:nvGraphicFramePr>
          <p:cNvPr id="9219" name="Object 1"/>
          <p:cNvGraphicFramePr>
            <a:graphicFrameLocks noChangeAspect="1"/>
          </p:cNvGraphicFramePr>
          <p:nvPr>
            <p:extLst>
              <p:ext uri="{D42A27DB-BD31-4B8C-83A1-F6EECF244321}">
                <p14:modId xmlns:p14="http://schemas.microsoft.com/office/powerpoint/2010/main" val="750096945"/>
              </p:ext>
            </p:extLst>
          </p:nvPr>
        </p:nvGraphicFramePr>
        <p:xfrm>
          <a:off x="533400" y="914400"/>
          <a:ext cx="8275637" cy="4953000"/>
        </p:xfrm>
        <a:graphic>
          <a:graphicData uri="http://schemas.openxmlformats.org/presentationml/2006/ole">
            <mc:AlternateContent xmlns:mc="http://schemas.openxmlformats.org/markup-compatibility/2006">
              <mc:Choice xmlns:v="urn:schemas-microsoft-com:vml" Requires="v">
                <p:oleObj spid="_x0000_s103483" name="Worksheet" r:id="rId4" imgW="2202124" imgH="1318248" progId="Excel.Sheet.12">
                  <p:embed/>
                </p:oleObj>
              </mc:Choice>
              <mc:Fallback>
                <p:oleObj name="Worksheet" r:id="rId4" imgW="2202124" imgH="1318248"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914400"/>
                        <a:ext cx="827563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280497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152400"/>
            <a:ext cx="8686800" cy="6477000"/>
          </a:xfrm>
        </p:spPr>
        <p:txBody>
          <a:bodyPr/>
          <a:lstStyle/>
          <a:p>
            <a:pPr algn="l">
              <a:lnSpc>
                <a:spcPct val="90000"/>
              </a:lnSpc>
            </a:pPr>
            <a:r>
              <a:rPr lang="en-US" altLang="en-US" sz="4000" b="1"/>
              <a:t> </a:t>
            </a:r>
          </a:p>
        </p:txBody>
      </p:sp>
      <p:graphicFrame>
        <p:nvGraphicFramePr>
          <p:cNvPr id="10243" name="Object 1"/>
          <p:cNvGraphicFramePr>
            <a:graphicFrameLocks noChangeAspect="1"/>
          </p:cNvGraphicFramePr>
          <p:nvPr/>
        </p:nvGraphicFramePr>
        <p:xfrm>
          <a:off x="152400" y="457200"/>
          <a:ext cx="8782050" cy="5867400"/>
        </p:xfrm>
        <a:graphic>
          <a:graphicData uri="http://schemas.openxmlformats.org/presentationml/2006/ole">
            <mc:AlternateContent xmlns:mc="http://schemas.openxmlformats.org/markup-compatibility/2006">
              <mc:Choice xmlns:v="urn:schemas-microsoft-com:vml" Requires="v">
                <p:oleObj spid="_x0000_s104507" name="Worksheet" r:id="rId4" imgW="2133618" imgH="1424952" progId="Excel.Sheet.12">
                  <p:embed/>
                </p:oleObj>
              </mc:Choice>
              <mc:Fallback>
                <p:oleObj name="Worksheet" r:id="rId4" imgW="2133618" imgH="1424952"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57200"/>
                        <a:ext cx="878205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839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algn="ctr">
              <a:buFont typeface="Arial" pitchFamily="34" charset="0"/>
              <a:buNone/>
            </a:pPr>
            <a:r>
              <a:rPr lang="en-US" altLang="en-US" sz="4800" b="1" dirty="0"/>
              <a:t>Why invest in … say real estate?</a:t>
            </a:r>
          </a:p>
          <a:p>
            <a:pPr marL="514350" indent="-514350">
              <a:buFont typeface="Arial" pitchFamily="34" charset="0"/>
              <a:buAutoNum type="arabicPeriod"/>
            </a:pPr>
            <a:r>
              <a:rPr lang="en-US" altLang="en-US" sz="2800" b="1" dirty="0"/>
              <a:t>Want to earn income?</a:t>
            </a:r>
          </a:p>
          <a:p>
            <a:pPr marL="514350" indent="-514350">
              <a:buFont typeface="Arial" pitchFamily="34" charset="0"/>
              <a:buAutoNum type="arabicPeriod"/>
            </a:pPr>
            <a:r>
              <a:rPr lang="en-US" altLang="en-US" sz="2800" b="1" dirty="0"/>
              <a:t>Want to deduct losses from the property?</a:t>
            </a:r>
          </a:p>
          <a:p>
            <a:pPr marL="514350" indent="-514350">
              <a:buFont typeface="Arial" pitchFamily="34" charset="0"/>
              <a:buAutoNum type="arabicPeriod"/>
            </a:pPr>
            <a:r>
              <a:rPr lang="en-US" altLang="en-US" sz="2800" b="1" dirty="0"/>
              <a:t>Want to help a friend or relative who needs assistance. You can buy home, rent it to friend at an affordable rental rate, and deduct a loss on the rental?</a:t>
            </a:r>
          </a:p>
          <a:p>
            <a:pPr marL="514350" indent="-514350">
              <a:buFont typeface="Arial" pitchFamily="34" charset="0"/>
              <a:buAutoNum type="arabicPeriod"/>
            </a:pPr>
            <a:r>
              <a:rPr lang="en-US" altLang="en-US" sz="2800" b="1" dirty="0"/>
              <a:t>Want to buy a business (say a mobile home park) so that you can rent spaces to homeowners and:</a:t>
            </a:r>
          </a:p>
          <a:p>
            <a:pPr marL="1025525" indent="-514350">
              <a:buAutoNum type="alphaLcParenBoth"/>
            </a:pPr>
            <a:r>
              <a:rPr lang="en-US" altLang="en-US" sz="2800" b="1" dirty="0"/>
              <a:t>report a loss in the period of ownership, and then </a:t>
            </a:r>
          </a:p>
          <a:p>
            <a:pPr marL="1025525" indent="-514350">
              <a:buAutoNum type="alphaLcParenBoth"/>
            </a:pPr>
            <a:r>
              <a:rPr lang="en-US" altLang="en-US" sz="2800" b="1" dirty="0"/>
              <a:t>realize a big gain later when you sell the land for a shopping center (after the area develops)?</a:t>
            </a:r>
          </a:p>
        </p:txBody>
      </p:sp>
    </p:spTree>
    <p:extLst>
      <p:ext uri="{BB962C8B-B14F-4D97-AF65-F5344CB8AC3E}">
        <p14:creationId xmlns:p14="http://schemas.microsoft.com/office/powerpoint/2010/main" val="2170537687"/>
      </p:ext>
    </p:extLst>
  </p:cSld>
  <p:clrMapOvr>
    <a:masterClrMapping/>
  </p:clrMapOvr>
  <p:transition spd="slow">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lIns="92075" tIns="46038" rIns="92075" bIns="46038"/>
          <a:lstStyle/>
          <a:p>
            <a:r>
              <a:rPr lang="en-US" altLang="en-US" b="1"/>
              <a:t>Moving Expenses</a:t>
            </a:r>
          </a:p>
        </p:txBody>
      </p:sp>
      <p:sp>
        <p:nvSpPr>
          <p:cNvPr id="93187" name="Rectangle 3"/>
          <p:cNvSpPr>
            <a:spLocks noGrp="1" noChangeArrowheads="1"/>
          </p:cNvSpPr>
          <p:nvPr>
            <p:ph type="body" idx="1"/>
          </p:nvPr>
        </p:nvSpPr>
        <p:spPr>
          <a:noFill/>
        </p:spPr>
        <p:txBody>
          <a:bodyPr lIns="92075" tIns="46038" rIns="92075" bIns="46038"/>
          <a:lstStyle/>
          <a:p>
            <a:pPr>
              <a:buFont typeface="Monotype Sorts" pitchFamily="2" charset="2"/>
              <a:buNone/>
            </a:pPr>
            <a:r>
              <a:rPr lang="en-US" altLang="en-US"/>
              <a:t>	</a:t>
            </a:r>
            <a:r>
              <a:rPr lang="en-US" altLang="en-US" b="1"/>
              <a:t>Moving expenses are deductible if they meet two tests.</a:t>
            </a:r>
          </a:p>
          <a:p>
            <a:pPr>
              <a:buFont typeface="Monotype Sorts" pitchFamily="2" charset="2"/>
              <a:buNone/>
            </a:pPr>
            <a:r>
              <a:rPr lang="en-US" altLang="en-US" b="1"/>
              <a:t>1.  </a:t>
            </a:r>
            <a:r>
              <a:rPr lang="en-US" altLang="en-US" b="1">
                <a:solidFill>
                  <a:schemeClr val="tx2"/>
                </a:solidFill>
              </a:rPr>
              <a:t>Distance test</a:t>
            </a:r>
            <a:endParaRPr lang="en-US" altLang="en-US" b="1"/>
          </a:p>
          <a:p>
            <a:pPr>
              <a:buFont typeface="Monotype Sorts" pitchFamily="2" charset="2"/>
              <a:buNone/>
            </a:pPr>
            <a:endParaRPr lang="en-US" altLang="en-US" b="1"/>
          </a:p>
        </p:txBody>
      </p:sp>
      <p:sp>
        <p:nvSpPr>
          <p:cNvPr id="93188" name="Rectangle 6"/>
          <p:cNvSpPr>
            <a:spLocks noChangeArrowheads="1"/>
          </p:cNvSpPr>
          <p:nvPr/>
        </p:nvSpPr>
        <p:spPr bwMode="auto">
          <a:xfrm>
            <a:off x="4191000" y="5562600"/>
            <a:ext cx="1943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Old house</a:t>
            </a:r>
          </a:p>
        </p:txBody>
      </p:sp>
      <p:sp>
        <p:nvSpPr>
          <p:cNvPr id="93189" name="Rectangle 7"/>
          <p:cNvSpPr>
            <a:spLocks noChangeArrowheads="1"/>
          </p:cNvSpPr>
          <p:nvPr/>
        </p:nvSpPr>
        <p:spPr bwMode="auto">
          <a:xfrm>
            <a:off x="6858000" y="3276600"/>
            <a:ext cx="152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Old job</a:t>
            </a:r>
          </a:p>
        </p:txBody>
      </p:sp>
      <p:sp>
        <p:nvSpPr>
          <p:cNvPr id="93190" name="Line 8"/>
          <p:cNvSpPr>
            <a:spLocks noChangeShapeType="1"/>
          </p:cNvSpPr>
          <p:nvPr/>
        </p:nvSpPr>
        <p:spPr bwMode="auto">
          <a:xfrm flipH="1" flipV="1">
            <a:off x="2286000" y="4267200"/>
            <a:ext cx="2438400" cy="1219200"/>
          </a:xfrm>
          <a:prstGeom prst="line">
            <a:avLst/>
          </a:prstGeom>
          <a:noFill/>
          <a:ln w="508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3191" name="Rectangle 9"/>
          <p:cNvSpPr>
            <a:spLocks noChangeArrowheads="1"/>
          </p:cNvSpPr>
          <p:nvPr/>
        </p:nvSpPr>
        <p:spPr bwMode="auto">
          <a:xfrm rot="1260000">
            <a:off x="2438400" y="4191000"/>
            <a:ext cx="1982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a:latin typeface="Arial" charset="0"/>
              </a:rPr>
              <a:t>x + 51 miles</a:t>
            </a:r>
          </a:p>
        </p:txBody>
      </p:sp>
      <p:sp>
        <p:nvSpPr>
          <p:cNvPr id="93192" name="Line 11"/>
          <p:cNvSpPr>
            <a:spLocks noChangeShapeType="1"/>
          </p:cNvSpPr>
          <p:nvPr/>
        </p:nvSpPr>
        <p:spPr bwMode="auto">
          <a:xfrm flipV="1">
            <a:off x="5638800" y="3962400"/>
            <a:ext cx="1295400" cy="1676400"/>
          </a:xfrm>
          <a:prstGeom prst="line">
            <a:avLst/>
          </a:prstGeom>
          <a:noFill/>
          <a:ln w="508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3193" name="Rectangle 12"/>
          <p:cNvSpPr>
            <a:spLocks noChangeArrowheads="1"/>
          </p:cNvSpPr>
          <p:nvPr/>
        </p:nvSpPr>
        <p:spPr bwMode="auto">
          <a:xfrm rot="-3300000">
            <a:off x="5543550" y="4275138"/>
            <a:ext cx="135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a:latin typeface="Arial" charset="0"/>
              </a:rPr>
              <a:t>x miles</a:t>
            </a:r>
          </a:p>
        </p:txBody>
      </p:sp>
      <p:sp>
        <p:nvSpPr>
          <p:cNvPr id="93194" name="Rectangle 13"/>
          <p:cNvSpPr>
            <a:spLocks noChangeArrowheads="1"/>
          </p:cNvSpPr>
          <p:nvPr/>
        </p:nvSpPr>
        <p:spPr bwMode="auto">
          <a:xfrm>
            <a:off x="609600" y="3810000"/>
            <a:ext cx="1760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New job</a:t>
            </a:r>
          </a:p>
        </p:txBody>
      </p:sp>
    </p:spTree>
    <p:extLst>
      <p:ext uri="{BB962C8B-B14F-4D97-AF65-F5344CB8AC3E}">
        <p14:creationId xmlns:p14="http://schemas.microsoft.com/office/powerpoint/2010/main" val="3254778507"/>
      </p:ext>
    </p:extLst>
  </p:cSld>
  <p:clrMapOvr>
    <a:masterClrMapping/>
  </p:clrMapOvr>
  <p:transition spd="slow">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lIns="92075" tIns="46038" rIns="92075" bIns="46038"/>
          <a:lstStyle/>
          <a:p>
            <a:r>
              <a:rPr lang="en-US" altLang="en-US" b="1"/>
              <a:t>Moving Expenses</a:t>
            </a:r>
            <a:br>
              <a:rPr lang="en-US" altLang="en-US" b="1"/>
            </a:br>
            <a:r>
              <a:rPr lang="en-US" altLang="en-US" b="1"/>
              <a:t>Time Test</a:t>
            </a:r>
          </a:p>
        </p:txBody>
      </p:sp>
      <p:sp>
        <p:nvSpPr>
          <p:cNvPr id="94211" name="Rectangle 3"/>
          <p:cNvSpPr>
            <a:spLocks noGrp="1" noChangeArrowheads="1"/>
          </p:cNvSpPr>
          <p:nvPr>
            <p:ph type="body" idx="1"/>
          </p:nvPr>
        </p:nvSpPr>
        <p:spPr>
          <a:xfrm>
            <a:off x="457200" y="1600200"/>
            <a:ext cx="8229600" cy="4876800"/>
          </a:xfrm>
          <a:noFill/>
        </p:spPr>
        <p:txBody>
          <a:bodyPr lIns="92075" tIns="46038" rIns="92075" bIns="46038"/>
          <a:lstStyle/>
          <a:p>
            <a:pPr>
              <a:buClr>
                <a:schemeClr val="accent1"/>
              </a:buClr>
              <a:buFont typeface="Monotype Sorts" pitchFamily="2" charset="2"/>
              <a:buNone/>
            </a:pPr>
            <a:r>
              <a:rPr lang="en-US" altLang="en-US" sz="3600" b="1"/>
              <a:t>2.  </a:t>
            </a:r>
            <a:r>
              <a:rPr lang="en-US" altLang="en-US" sz="3600" b="1">
                <a:solidFill>
                  <a:schemeClr val="tx2"/>
                </a:solidFill>
              </a:rPr>
              <a:t>Time Test</a:t>
            </a:r>
          </a:p>
          <a:p>
            <a:pPr lvl="1"/>
            <a:r>
              <a:rPr lang="en-US" altLang="en-US" sz="3200" b="1"/>
              <a:t>Employee taxpayers must be employed in the new area for 39 weeks of the 12 months after moving</a:t>
            </a:r>
          </a:p>
          <a:p>
            <a:pPr lvl="1"/>
            <a:r>
              <a:rPr lang="en-US" altLang="en-US" sz="3200" b="1"/>
              <a:t>Self-employed taxpayers must be employed in the new area for 78 weeks of the 24 months after moving</a:t>
            </a:r>
          </a:p>
          <a:p>
            <a:pPr lvl="1"/>
            <a:r>
              <a:rPr lang="en-US" altLang="en-US" sz="3200" b="1"/>
              <a:t>Waived for death, disability, or required transfer</a:t>
            </a:r>
          </a:p>
        </p:txBody>
      </p:sp>
    </p:spTree>
    <p:extLst>
      <p:ext uri="{BB962C8B-B14F-4D97-AF65-F5344CB8AC3E}">
        <p14:creationId xmlns:p14="http://schemas.microsoft.com/office/powerpoint/2010/main" val="3219994804"/>
      </p:ext>
    </p:extLst>
  </p:cSld>
  <p:clrMapOvr>
    <a:masterClrMapping/>
  </p:clrMapOvr>
  <p:transition spd="slow">
    <p:wipe dir="r"/>
  </p:transition>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228600" y="228600"/>
            <a:ext cx="8686800" cy="6248400"/>
          </a:xfrm>
        </p:spPr>
        <p:txBody>
          <a:bodyPr lIns="92075" tIns="46038" rIns="92075" bIns="46038"/>
          <a:lstStyle/>
          <a:p>
            <a:pPr marL="0" indent="0" algn="ctr">
              <a:buFont typeface="Arial" charset="0"/>
              <a:buNone/>
              <a:defRPr/>
            </a:pPr>
            <a:r>
              <a:rPr lang="en-US" sz="4000" b="1" u="sng" dirty="0">
                <a:solidFill>
                  <a:srgbClr val="FF0000"/>
                </a:solidFill>
              </a:rPr>
              <a:t>Moving Expenses Qualifying Expenses</a:t>
            </a:r>
          </a:p>
          <a:p>
            <a:pPr>
              <a:defRPr/>
            </a:pPr>
            <a:r>
              <a:rPr lang="en-US" sz="4000" b="1" dirty="0"/>
              <a:t>Only two types of expenses are deductible:</a:t>
            </a:r>
          </a:p>
          <a:p>
            <a:pPr lvl="1">
              <a:defRPr/>
            </a:pPr>
            <a:r>
              <a:rPr lang="en-US" sz="3600" b="1" dirty="0"/>
              <a:t>Costs of </a:t>
            </a:r>
            <a:r>
              <a:rPr lang="en-US" sz="3600" b="1" u="sng" dirty="0">
                <a:solidFill>
                  <a:schemeClr val="tx2"/>
                </a:solidFill>
              </a:rPr>
              <a:t>moving household</a:t>
            </a:r>
            <a:r>
              <a:rPr lang="en-US" sz="3600" b="1" u="sng" dirty="0"/>
              <a:t> goods and personal items </a:t>
            </a:r>
            <a:r>
              <a:rPr lang="en-US" sz="3600" b="1" dirty="0"/>
              <a:t>to the new location</a:t>
            </a:r>
          </a:p>
          <a:p>
            <a:pPr lvl="1">
              <a:buClr>
                <a:schemeClr val="accent1"/>
              </a:buClr>
              <a:defRPr/>
            </a:pPr>
            <a:r>
              <a:rPr lang="en-US" sz="3600" b="1" u="sng" dirty="0">
                <a:solidFill>
                  <a:schemeClr val="tx2"/>
                </a:solidFill>
              </a:rPr>
              <a:t>Transportation and lodging costs</a:t>
            </a:r>
            <a:r>
              <a:rPr lang="en-US" sz="3600" b="1" u="sng" dirty="0"/>
              <a:t> of moving the taxpayer and family </a:t>
            </a:r>
            <a:r>
              <a:rPr lang="en-US" sz="3600" b="1" dirty="0"/>
              <a:t>to the new location</a:t>
            </a:r>
          </a:p>
          <a:p>
            <a:pPr lvl="2">
              <a:defRPr/>
            </a:pPr>
            <a:r>
              <a:rPr lang="en-US" sz="3200" b="1" dirty="0"/>
              <a:t>Mileage is allowed at $0.23 (2015) per mile</a:t>
            </a:r>
          </a:p>
          <a:p>
            <a:pPr lvl="2">
              <a:defRPr/>
            </a:pPr>
            <a:r>
              <a:rPr lang="en-US" sz="3200" b="1" dirty="0"/>
              <a:t>None of the cost of meals is deductible</a:t>
            </a:r>
          </a:p>
        </p:txBody>
      </p:sp>
    </p:spTree>
    <p:extLst>
      <p:ext uri="{BB962C8B-B14F-4D97-AF65-F5344CB8AC3E}">
        <p14:creationId xmlns:p14="http://schemas.microsoft.com/office/powerpoint/2010/main" val="28292201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blinds(vertical)">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blinds(vertical)">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blinds(vertical)">
                                      <p:cBhvr>
                                        <p:cTn id="17" dur="5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blinds(vertical)">
                                      <p:cBhvr>
                                        <p:cTn id="22" dur="500"/>
                                        <p:tgtEl>
                                          <p:spTgt spid="45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45059">
                                            <p:txEl>
                                              <p:pRg st="4" end="4"/>
                                            </p:txEl>
                                          </p:spTgt>
                                        </p:tgtEl>
                                        <p:attrNameLst>
                                          <p:attrName>style.visibility</p:attrName>
                                        </p:attrNameLst>
                                      </p:cBhvr>
                                      <p:to>
                                        <p:strVal val="visible"/>
                                      </p:to>
                                    </p:set>
                                    <p:animEffect transition="in" filter="blinds(vertical)">
                                      <p:cBhvr>
                                        <p:cTn id="27" dur="500"/>
                                        <p:tgtEl>
                                          <p:spTgt spid="45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45059">
                                            <p:txEl>
                                              <p:pRg st="5" end="5"/>
                                            </p:txEl>
                                          </p:spTgt>
                                        </p:tgtEl>
                                        <p:attrNameLst>
                                          <p:attrName>style.visibility</p:attrName>
                                        </p:attrNameLst>
                                      </p:cBhvr>
                                      <p:to>
                                        <p:strVal val="visible"/>
                                      </p:to>
                                    </p:set>
                                    <p:animEffect transition="in" filter="blinds(vertical)">
                                      <p:cBhvr>
                                        <p:cTn id="32" dur="500"/>
                                        <p:tgtEl>
                                          <p:spTgt spid="45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bldLvl="3"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457200" y="609600"/>
            <a:ext cx="8229600" cy="5516563"/>
          </a:xfrm>
        </p:spPr>
        <p:txBody>
          <a:bodyPr lIns="92075" tIns="46038" rIns="92075" bIns="46038"/>
          <a:lstStyle/>
          <a:p>
            <a:pPr marL="0" indent="0" algn="ctr">
              <a:buFont typeface="Arial" charset="0"/>
              <a:buNone/>
              <a:defRPr/>
            </a:pPr>
            <a:r>
              <a:rPr lang="en-US" sz="4000" b="1" u="sng" dirty="0">
                <a:solidFill>
                  <a:srgbClr val="C00000"/>
                </a:solidFill>
              </a:rPr>
              <a:t>Moving Expenses Reimbursements</a:t>
            </a:r>
          </a:p>
          <a:p>
            <a:pPr>
              <a:defRPr/>
            </a:pPr>
            <a:r>
              <a:rPr lang="en-US" sz="4000" b="1" dirty="0"/>
              <a:t>Any reimbursement of moving expenses received from an employer is included as income, unless it is a qualified moving expense reimbursement, meaning that the expense is deductible as a moving expense under Section 217.</a:t>
            </a:r>
          </a:p>
        </p:txBody>
      </p:sp>
    </p:spTree>
    <p:extLst>
      <p:ext uri="{BB962C8B-B14F-4D97-AF65-F5344CB8AC3E}">
        <p14:creationId xmlns:p14="http://schemas.microsoft.com/office/powerpoint/2010/main" val="4536654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buFont typeface="Arial" charset="0"/>
              <a:buNone/>
              <a:defRPr/>
            </a:pPr>
            <a:r>
              <a:rPr lang="en-US" sz="4400" b="1" dirty="0"/>
              <a:t> </a:t>
            </a:r>
          </a:p>
        </p:txBody>
      </p:sp>
      <p:graphicFrame>
        <p:nvGraphicFramePr>
          <p:cNvPr id="2" name="Object 1"/>
          <p:cNvGraphicFramePr>
            <a:graphicFrameLocks noChangeAspect="1"/>
          </p:cNvGraphicFramePr>
          <p:nvPr>
            <p:extLst>
              <p:ext uri="{D42A27DB-BD31-4B8C-83A1-F6EECF244321}">
                <p14:modId xmlns:p14="http://schemas.microsoft.com/office/powerpoint/2010/main" val="979240461"/>
              </p:ext>
            </p:extLst>
          </p:nvPr>
        </p:nvGraphicFramePr>
        <p:xfrm>
          <a:off x="152400" y="533400"/>
          <a:ext cx="8793256" cy="5791200"/>
        </p:xfrm>
        <a:graphic>
          <a:graphicData uri="http://schemas.openxmlformats.org/presentationml/2006/ole">
            <mc:AlternateContent xmlns:mc="http://schemas.openxmlformats.org/markup-compatibility/2006">
              <mc:Choice xmlns:v="urn:schemas-microsoft-com:vml" Requires="v">
                <p:oleObj spid="_x0000_s135185" name="Worksheet" r:id="rId3" imgW="4465406" imgH="2941272" progId="Excel.Sheet.12">
                  <p:embed/>
                </p:oleObj>
              </mc:Choice>
              <mc:Fallback>
                <p:oleObj name="Worksheet" r:id="rId3" imgW="4465406" imgH="2941272" progId="Excel.Sheet.12">
                  <p:embed/>
                  <p:pic>
                    <p:nvPicPr>
                      <p:cNvPr id="0" name=""/>
                      <p:cNvPicPr/>
                      <p:nvPr/>
                    </p:nvPicPr>
                    <p:blipFill>
                      <a:blip r:embed="rId4"/>
                      <a:stretch>
                        <a:fillRect/>
                      </a:stretch>
                    </p:blipFill>
                    <p:spPr>
                      <a:xfrm>
                        <a:off x="152400" y="533400"/>
                        <a:ext cx="8793256" cy="5791200"/>
                      </a:xfrm>
                      <a:prstGeom prst="rect">
                        <a:avLst/>
                      </a:prstGeom>
                    </p:spPr>
                  </p:pic>
                </p:oleObj>
              </mc:Fallback>
            </mc:AlternateContent>
          </a:graphicData>
        </a:graphic>
      </p:graphicFrame>
    </p:spTree>
    <p:extLst>
      <p:ext uri="{BB962C8B-B14F-4D97-AF65-F5344CB8AC3E}">
        <p14:creationId xmlns:p14="http://schemas.microsoft.com/office/powerpoint/2010/main" val="61933319"/>
      </p:ext>
    </p:extLst>
  </p:cSld>
  <p:clrMapOvr>
    <a:masterClrMapping/>
  </p:clrMapOvr>
  <p:transition spd="slow">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buFont typeface="Arial" charset="0"/>
              <a:buNone/>
              <a:defRPr/>
            </a:pPr>
            <a:r>
              <a:rPr lang="en-US" sz="4400" b="1" dirty="0"/>
              <a:t> </a:t>
            </a:r>
          </a:p>
        </p:txBody>
      </p:sp>
      <p:graphicFrame>
        <p:nvGraphicFramePr>
          <p:cNvPr id="2" name="Object 1"/>
          <p:cNvGraphicFramePr>
            <a:graphicFrameLocks noChangeAspect="1"/>
          </p:cNvGraphicFramePr>
          <p:nvPr>
            <p:extLst>
              <p:ext uri="{D42A27DB-BD31-4B8C-83A1-F6EECF244321}">
                <p14:modId xmlns:p14="http://schemas.microsoft.com/office/powerpoint/2010/main" val="1156750333"/>
              </p:ext>
            </p:extLst>
          </p:nvPr>
        </p:nvGraphicFramePr>
        <p:xfrm>
          <a:off x="403225" y="838200"/>
          <a:ext cx="8523288" cy="5613400"/>
        </p:xfrm>
        <a:graphic>
          <a:graphicData uri="http://schemas.openxmlformats.org/presentationml/2006/ole">
            <mc:AlternateContent xmlns:mc="http://schemas.openxmlformats.org/markup-compatibility/2006">
              <mc:Choice xmlns:v="urn:schemas-microsoft-com:vml" Requires="v">
                <p:oleObj spid="_x0000_s139268" name="Worksheet" r:id="rId3" imgW="4465406" imgH="2941272" progId="Excel.Sheet.12">
                  <p:embed/>
                </p:oleObj>
              </mc:Choice>
              <mc:Fallback>
                <p:oleObj name="Worksheet" r:id="rId3" imgW="4465406" imgH="2941272" progId="Excel.Sheet.12">
                  <p:embed/>
                  <p:pic>
                    <p:nvPicPr>
                      <p:cNvPr id="0" name=""/>
                      <p:cNvPicPr/>
                      <p:nvPr/>
                    </p:nvPicPr>
                    <p:blipFill>
                      <a:blip r:embed="rId4"/>
                      <a:stretch>
                        <a:fillRect/>
                      </a:stretch>
                    </p:blipFill>
                    <p:spPr>
                      <a:xfrm>
                        <a:off x="403225" y="838200"/>
                        <a:ext cx="8523288" cy="5613400"/>
                      </a:xfrm>
                      <a:prstGeom prst="rect">
                        <a:avLst/>
                      </a:prstGeom>
                    </p:spPr>
                  </p:pic>
                </p:oleObj>
              </mc:Fallback>
            </mc:AlternateContent>
          </a:graphicData>
        </a:graphic>
      </p:graphicFrame>
    </p:spTree>
    <p:extLst>
      <p:ext uri="{BB962C8B-B14F-4D97-AF65-F5344CB8AC3E}">
        <p14:creationId xmlns:p14="http://schemas.microsoft.com/office/powerpoint/2010/main" val="1329859863"/>
      </p:ext>
    </p:extLst>
  </p:cSld>
  <p:clrMapOvr>
    <a:masterClrMapping/>
  </p:clrMapOvr>
  <p:transition spd="slow">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228600" y="152400"/>
            <a:ext cx="8763000" cy="6553200"/>
          </a:xfrm>
        </p:spPr>
        <p:txBody>
          <a:bodyPr lIns="92075" tIns="46038" rIns="92075" bIns="46038"/>
          <a:lstStyle/>
          <a:p>
            <a:pPr marL="0" indent="0" algn="ctr">
              <a:buNone/>
              <a:defRPr/>
            </a:pPr>
            <a:r>
              <a:rPr lang="en-US" b="1" dirty="0"/>
              <a:t>Moving Expense - Ann</a:t>
            </a:r>
          </a:p>
          <a:p>
            <a:pPr marL="0" indent="0">
              <a:buNone/>
              <a:defRPr/>
            </a:pPr>
            <a:r>
              <a:rPr lang="en-US" b="1" dirty="0"/>
              <a:t>Ann earned a salary of $80,000 from Big Corp. in 2015. Ann asked to be transferred permanently </a:t>
            </a:r>
            <a:br>
              <a:rPr lang="en-US" b="1" dirty="0"/>
            </a:br>
            <a:r>
              <a:rPr lang="en-US" b="1" dirty="0"/>
              <a:t>to Charlotte from Topeka. The company does not reimburse moving costs where the employee </a:t>
            </a:r>
            <a:br>
              <a:rPr lang="en-US" b="1" dirty="0"/>
            </a:br>
            <a:r>
              <a:rPr lang="en-US" b="1" dirty="0"/>
              <a:t>requests the move. Ann paid a moving company $10,000 to pack and move her household furniture. </a:t>
            </a:r>
            <a:br>
              <a:rPr lang="en-US" b="1" dirty="0"/>
            </a:br>
            <a:r>
              <a:rPr lang="en-US" b="1" dirty="0"/>
              <a:t>She also paid $1,000 for an airline ticket from Topeka to Charlotte as part of the move. </a:t>
            </a:r>
            <a:br>
              <a:rPr lang="en-US" b="1" dirty="0"/>
            </a:br>
            <a:r>
              <a:rPr lang="en-US" b="1" dirty="0"/>
              <a:t>She spent $20 on lunch at the airport while waiting for her flight to Charlotte. </a:t>
            </a:r>
            <a:br>
              <a:rPr lang="en-US" b="1" dirty="0"/>
            </a:br>
            <a:r>
              <a:rPr lang="en-US" b="1" dirty="0"/>
              <a:t>What is her AGI?</a:t>
            </a:r>
          </a:p>
          <a:p>
            <a:pPr marL="0" indent="0">
              <a:buFont typeface="Arial" charset="0"/>
              <a:buNone/>
              <a:defRPr/>
            </a:pPr>
            <a:endParaRPr lang="en-US" b="1" dirty="0"/>
          </a:p>
        </p:txBody>
      </p:sp>
    </p:spTree>
    <p:extLst>
      <p:ext uri="{BB962C8B-B14F-4D97-AF65-F5344CB8AC3E}">
        <p14:creationId xmlns:p14="http://schemas.microsoft.com/office/powerpoint/2010/main" val="967214951"/>
      </p:ext>
    </p:extLst>
  </p:cSld>
  <p:clrMapOvr>
    <a:masterClrMapping/>
  </p:clrMapOvr>
  <p:transition spd="slow">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lgn="ctr">
              <a:buFont typeface="Arial" charset="0"/>
              <a:buNone/>
              <a:defRPr/>
            </a:pPr>
            <a:r>
              <a:rPr lang="en-US" sz="4400" b="1" dirty="0"/>
              <a:t> </a:t>
            </a:r>
          </a:p>
        </p:txBody>
      </p:sp>
      <p:graphicFrame>
        <p:nvGraphicFramePr>
          <p:cNvPr id="2" name="Object 1"/>
          <p:cNvGraphicFramePr>
            <a:graphicFrameLocks noChangeAspect="1"/>
          </p:cNvGraphicFramePr>
          <p:nvPr>
            <p:extLst>
              <p:ext uri="{D42A27DB-BD31-4B8C-83A1-F6EECF244321}">
                <p14:modId xmlns:p14="http://schemas.microsoft.com/office/powerpoint/2010/main" val="1259225237"/>
              </p:ext>
            </p:extLst>
          </p:nvPr>
        </p:nvGraphicFramePr>
        <p:xfrm>
          <a:off x="205654" y="609600"/>
          <a:ext cx="8730954" cy="5562600"/>
        </p:xfrm>
        <a:graphic>
          <a:graphicData uri="http://schemas.openxmlformats.org/presentationml/2006/ole">
            <mc:AlternateContent xmlns:mc="http://schemas.openxmlformats.org/markup-compatibility/2006">
              <mc:Choice xmlns:v="urn:schemas-microsoft-com:vml" Requires="v">
                <p:oleObj spid="_x0000_s136207" name="Worksheet" r:id="rId3" imgW="3276605" imgH="2087856" progId="Excel.Sheet.12">
                  <p:embed/>
                </p:oleObj>
              </mc:Choice>
              <mc:Fallback>
                <p:oleObj name="Worksheet" r:id="rId3" imgW="3276605" imgH="2087856" progId="Excel.Sheet.12">
                  <p:embed/>
                  <p:pic>
                    <p:nvPicPr>
                      <p:cNvPr id="0" name=""/>
                      <p:cNvPicPr/>
                      <p:nvPr/>
                    </p:nvPicPr>
                    <p:blipFill>
                      <a:blip r:embed="rId4"/>
                      <a:stretch>
                        <a:fillRect/>
                      </a:stretch>
                    </p:blipFill>
                    <p:spPr>
                      <a:xfrm>
                        <a:off x="205654" y="609600"/>
                        <a:ext cx="8730954" cy="5562600"/>
                      </a:xfrm>
                      <a:prstGeom prst="rect">
                        <a:avLst/>
                      </a:prstGeom>
                    </p:spPr>
                  </p:pic>
                </p:oleObj>
              </mc:Fallback>
            </mc:AlternateContent>
          </a:graphicData>
        </a:graphic>
      </p:graphicFrame>
    </p:spTree>
    <p:extLst>
      <p:ext uri="{BB962C8B-B14F-4D97-AF65-F5344CB8AC3E}">
        <p14:creationId xmlns:p14="http://schemas.microsoft.com/office/powerpoint/2010/main" val="38721259"/>
      </p:ext>
    </p:extLst>
  </p:cSld>
  <p:clrMapOvr>
    <a:masterClrMapping/>
  </p:clrMapOvr>
  <p:transition spd="slow">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altLang="en-US" b="1"/>
              <a:t>Student Loan Interest-1</a:t>
            </a:r>
          </a:p>
        </p:txBody>
      </p:sp>
      <p:sp>
        <p:nvSpPr>
          <p:cNvPr id="97283" name="Rectangle 3"/>
          <p:cNvSpPr>
            <a:spLocks noGrp="1" noChangeArrowheads="1"/>
          </p:cNvSpPr>
          <p:nvPr>
            <p:ph type="body" idx="1"/>
          </p:nvPr>
        </p:nvSpPr>
        <p:spPr>
          <a:xfrm>
            <a:off x="304800" y="1524000"/>
            <a:ext cx="8458200" cy="4876800"/>
          </a:xfrm>
        </p:spPr>
        <p:txBody>
          <a:bodyPr/>
          <a:lstStyle/>
          <a:p>
            <a:pPr eaLnBrk="1" hangingPunct="1"/>
            <a:r>
              <a:rPr lang="en-US" altLang="en-US" sz="4400" b="1" dirty="0">
                <a:cs typeface="Times New Roman" pitchFamily="18" charset="0"/>
              </a:rPr>
              <a:t>Deduction allowed for interest paid on qualified student loans incurred and used for tuition, fees, room, board, books, and supplies.</a:t>
            </a:r>
          </a:p>
          <a:p>
            <a:pPr eaLnBrk="1" hangingPunct="1"/>
            <a:r>
              <a:rPr lang="en-US" altLang="en-US" sz="4400" b="1" dirty="0">
                <a:cs typeface="Times New Roman" pitchFamily="18" charset="0"/>
              </a:rPr>
              <a:t>Post-secondary education</a:t>
            </a:r>
          </a:p>
        </p:txBody>
      </p:sp>
    </p:spTree>
    <p:extLst>
      <p:ext uri="{BB962C8B-B14F-4D97-AF65-F5344CB8AC3E}">
        <p14:creationId xmlns:p14="http://schemas.microsoft.com/office/powerpoint/2010/main" val="80908616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en-US" altLang="en-US" b="1"/>
              <a:t>Student Loan Interest-2</a:t>
            </a:r>
          </a:p>
        </p:txBody>
      </p:sp>
      <p:sp>
        <p:nvSpPr>
          <p:cNvPr id="98307" name="Rectangle 3"/>
          <p:cNvSpPr>
            <a:spLocks noGrp="1" noChangeArrowheads="1"/>
          </p:cNvSpPr>
          <p:nvPr>
            <p:ph type="body" idx="1"/>
          </p:nvPr>
        </p:nvSpPr>
        <p:spPr>
          <a:xfrm>
            <a:off x="304800" y="1447800"/>
            <a:ext cx="8458200" cy="4953000"/>
          </a:xfrm>
        </p:spPr>
        <p:txBody>
          <a:bodyPr/>
          <a:lstStyle/>
          <a:p>
            <a:pPr marL="166688" indent="-166688" eaLnBrk="1" hangingPunct="1">
              <a:buSzPct val="115000"/>
            </a:pPr>
            <a:r>
              <a:rPr lang="en-US" altLang="en-US" sz="4400" b="1" dirty="0">
                <a:cs typeface="Times New Roman" pitchFamily="18" charset="0"/>
              </a:rPr>
              <a:t>Deduction limit is $2,500</a:t>
            </a:r>
          </a:p>
          <a:p>
            <a:pPr marL="914400" lvl="1" indent="-560388" eaLnBrk="1" hangingPunct="1"/>
            <a:r>
              <a:rPr lang="en-US" altLang="en-US" sz="4000" b="1" dirty="0">
                <a:cs typeface="Times New Roman" pitchFamily="18" charset="0"/>
              </a:rPr>
              <a:t>Limit is phased out for  AGI of $65,000 - $80,000 </a:t>
            </a:r>
            <a:br>
              <a:rPr lang="en-US" altLang="en-US" sz="4000" b="1" dirty="0">
                <a:cs typeface="Times New Roman" pitchFamily="18" charset="0"/>
              </a:rPr>
            </a:br>
            <a:r>
              <a:rPr lang="en-US" altLang="en-US" sz="4000" b="1" dirty="0">
                <a:cs typeface="Times New Roman" pitchFamily="18" charset="0"/>
              </a:rPr>
              <a:t>($130,000 - $160,000 for married persons filing jointly)</a:t>
            </a:r>
          </a:p>
        </p:txBody>
      </p:sp>
    </p:spTree>
    <p:extLst>
      <p:ext uri="{BB962C8B-B14F-4D97-AF65-F5344CB8AC3E}">
        <p14:creationId xmlns:p14="http://schemas.microsoft.com/office/powerpoint/2010/main" val="34658354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sz="3600" b="1" dirty="0"/>
              <a:t>Sec. 183.Activities Not Engaged In For Profit.</a:t>
            </a:r>
          </a:p>
          <a:p>
            <a:pPr marL="0" indent="0">
              <a:buNone/>
            </a:pPr>
            <a:r>
              <a:rPr lang="en-US" sz="4000" b="1" u="sng" dirty="0"/>
              <a:t>(a) </a:t>
            </a:r>
            <a:r>
              <a:rPr lang="en-US" sz="4000" b="1" u="sng" cap="small" dirty="0"/>
              <a:t>General Rule</a:t>
            </a:r>
            <a:r>
              <a:rPr lang="en-US" sz="4000" b="1" u="sng" dirty="0"/>
              <a:t>. </a:t>
            </a:r>
            <a:r>
              <a:rPr lang="en-US" sz="4000" b="1" dirty="0"/>
              <a:t>In the case of an activity engaged in by an </a:t>
            </a:r>
            <a:r>
              <a:rPr lang="en-US" sz="4000" b="1" u="sng" dirty="0"/>
              <a:t>individual</a:t>
            </a:r>
            <a:r>
              <a:rPr lang="en-US" sz="4000" b="1" dirty="0"/>
              <a:t> or an S corporation, if such activity is not engaged in for profit, </a:t>
            </a:r>
            <a:r>
              <a:rPr lang="en-US" sz="4000" b="1" u="sng" dirty="0"/>
              <a:t>no deduction attributable to such activity shall be allowed under this chapter except as provided in this section.</a:t>
            </a:r>
          </a:p>
        </p:txBody>
      </p:sp>
    </p:spTree>
    <p:extLst>
      <p:ext uri="{BB962C8B-B14F-4D97-AF65-F5344CB8AC3E}">
        <p14:creationId xmlns:p14="http://schemas.microsoft.com/office/powerpoint/2010/main" val="1179241595"/>
      </p:ext>
    </p:extLst>
  </p:cSld>
  <p:clrMapOvr>
    <a:masterClrMapping/>
  </p:clrMapOvr>
  <p:transition spd="slow">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altLang="en-US" b="1" dirty="0"/>
              <a:t>Student Loan Interest-3</a:t>
            </a:r>
          </a:p>
        </p:txBody>
      </p:sp>
      <p:sp>
        <p:nvSpPr>
          <p:cNvPr id="99331" name="Rectangle 3"/>
          <p:cNvSpPr>
            <a:spLocks noGrp="1" noChangeArrowheads="1"/>
          </p:cNvSpPr>
          <p:nvPr>
            <p:ph type="body" idx="1"/>
          </p:nvPr>
        </p:nvSpPr>
        <p:spPr>
          <a:xfrm>
            <a:off x="304800" y="1371600"/>
            <a:ext cx="8458200" cy="5029200"/>
          </a:xfrm>
        </p:spPr>
        <p:txBody>
          <a:bodyPr/>
          <a:lstStyle/>
          <a:p>
            <a:pPr marL="574675" lvl="1" indent="-341313" eaLnBrk="1" hangingPunct="1"/>
            <a:r>
              <a:rPr lang="en-US" altLang="en-US" sz="3600" b="1">
                <a:cs typeface="Times New Roman" pitchFamily="18" charset="0"/>
              </a:rPr>
              <a:t>Individuals claimed as dependents cannot take deduction on their own tax return.</a:t>
            </a:r>
          </a:p>
          <a:p>
            <a:pPr marL="574675" lvl="1" indent="-341313" eaLnBrk="1" hangingPunct="1"/>
            <a:r>
              <a:rPr lang="en-US" altLang="en-US" sz="3600" b="1">
                <a:cs typeface="Times New Roman" pitchFamily="18" charset="0"/>
              </a:rPr>
              <a:t>Expenses paid by tax-exempt scholarships or subject to education credits must be excluded from loan amounts and related interest.</a:t>
            </a:r>
            <a:endParaRPr lang="en-US" altLang="en-US" sz="3600" b="1"/>
          </a:p>
        </p:txBody>
      </p:sp>
    </p:spTree>
    <p:extLst>
      <p:ext uri="{BB962C8B-B14F-4D97-AF65-F5344CB8AC3E}">
        <p14:creationId xmlns:p14="http://schemas.microsoft.com/office/powerpoint/2010/main" val="4208073736"/>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228600" y="752475"/>
            <a:ext cx="8686800" cy="4398963"/>
          </a:xfrm>
          <a:noFill/>
        </p:spPr>
        <p:txBody>
          <a:bodyPr lIns="90488" tIns="44450" rIns="90488" bIns="44450">
            <a:spAutoFit/>
          </a:bodyPr>
          <a:lstStyle/>
          <a:p>
            <a:pPr algn="l" eaLnBrk="1" hangingPunct="1">
              <a:spcBef>
                <a:spcPct val="50000"/>
              </a:spcBef>
            </a:pPr>
            <a:r>
              <a:rPr lang="en-US" altLang="en-US" sz="4000" b="1" u="sng" dirty="0">
                <a:solidFill>
                  <a:srgbClr val="FF3300"/>
                </a:solidFill>
                <a:cs typeface="Times New Roman" pitchFamily="18" charset="0"/>
              </a:rPr>
              <a:t>Student Loan Interest</a:t>
            </a:r>
            <a:br>
              <a:rPr lang="en-US" altLang="en-US" sz="4000" b="1" u="sng" dirty="0">
                <a:cs typeface="Times New Roman" pitchFamily="18" charset="0"/>
              </a:rPr>
            </a:br>
            <a:r>
              <a:rPr lang="en-US" altLang="en-US" sz="4000" b="1" dirty="0">
                <a:cs typeface="Times New Roman" pitchFamily="18" charset="0"/>
              </a:rPr>
              <a:t>Cecilia is married and files a joint return with her husband, Steve. They have AGI of $142,000. </a:t>
            </a:r>
            <a:br>
              <a:rPr lang="en-US" altLang="en-US" sz="4000" b="1" dirty="0">
                <a:cs typeface="Times New Roman" pitchFamily="18" charset="0"/>
              </a:rPr>
            </a:br>
            <a:r>
              <a:rPr lang="en-US" altLang="en-US" sz="4000" b="1" dirty="0">
                <a:cs typeface="Times New Roman" pitchFamily="18" charset="0"/>
              </a:rPr>
              <a:t>Cecilia paid $2,000 in student loan interest in </a:t>
            </a:r>
            <a:r>
              <a:rPr lang="en-US" altLang="en-US" sz="4000" b="1" u="sng" dirty="0">
                <a:solidFill>
                  <a:srgbClr val="C00000"/>
                </a:solidFill>
                <a:cs typeface="Times New Roman" pitchFamily="18" charset="0"/>
              </a:rPr>
              <a:t>2015</a:t>
            </a:r>
            <a:r>
              <a:rPr lang="en-US" altLang="en-US" sz="4000" b="1" dirty="0">
                <a:cs typeface="Times New Roman" pitchFamily="18" charset="0"/>
              </a:rPr>
              <a:t>. </a:t>
            </a:r>
            <a:br>
              <a:rPr lang="en-US" altLang="en-US" sz="4000" b="1" dirty="0">
                <a:cs typeface="Times New Roman" pitchFamily="18" charset="0"/>
              </a:rPr>
            </a:br>
            <a:r>
              <a:rPr lang="en-US" altLang="en-US" sz="4000" b="1" dirty="0">
                <a:cs typeface="Times New Roman" pitchFamily="18" charset="0"/>
              </a:rPr>
              <a:t>What is her interest deduction?</a:t>
            </a:r>
          </a:p>
        </p:txBody>
      </p:sp>
    </p:spTree>
    <p:extLst>
      <p:ext uri="{BB962C8B-B14F-4D97-AF65-F5344CB8AC3E}">
        <p14:creationId xmlns:p14="http://schemas.microsoft.com/office/powerpoint/2010/main" val="2669673810"/>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8" name="Object 2"/>
          <p:cNvGraphicFramePr>
            <a:graphicFrameLocks noGrp="1" noChangeAspect="1"/>
          </p:cNvGraphicFramePr>
          <p:nvPr>
            <p:ph type="ctrTitle"/>
            <p:extLst>
              <p:ext uri="{D42A27DB-BD31-4B8C-83A1-F6EECF244321}">
                <p14:modId xmlns:p14="http://schemas.microsoft.com/office/powerpoint/2010/main" val="422197635"/>
              </p:ext>
            </p:extLst>
          </p:nvPr>
        </p:nvGraphicFramePr>
        <p:xfrm>
          <a:off x="465195" y="346075"/>
          <a:ext cx="8069205" cy="6248946"/>
        </p:xfrm>
        <a:graphic>
          <a:graphicData uri="http://schemas.openxmlformats.org/presentationml/2006/ole">
            <mc:AlternateContent xmlns:mc="http://schemas.openxmlformats.org/markup-compatibility/2006">
              <mc:Choice xmlns:v="urn:schemas-microsoft-com:vml" Requires="v">
                <p:oleObj spid="_x0000_s137227" name="Worksheet" r:id="rId4" imgW="2499270" imgH="1935576" progId="Excel.Sheet.8">
                  <p:embed/>
                </p:oleObj>
              </mc:Choice>
              <mc:Fallback>
                <p:oleObj name="Worksheet" r:id="rId4" imgW="2499270" imgH="1935576" progId="Excel.Sheet.8">
                  <p:embed/>
                  <p:pic>
                    <p:nvPicPr>
                      <p:cNvPr id="0" name=""/>
                      <p:cNvPicPr>
                        <a:picLocks noChangeAspect="1" noChangeArrowheads="1"/>
                      </p:cNvPicPr>
                      <p:nvPr/>
                    </p:nvPicPr>
                    <p:blipFill>
                      <a:blip r:embed="rId5"/>
                      <a:srcRect/>
                      <a:stretch>
                        <a:fillRect/>
                      </a:stretch>
                    </p:blipFill>
                    <p:spPr bwMode="auto">
                      <a:xfrm>
                        <a:off x="465195" y="346075"/>
                        <a:ext cx="8069205" cy="624894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3729036"/>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8" name="Object 2"/>
          <p:cNvGraphicFramePr>
            <a:graphicFrameLocks noGrp="1" noChangeAspect="1"/>
          </p:cNvGraphicFramePr>
          <p:nvPr>
            <p:ph type="ctrTitle"/>
            <p:extLst>
              <p:ext uri="{D42A27DB-BD31-4B8C-83A1-F6EECF244321}">
                <p14:modId xmlns:p14="http://schemas.microsoft.com/office/powerpoint/2010/main" val="3657130457"/>
              </p:ext>
            </p:extLst>
          </p:nvPr>
        </p:nvGraphicFramePr>
        <p:xfrm>
          <a:off x="465195" y="346075"/>
          <a:ext cx="8069205" cy="6248946"/>
        </p:xfrm>
        <a:graphic>
          <a:graphicData uri="http://schemas.openxmlformats.org/presentationml/2006/ole">
            <mc:AlternateContent xmlns:mc="http://schemas.openxmlformats.org/markup-compatibility/2006">
              <mc:Choice xmlns:v="urn:schemas-microsoft-com:vml" Requires="v">
                <p:oleObj spid="_x0000_s138247" name="Worksheet" r:id="rId4" imgW="2499270" imgH="1935576" progId="Excel.Sheet.8">
                  <p:embed/>
                </p:oleObj>
              </mc:Choice>
              <mc:Fallback>
                <p:oleObj name="Worksheet" r:id="rId4" imgW="2499270" imgH="1935576" progId="Excel.Sheet.8">
                  <p:embed/>
                  <p:pic>
                    <p:nvPicPr>
                      <p:cNvPr id="0" name=""/>
                      <p:cNvPicPr>
                        <a:picLocks noChangeAspect="1" noChangeArrowheads="1"/>
                      </p:cNvPicPr>
                      <p:nvPr/>
                    </p:nvPicPr>
                    <p:blipFill>
                      <a:blip r:embed="rId5"/>
                      <a:srcRect/>
                      <a:stretch>
                        <a:fillRect/>
                      </a:stretch>
                    </p:blipFill>
                    <p:spPr bwMode="auto">
                      <a:xfrm>
                        <a:off x="465195" y="346075"/>
                        <a:ext cx="8069205" cy="624894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99983464"/>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itchFamily="2" charset="2"/>
              <a:buChar char="l"/>
              <a:defRPr sz="3000">
                <a:solidFill>
                  <a:schemeClr val="tx1"/>
                </a:solidFill>
                <a:latin typeface="Arial" charset="0"/>
                <a:cs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cs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cs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cs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9pPr>
          </a:lstStyle>
          <a:p>
            <a:pPr>
              <a:spcBef>
                <a:spcPct val="0"/>
              </a:spcBef>
              <a:buClrTx/>
              <a:buSzTx/>
              <a:buFontTx/>
              <a:buNone/>
            </a:pPr>
            <a:fld id="{4A493511-83DD-4CB8-8EA4-12575CDE14A7}" type="slidenum">
              <a:rPr lang="en-US" altLang="en-US" sz="1000"/>
              <a:pPr>
                <a:spcBef>
                  <a:spcPct val="0"/>
                </a:spcBef>
                <a:buClrTx/>
                <a:buSzTx/>
                <a:buFontTx/>
                <a:buNone/>
              </a:pPr>
              <a:t>84</a:t>
            </a:fld>
            <a:endParaRPr lang="en-US" altLang="en-US" sz="1000"/>
          </a:p>
        </p:txBody>
      </p:sp>
      <p:sp>
        <p:nvSpPr>
          <p:cNvPr id="55299" name="Rectangle 2"/>
          <p:cNvSpPr>
            <a:spLocks noGrp="1" noChangeArrowheads="1"/>
          </p:cNvSpPr>
          <p:nvPr>
            <p:ph type="title"/>
          </p:nvPr>
        </p:nvSpPr>
        <p:spPr>
          <a:xfrm>
            <a:off x="457200" y="533400"/>
            <a:ext cx="5715000" cy="884238"/>
          </a:xfrm>
        </p:spPr>
        <p:txBody>
          <a:bodyPr/>
          <a:lstStyle/>
          <a:p>
            <a:pPr eaLnBrk="1" hangingPunct="1"/>
            <a:r>
              <a:rPr lang="en-US" altLang="en-US" sz="3200" b="1" dirty="0"/>
              <a:t>Deduction for Qualified Education Expenses</a:t>
            </a:r>
          </a:p>
        </p:txBody>
      </p:sp>
      <p:sp>
        <p:nvSpPr>
          <p:cNvPr id="55300" name="Rectangle 3"/>
          <p:cNvSpPr>
            <a:spLocks noGrp="1" noChangeArrowheads="1"/>
          </p:cNvSpPr>
          <p:nvPr>
            <p:ph type="body" idx="1"/>
          </p:nvPr>
        </p:nvSpPr>
        <p:spPr>
          <a:xfrm>
            <a:off x="457200" y="1608138"/>
            <a:ext cx="7391400" cy="4792662"/>
          </a:xfrm>
        </p:spPr>
        <p:txBody>
          <a:bodyPr/>
          <a:lstStyle/>
          <a:p>
            <a:pPr marL="342900" lvl="1" indent="0" eaLnBrk="1" hangingPunct="1">
              <a:lnSpc>
                <a:spcPct val="90000"/>
              </a:lnSpc>
              <a:buFont typeface="Wingdings" pitchFamily="2" charset="2"/>
              <a:buNone/>
            </a:pPr>
            <a:r>
              <a:rPr lang="en-US" altLang="en-US"/>
              <a:t> </a:t>
            </a:r>
          </a:p>
        </p:txBody>
      </p:sp>
      <p:pic>
        <p:nvPicPr>
          <p:cNvPr id="5530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80" y="2286000"/>
            <a:ext cx="8505527"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50894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52400"/>
            <a:ext cx="8382000" cy="5973763"/>
          </a:xfrm>
        </p:spPr>
        <p:txBody>
          <a:bodyPr lIns="92075" tIns="46038" rIns="92075" bIns="46038"/>
          <a:lstStyle/>
          <a:p>
            <a:pPr algn="ctr">
              <a:buFont typeface="Arial" charset="0"/>
              <a:buNone/>
              <a:defRPr/>
            </a:pPr>
            <a:r>
              <a:rPr lang="en-US" sz="3600" b="1" u="sng" dirty="0">
                <a:solidFill>
                  <a:srgbClr val="C00000"/>
                </a:solidFill>
              </a:rPr>
              <a:t>Deductions for Self-Employed Taxpayers</a:t>
            </a:r>
          </a:p>
          <a:p>
            <a:pPr marL="0" indent="0">
              <a:buFont typeface="Monotype Sorts" pitchFamily="2" charset="2"/>
              <a:buNone/>
              <a:defRPr/>
            </a:pPr>
            <a:r>
              <a:rPr lang="en-US" sz="3600" b="1" u="sng" dirty="0"/>
              <a:t>Note material related to self employment has been placed in a separate PowerPoint file that is posted on the course webpage.</a:t>
            </a:r>
            <a:endParaRPr lang="en-US" sz="4400" b="1" dirty="0"/>
          </a:p>
        </p:txBody>
      </p:sp>
    </p:spTree>
    <p:extLst>
      <p:ext uri="{BB962C8B-B14F-4D97-AF65-F5344CB8AC3E}">
        <p14:creationId xmlns:p14="http://schemas.microsoft.com/office/powerpoint/2010/main" val="2854422678"/>
      </p:ext>
    </p:extLst>
  </p:cSld>
  <p:clrMapOvr>
    <a:masterClrMapping/>
  </p:clrMapOvr>
  <p:transition spd="slow">
    <p:wipe dir="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152400" y="152400"/>
            <a:ext cx="8839200" cy="6477000"/>
          </a:xfrm>
        </p:spPr>
        <p:txBody>
          <a:bodyPr/>
          <a:lstStyle/>
          <a:p>
            <a:pPr algn="ctr" eaLnBrk="1" hangingPunct="1">
              <a:spcBef>
                <a:spcPct val="0"/>
              </a:spcBef>
              <a:buFont typeface="Arial" charset="0"/>
              <a:buNone/>
            </a:pPr>
            <a:r>
              <a:rPr lang="en-US" altLang="en-US" sz="4000" b="1" u="sng" dirty="0">
                <a:solidFill>
                  <a:srgbClr val="C00000"/>
                </a:solidFill>
              </a:rPr>
              <a:t>Review: Deductions For AGI-1</a:t>
            </a:r>
          </a:p>
          <a:p>
            <a:pPr lvl="1" eaLnBrk="1" hangingPunct="1">
              <a:spcBef>
                <a:spcPct val="0"/>
              </a:spcBef>
            </a:pPr>
            <a:r>
              <a:rPr lang="en-US" altLang="en-US" sz="4000" b="1" dirty="0"/>
              <a:t>Trade or business expenses</a:t>
            </a:r>
          </a:p>
          <a:p>
            <a:pPr lvl="1" eaLnBrk="1" hangingPunct="1">
              <a:spcBef>
                <a:spcPct val="0"/>
              </a:spcBef>
            </a:pPr>
            <a:r>
              <a:rPr lang="en-US" altLang="en-US" sz="4000" b="1" dirty="0"/>
              <a:t>Rent and Royalty expenses</a:t>
            </a:r>
          </a:p>
          <a:p>
            <a:pPr lvl="1" eaLnBrk="1" hangingPunct="1">
              <a:spcBef>
                <a:spcPct val="0"/>
              </a:spcBef>
            </a:pPr>
            <a:r>
              <a:rPr lang="en-US" altLang="en-US" sz="4000" b="1" dirty="0"/>
              <a:t>Reimbursed employee expenses</a:t>
            </a:r>
          </a:p>
          <a:p>
            <a:pPr lvl="1" eaLnBrk="1" hangingPunct="1">
              <a:spcBef>
                <a:spcPct val="0"/>
              </a:spcBef>
            </a:pPr>
            <a:r>
              <a:rPr lang="en-US" altLang="en-US" sz="4000" b="1" dirty="0"/>
              <a:t>Capital loss</a:t>
            </a:r>
          </a:p>
          <a:p>
            <a:pPr lvl="1" eaLnBrk="1" hangingPunct="1">
              <a:spcBef>
                <a:spcPct val="0"/>
              </a:spcBef>
            </a:pPr>
            <a:r>
              <a:rPr lang="en-US" altLang="en-US" sz="4000" b="1" dirty="0"/>
              <a:t>Alimony paid</a:t>
            </a:r>
          </a:p>
          <a:p>
            <a:pPr lvl="1" eaLnBrk="1" hangingPunct="1">
              <a:spcBef>
                <a:spcPct val="0"/>
              </a:spcBef>
            </a:pPr>
            <a:r>
              <a:rPr lang="en-US" altLang="en-US" sz="4000" b="1" dirty="0"/>
              <a:t>Retirement plan contributions including IRAs</a:t>
            </a:r>
          </a:p>
          <a:p>
            <a:pPr lvl="1" eaLnBrk="1" hangingPunct="1">
              <a:spcBef>
                <a:spcPct val="0"/>
              </a:spcBef>
            </a:pPr>
            <a:r>
              <a:rPr lang="en-US" altLang="en-US" sz="4000" b="1" dirty="0"/>
              <a:t>50% of self-employment taxes</a:t>
            </a:r>
          </a:p>
          <a:p>
            <a:pPr lvl="1" eaLnBrk="1" hangingPunct="1">
              <a:spcBef>
                <a:spcPct val="0"/>
              </a:spcBef>
            </a:pPr>
            <a:r>
              <a:rPr lang="en-US" altLang="en-US" sz="4000" b="1" dirty="0"/>
              <a:t>Self-employed health insurance </a:t>
            </a:r>
          </a:p>
        </p:txBody>
      </p:sp>
    </p:spTree>
    <p:extLst>
      <p:ext uri="{BB962C8B-B14F-4D97-AF65-F5344CB8AC3E}">
        <p14:creationId xmlns:p14="http://schemas.microsoft.com/office/powerpoint/2010/main" val="194580072"/>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228600" y="228600"/>
            <a:ext cx="8686800" cy="6400800"/>
          </a:xfrm>
        </p:spPr>
        <p:txBody>
          <a:bodyPr/>
          <a:lstStyle/>
          <a:p>
            <a:pPr lvl="1" algn="ctr" eaLnBrk="1" hangingPunct="1">
              <a:buFont typeface="Arial" charset="0"/>
              <a:buNone/>
            </a:pPr>
            <a:r>
              <a:rPr lang="en-US" altLang="en-US" sz="4000" b="1" u="sng" dirty="0">
                <a:solidFill>
                  <a:srgbClr val="C00000"/>
                </a:solidFill>
              </a:rPr>
              <a:t>Review: Deductions For AGI-2</a:t>
            </a:r>
            <a:endParaRPr lang="en-US" altLang="en-US" sz="3600" b="1" dirty="0">
              <a:solidFill>
                <a:srgbClr val="C00000"/>
              </a:solidFill>
            </a:endParaRPr>
          </a:p>
          <a:p>
            <a:pPr lvl="1" eaLnBrk="1" hangingPunct="1"/>
            <a:r>
              <a:rPr lang="en-US" altLang="en-US" sz="4400" b="1" dirty="0"/>
              <a:t>Moving expenses </a:t>
            </a:r>
            <a:endParaRPr lang="en-US" altLang="en-US" sz="4000" b="1" dirty="0"/>
          </a:p>
          <a:p>
            <a:pPr lvl="1" eaLnBrk="1" hangingPunct="1"/>
            <a:r>
              <a:rPr lang="en-US" altLang="en-US" sz="4000" b="1" dirty="0"/>
              <a:t>Educator expenses</a:t>
            </a:r>
          </a:p>
          <a:p>
            <a:pPr lvl="1" eaLnBrk="1" hangingPunct="1"/>
            <a:r>
              <a:rPr lang="en-US" altLang="en-US" sz="4000" b="1" dirty="0"/>
              <a:t>Student loan interest expense </a:t>
            </a:r>
          </a:p>
          <a:p>
            <a:pPr lvl="1" eaLnBrk="1" hangingPunct="1"/>
            <a:r>
              <a:rPr lang="en-US" altLang="en-US" sz="4000" b="1" dirty="0"/>
              <a:t>Tuition and fees deduction</a:t>
            </a:r>
          </a:p>
          <a:p>
            <a:pPr lvl="1" eaLnBrk="1" hangingPunct="1"/>
            <a:r>
              <a:rPr lang="en-US" altLang="en-US" sz="4000" b="1" dirty="0"/>
              <a:t>Health savings accounts</a:t>
            </a:r>
          </a:p>
          <a:p>
            <a:pPr lvl="1" eaLnBrk="1" hangingPunct="1"/>
            <a:r>
              <a:rPr lang="en-US" altLang="en-US" sz="4000" b="1" dirty="0"/>
              <a:t>Penalty on early withdrawals of savings</a:t>
            </a:r>
          </a:p>
          <a:p>
            <a:pPr lvl="1" eaLnBrk="1" hangingPunct="1"/>
            <a:r>
              <a:rPr lang="en-US" altLang="en-US" sz="4000" b="1" dirty="0"/>
              <a:t>Other deductions for AGI</a:t>
            </a:r>
          </a:p>
        </p:txBody>
      </p:sp>
    </p:spTree>
    <p:extLst>
      <p:ext uri="{BB962C8B-B14F-4D97-AF65-F5344CB8AC3E}">
        <p14:creationId xmlns:p14="http://schemas.microsoft.com/office/powerpoint/2010/main" val="2685418086"/>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14" name="Object 2"/>
          <p:cNvGraphicFramePr>
            <a:graphicFrameLocks noGrp="1" noChangeAspect="1"/>
          </p:cNvGraphicFramePr>
          <p:nvPr>
            <p:ph/>
          </p:nvPr>
        </p:nvGraphicFramePr>
        <p:xfrm>
          <a:off x="304800" y="679450"/>
          <a:ext cx="8534400" cy="5194300"/>
        </p:xfrm>
        <a:graphic>
          <a:graphicData uri="http://schemas.openxmlformats.org/presentationml/2006/ole">
            <mc:AlternateContent xmlns:mc="http://schemas.openxmlformats.org/markup-compatibility/2006">
              <mc:Choice xmlns:v="urn:schemas-microsoft-com:vml" Requires="v">
                <p:oleObj spid="_x0000_s119827" name="Worksheet" r:id="rId4" imgW="3581327" imgH="2179336" progId="Excel.Sheet.8">
                  <p:embed/>
                </p:oleObj>
              </mc:Choice>
              <mc:Fallback>
                <p:oleObj name="Worksheet" r:id="rId4" imgW="3581327" imgH="2179336"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679450"/>
                        <a:ext cx="853440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6614217"/>
      </p:ext>
    </p:extLst>
  </p:cSld>
  <p:clrMapOvr>
    <a:masterClrMapping/>
  </p:clrMapOvr>
  <p:transition>
    <p:zoom/>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noGrp="1" noChangeAspect="1"/>
          </p:cNvGraphicFramePr>
          <p:nvPr>
            <p:ph/>
          </p:nvPr>
        </p:nvGraphicFramePr>
        <p:xfrm>
          <a:off x="404813" y="401638"/>
          <a:ext cx="8334375" cy="6224587"/>
        </p:xfrm>
        <a:graphic>
          <a:graphicData uri="http://schemas.openxmlformats.org/presentationml/2006/ole">
            <mc:AlternateContent xmlns:mc="http://schemas.openxmlformats.org/markup-compatibility/2006">
              <mc:Choice xmlns:v="urn:schemas-microsoft-com:vml" Requires="v">
                <p:oleObj spid="_x0000_s120851" name="Worksheet" r:id="rId4" imgW="3611865" imgH="2697418" progId="Excel.Sheet.8">
                  <p:embed/>
                </p:oleObj>
              </mc:Choice>
              <mc:Fallback>
                <p:oleObj name="Worksheet" r:id="rId4" imgW="3611865" imgH="2697418"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4813" y="401638"/>
                        <a:ext cx="8334375" cy="622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9612356"/>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28600" y="152400"/>
            <a:ext cx="8763000" cy="6172200"/>
          </a:xfrm>
          <a:noFill/>
        </p:spPr>
        <p:txBody>
          <a:bodyPr lIns="92075" tIns="46038" rIns="92075" bIns="46038"/>
          <a:lstStyle/>
          <a:p>
            <a:pPr marL="0" indent="0">
              <a:buNone/>
            </a:pPr>
            <a:r>
              <a:rPr lang="en-US" b="1" dirty="0"/>
              <a:t>Sec. 183. Activities Not Engaged In For Profit.</a:t>
            </a:r>
          </a:p>
          <a:p>
            <a:pPr marL="0" indent="0">
              <a:buNone/>
            </a:pPr>
            <a:r>
              <a:rPr lang="en-US" sz="2800" b="1" dirty="0"/>
              <a:t>(b) </a:t>
            </a:r>
            <a:r>
              <a:rPr lang="en-US" sz="2800" b="1" cap="small" dirty="0"/>
              <a:t>Deductions Allowable</a:t>
            </a:r>
            <a:r>
              <a:rPr lang="en-US" sz="2800" b="1" dirty="0"/>
              <a:t>. In the case of an activity not engaged in for profit to which subsection (a) applies, there shall be allowed—</a:t>
            </a:r>
          </a:p>
          <a:p>
            <a:pPr marL="0" indent="0">
              <a:buNone/>
            </a:pPr>
            <a:r>
              <a:rPr lang="en-US" sz="2800" b="1" dirty="0"/>
              <a:t>(1) the deductions which would be allowable under this chapter for the taxable year without regard to whether or not such activity is engaged in for profit, and</a:t>
            </a:r>
          </a:p>
          <a:p>
            <a:pPr marL="0" indent="0">
              <a:buNone/>
            </a:pPr>
            <a:r>
              <a:rPr lang="en-US" sz="2800" b="1" dirty="0"/>
              <a:t>(2) a deduction equal to the amount of the deductions which would be allowable under this chapter for the taxable year only if such activity were engaged in for profit, but only to the extent that the gross income derived from such activity for the taxable year exceeds the deductions allowable by reason of paragraph (1).</a:t>
            </a:r>
          </a:p>
          <a:p>
            <a:pPr marL="0" indent="0" algn="ctr">
              <a:buNone/>
            </a:pPr>
            <a:endParaRPr lang="en-US" altLang="en-US" sz="2800" b="1" dirty="0"/>
          </a:p>
        </p:txBody>
      </p:sp>
    </p:spTree>
    <p:extLst>
      <p:ext uri="{BB962C8B-B14F-4D97-AF65-F5344CB8AC3E}">
        <p14:creationId xmlns:p14="http://schemas.microsoft.com/office/powerpoint/2010/main" val="298786592"/>
      </p:ext>
    </p:extLst>
  </p:cSld>
  <p:clrMapOvr>
    <a:masterClrMapping/>
  </p:clrMapOvr>
  <p:transition spd="slow">
    <p:wipe dir="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Grp="1" noChangeAspect="1"/>
          </p:cNvGraphicFramePr>
          <p:nvPr>
            <p:ph/>
          </p:nvPr>
        </p:nvGraphicFramePr>
        <p:xfrm>
          <a:off x="247650" y="304800"/>
          <a:ext cx="8558213" cy="6324600"/>
        </p:xfrm>
        <a:graphic>
          <a:graphicData uri="http://schemas.openxmlformats.org/presentationml/2006/ole">
            <mc:AlternateContent xmlns:mc="http://schemas.openxmlformats.org/markup-compatibility/2006">
              <mc:Choice xmlns:v="urn:schemas-microsoft-com:vml" Requires="v">
                <p:oleObj spid="_x0000_s121875" name="Worksheet" r:id="rId4" imgW="3650075" imgH="2697418" progId="Excel.Sheet.8">
                  <p:embed/>
                </p:oleObj>
              </mc:Choice>
              <mc:Fallback>
                <p:oleObj name="Worksheet" r:id="rId4" imgW="3650075" imgH="2697418"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304800"/>
                        <a:ext cx="8558213"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46412127"/>
      </p:ext>
    </p:extLst>
  </p:cSld>
  <p:clrMapOvr>
    <a:masterClrMapping/>
  </p:clrMapOvr>
  <p:transition>
    <p:zoom/>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692150" y="2209800"/>
            <a:ext cx="7773988" cy="1371600"/>
          </a:xfrm>
        </p:spPr>
        <p:txBody>
          <a:bodyPr/>
          <a:lstStyle/>
          <a:p>
            <a:pPr eaLnBrk="1" hangingPunct="1"/>
            <a:r>
              <a:rPr lang="en-US" altLang="en-US" sz="8800" b="1">
                <a:solidFill>
                  <a:srgbClr val="FF0000"/>
                </a:solidFill>
              </a:rPr>
              <a:t>End</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1910</TotalTime>
  <Words>2280</Words>
  <Application>Microsoft Office PowerPoint</Application>
  <PresentationFormat>On-screen Show (4:3)</PresentationFormat>
  <Paragraphs>271</Paragraphs>
  <Slides>91</Slides>
  <Notes>21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91</vt:i4>
      </vt:variant>
    </vt:vector>
  </HeadingPairs>
  <TitlesOfParts>
    <vt:vector size="99" baseType="lpstr">
      <vt:lpstr>Arial</vt:lpstr>
      <vt:lpstr>Arial Black</vt:lpstr>
      <vt:lpstr>Calibri</vt:lpstr>
      <vt:lpstr>Monotype Sorts</vt:lpstr>
      <vt:lpstr>Times New Roman</vt:lpstr>
      <vt:lpstr>Wingdings</vt:lpstr>
      <vt:lpstr>Office Theme</vt:lpstr>
      <vt:lpstr>Worksheet</vt:lpstr>
      <vt:lpstr>  Chapter 6. Deductions for AGI   Howard Godfrey, Ph.D., CPA Professor of Accounting  ©Howard Godfrey-2015  </vt:lpstr>
      <vt:lpstr> </vt:lpstr>
      <vt:lpstr> </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Passive Activity Loss General Rules for Limitations</vt:lpstr>
      <vt:lpstr>Passive Activity Loss Exception for Rental Real Estate</vt:lpstr>
      <vt:lpstr>Passive Activity Loss Disposition of Passive Activities</vt:lpstr>
      <vt:lpstr>Material Participation</vt:lpstr>
      <vt:lpstr>Rental Real Estate Relief</vt:lpstr>
      <vt:lpstr>PowerPoint Presentation</vt:lpstr>
      <vt:lpstr>PowerPoint Presentation</vt:lpstr>
      <vt:lpstr>PowerPoint Presentation</vt:lpstr>
      <vt:lpstr>Real Property Business Exception</vt:lpstr>
      <vt:lpstr>A taxpayer has this income (losses) for the current year: Active Income       $43,000          Portfolio Income  $29,000 Passive Income  $(27,000) What is the taxpayers taxable income (loss) if: </vt:lpstr>
      <vt:lpstr>T/P is single individual &amp; passive income is not from rental? An individual cannot deduct passive losses against active or portfolio income.  The individual taxpayer has taxable income of $72,000 ($43,000 +  $29,000) and a suspended loss of $27,000.</vt:lpstr>
      <vt:lpstr>T/P is a single individual and the passive income results from a rental activity for which the taxpayer fails to qualify as a real estate professional? Individual - active participant in a rental real estate activity - is allowed to deduct up to $25,000 of losses from rental activities against active and portfolio income.  The taxable income is $47,000 ($43,000  +  $29,000  -  $25,000).</vt:lpstr>
      <vt:lpstr>T/P is single and the passive income results from a rental activity for which the taxpayer qualifies as a real estate professional?  An individual who qualifies as real estate professional can deduct all losses from the activity against active and portfolio income.  The taxable income is $45,000 ($43,000  +  $29,000  -  $27,000).</vt:lpstr>
      <vt:lpstr>PowerPoint Presentation</vt:lpstr>
      <vt:lpstr> Vacation Homes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Moving Expenses</vt:lpstr>
      <vt:lpstr>Moving Expenses Time Test</vt:lpstr>
      <vt:lpstr>PowerPoint Presentation</vt:lpstr>
      <vt:lpstr>PowerPoint Presentation</vt:lpstr>
      <vt:lpstr>PowerPoint Presentation</vt:lpstr>
      <vt:lpstr>PowerPoint Presentation</vt:lpstr>
      <vt:lpstr>PowerPoint Presentation</vt:lpstr>
      <vt:lpstr>PowerPoint Presentation</vt:lpstr>
      <vt:lpstr>Student Loan Interest-1</vt:lpstr>
      <vt:lpstr>Student Loan Interest-2</vt:lpstr>
      <vt:lpstr>Student Loan Interest-3</vt:lpstr>
      <vt:lpstr>Student Loan Interest Cecilia is married and files a joint return with her husband, Steve. They have AGI of $142,000.  Cecilia paid $2,000 in student loan interest in 2015.  What is her interest deduction?</vt:lpstr>
      <vt:lpstr>PowerPoint Presentation</vt:lpstr>
      <vt:lpstr>PowerPoint Presentation</vt:lpstr>
      <vt:lpstr>Deduction for Qualified Education Expenses</vt:lpstr>
      <vt:lpstr>PowerPoint Presentation</vt:lpstr>
      <vt:lpstr>PowerPoint Presentation</vt:lpstr>
      <vt:lpstr>PowerPoint Presentation</vt:lpstr>
      <vt:lpstr>PowerPoint Presentation</vt:lpstr>
      <vt:lpstr>PowerPoint Presentation</vt:lpstr>
      <vt:lpstr>PowerPoint Presentation</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Instructor PowerPoint Slides. Summer, 2008. Edited May 30, 2008. Copyright © 2008, Dr. Howard Godfrey</dc:title>
  <dc:creator>Howard</dc:creator>
  <cp:lastModifiedBy>hgodfrey@uncc.edu</cp:lastModifiedBy>
  <cp:revision>378</cp:revision>
  <cp:lastPrinted>2015-10-14T00:54:04Z</cp:lastPrinted>
  <dcterms:created xsi:type="dcterms:W3CDTF">2008-05-30T15:41:50Z</dcterms:created>
  <dcterms:modified xsi:type="dcterms:W3CDTF">2016-10-05T02:16:12Z</dcterms:modified>
</cp:coreProperties>
</file>