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5"/>
  </p:notesMasterIdLst>
  <p:handoutMasterIdLst>
    <p:handoutMasterId r:id="rId96"/>
  </p:handoutMasterIdLst>
  <p:sldIdLst>
    <p:sldId id="715" r:id="rId2"/>
    <p:sldId id="719" r:id="rId3"/>
    <p:sldId id="845" r:id="rId4"/>
    <p:sldId id="971" r:id="rId5"/>
    <p:sldId id="973" r:id="rId6"/>
    <p:sldId id="848" r:id="rId7"/>
    <p:sldId id="849" r:id="rId8"/>
    <p:sldId id="850" r:id="rId9"/>
    <p:sldId id="851" r:id="rId10"/>
    <p:sldId id="852" r:id="rId11"/>
    <p:sldId id="853" r:id="rId12"/>
    <p:sldId id="854" r:id="rId13"/>
    <p:sldId id="805" r:id="rId14"/>
    <p:sldId id="806" r:id="rId15"/>
    <p:sldId id="807" r:id="rId16"/>
    <p:sldId id="901" r:id="rId17"/>
    <p:sldId id="804" r:id="rId18"/>
    <p:sldId id="972" r:id="rId19"/>
    <p:sldId id="902" r:id="rId20"/>
    <p:sldId id="903" r:id="rId21"/>
    <p:sldId id="904" r:id="rId22"/>
    <p:sldId id="907" r:id="rId23"/>
    <p:sldId id="909" r:id="rId24"/>
    <p:sldId id="910" r:id="rId25"/>
    <p:sldId id="911" r:id="rId26"/>
    <p:sldId id="912" r:id="rId27"/>
    <p:sldId id="913" r:id="rId28"/>
    <p:sldId id="914" r:id="rId29"/>
    <p:sldId id="915" r:id="rId30"/>
    <p:sldId id="916" r:id="rId31"/>
    <p:sldId id="917" r:id="rId32"/>
    <p:sldId id="918" r:id="rId33"/>
    <p:sldId id="919" r:id="rId34"/>
    <p:sldId id="920" r:id="rId35"/>
    <p:sldId id="921" r:id="rId36"/>
    <p:sldId id="922" r:id="rId37"/>
    <p:sldId id="923" r:id="rId38"/>
    <p:sldId id="924" r:id="rId39"/>
    <p:sldId id="925" r:id="rId40"/>
    <p:sldId id="926" r:id="rId41"/>
    <p:sldId id="927" r:id="rId42"/>
    <p:sldId id="928" r:id="rId43"/>
    <p:sldId id="929" r:id="rId44"/>
    <p:sldId id="930" r:id="rId45"/>
    <p:sldId id="931" r:id="rId46"/>
    <p:sldId id="932" r:id="rId47"/>
    <p:sldId id="933" r:id="rId48"/>
    <p:sldId id="934" r:id="rId49"/>
    <p:sldId id="935" r:id="rId50"/>
    <p:sldId id="936" r:id="rId51"/>
    <p:sldId id="937" r:id="rId52"/>
    <p:sldId id="938" r:id="rId53"/>
    <p:sldId id="939" r:id="rId54"/>
    <p:sldId id="940" r:id="rId55"/>
    <p:sldId id="941" r:id="rId56"/>
    <p:sldId id="942" r:id="rId57"/>
    <p:sldId id="943" r:id="rId58"/>
    <p:sldId id="944" r:id="rId59"/>
    <p:sldId id="945" r:id="rId60"/>
    <p:sldId id="946" r:id="rId61"/>
    <p:sldId id="947" r:id="rId62"/>
    <p:sldId id="810" r:id="rId63"/>
    <p:sldId id="948" r:id="rId64"/>
    <p:sldId id="949" r:id="rId65"/>
    <p:sldId id="950" r:id="rId66"/>
    <p:sldId id="951" r:id="rId67"/>
    <p:sldId id="952" r:id="rId68"/>
    <p:sldId id="953" r:id="rId69"/>
    <p:sldId id="954" r:id="rId70"/>
    <p:sldId id="955" r:id="rId71"/>
    <p:sldId id="956" r:id="rId72"/>
    <p:sldId id="957" r:id="rId73"/>
    <p:sldId id="958" r:id="rId74"/>
    <p:sldId id="959" r:id="rId75"/>
    <p:sldId id="960" r:id="rId76"/>
    <p:sldId id="961" r:id="rId77"/>
    <p:sldId id="833" r:id="rId78"/>
    <p:sldId id="962" r:id="rId79"/>
    <p:sldId id="963" r:id="rId80"/>
    <p:sldId id="964" r:id="rId81"/>
    <p:sldId id="965" r:id="rId82"/>
    <p:sldId id="966" r:id="rId83"/>
    <p:sldId id="974" r:id="rId84"/>
    <p:sldId id="967" r:id="rId85"/>
    <p:sldId id="968" r:id="rId86"/>
    <p:sldId id="969" r:id="rId87"/>
    <p:sldId id="834" r:id="rId88"/>
    <p:sldId id="813" r:id="rId89"/>
    <p:sldId id="814" r:id="rId90"/>
    <p:sldId id="815" r:id="rId91"/>
    <p:sldId id="816" r:id="rId92"/>
    <p:sldId id="817" r:id="rId93"/>
    <p:sldId id="844" r:id="rId9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59" autoAdjust="0"/>
    <p:restoredTop sz="94607" autoAdjust="0"/>
  </p:normalViewPr>
  <p:slideViewPr>
    <p:cSldViewPr>
      <p:cViewPr varScale="1">
        <p:scale>
          <a:sx n="111" d="100"/>
          <a:sy n="111" d="100"/>
        </p:scale>
        <p:origin x="115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938" y="-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3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8.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40.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4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45674" y="233277"/>
            <a:ext cx="3789830" cy="266378"/>
          </a:xfrm>
          <a:prstGeom prst="rect">
            <a:avLst/>
          </a:prstGeom>
        </p:spPr>
        <p:txBody>
          <a:bodyPr vert="horz" lIns="91425" tIns="45712" rIns="91425" bIns="45712" rtlCol="0"/>
          <a:lstStyle>
            <a:lvl1pPr algn="l" eaLnBrk="1" fontAlgn="auto" hangingPunct="1">
              <a:spcBef>
                <a:spcPts val="0"/>
              </a:spcBef>
              <a:spcAft>
                <a:spcPts val="0"/>
              </a:spcAft>
              <a:defRPr sz="1200">
                <a:latin typeface="+mn-lt"/>
              </a:defRPr>
            </a:lvl1pPr>
          </a:lstStyle>
          <a:p>
            <a:pPr>
              <a:defRPr/>
            </a:pPr>
            <a:r>
              <a:rPr lang="en-US" dirty="0"/>
              <a:t>T15F-Chap-11-Fed-Tax</a:t>
            </a:r>
          </a:p>
        </p:txBody>
      </p:sp>
      <p:sp>
        <p:nvSpPr>
          <p:cNvPr id="3" name="Date Placeholder 2"/>
          <p:cNvSpPr>
            <a:spLocks noGrp="1"/>
          </p:cNvSpPr>
          <p:nvPr>
            <p:ph type="dt" sz="quarter" idx="1"/>
          </p:nvPr>
        </p:nvSpPr>
        <p:spPr>
          <a:xfrm>
            <a:off x="4594973" y="233277"/>
            <a:ext cx="2181119" cy="308934"/>
          </a:xfrm>
          <a:prstGeom prst="rect">
            <a:avLst/>
          </a:prstGeom>
        </p:spPr>
        <p:txBody>
          <a:bodyPr vert="horz" lIns="91425" tIns="45712" rIns="91425" bIns="45712" rtlCol="0"/>
          <a:lstStyle>
            <a:lvl1pPr algn="r" eaLnBrk="1" fontAlgn="auto" hangingPunct="1">
              <a:spcBef>
                <a:spcPts val="0"/>
              </a:spcBef>
              <a:spcAft>
                <a:spcPts val="0"/>
              </a:spcAft>
              <a:defRPr sz="1200">
                <a:latin typeface="+mn-lt"/>
              </a:defRPr>
            </a:lvl1pPr>
          </a:lstStyle>
          <a:p>
            <a:pPr>
              <a:defRPr/>
            </a:pPr>
            <a:r>
              <a:rPr lang="en-US" dirty="0"/>
              <a:t>Accounting  4220</a:t>
            </a:r>
          </a:p>
        </p:txBody>
      </p:sp>
      <p:sp>
        <p:nvSpPr>
          <p:cNvPr id="4" name="Footer Placeholder 3"/>
          <p:cNvSpPr>
            <a:spLocks noGrp="1"/>
          </p:cNvSpPr>
          <p:nvPr>
            <p:ph type="ftr" sz="quarter" idx="2"/>
          </p:nvPr>
        </p:nvSpPr>
        <p:spPr>
          <a:xfrm>
            <a:off x="311364" y="8676956"/>
            <a:ext cx="2726791" cy="386167"/>
          </a:xfrm>
          <a:prstGeom prst="rect">
            <a:avLst/>
          </a:prstGeom>
        </p:spPr>
        <p:txBody>
          <a:bodyPr vert="horz" lIns="91425" tIns="45712" rIns="91425" bIns="45712" rtlCol="0" anchor="b"/>
          <a:lstStyle>
            <a:lvl1pPr algn="l" eaLnBrk="1" fontAlgn="auto" hangingPunct="1">
              <a:spcBef>
                <a:spcPts val="0"/>
              </a:spcBef>
              <a:spcAft>
                <a:spcPts val="0"/>
              </a:spcAft>
              <a:defRPr sz="1200">
                <a:latin typeface="+mn-lt"/>
              </a:defRPr>
            </a:lvl1pPr>
          </a:lstStyle>
          <a:p>
            <a:pPr>
              <a:defRPr/>
            </a:pPr>
            <a:r>
              <a:rPr lang="en-US" dirty="0"/>
              <a:t>Copyright 2015-Dr. Howard Godfrey</a:t>
            </a:r>
          </a:p>
        </p:txBody>
      </p:sp>
      <p:sp>
        <p:nvSpPr>
          <p:cNvPr id="5" name="Slide Number Placeholder 4"/>
          <p:cNvSpPr>
            <a:spLocks noGrp="1"/>
          </p:cNvSpPr>
          <p:nvPr>
            <p:ph type="sldNum" sz="quarter" idx="3"/>
          </p:nvPr>
        </p:nvSpPr>
        <p:spPr>
          <a:xfrm>
            <a:off x="3970673" y="8676956"/>
            <a:ext cx="2728363" cy="463401"/>
          </a:xfrm>
          <a:prstGeom prst="rect">
            <a:avLst/>
          </a:prstGeom>
        </p:spPr>
        <p:txBody>
          <a:bodyPr vert="horz" wrap="square" lIns="91425" tIns="45712" rIns="91425" bIns="45712" numCol="1" anchor="b" anchorCtr="0" compatLnSpc="1">
            <a:prstTxWarp prst="textNoShape">
              <a:avLst/>
            </a:prstTxWarp>
          </a:bodyPr>
          <a:lstStyle>
            <a:lvl1pPr algn="r" eaLnBrk="1" hangingPunct="1">
              <a:defRPr sz="1200">
                <a:latin typeface="Times New Roman" pitchFamily="18" charset="0"/>
              </a:defRPr>
            </a:lvl1pPr>
          </a:lstStyle>
          <a:p>
            <a:pPr>
              <a:defRPr/>
            </a:pPr>
            <a:r>
              <a:rPr lang="en-US" altLang="en-US" dirty="0"/>
              <a:t> Chapter 11. Page </a:t>
            </a:r>
            <a:fld id="{0DEC58FC-F477-4FB6-B739-053301BEF1B0}" type="slidenum">
              <a:rPr lang="en-US" altLang="en-US"/>
              <a:pPr>
                <a:defRPr/>
              </a:pPr>
              <a:t>‹#›</a:t>
            </a:fld>
            <a:endParaRPr lang="en-US" altLang="en-US" dirty="0"/>
          </a:p>
        </p:txBody>
      </p:sp>
    </p:spTree>
    <p:extLst>
      <p:ext uri="{BB962C8B-B14F-4D97-AF65-F5344CB8AC3E}">
        <p14:creationId xmlns:p14="http://schemas.microsoft.com/office/powerpoint/2010/main" val="2123686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55" cy="464978"/>
          </a:xfrm>
          <a:prstGeom prst="rect">
            <a:avLst/>
          </a:prstGeom>
        </p:spPr>
        <p:txBody>
          <a:bodyPr vert="horz" lIns="91425" tIns="45712" rIns="91425" bIns="45712"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673" y="1"/>
            <a:ext cx="3038155" cy="464978"/>
          </a:xfrm>
          <a:prstGeom prst="rect">
            <a:avLst/>
          </a:prstGeom>
        </p:spPr>
        <p:txBody>
          <a:bodyPr vert="horz" lIns="91425" tIns="45712" rIns="91425" bIns="45712" rtlCol="0"/>
          <a:lstStyle>
            <a:lvl1pPr algn="r" eaLnBrk="1" fontAlgn="auto" hangingPunct="1">
              <a:spcBef>
                <a:spcPts val="0"/>
              </a:spcBef>
              <a:spcAft>
                <a:spcPts val="0"/>
              </a:spcAft>
              <a:defRPr sz="1200">
                <a:latin typeface="+mn-lt"/>
              </a:defRPr>
            </a:lvl1pPr>
          </a:lstStyle>
          <a:p>
            <a:pPr>
              <a:defRPr/>
            </a:pPr>
            <a:fld id="{C94EA2F5-4243-434E-A82F-7CB91B937749}" type="datetimeFigureOut">
              <a:rPr lang="en-US"/>
              <a:pPr>
                <a:defRPr/>
              </a:pPr>
              <a:t>11/20/2016</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1425" tIns="45712" rIns="91425" bIns="45712" rtlCol="0" anchor="ctr"/>
          <a:lstStyle/>
          <a:p>
            <a:pPr lvl="0"/>
            <a:endParaRPr lang="en-US" noProof="0"/>
          </a:p>
        </p:txBody>
      </p:sp>
      <p:sp>
        <p:nvSpPr>
          <p:cNvPr id="5" name="Notes Placeholder 4"/>
          <p:cNvSpPr>
            <a:spLocks noGrp="1"/>
          </p:cNvSpPr>
          <p:nvPr>
            <p:ph type="body" sz="quarter" idx="3"/>
          </p:nvPr>
        </p:nvSpPr>
        <p:spPr>
          <a:xfrm>
            <a:off x="701355" y="4414924"/>
            <a:ext cx="5607691" cy="4183222"/>
          </a:xfrm>
          <a:prstGeom prst="rect">
            <a:avLst/>
          </a:prstGeom>
        </p:spPr>
        <p:txBody>
          <a:bodyPr vert="horz" lIns="91425" tIns="45712" rIns="91425" bIns="4571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847"/>
            <a:ext cx="3038155" cy="464978"/>
          </a:xfrm>
          <a:prstGeom prst="rect">
            <a:avLst/>
          </a:prstGeom>
        </p:spPr>
        <p:txBody>
          <a:bodyPr vert="horz" lIns="91425" tIns="45712" rIns="91425" bIns="45712"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673" y="8829847"/>
            <a:ext cx="3038155" cy="464978"/>
          </a:xfrm>
          <a:prstGeom prst="rect">
            <a:avLst/>
          </a:prstGeom>
        </p:spPr>
        <p:txBody>
          <a:bodyPr vert="horz" wrap="square" lIns="91425" tIns="45712" rIns="91425" bIns="45712" numCol="1" anchor="b" anchorCtr="0" compatLnSpc="1">
            <a:prstTxWarp prst="textNoShape">
              <a:avLst/>
            </a:prstTxWarp>
          </a:bodyPr>
          <a:lstStyle>
            <a:lvl1pPr algn="r" eaLnBrk="1" hangingPunct="1">
              <a:defRPr sz="1200">
                <a:latin typeface="Calibri" pitchFamily="34" charset="0"/>
              </a:defRPr>
            </a:lvl1pPr>
          </a:lstStyle>
          <a:p>
            <a:pPr>
              <a:defRPr/>
            </a:pPr>
            <a:fld id="{64E93BB9-4590-4A9C-A4B2-BDB1A6346C8A}" type="slidenum">
              <a:rPr lang="en-US" altLang="en-US"/>
              <a:pPr>
                <a:defRPr/>
              </a:pPr>
              <a:t>‹#›</a:t>
            </a:fld>
            <a:endParaRPr lang="en-US" altLang="en-US"/>
          </a:p>
        </p:txBody>
      </p:sp>
    </p:spTree>
    <p:extLst>
      <p:ext uri="{BB962C8B-B14F-4D97-AF65-F5344CB8AC3E}">
        <p14:creationId xmlns:p14="http://schemas.microsoft.com/office/powerpoint/2010/main" val="40693010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14815" indent="-273960">
              <a:spcBef>
                <a:spcPct val="30000"/>
              </a:spcBef>
              <a:defRPr sz="1200">
                <a:solidFill>
                  <a:schemeClr val="tx1"/>
                </a:solidFill>
                <a:latin typeface="Calibri" pitchFamily="34" charset="0"/>
              </a:defRPr>
            </a:lvl2pPr>
            <a:lvl3pPr marL="1100564" indent="-218854">
              <a:spcBef>
                <a:spcPct val="30000"/>
              </a:spcBef>
              <a:defRPr sz="1200">
                <a:solidFill>
                  <a:schemeClr val="tx1"/>
                </a:solidFill>
                <a:latin typeface="Calibri" pitchFamily="34" charset="0"/>
              </a:defRPr>
            </a:lvl3pPr>
            <a:lvl4pPr marL="1541419" indent="-218854">
              <a:spcBef>
                <a:spcPct val="30000"/>
              </a:spcBef>
              <a:defRPr sz="1200">
                <a:solidFill>
                  <a:schemeClr val="tx1"/>
                </a:solidFill>
                <a:latin typeface="Calibri" pitchFamily="34" charset="0"/>
              </a:defRPr>
            </a:lvl4pPr>
            <a:lvl5pPr marL="1982274" indent="-218854">
              <a:spcBef>
                <a:spcPct val="30000"/>
              </a:spcBef>
              <a:defRPr sz="1200">
                <a:solidFill>
                  <a:schemeClr val="tx1"/>
                </a:solidFill>
                <a:latin typeface="Calibri" pitchFamily="34" charset="0"/>
              </a:defRPr>
            </a:lvl5pPr>
            <a:lvl6pPr marL="2435725" indent="-218854" eaLnBrk="0" fontAlgn="base" hangingPunct="0">
              <a:spcBef>
                <a:spcPct val="30000"/>
              </a:spcBef>
              <a:spcAft>
                <a:spcPct val="0"/>
              </a:spcAft>
              <a:defRPr sz="1200">
                <a:solidFill>
                  <a:schemeClr val="tx1"/>
                </a:solidFill>
                <a:latin typeface="Calibri" pitchFamily="34" charset="0"/>
              </a:defRPr>
            </a:lvl6pPr>
            <a:lvl7pPr marL="2889176" indent="-218854" eaLnBrk="0" fontAlgn="base" hangingPunct="0">
              <a:spcBef>
                <a:spcPct val="30000"/>
              </a:spcBef>
              <a:spcAft>
                <a:spcPct val="0"/>
              </a:spcAft>
              <a:defRPr sz="1200">
                <a:solidFill>
                  <a:schemeClr val="tx1"/>
                </a:solidFill>
                <a:latin typeface="Calibri" pitchFamily="34" charset="0"/>
              </a:defRPr>
            </a:lvl7pPr>
            <a:lvl8pPr marL="3342627" indent="-218854" eaLnBrk="0" fontAlgn="base" hangingPunct="0">
              <a:spcBef>
                <a:spcPct val="30000"/>
              </a:spcBef>
              <a:spcAft>
                <a:spcPct val="0"/>
              </a:spcAft>
              <a:defRPr sz="1200">
                <a:solidFill>
                  <a:schemeClr val="tx1"/>
                </a:solidFill>
                <a:latin typeface="Calibri" pitchFamily="34" charset="0"/>
              </a:defRPr>
            </a:lvl8pPr>
            <a:lvl9pPr marL="3796078" indent="-218854" eaLnBrk="0" fontAlgn="base" hangingPunct="0">
              <a:spcBef>
                <a:spcPct val="30000"/>
              </a:spcBef>
              <a:spcAft>
                <a:spcPct val="0"/>
              </a:spcAft>
              <a:defRPr sz="1200">
                <a:solidFill>
                  <a:schemeClr val="tx1"/>
                </a:solidFill>
                <a:latin typeface="Calibri" pitchFamily="34" charset="0"/>
              </a:defRPr>
            </a:lvl9pPr>
          </a:lstStyle>
          <a:p>
            <a:pPr>
              <a:spcBef>
                <a:spcPct val="0"/>
              </a:spcBef>
            </a:pPr>
            <a:fld id="{98D9CCF6-9348-4A90-ACE0-9CD356498FD1}" type="slidenum">
              <a:rPr lang="en-US" altLang="en-US" smtClean="0"/>
              <a:pPr>
                <a:spcBef>
                  <a:spcPct val="0"/>
                </a:spcBef>
              </a:pPr>
              <a:t>1</a:t>
            </a:fld>
            <a:endParaRPr lang="en-US" altLang="en-US"/>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8D945C2-EEF8-44DB-A148-A8B48D64D580}" type="slidenum">
              <a:rPr lang="en-US"/>
              <a:pPr>
                <a:defRPr/>
              </a:pPr>
              <a:t>9</a:t>
            </a:fld>
            <a:endParaRPr lang="en-US"/>
          </a:p>
        </p:txBody>
      </p:sp>
      <p:sp>
        <p:nvSpPr>
          <p:cNvPr id="94211"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a:p>
        </p:txBody>
      </p:sp>
      <p:sp>
        <p:nvSpPr>
          <p:cNvPr id="94212"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AD93F3C-A990-45E8-81C2-F6433922CA69}" type="slidenum">
              <a:rPr lang="en-US"/>
              <a:pPr>
                <a:defRPr/>
              </a:pPr>
              <a:t>10</a:t>
            </a:fld>
            <a:endParaRPr lang="en-US"/>
          </a:p>
        </p:txBody>
      </p:sp>
      <p:sp>
        <p:nvSpPr>
          <p:cNvPr id="95235"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a:p>
        </p:txBody>
      </p:sp>
      <p:sp>
        <p:nvSpPr>
          <p:cNvPr id="95236"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BEE7A7B-8B75-4416-B8B1-2CF3230FA57E}" type="slidenum">
              <a:rPr lang="en-US"/>
              <a:pPr>
                <a:defRPr/>
              </a:pPr>
              <a:t>11</a:t>
            </a:fld>
            <a:endParaRPr lang="en-US"/>
          </a:p>
        </p:txBody>
      </p:sp>
      <p:sp>
        <p:nvSpPr>
          <p:cNvPr id="96259"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a:p>
        </p:txBody>
      </p:sp>
      <p:sp>
        <p:nvSpPr>
          <p:cNvPr id="96260"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C0AD776-DA47-480A-966A-64A81EA1584A}" type="slidenum">
              <a:rPr lang="en-US"/>
              <a:pPr>
                <a:defRPr/>
              </a:pPr>
              <a:t>12</a:t>
            </a:fld>
            <a:endParaRPr lang="en-US"/>
          </a:p>
        </p:txBody>
      </p:sp>
      <p:sp>
        <p:nvSpPr>
          <p:cNvPr id="97283"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a:p>
        </p:txBody>
      </p:sp>
      <p:sp>
        <p:nvSpPr>
          <p:cNvPr id="97284"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7C606B9-62B9-4903-8002-4A187CCEB5EB}" type="datetime1">
              <a:rPr lang="en-US"/>
              <a:pPr>
                <a:defRPr/>
              </a:pPr>
              <a:t>11/20/2016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57885FE1-DBF0-4C70-BAAD-24E37B4747DA}" type="slidenum">
              <a:rPr lang="en-US" altLang="en-US"/>
              <a:pPr>
                <a:defRPr/>
              </a:pPr>
              <a:t>‹#›</a:t>
            </a:fld>
            <a:endParaRPr lang="en-US" altLang="en-US"/>
          </a:p>
        </p:txBody>
      </p:sp>
    </p:spTree>
    <p:extLst>
      <p:ext uri="{BB962C8B-B14F-4D97-AF65-F5344CB8AC3E}">
        <p14:creationId xmlns:p14="http://schemas.microsoft.com/office/powerpoint/2010/main" val="671253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3F2FC4-9DB5-4A29-9861-F82E9642939C}" type="datetime1">
              <a:rPr lang="en-US"/>
              <a:pPr>
                <a:defRPr/>
              </a:pPr>
              <a:t>11/20/2016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092AD5FE-1E4F-49A0-A79F-8A7BB857F458}" type="slidenum">
              <a:rPr lang="en-US" altLang="en-US"/>
              <a:pPr>
                <a:defRPr/>
              </a:pPr>
              <a:t>‹#›</a:t>
            </a:fld>
            <a:endParaRPr lang="en-US" altLang="en-US"/>
          </a:p>
        </p:txBody>
      </p:sp>
    </p:spTree>
    <p:extLst>
      <p:ext uri="{BB962C8B-B14F-4D97-AF65-F5344CB8AC3E}">
        <p14:creationId xmlns:p14="http://schemas.microsoft.com/office/powerpoint/2010/main" val="3195701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43E8B4-63C9-45B4-B920-40F24884494A}" type="datetime1">
              <a:rPr lang="en-US"/>
              <a:pPr>
                <a:defRPr/>
              </a:pPr>
              <a:t>11/20/2016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30CB0049-CD46-46B4-82C1-056626E65336}" type="slidenum">
              <a:rPr lang="en-US" altLang="en-US"/>
              <a:pPr>
                <a:defRPr/>
              </a:pPr>
              <a:t>‹#›</a:t>
            </a:fld>
            <a:endParaRPr lang="en-US" altLang="en-US"/>
          </a:p>
        </p:txBody>
      </p:sp>
    </p:spTree>
    <p:extLst>
      <p:ext uri="{BB962C8B-B14F-4D97-AF65-F5344CB8AC3E}">
        <p14:creationId xmlns:p14="http://schemas.microsoft.com/office/powerpoint/2010/main" val="4209159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pPr>
              <a:defRPr/>
            </a:pPr>
            <a:fld id="{D1A09833-6863-446A-B117-6A4DB1ED8E33}" type="slidenum">
              <a:rPr lang="en-US"/>
              <a:pPr>
                <a:defRPr/>
              </a:pPr>
              <a:t>‹#›</a:t>
            </a:fld>
            <a:endParaRPr lang="en-US"/>
          </a:p>
        </p:txBody>
      </p:sp>
    </p:spTree>
    <p:extLst>
      <p:ext uri="{BB962C8B-B14F-4D97-AF65-F5344CB8AC3E}">
        <p14:creationId xmlns:p14="http://schemas.microsoft.com/office/powerpoint/2010/main" val="3373374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964B3C3-06D0-48F9-AF50-FEBED16D4948}" type="datetime1">
              <a:rPr lang="en-US"/>
              <a:pPr>
                <a:defRPr/>
              </a:pPr>
              <a:t>11/20/2016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1FC55460-ED2C-4359-B361-65B932976561}" type="slidenum">
              <a:rPr lang="en-US" altLang="en-US"/>
              <a:pPr>
                <a:defRPr/>
              </a:pPr>
              <a:t>‹#›</a:t>
            </a:fld>
            <a:endParaRPr lang="en-US" altLang="en-US"/>
          </a:p>
        </p:txBody>
      </p:sp>
    </p:spTree>
    <p:extLst>
      <p:ext uri="{BB962C8B-B14F-4D97-AF65-F5344CB8AC3E}">
        <p14:creationId xmlns:p14="http://schemas.microsoft.com/office/powerpoint/2010/main" val="3637738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8C11F45-87B4-498D-96BA-785E8B1129E0}" type="datetime1">
              <a:rPr lang="en-US"/>
              <a:pPr>
                <a:defRPr/>
              </a:pPr>
              <a:t>11/20/2016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FBC89E1C-2096-4710-9456-29E6314103BF}" type="slidenum">
              <a:rPr lang="en-US" altLang="en-US"/>
              <a:pPr>
                <a:defRPr/>
              </a:pPr>
              <a:t>‹#›</a:t>
            </a:fld>
            <a:endParaRPr lang="en-US" altLang="en-US"/>
          </a:p>
        </p:txBody>
      </p:sp>
    </p:spTree>
    <p:extLst>
      <p:ext uri="{BB962C8B-B14F-4D97-AF65-F5344CB8AC3E}">
        <p14:creationId xmlns:p14="http://schemas.microsoft.com/office/powerpoint/2010/main" val="2234276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44A30A8-8AE6-483C-8016-309362388ED2}" type="datetime1">
              <a:rPr lang="en-US"/>
              <a:pPr>
                <a:defRPr/>
              </a:pPr>
              <a:t>11/20/2016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A99CDDD1-E110-4A56-8414-EDE24A3522B9}" type="slidenum">
              <a:rPr lang="en-US" altLang="en-US"/>
              <a:pPr>
                <a:defRPr/>
              </a:pPr>
              <a:t>‹#›</a:t>
            </a:fld>
            <a:endParaRPr lang="en-US" altLang="en-US"/>
          </a:p>
        </p:txBody>
      </p:sp>
    </p:spTree>
    <p:extLst>
      <p:ext uri="{BB962C8B-B14F-4D97-AF65-F5344CB8AC3E}">
        <p14:creationId xmlns:p14="http://schemas.microsoft.com/office/powerpoint/2010/main" val="3035133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04F42E9-DEF0-4D1F-87A7-3B40FF726CC0}" type="datetime1">
              <a:rPr lang="en-US"/>
              <a:pPr>
                <a:defRPr/>
              </a:pPr>
              <a:t>11/20/2016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9" name="Slide Number Placeholder 5"/>
          <p:cNvSpPr>
            <a:spLocks noGrp="1"/>
          </p:cNvSpPr>
          <p:nvPr>
            <p:ph type="sldNum" sz="quarter" idx="12"/>
          </p:nvPr>
        </p:nvSpPr>
        <p:spPr/>
        <p:txBody>
          <a:bodyPr/>
          <a:lstStyle>
            <a:lvl1pPr>
              <a:defRPr/>
            </a:lvl1pPr>
          </a:lstStyle>
          <a:p>
            <a:pPr>
              <a:defRPr/>
            </a:pPr>
            <a:fld id="{76A8B4C9-908C-4102-8768-08EC6A1FEAA3}" type="slidenum">
              <a:rPr lang="en-US" altLang="en-US"/>
              <a:pPr>
                <a:defRPr/>
              </a:pPr>
              <a:t>‹#›</a:t>
            </a:fld>
            <a:endParaRPr lang="en-US" altLang="en-US"/>
          </a:p>
        </p:txBody>
      </p:sp>
    </p:spTree>
    <p:extLst>
      <p:ext uri="{BB962C8B-B14F-4D97-AF65-F5344CB8AC3E}">
        <p14:creationId xmlns:p14="http://schemas.microsoft.com/office/powerpoint/2010/main" val="833207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AA55AB-2E8D-4A37-99D9-1FECCF253E93}" type="datetime1">
              <a:rPr lang="en-US"/>
              <a:pPr>
                <a:defRPr/>
              </a:pPr>
              <a:t>11/20/2016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5" name="Slide Number Placeholder 5"/>
          <p:cNvSpPr>
            <a:spLocks noGrp="1"/>
          </p:cNvSpPr>
          <p:nvPr>
            <p:ph type="sldNum" sz="quarter" idx="12"/>
          </p:nvPr>
        </p:nvSpPr>
        <p:spPr/>
        <p:txBody>
          <a:bodyPr/>
          <a:lstStyle>
            <a:lvl1pPr>
              <a:defRPr/>
            </a:lvl1pPr>
          </a:lstStyle>
          <a:p>
            <a:pPr>
              <a:defRPr/>
            </a:pPr>
            <a:fld id="{378278B3-0C38-4AD8-BC3B-E22E0B8E063D}" type="slidenum">
              <a:rPr lang="en-US" altLang="en-US"/>
              <a:pPr>
                <a:defRPr/>
              </a:pPr>
              <a:t>‹#›</a:t>
            </a:fld>
            <a:endParaRPr lang="en-US" altLang="en-US"/>
          </a:p>
        </p:txBody>
      </p:sp>
    </p:spTree>
    <p:extLst>
      <p:ext uri="{BB962C8B-B14F-4D97-AF65-F5344CB8AC3E}">
        <p14:creationId xmlns:p14="http://schemas.microsoft.com/office/powerpoint/2010/main" val="1102306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371908-AB58-48AE-B114-6238B01B8166}" type="datetime1">
              <a:rPr lang="en-US"/>
              <a:pPr>
                <a:defRPr/>
              </a:pPr>
              <a:t>11/20/2016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4" name="Slide Number Placeholder 5"/>
          <p:cNvSpPr>
            <a:spLocks noGrp="1"/>
          </p:cNvSpPr>
          <p:nvPr>
            <p:ph type="sldNum" sz="quarter" idx="12"/>
          </p:nvPr>
        </p:nvSpPr>
        <p:spPr/>
        <p:txBody>
          <a:bodyPr/>
          <a:lstStyle>
            <a:lvl1pPr>
              <a:defRPr/>
            </a:lvl1pPr>
          </a:lstStyle>
          <a:p>
            <a:pPr>
              <a:defRPr/>
            </a:pPr>
            <a:fld id="{561E8F4F-9520-43CF-9C88-0C525BB10FD1}" type="slidenum">
              <a:rPr lang="en-US" altLang="en-US"/>
              <a:pPr>
                <a:defRPr/>
              </a:pPr>
              <a:t>‹#›</a:t>
            </a:fld>
            <a:endParaRPr lang="en-US" altLang="en-US"/>
          </a:p>
        </p:txBody>
      </p:sp>
    </p:spTree>
    <p:extLst>
      <p:ext uri="{BB962C8B-B14F-4D97-AF65-F5344CB8AC3E}">
        <p14:creationId xmlns:p14="http://schemas.microsoft.com/office/powerpoint/2010/main" val="1368009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573C914-0E2F-4B41-824C-92B1C5D9C23A}" type="datetime1">
              <a:rPr lang="en-US"/>
              <a:pPr>
                <a:defRPr/>
              </a:pPr>
              <a:t>11/20/2016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51CB28F8-CF93-4F9A-A373-E69DA7BD091A}" type="slidenum">
              <a:rPr lang="en-US" altLang="en-US"/>
              <a:pPr>
                <a:defRPr/>
              </a:pPr>
              <a:t>‹#›</a:t>
            </a:fld>
            <a:endParaRPr lang="en-US" altLang="en-US"/>
          </a:p>
        </p:txBody>
      </p:sp>
    </p:spTree>
    <p:extLst>
      <p:ext uri="{BB962C8B-B14F-4D97-AF65-F5344CB8AC3E}">
        <p14:creationId xmlns:p14="http://schemas.microsoft.com/office/powerpoint/2010/main" val="3570684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A58F2AB-09B4-4EF2-85F7-F696FD57D454}" type="datetime1">
              <a:rPr lang="en-US"/>
              <a:pPr>
                <a:defRPr/>
              </a:pPr>
              <a:t>11/20/2016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00193350-E2D6-45B8-B15C-42EBD05A4C54}" type="slidenum">
              <a:rPr lang="en-US" altLang="en-US"/>
              <a:pPr>
                <a:defRPr/>
              </a:pPr>
              <a:t>‹#›</a:t>
            </a:fld>
            <a:endParaRPr lang="en-US" altLang="en-US"/>
          </a:p>
        </p:txBody>
      </p:sp>
    </p:spTree>
    <p:extLst>
      <p:ext uri="{BB962C8B-B14F-4D97-AF65-F5344CB8AC3E}">
        <p14:creationId xmlns:p14="http://schemas.microsoft.com/office/powerpoint/2010/main" val="509123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C9D39D0-EF2B-45BF-B15E-42301658472B}" type="datetime1">
              <a:rPr lang="en-US"/>
              <a:pPr>
                <a:defRPr/>
              </a:pPr>
              <a:t>11/20/2016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en-US"/>
              <a:t>Copyright 2008. Dr. Howard Godfrey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4A2A76CE-F96F-4CCE-81AB-AA21A24862A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9.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0.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1.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2.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3.e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4.e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5.e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6.e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7.e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8.e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9.e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20.emf"/></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21.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22.emf"/></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23.emf"/></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24.emf"/></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25.emf"/></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26.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27.emf"/></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28.emf"/></Relationships>
</file>

<file path=ppt/slides/_rels/slide62.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30.emf"/></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31.emf"/></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32.emf"/></Relationships>
</file>

<file path=ppt/slides/_rels/slide77.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12.xml"/><Relationship Id="rId1" Type="http://schemas.openxmlformats.org/officeDocument/2006/relationships/vmlDrawing" Target="../drawings/vmlDrawing27.vml"/><Relationship Id="rId4" Type="http://schemas.openxmlformats.org/officeDocument/2006/relationships/image" Target="../media/image34.emf"/></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12.xml"/><Relationship Id="rId1" Type="http://schemas.openxmlformats.org/officeDocument/2006/relationships/vmlDrawing" Target="../drawings/vmlDrawing28.vml"/><Relationship Id="rId4" Type="http://schemas.openxmlformats.org/officeDocument/2006/relationships/image" Target="../media/image35.emf"/></Relationships>
</file>

<file path=ppt/slides/_rels/slide82.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2.xml"/><Relationship Id="rId1" Type="http://schemas.openxmlformats.org/officeDocument/2006/relationships/vmlDrawing" Target="../drawings/vmlDrawing29.vml"/><Relationship Id="rId4" Type="http://schemas.openxmlformats.org/officeDocument/2006/relationships/image" Target="../media/image36.emf"/></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12.xml"/><Relationship Id="rId1" Type="http://schemas.openxmlformats.org/officeDocument/2006/relationships/vmlDrawing" Target="../drawings/vmlDrawing30.vml"/><Relationship Id="rId4" Type="http://schemas.openxmlformats.org/officeDocument/2006/relationships/image" Target="../media/image37.emf"/></Relationships>
</file>

<file path=ppt/slides/_rels/slide86.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2.xml"/><Relationship Id="rId1" Type="http://schemas.openxmlformats.org/officeDocument/2006/relationships/vmlDrawing" Target="../drawings/vmlDrawing31.vml"/><Relationship Id="rId4" Type="http://schemas.openxmlformats.org/officeDocument/2006/relationships/image" Target="../media/image38.emf"/></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12.xml"/><Relationship Id="rId1" Type="http://schemas.openxmlformats.org/officeDocument/2006/relationships/vmlDrawing" Target="../drawings/vmlDrawing32.vml"/><Relationship Id="rId4" Type="http://schemas.openxmlformats.org/officeDocument/2006/relationships/image" Target="../media/image39.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2.xml"/><Relationship Id="rId1" Type="http://schemas.openxmlformats.org/officeDocument/2006/relationships/vmlDrawing" Target="../drawings/vmlDrawing33.vml"/><Relationship Id="rId4" Type="http://schemas.openxmlformats.org/officeDocument/2006/relationships/image" Target="../media/image40.emf"/></Relationships>
</file>

<file path=ppt/slides/_rels/slide91.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12.xml"/><Relationship Id="rId1" Type="http://schemas.openxmlformats.org/officeDocument/2006/relationships/vmlDrawing" Target="../drawings/vmlDrawing34.vml"/><Relationship Id="rId4" Type="http://schemas.openxmlformats.org/officeDocument/2006/relationships/image" Target="../media/image41.emf"/></Relationships>
</file>

<file path=ppt/slides/_rels/slide92.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12.xml"/><Relationship Id="rId1" Type="http://schemas.openxmlformats.org/officeDocument/2006/relationships/vmlDrawing" Target="../drawings/vmlDrawing35.vml"/><Relationship Id="rId4" Type="http://schemas.openxmlformats.org/officeDocument/2006/relationships/image" Target="../media/image42.emf"/></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52400" y="152400"/>
            <a:ext cx="8686800" cy="6477000"/>
          </a:xfrm>
        </p:spPr>
        <p:txBody>
          <a:bodyPr anchor="t"/>
          <a:lstStyle/>
          <a:p>
            <a:pPr eaLnBrk="1" hangingPunct="1"/>
            <a:r>
              <a:rPr lang="en-US" altLang="en-US" sz="8000" b="1"/>
              <a:t>Chap-11-1B-Property</a:t>
            </a:r>
            <a:br>
              <a:rPr lang="en-US" altLang="en-US" sz="8000" b="1" dirty="0"/>
            </a:br>
            <a:r>
              <a:rPr lang="en-US" altLang="en-US" sz="8000" b="1" dirty="0"/>
              <a:t>Disposition</a:t>
            </a:r>
            <a:br>
              <a:rPr lang="en-US" altLang="en-US" sz="5300" b="1" dirty="0"/>
            </a:br>
            <a:br>
              <a:rPr lang="en-US" altLang="en-US" sz="3600" u="sng" dirty="0"/>
            </a:br>
            <a:r>
              <a:rPr lang="en-US" altLang="en-US" sz="3600" dirty="0"/>
              <a:t> Howard Godfrey, Ph.D., CPA</a:t>
            </a:r>
            <a:br>
              <a:rPr lang="en-US" altLang="en-US" sz="3600" dirty="0"/>
            </a:br>
            <a:r>
              <a:rPr lang="en-US" altLang="en-US" sz="2800" dirty="0"/>
              <a:t>Professor of Accounting </a:t>
            </a:r>
            <a:br>
              <a:rPr lang="en-US" altLang="en-US" sz="3600" dirty="0"/>
            </a:br>
            <a:r>
              <a:rPr lang="en-US" altLang="en-US" sz="2800" dirty="0"/>
              <a:t>©Howard Godfrey-2015 </a:t>
            </a:r>
            <a:br>
              <a:rPr lang="en-US" altLang="en-US" sz="3600" dirty="0"/>
            </a:br>
            <a:endParaRPr lang="en-US" alt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304800" y="228600"/>
            <a:ext cx="8610600" cy="6429375"/>
          </a:xfrm>
          <a:noFill/>
        </p:spPr>
        <p:txBody>
          <a:bodyPr lIns="90488" tIns="44450" rIns="90488" bIns="44450">
            <a:spAutoFit/>
          </a:bodyPr>
          <a:lstStyle/>
          <a:p>
            <a:pPr algn="l"/>
            <a:r>
              <a:rPr lang="en-US" altLang="en-US" b="1" u="sng" dirty="0">
                <a:solidFill>
                  <a:srgbClr val="C00000"/>
                </a:solidFill>
                <a:cs typeface="Times New Roman" pitchFamily="18" charset="0"/>
              </a:rPr>
              <a:t>Allan’s Gains and Losses-2</a:t>
            </a:r>
            <a:br>
              <a:rPr lang="en-US" altLang="en-US" b="1" u="sng" dirty="0">
                <a:solidFill>
                  <a:srgbClr val="FF3300"/>
                </a:solidFill>
                <a:cs typeface="Times New Roman" pitchFamily="18" charset="0"/>
              </a:rPr>
            </a:br>
            <a:r>
              <a:rPr lang="en-US" altLang="en-US" b="1" dirty="0">
                <a:cs typeface="Times New Roman" pitchFamily="18" charset="0"/>
              </a:rPr>
              <a:t>c. If Allen has owned the land </a:t>
            </a:r>
            <a:br>
              <a:rPr lang="en-US" altLang="en-US" b="1" dirty="0">
                <a:cs typeface="Times New Roman" pitchFamily="18" charset="0"/>
              </a:rPr>
            </a:br>
            <a:r>
              <a:rPr lang="en-US" altLang="en-US" b="1" dirty="0">
                <a:cs typeface="Times New Roman" pitchFamily="18" charset="0"/>
              </a:rPr>
              <a:t>    for five years as an investment, </a:t>
            </a:r>
            <a:br>
              <a:rPr lang="en-US" altLang="en-US" b="1" dirty="0">
                <a:cs typeface="Times New Roman" pitchFamily="18" charset="0"/>
              </a:rPr>
            </a:br>
            <a:r>
              <a:rPr lang="en-US" altLang="en-US" b="1" dirty="0">
                <a:cs typeface="Times New Roman" pitchFamily="18" charset="0"/>
              </a:rPr>
              <a:t>    what is the character of the gain </a:t>
            </a:r>
            <a:br>
              <a:rPr lang="en-US" altLang="en-US" b="1" dirty="0">
                <a:cs typeface="Times New Roman" pitchFamily="18" charset="0"/>
              </a:rPr>
            </a:br>
            <a:r>
              <a:rPr lang="en-US" altLang="en-US" b="1" dirty="0">
                <a:cs typeface="Times New Roman" pitchFamily="18" charset="0"/>
              </a:rPr>
              <a:t>    or loss?</a:t>
            </a:r>
            <a:br>
              <a:rPr lang="en-US" altLang="en-US" b="1" dirty="0">
                <a:cs typeface="Times New Roman" pitchFamily="18" charset="0"/>
              </a:rPr>
            </a:br>
            <a:br>
              <a:rPr lang="en-US" altLang="en-US" sz="1600" b="1" dirty="0">
                <a:cs typeface="Times New Roman" pitchFamily="18" charset="0"/>
              </a:rPr>
            </a:br>
            <a:r>
              <a:rPr lang="en-US" altLang="en-US" b="1" dirty="0">
                <a:cs typeface="Times New Roman" pitchFamily="18" charset="0"/>
              </a:rPr>
              <a:t>d. How would your answer to (c) </a:t>
            </a:r>
            <a:br>
              <a:rPr lang="en-US" altLang="en-US" b="1" dirty="0">
                <a:cs typeface="Times New Roman" pitchFamily="18" charset="0"/>
              </a:rPr>
            </a:br>
            <a:r>
              <a:rPr lang="en-US" altLang="en-US" b="1" dirty="0">
                <a:cs typeface="Times New Roman" pitchFamily="18" charset="0"/>
              </a:rPr>
              <a:t>     change if the land had been </a:t>
            </a:r>
            <a:br>
              <a:rPr lang="en-US" altLang="en-US" b="1" dirty="0">
                <a:cs typeface="Times New Roman" pitchFamily="18" charset="0"/>
              </a:rPr>
            </a:br>
            <a:r>
              <a:rPr lang="en-US" altLang="en-US" b="1" dirty="0">
                <a:cs typeface="Times New Roman" pitchFamily="18" charset="0"/>
              </a:rPr>
              <a:t>     used by Allan’s business as </a:t>
            </a:r>
            <a:br>
              <a:rPr lang="en-US" altLang="en-US" b="1" dirty="0">
                <a:cs typeface="Times New Roman" pitchFamily="18" charset="0"/>
              </a:rPr>
            </a:br>
            <a:r>
              <a:rPr lang="en-US" altLang="en-US" b="1" dirty="0">
                <a:cs typeface="Times New Roman" pitchFamily="18" charset="0"/>
              </a:rPr>
              <a:t>    a parking lot?</a:t>
            </a:r>
          </a:p>
        </p:txBody>
      </p:sp>
    </p:spTree>
    <p:extLst>
      <p:ext uri="{BB962C8B-B14F-4D97-AF65-F5344CB8AC3E}">
        <p14:creationId xmlns:p14="http://schemas.microsoft.com/office/powerpoint/2010/main" val="341920504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228600" y="203200"/>
            <a:ext cx="8686800" cy="6091238"/>
          </a:xfrm>
          <a:noFill/>
        </p:spPr>
        <p:txBody>
          <a:bodyPr lIns="90488" tIns="44450" rIns="90488" bIns="44450">
            <a:spAutoFit/>
          </a:bodyPr>
          <a:lstStyle/>
          <a:p>
            <a:pPr algn="l">
              <a:spcBef>
                <a:spcPct val="55000"/>
              </a:spcBef>
            </a:pPr>
            <a:r>
              <a:rPr lang="en-US" altLang="en-US" sz="4000" b="1" u="sng" dirty="0">
                <a:solidFill>
                  <a:srgbClr val="C00000"/>
                </a:solidFill>
                <a:cs typeface="Times New Roman" pitchFamily="18" charset="0"/>
              </a:rPr>
              <a:t>Allan’s Gains and Losses-3</a:t>
            </a:r>
            <a:br>
              <a:rPr lang="en-US" altLang="en-US" sz="4000" b="1" u="sng" dirty="0">
                <a:solidFill>
                  <a:srgbClr val="FF3300"/>
                </a:solidFill>
                <a:cs typeface="Times New Roman" pitchFamily="18" charset="0"/>
              </a:rPr>
            </a:br>
            <a:r>
              <a:rPr lang="en-US" altLang="en-US" sz="4000" b="1" dirty="0">
                <a:cs typeface="Times New Roman" pitchFamily="18" charset="0"/>
              </a:rPr>
              <a:t>a. $5,000 + $15,000 + $13,000 = </a:t>
            </a:r>
            <a:r>
              <a:rPr lang="en-US" altLang="en-US" sz="4000" b="1" dirty="0">
                <a:solidFill>
                  <a:srgbClr val="FF3300"/>
                </a:solidFill>
                <a:cs typeface="Times New Roman" pitchFamily="18" charset="0"/>
              </a:rPr>
              <a:t>$33,000</a:t>
            </a:r>
            <a:r>
              <a:rPr lang="en-US" altLang="en-US" sz="4000" b="1" dirty="0">
                <a:cs typeface="Times New Roman" pitchFamily="18" charset="0"/>
              </a:rPr>
              <a:t> amount realized.</a:t>
            </a:r>
            <a:br>
              <a:rPr lang="en-US" altLang="en-US" sz="4000" b="1" dirty="0">
                <a:cs typeface="Times New Roman" pitchFamily="18" charset="0"/>
              </a:rPr>
            </a:br>
            <a:br>
              <a:rPr lang="en-US" altLang="en-US" sz="900" b="1" dirty="0">
                <a:cs typeface="Times New Roman" pitchFamily="18" charset="0"/>
              </a:rPr>
            </a:br>
            <a:r>
              <a:rPr lang="en-US" altLang="en-US" sz="4000" b="1" dirty="0">
                <a:cs typeface="Times New Roman" pitchFamily="18" charset="0"/>
              </a:rPr>
              <a:t>b. $33,000 - $34,000 = </a:t>
            </a:r>
            <a:r>
              <a:rPr lang="en-US" altLang="en-US" sz="4000" b="1" dirty="0">
                <a:solidFill>
                  <a:srgbClr val="FF3300"/>
                </a:solidFill>
                <a:cs typeface="Times New Roman" pitchFamily="18" charset="0"/>
              </a:rPr>
              <a:t>$1,000 loss</a:t>
            </a:r>
            <a:br>
              <a:rPr lang="en-US" altLang="en-US" sz="4000" b="1" dirty="0">
                <a:cs typeface="Times New Roman" pitchFamily="18" charset="0"/>
              </a:rPr>
            </a:br>
            <a:br>
              <a:rPr lang="en-US" altLang="en-US" sz="900" b="1" dirty="0">
                <a:cs typeface="Times New Roman" pitchFamily="18" charset="0"/>
              </a:rPr>
            </a:br>
            <a:r>
              <a:rPr lang="en-US" altLang="en-US" sz="4000" b="1" dirty="0">
                <a:cs typeface="Times New Roman" pitchFamily="18" charset="0"/>
              </a:rPr>
              <a:t>c. Long-term capital loss.</a:t>
            </a:r>
            <a:br>
              <a:rPr lang="en-US" altLang="en-US" sz="4000" b="1" dirty="0">
                <a:cs typeface="Times New Roman" pitchFamily="18" charset="0"/>
              </a:rPr>
            </a:br>
            <a:br>
              <a:rPr lang="en-US" altLang="en-US" sz="1200" b="1" dirty="0">
                <a:cs typeface="Times New Roman" pitchFamily="18" charset="0"/>
              </a:rPr>
            </a:br>
            <a:r>
              <a:rPr lang="en-US" altLang="en-US" sz="4000" b="1" dirty="0">
                <a:cs typeface="Times New Roman" pitchFamily="18" charset="0"/>
              </a:rPr>
              <a:t>d. If the property had been used in a business, it would be Section 1231 property and it would be a Section 1231 loss.</a:t>
            </a:r>
          </a:p>
        </p:txBody>
      </p:sp>
    </p:spTree>
    <p:extLst>
      <p:ext uri="{BB962C8B-B14F-4D97-AF65-F5344CB8AC3E}">
        <p14:creationId xmlns:p14="http://schemas.microsoft.com/office/powerpoint/2010/main" val="429194838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Grp="1" noChangeAspect="1"/>
          </p:cNvGraphicFramePr>
          <p:nvPr>
            <p:ph type="ctrTitle"/>
            <p:extLst>
              <p:ext uri="{D42A27DB-BD31-4B8C-83A1-F6EECF244321}">
                <p14:modId xmlns:p14="http://schemas.microsoft.com/office/powerpoint/2010/main" val="1074677725"/>
              </p:ext>
            </p:extLst>
          </p:nvPr>
        </p:nvGraphicFramePr>
        <p:xfrm>
          <a:off x="241300" y="334963"/>
          <a:ext cx="8661400" cy="6292850"/>
        </p:xfrm>
        <a:graphic>
          <a:graphicData uri="http://schemas.openxmlformats.org/presentationml/2006/ole">
            <mc:AlternateContent xmlns:mc="http://schemas.openxmlformats.org/markup-compatibility/2006">
              <mc:Choice xmlns:v="urn:schemas-microsoft-com:vml" Requires="v">
                <p:oleObj spid="_x0000_s20506" name="Worksheet" r:id="rId4" imgW="3314600" imgH="2407869" progId="Excel.Sheet.8">
                  <p:embed/>
                </p:oleObj>
              </mc:Choice>
              <mc:Fallback>
                <p:oleObj name="Worksheet" r:id="rId4" imgW="3314600" imgH="2407869" progId="Excel.Sheet.8">
                  <p:embed/>
                  <p:pic>
                    <p:nvPicPr>
                      <p:cNvPr id="0" name=""/>
                      <p:cNvPicPr>
                        <a:picLocks noChangeAspect="1" noChangeArrowheads="1"/>
                      </p:cNvPicPr>
                      <p:nvPr/>
                    </p:nvPicPr>
                    <p:blipFill>
                      <a:blip r:embed="rId5"/>
                      <a:srcRect/>
                      <a:stretch>
                        <a:fillRect/>
                      </a:stretch>
                    </p:blipFill>
                    <p:spPr bwMode="auto">
                      <a:xfrm>
                        <a:off x="241300" y="334963"/>
                        <a:ext cx="8661400" cy="6292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5978187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8686800" cy="6172200"/>
          </a:xfrm>
          <a:prstGeom prst="rect">
            <a:avLst/>
          </a:prstGeom>
          <a:noFill/>
          <a:ln>
            <a:noFill/>
          </a:ln>
        </p:spPr>
      </p:pic>
    </p:spTree>
    <p:extLst>
      <p:ext uri="{BB962C8B-B14F-4D97-AF65-F5344CB8AC3E}">
        <p14:creationId xmlns:p14="http://schemas.microsoft.com/office/powerpoint/2010/main" val="352611389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52400" y="381000"/>
            <a:ext cx="8382000" cy="5562600"/>
          </a:xfrm>
          <a:prstGeom prst="rect">
            <a:avLst/>
          </a:prstGeom>
          <a:noFill/>
          <a:ln>
            <a:noFill/>
          </a:ln>
        </p:spPr>
      </p:pic>
    </p:spTree>
    <p:extLst>
      <p:ext uri="{BB962C8B-B14F-4D97-AF65-F5344CB8AC3E}">
        <p14:creationId xmlns:p14="http://schemas.microsoft.com/office/powerpoint/2010/main" val="283717377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4000" b="1" u="sng" dirty="0">
                <a:solidFill>
                  <a:srgbClr val="FF3300"/>
                </a:solidFill>
                <a:cs typeface="Times New Roman" pitchFamily="18" charset="0"/>
              </a:rPr>
              <a:t> </a:t>
            </a:r>
            <a:endParaRPr lang="en-US" altLang="en-US" sz="3600" b="1" dirty="0">
              <a:cs typeface="Times New Roman" pitchFamily="18"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8600" y="533400"/>
            <a:ext cx="8534400" cy="5562600"/>
          </a:xfrm>
          <a:prstGeom prst="rect">
            <a:avLst/>
          </a:prstGeom>
          <a:noFill/>
          <a:ln>
            <a:noFill/>
          </a:ln>
        </p:spPr>
      </p:pic>
    </p:spTree>
    <p:extLst>
      <p:ext uri="{BB962C8B-B14F-4D97-AF65-F5344CB8AC3E}">
        <p14:creationId xmlns:p14="http://schemas.microsoft.com/office/powerpoint/2010/main" val="385914317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228600" y="228600"/>
            <a:ext cx="8686800" cy="6324600"/>
          </a:xfrm>
        </p:spPr>
        <p:txBody>
          <a:bodyPr lIns="92075" tIns="46038" rIns="92075" bIns="46038"/>
          <a:lstStyle/>
          <a:p>
            <a:pPr marL="0" indent="0">
              <a:buFont typeface="Arial" charset="0"/>
              <a:buNone/>
              <a:defRPr/>
            </a:pPr>
            <a:r>
              <a:rPr lang="en-US" sz="4400" b="1" u="sng" dirty="0">
                <a:solidFill>
                  <a:srgbClr val="FF0000"/>
                </a:solidFill>
              </a:rPr>
              <a:t>Slides covering textbook pages 7-20 for Chapter 11 are in a separate file.</a:t>
            </a:r>
            <a:endParaRPr lang="en-US" sz="4000" b="1" dirty="0"/>
          </a:p>
        </p:txBody>
      </p:sp>
    </p:spTree>
    <p:extLst>
      <p:ext uri="{BB962C8B-B14F-4D97-AF65-F5344CB8AC3E}">
        <p14:creationId xmlns:p14="http://schemas.microsoft.com/office/powerpoint/2010/main" val="1445139184"/>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304800" y="533400"/>
            <a:ext cx="8458200" cy="4800599"/>
          </a:xfrm>
          <a:prstGeom prst="rect">
            <a:avLst/>
          </a:prstGeom>
          <a:noFill/>
          <a:ln>
            <a:noFill/>
          </a:ln>
        </p:spPr>
      </p:pic>
    </p:spTree>
    <p:extLst>
      <p:ext uri="{BB962C8B-B14F-4D97-AF65-F5344CB8AC3E}">
        <p14:creationId xmlns:p14="http://schemas.microsoft.com/office/powerpoint/2010/main" val="75824962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228600" y="228600"/>
            <a:ext cx="8686800" cy="6324600"/>
          </a:xfrm>
        </p:spPr>
        <p:txBody>
          <a:bodyPr lIns="92075" tIns="46038" rIns="92075" bIns="46038"/>
          <a:lstStyle/>
          <a:p>
            <a:pPr algn="ctr">
              <a:buFont typeface="Arial" charset="0"/>
              <a:buNone/>
              <a:defRPr/>
            </a:pPr>
            <a:r>
              <a:rPr lang="en-US" sz="4400" b="1" u="sng" dirty="0">
                <a:solidFill>
                  <a:srgbClr val="FF0000"/>
                </a:solidFill>
              </a:rPr>
              <a:t>Concept Review</a:t>
            </a:r>
          </a:p>
          <a:p>
            <a:pPr marL="0" indent="0">
              <a:buFont typeface="Arial" charset="0"/>
              <a:buNone/>
              <a:defRPr/>
            </a:pPr>
            <a:r>
              <a:rPr lang="en-US" sz="4000" b="1" dirty="0"/>
              <a:t>Under </a:t>
            </a:r>
            <a:r>
              <a:rPr lang="en-US" sz="4000" b="1" u="sng" dirty="0">
                <a:solidFill>
                  <a:schemeClr val="tx2"/>
                </a:solidFill>
              </a:rPr>
              <a:t>all-inclusive income</a:t>
            </a:r>
            <a:r>
              <a:rPr lang="en-US" sz="4000" b="1" u="sng" dirty="0">
                <a:solidFill>
                  <a:srgbClr val="F6BF69"/>
                </a:solidFill>
              </a:rPr>
              <a:t> </a:t>
            </a:r>
            <a:r>
              <a:rPr lang="en-US" sz="4000" b="1" u="sng" dirty="0"/>
              <a:t>and</a:t>
            </a:r>
            <a:r>
              <a:rPr lang="en-US" sz="4000" b="1" u="sng" dirty="0">
                <a:solidFill>
                  <a:srgbClr val="F6BF69"/>
                </a:solidFill>
              </a:rPr>
              <a:t> </a:t>
            </a:r>
            <a:r>
              <a:rPr lang="en-US" sz="4000" b="1" u="sng" dirty="0">
                <a:solidFill>
                  <a:schemeClr val="tx2"/>
                </a:solidFill>
              </a:rPr>
              <a:t>realization</a:t>
            </a:r>
            <a:r>
              <a:rPr lang="en-US" sz="4000" b="1" dirty="0">
                <a:solidFill>
                  <a:srgbClr val="F6BF69"/>
                </a:solidFill>
              </a:rPr>
              <a:t> </a:t>
            </a:r>
            <a:r>
              <a:rPr lang="en-US" sz="4000" b="1" dirty="0"/>
              <a:t>concepts, gains should be recognized as taxable only if realized.</a:t>
            </a:r>
          </a:p>
          <a:p>
            <a:pPr marL="0" indent="0">
              <a:buFont typeface="Arial" charset="0"/>
              <a:buNone/>
              <a:defRPr/>
            </a:pPr>
            <a:r>
              <a:rPr lang="en-US" sz="4000" b="1" dirty="0"/>
              <a:t>A </a:t>
            </a:r>
            <a:r>
              <a:rPr lang="en-US" sz="4000" b="1" u="sng" dirty="0">
                <a:solidFill>
                  <a:schemeClr val="tx2"/>
                </a:solidFill>
              </a:rPr>
              <a:t>realized</a:t>
            </a:r>
            <a:r>
              <a:rPr lang="en-US" sz="4000" b="1" dirty="0"/>
              <a:t> gain or loss on disposition of property may be </a:t>
            </a:r>
            <a:r>
              <a:rPr lang="en-US" sz="4000" b="1" dirty="0">
                <a:solidFill>
                  <a:srgbClr val="C00000"/>
                </a:solidFill>
              </a:rPr>
              <a:t>deferred from recognition.</a:t>
            </a:r>
          </a:p>
          <a:p>
            <a:pPr marL="0" indent="0">
              <a:buFont typeface="Arial" charset="0"/>
              <a:buNone/>
              <a:defRPr/>
            </a:pPr>
            <a:r>
              <a:rPr lang="en-US" sz="4000" b="1" dirty="0"/>
              <a:t>Recognition is postponed, not forgiven.</a:t>
            </a:r>
          </a:p>
        </p:txBody>
      </p:sp>
    </p:spTree>
    <p:extLst>
      <p:ext uri="{BB962C8B-B14F-4D97-AF65-F5344CB8AC3E}">
        <p14:creationId xmlns:p14="http://schemas.microsoft.com/office/powerpoint/2010/main" val="2989166043"/>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304800"/>
            <a:ext cx="8229600" cy="5821363"/>
          </a:xfrm>
          <a:noFill/>
        </p:spPr>
        <p:txBody>
          <a:bodyPr lIns="92075" tIns="46038" rIns="92075" bIns="46038"/>
          <a:lstStyle/>
          <a:p>
            <a:pPr algn="ctr">
              <a:lnSpc>
                <a:spcPct val="110000"/>
              </a:lnSpc>
              <a:buClr>
                <a:schemeClr val="accent1"/>
              </a:buClr>
              <a:buFont typeface="Arial" pitchFamily="34" charset="0"/>
              <a:buNone/>
            </a:pPr>
            <a:r>
              <a:rPr lang="en-US" altLang="en-US" sz="4000" b="1" u="sng">
                <a:solidFill>
                  <a:srgbClr val="FF0000"/>
                </a:solidFill>
              </a:rPr>
              <a:t>Concept Review</a:t>
            </a:r>
          </a:p>
          <a:p>
            <a:pPr>
              <a:lnSpc>
                <a:spcPct val="110000"/>
              </a:lnSpc>
              <a:buClr>
                <a:schemeClr val="accent1"/>
              </a:buClr>
            </a:pPr>
            <a:r>
              <a:rPr lang="en-US" altLang="en-US" sz="4000" b="1" u="sng">
                <a:solidFill>
                  <a:schemeClr val="tx2"/>
                </a:solidFill>
              </a:rPr>
              <a:t>Substance-over-form doctrine</a:t>
            </a:r>
            <a:r>
              <a:rPr lang="en-US" altLang="en-US" sz="4000" b="1" u="sng"/>
              <a:t> </a:t>
            </a:r>
            <a:r>
              <a:rPr lang="en-US" altLang="en-US" sz="4000" b="1"/>
              <a:t>accepts that a trade of assets between taxpayers is a continuation of the asset</a:t>
            </a:r>
          </a:p>
          <a:p>
            <a:pPr>
              <a:lnSpc>
                <a:spcPct val="110000"/>
              </a:lnSpc>
            </a:pPr>
            <a:r>
              <a:rPr lang="en-US" altLang="en-US" sz="4000" b="1"/>
              <a:t>If taxpayers have a continuation of assets, they do not have the </a:t>
            </a:r>
            <a:r>
              <a:rPr lang="en-US" altLang="en-US" sz="4000" b="1" u="sng">
                <a:solidFill>
                  <a:schemeClr val="tx2"/>
                </a:solidFill>
              </a:rPr>
              <a:t>wherewithal-to-pay</a:t>
            </a:r>
            <a:r>
              <a:rPr lang="en-US" altLang="en-US" sz="4000" b="1"/>
              <a:t> tax</a:t>
            </a:r>
          </a:p>
        </p:txBody>
      </p:sp>
    </p:spTree>
    <p:extLst>
      <p:ext uri="{BB962C8B-B14F-4D97-AF65-F5344CB8AC3E}">
        <p14:creationId xmlns:p14="http://schemas.microsoft.com/office/powerpoint/2010/main" val="35153796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wipe(lef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wipe(lef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wipe(left)">
                                      <p:cBhvr>
                                        <p:cTn id="17"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1000"/>
            <a:ext cx="8534400" cy="5486400"/>
          </a:xfrm>
          <a:prstGeom prst="rect">
            <a:avLst/>
          </a:prstGeom>
          <a:noFill/>
          <a:ln>
            <a:noFill/>
          </a:ln>
        </p:spPr>
      </p:pic>
    </p:spTree>
    <p:extLst>
      <p:ext uri="{BB962C8B-B14F-4D97-AF65-F5344CB8AC3E}">
        <p14:creationId xmlns:p14="http://schemas.microsoft.com/office/powerpoint/2010/main" val="422207460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228600"/>
            <a:ext cx="8229600" cy="1143000"/>
          </a:xfrm>
        </p:spPr>
        <p:txBody>
          <a:bodyPr lIns="92075" tIns="46038" rIns="92075" bIns="46038"/>
          <a:lstStyle/>
          <a:p>
            <a:r>
              <a:rPr lang="en-US" altLang="en-US"/>
              <a:t> </a:t>
            </a:r>
          </a:p>
        </p:txBody>
      </p:sp>
      <p:sp>
        <p:nvSpPr>
          <p:cNvPr id="9219" name="Rectangle 3"/>
          <p:cNvSpPr>
            <a:spLocks noGrp="1" noChangeArrowheads="1"/>
          </p:cNvSpPr>
          <p:nvPr>
            <p:ph type="body" idx="1"/>
          </p:nvPr>
        </p:nvSpPr>
        <p:spPr>
          <a:xfrm>
            <a:off x="457200" y="381000"/>
            <a:ext cx="8229600" cy="5745163"/>
          </a:xfrm>
          <a:noFill/>
        </p:spPr>
        <p:txBody>
          <a:bodyPr lIns="92075" tIns="46038" rIns="92075" bIns="46038"/>
          <a:lstStyle/>
          <a:p>
            <a:pPr algn="ctr">
              <a:buFont typeface="Arial" pitchFamily="34" charset="0"/>
              <a:buNone/>
            </a:pPr>
            <a:r>
              <a:rPr lang="en-US" altLang="en-US" sz="4400" b="1" u="sng">
                <a:solidFill>
                  <a:srgbClr val="FF0000"/>
                </a:solidFill>
              </a:rPr>
              <a:t>Similarities</a:t>
            </a:r>
          </a:p>
          <a:p>
            <a:r>
              <a:rPr lang="en-US" altLang="en-US" sz="4400" b="1"/>
              <a:t>All amounts realized must be reinvested</a:t>
            </a:r>
          </a:p>
          <a:p>
            <a:r>
              <a:rPr lang="en-US" altLang="en-US" sz="4400" b="1"/>
              <a:t>Gains are deferred, not losses</a:t>
            </a:r>
          </a:p>
          <a:p>
            <a:pPr lvl="1"/>
            <a:r>
              <a:rPr lang="en-US" altLang="en-US" sz="4000" b="1"/>
              <a:t>Exception for like-kind exchanges</a:t>
            </a:r>
          </a:p>
          <a:p>
            <a:r>
              <a:rPr lang="en-US" altLang="en-US" sz="4400" b="1"/>
              <a:t>Gain </a:t>
            </a:r>
            <a:r>
              <a:rPr lang="en-US" altLang="en-US" sz="4400" b="1" u="sng">
                <a:solidFill>
                  <a:schemeClr val="hlink"/>
                </a:solidFill>
              </a:rPr>
              <a:t>recognized</a:t>
            </a:r>
            <a:r>
              <a:rPr lang="en-US" altLang="en-US" sz="4400" b="1"/>
              <a:t> is never more than gain </a:t>
            </a:r>
            <a:r>
              <a:rPr lang="en-US" altLang="en-US" sz="4400" b="1" u="sng">
                <a:solidFill>
                  <a:schemeClr val="hlink"/>
                </a:solidFill>
              </a:rPr>
              <a:t>realized</a:t>
            </a:r>
          </a:p>
        </p:txBody>
      </p:sp>
    </p:spTree>
    <p:extLst>
      <p:ext uri="{BB962C8B-B14F-4D97-AF65-F5344CB8AC3E}">
        <p14:creationId xmlns:p14="http://schemas.microsoft.com/office/powerpoint/2010/main" val="127523863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wipe(lef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wipe(left)">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wipe(left)">
                                      <p:cBhvr>
                                        <p:cTn id="17" dur="500"/>
                                        <p:tgtEl>
                                          <p:spTgt spid="9219">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9219">
                                            <p:txEl>
                                              <p:pRg st="3" end="3"/>
                                            </p:txEl>
                                          </p:spTgt>
                                        </p:tgtEl>
                                        <p:attrNameLst>
                                          <p:attrName>style.visibility</p:attrName>
                                        </p:attrNameLst>
                                      </p:cBhvr>
                                      <p:to>
                                        <p:strVal val="visible"/>
                                      </p:to>
                                    </p:set>
                                    <p:animEffect transition="in" filter="wipe(left)">
                                      <p:cBhvr>
                                        <p:cTn id="20" dur="500"/>
                                        <p:tgtEl>
                                          <p:spTgt spid="9219">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219">
                                            <p:txEl>
                                              <p:pRg st="4" end="4"/>
                                            </p:txEl>
                                          </p:spTgt>
                                        </p:tgtEl>
                                        <p:attrNameLst>
                                          <p:attrName>style.visibility</p:attrName>
                                        </p:attrNameLst>
                                      </p:cBhvr>
                                      <p:to>
                                        <p:strVal val="visible"/>
                                      </p:to>
                                    </p:set>
                                    <p:animEffect transition="in" filter="wipe(left)">
                                      <p:cBhvr>
                                        <p:cTn id="25"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152400" y="152400"/>
            <a:ext cx="8839200" cy="630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buFontTx/>
              <a:buNone/>
            </a:pPr>
            <a:r>
              <a:rPr lang="en-US" altLang="en-US" sz="4400" b="1" u="sng">
                <a:solidFill>
                  <a:srgbClr val="FF0000"/>
                </a:solidFill>
                <a:latin typeface="Arial" pitchFamily="34" charset="0"/>
                <a:cs typeface="Arial" pitchFamily="34" charset="0"/>
              </a:rPr>
              <a:t>Similarities</a:t>
            </a:r>
          </a:p>
          <a:p>
            <a:pPr eaLnBrk="1" hangingPunct="1">
              <a:spcBef>
                <a:spcPct val="0"/>
              </a:spcBef>
              <a:buFont typeface="Monotype Sorts"/>
              <a:buChar char="w"/>
            </a:pPr>
            <a:r>
              <a:rPr lang="en-US" altLang="en-US" sz="4000" b="1">
                <a:latin typeface="Arial" pitchFamily="34" charset="0"/>
                <a:cs typeface="Arial" pitchFamily="34" charset="0"/>
              </a:rPr>
              <a:t>Deferral is accomplished through basis adjustment</a:t>
            </a:r>
          </a:p>
          <a:p>
            <a:pPr eaLnBrk="1" hangingPunct="1">
              <a:spcBef>
                <a:spcPct val="0"/>
              </a:spcBef>
              <a:buFont typeface="Monotype Sorts"/>
              <a:buChar char="w"/>
            </a:pPr>
            <a:r>
              <a:rPr lang="en-US" altLang="en-US" sz="4000" b="1" u="sng">
                <a:latin typeface="Arial" pitchFamily="34" charset="0"/>
                <a:cs typeface="Arial" pitchFamily="34" charset="0"/>
              </a:rPr>
              <a:t>Basis of replacement property is decreased by deferred gains</a:t>
            </a:r>
          </a:p>
          <a:p>
            <a:pPr eaLnBrk="1" hangingPunct="1">
              <a:spcBef>
                <a:spcPct val="0"/>
              </a:spcBef>
              <a:buFont typeface="Monotype Sorts"/>
              <a:buChar char="w"/>
            </a:pPr>
            <a:r>
              <a:rPr lang="en-US" altLang="en-US" sz="4000" b="1">
                <a:latin typeface="Arial" pitchFamily="34" charset="0"/>
                <a:cs typeface="Arial" pitchFamily="34" charset="0"/>
              </a:rPr>
              <a:t>Basis of replacement property is “sometimes” increased by deferred losses</a:t>
            </a:r>
          </a:p>
          <a:p>
            <a:pPr eaLnBrk="1" hangingPunct="1">
              <a:spcBef>
                <a:spcPct val="0"/>
              </a:spcBef>
              <a:buFont typeface="Monotype Sorts"/>
              <a:buChar char="w"/>
            </a:pPr>
            <a:r>
              <a:rPr lang="en-US" altLang="en-US" sz="4000" b="1">
                <a:latin typeface="Arial" pitchFamily="34" charset="0"/>
                <a:cs typeface="Arial" pitchFamily="34" charset="0"/>
              </a:rPr>
              <a:t>Tax attributes carryover to replacement property</a:t>
            </a:r>
          </a:p>
        </p:txBody>
      </p:sp>
    </p:spTree>
    <p:extLst>
      <p:ext uri="{BB962C8B-B14F-4D97-AF65-F5344CB8AC3E}">
        <p14:creationId xmlns:p14="http://schemas.microsoft.com/office/powerpoint/2010/main" val="17325772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linds(vertical)">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blinds(vertical)">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linds(vertical)">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blinds(vertical)">
                                      <p:cBhvr>
                                        <p:cTn id="22" dur="500"/>
                                        <p:tgtEl>
                                          <p:spTgt spid="102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Effect transition="in" filter="blinds(vertical)">
                                      <p:cBhvr>
                                        <p:cTn id="27" dur="5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2"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marL="685800" indent="-685800" algn="l" eaLnBrk="1" hangingPunct="1"/>
            <a:br>
              <a:rPr lang="en-US" altLang="en-US" sz="4000" b="1"/>
            </a:br>
            <a:endParaRPr lang="en-US" altLang="en-US" sz="4000" b="1"/>
          </a:p>
        </p:txBody>
      </p:sp>
      <p:sp>
        <p:nvSpPr>
          <p:cNvPr id="12291" name="Rectangle 3"/>
          <p:cNvSpPr>
            <a:spLocks noGrp="1" noChangeArrowheads="1"/>
          </p:cNvSpPr>
          <p:nvPr>
            <p:ph idx="1"/>
          </p:nvPr>
        </p:nvSpPr>
        <p:spPr>
          <a:xfrm>
            <a:off x="228600" y="304800"/>
            <a:ext cx="8763000" cy="6019800"/>
          </a:xfrm>
          <a:ln w="63500">
            <a:solidFill>
              <a:srgbClr val="FF0000"/>
            </a:solidFill>
            <a:miter lim="800000"/>
            <a:headEnd/>
            <a:tailEnd/>
          </a:ln>
        </p:spPr>
        <p:txBody>
          <a:bodyPr/>
          <a:lstStyle/>
          <a:p>
            <a:pPr marL="1371600" indent="-1371600" eaLnBrk="1" hangingPunct="1">
              <a:buFontTx/>
              <a:buNone/>
            </a:pPr>
            <a:r>
              <a:rPr lang="en-US" altLang="en-US" sz="11500" b="1"/>
              <a:t>2. Like-Kind Exchanges and others</a:t>
            </a:r>
          </a:p>
        </p:txBody>
      </p:sp>
    </p:spTree>
    <p:extLst>
      <p:ext uri="{BB962C8B-B14F-4D97-AF65-F5344CB8AC3E}">
        <p14:creationId xmlns:p14="http://schemas.microsoft.com/office/powerpoint/2010/main" val="342762314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noGrp="1" noChangeAspect="1"/>
          </p:cNvGraphicFramePr>
          <p:nvPr>
            <p:ph idx="1"/>
            <p:extLst>
              <p:ext uri="{D42A27DB-BD31-4B8C-83A1-F6EECF244321}">
                <p14:modId xmlns:p14="http://schemas.microsoft.com/office/powerpoint/2010/main" val="1823281455"/>
              </p:ext>
            </p:extLst>
          </p:nvPr>
        </p:nvGraphicFramePr>
        <p:xfrm>
          <a:off x="533400" y="85725"/>
          <a:ext cx="7848600" cy="6616700"/>
        </p:xfrm>
        <a:graphic>
          <a:graphicData uri="http://schemas.openxmlformats.org/presentationml/2006/ole">
            <mc:AlternateContent xmlns:mc="http://schemas.openxmlformats.org/markup-compatibility/2006">
              <mc:Choice xmlns:v="urn:schemas-microsoft-com:vml" Requires="v">
                <p:oleObj spid="_x0000_s88089" name="Worksheet" r:id="rId3" imgW="2910907" imgH="2453712" progId="Excel.Sheet.8">
                  <p:embed/>
                </p:oleObj>
              </mc:Choice>
              <mc:Fallback>
                <p:oleObj name="Worksheet" r:id="rId3" imgW="2910907" imgH="2453712" progId="Excel.Sheet.8">
                  <p:embed/>
                  <p:pic>
                    <p:nvPicPr>
                      <p:cNvPr id="0" name=""/>
                      <p:cNvPicPr>
                        <a:picLocks noChangeAspect="1" noChangeArrowheads="1"/>
                      </p:cNvPicPr>
                      <p:nvPr/>
                    </p:nvPicPr>
                    <p:blipFill>
                      <a:blip r:embed="rId4"/>
                      <a:srcRect/>
                      <a:stretch>
                        <a:fillRect/>
                      </a:stretch>
                    </p:blipFill>
                    <p:spPr bwMode="auto">
                      <a:xfrm>
                        <a:off x="533400" y="85725"/>
                        <a:ext cx="7848600" cy="661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05793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2"/>
          <p:cNvGraphicFramePr>
            <a:graphicFrameLocks noGrp="1" noChangeAspect="1"/>
          </p:cNvGraphicFramePr>
          <p:nvPr>
            <p:ph idx="1"/>
          </p:nvPr>
        </p:nvGraphicFramePr>
        <p:xfrm>
          <a:off x="228600" y="228600"/>
          <a:ext cx="8458200" cy="6408738"/>
        </p:xfrm>
        <a:graphic>
          <a:graphicData uri="http://schemas.openxmlformats.org/presentationml/2006/ole">
            <mc:AlternateContent xmlns:mc="http://schemas.openxmlformats.org/markup-compatibility/2006">
              <mc:Choice xmlns:v="urn:schemas-microsoft-com:vml" Requires="v">
                <p:oleObj spid="_x0000_s89113" name="Worksheet" r:id="rId3" imgW="2162258" imgH="1638466" progId="Excel.Sheet.8">
                  <p:embed/>
                </p:oleObj>
              </mc:Choice>
              <mc:Fallback>
                <p:oleObj name="Worksheet" r:id="rId3" imgW="2162258" imgH="1638466"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28600"/>
                        <a:ext cx="8458200" cy="640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71888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3"/>
          <p:cNvGraphicFramePr>
            <a:graphicFrameLocks noGrp="1" noChangeAspect="1"/>
          </p:cNvGraphicFramePr>
          <p:nvPr>
            <p:ph idx="1"/>
          </p:nvPr>
        </p:nvGraphicFramePr>
        <p:xfrm>
          <a:off x="301625" y="246063"/>
          <a:ext cx="8156575" cy="6278562"/>
        </p:xfrm>
        <a:graphic>
          <a:graphicData uri="http://schemas.openxmlformats.org/presentationml/2006/ole">
            <mc:AlternateContent xmlns:mc="http://schemas.openxmlformats.org/markup-compatibility/2006">
              <mc:Choice xmlns:v="urn:schemas-microsoft-com:vml" Requires="v">
                <p:oleObj spid="_x0000_s90137" name="Worksheet" r:id="rId3" imgW="2552766" imgH="1965960" progId="Excel.Sheet.8">
                  <p:embed/>
                </p:oleObj>
              </mc:Choice>
              <mc:Fallback>
                <p:oleObj name="Worksheet" r:id="rId3" imgW="2552766" imgH="196596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25" y="246063"/>
                        <a:ext cx="8156575" cy="627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27344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52400" y="152400"/>
            <a:ext cx="8763000" cy="6477000"/>
          </a:xfrm>
          <a:noFill/>
        </p:spPr>
        <p:txBody>
          <a:bodyPr lIns="92075" tIns="46038" rIns="92075" bIns="46038"/>
          <a:lstStyle/>
          <a:p>
            <a:pPr algn="ctr">
              <a:spcBef>
                <a:spcPct val="0"/>
              </a:spcBef>
              <a:buFont typeface="Arial" pitchFamily="34" charset="0"/>
              <a:buNone/>
            </a:pPr>
            <a:r>
              <a:rPr lang="en-US" altLang="en-US" sz="4000" b="1" u="sng">
                <a:solidFill>
                  <a:srgbClr val="FF0000"/>
                </a:solidFill>
              </a:rPr>
              <a:t> </a:t>
            </a:r>
            <a:endParaRPr lang="en-US" altLang="en-US" sz="4000" b="1"/>
          </a:p>
        </p:txBody>
      </p:sp>
      <p:graphicFrame>
        <p:nvGraphicFramePr>
          <p:cNvPr id="17411" name="Object 2"/>
          <p:cNvGraphicFramePr>
            <a:graphicFrameLocks noChangeAspect="1"/>
          </p:cNvGraphicFramePr>
          <p:nvPr/>
        </p:nvGraphicFramePr>
        <p:xfrm>
          <a:off x="223838" y="385763"/>
          <a:ext cx="8696325" cy="5213350"/>
        </p:xfrm>
        <a:graphic>
          <a:graphicData uri="http://schemas.openxmlformats.org/presentationml/2006/ole">
            <mc:AlternateContent xmlns:mc="http://schemas.openxmlformats.org/markup-compatibility/2006">
              <mc:Choice xmlns:v="urn:schemas-microsoft-com:vml" Requires="v">
                <p:oleObj spid="_x0000_s91161" name="Worksheet" r:id="rId3" imgW="5276880" imgH="3162390" progId="Excel.Sheet.12">
                  <p:embed/>
                </p:oleObj>
              </mc:Choice>
              <mc:Fallback>
                <p:oleObj name="Worksheet" r:id="rId3" imgW="5276880" imgH="3162390" progId="Excel.Shee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838" y="385763"/>
                        <a:ext cx="8696325" cy="521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06167645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wipe(left)">
                                      <p:cBhvr>
                                        <p:cTn id="7" dur="5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304800" y="304800"/>
            <a:ext cx="8458200" cy="6096000"/>
          </a:xfrm>
          <a:noFill/>
        </p:spPr>
        <p:txBody>
          <a:bodyPr/>
          <a:lstStyle/>
          <a:p>
            <a:pPr marL="457200" indent="-457200" algn="ctr" eaLnBrk="1" hangingPunct="1">
              <a:buFontTx/>
              <a:buNone/>
            </a:pPr>
            <a:r>
              <a:rPr lang="en-US" altLang="en-US" sz="4800" b="1" u="sng">
                <a:solidFill>
                  <a:srgbClr val="FF3300"/>
                </a:solidFill>
              </a:rPr>
              <a:t>Tax-Deferred Exchanges</a:t>
            </a:r>
          </a:p>
          <a:p>
            <a:pPr marL="457200" indent="-457200" eaLnBrk="1" hangingPunct="1"/>
            <a:r>
              <a:rPr lang="en-US" altLang="en-US" sz="3600" b="1"/>
              <a:t>A </a:t>
            </a:r>
            <a:r>
              <a:rPr lang="en-US" altLang="en-US" sz="3600" b="1" u="sng"/>
              <a:t>tax-deferred exchange</a:t>
            </a:r>
            <a:r>
              <a:rPr lang="en-US" altLang="en-US" sz="3600" b="1"/>
              <a:t> postpones gain or loss recognition to the future by adjusting basis of the asset acquired</a:t>
            </a:r>
          </a:p>
          <a:p>
            <a:pPr marL="1027113" lvl="1" indent="-455613" eaLnBrk="1" hangingPunct="1"/>
            <a:r>
              <a:rPr lang="en-US" altLang="en-US" sz="3600" b="1"/>
              <a:t>The longer gain recognition can be postponed the greater the tax savings</a:t>
            </a:r>
          </a:p>
          <a:p>
            <a:pPr marL="1027113" lvl="1" indent="-455613" eaLnBrk="1" hangingPunct="1"/>
            <a:r>
              <a:rPr lang="en-US" altLang="en-US" sz="3600" b="1"/>
              <a:t>The longer a loss is postponed the less valuable the loss</a:t>
            </a:r>
          </a:p>
          <a:p>
            <a:pPr marL="1027113" lvl="1" indent="-455613" eaLnBrk="1" hangingPunct="1"/>
            <a:r>
              <a:rPr lang="en-US" altLang="en-US" sz="3600" b="1"/>
              <a:t>A </a:t>
            </a:r>
            <a:r>
              <a:rPr lang="en-US" altLang="en-US" sz="3600" b="1" u="sng"/>
              <a:t>Tax-free exchange</a:t>
            </a:r>
            <a:r>
              <a:rPr lang="en-US" altLang="en-US" sz="3600" b="1"/>
              <a:t> defers gain or loss indefinitely</a:t>
            </a:r>
          </a:p>
        </p:txBody>
      </p:sp>
    </p:spTree>
    <p:extLst>
      <p:ext uri="{BB962C8B-B14F-4D97-AF65-F5344CB8AC3E}">
        <p14:creationId xmlns:p14="http://schemas.microsoft.com/office/powerpoint/2010/main" val="304043872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152400" y="228600"/>
            <a:ext cx="8686800" cy="6324600"/>
          </a:xfrm>
          <a:noFill/>
        </p:spPr>
        <p:txBody>
          <a:bodyPr lIns="92075" tIns="46038" rIns="92075" bIns="46038"/>
          <a:lstStyle/>
          <a:p>
            <a:pPr algn="ctr">
              <a:buFont typeface="Arial" pitchFamily="34" charset="0"/>
              <a:buNone/>
            </a:pPr>
            <a:r>
              <a:rPr lang="en-US" altLang="en-US" sz="4000" b="1" u="sng" dirty="0">
                <a:solidFill>
                  <a:srgbClr val="FF0000"/>
                </a:solidFill>
                <a:latin typeface="Arial Black" panose="020B0A04020102020204" pitchFamily="34" charset="0"/>
              </a:rPr>
              <a:t>Like-Kind Exchanges</a:t>
            </a:r>
          </a:p>
          <a:p>
            <a:pPr>
              <a:spcBef>
                <a:spcPct val="0"/>
              </a:spcBef>
            </a:pPr>
            <a:r>
              <a:rPr lang="en-US" altLang="en-US" b="1" dirty="0"/>
              <a:t>Taxpayers </a:t>
            </a:r>
            <a:r>
              <a:rPr lang="en-US" altLang="en-US" b="1" dirty="0">
                <a:solidFill>
                  <a:schemeClr val="tx2"/>
                </a:solidFill>
              </a:rPr>
              <a:t>must </a:t>
            </a:r>
            <a:r>
              <a:rPr lang="en-US" altLang="en-US" b="1" dirty="0"/>
              <a:t>defer gain or loss realized on the exchange of </a:t>
            </a:r>
            <a:r>
              <a:rPr lang="en-US" altLang="en-US" b="1" u="sng" dirty="0"/>
              <a:t>like-kind property</a:t>
            </a:r>
            <a:r>
              <a:rPr lang="en-US" altLang="en-US" b="1" dirty="0"/>
              <a:t>. Deferral is not elective.</a:t>
            </a:r>
            <a:endParaRPr lang="en-US" altLang="en-US" b="1" dirty="0">
              <a:solidFill>
                <a:schemeClr val="hlink"/>
              </a:solidFill>
            </a:endParaRPr>
          </a:p>
          <a:p>
            <a:pPr>
              <a:spcBef>
                <a:spcPct val="0"/>
              </a:spcBef>
            </a:pPr>
            <a:r>
              <a:rPr lang="en-US" altLang="en-US" b="1" dirty="0">
                <a:solidFill>
                  <a:schemeClr val="hlink"/>
                </a:solidFill>
              </a:rPr>
              <a:t>Like-kind property</a:t>
            </a:r>
            <a:r>
              <a:rPr lang="en-US" altLang="en-US" b="1" dirty="0"/>
              <a:t> is property of the same nature, class, or character </a:t>
            </a:r>
            <a:r>
              <a:rPr lang="en-US" altLang="en-US" b="1" u="sng" dirty="0"/>
              <a:t>held for investment </a:t>
            </a:r>
            <a:r>
              <a:rPr lang="en-US" altLang="en-US" b="1" dirty="0"/>
              <a:t>or </a:t>
            </a:r>
            <a:r>
              <a:rPr lang="en-US" altLang="en-US" b="1" u="sng" dirty="0"/>
              <a:t>used in a trade or business</a:t>
            </a:r>
          </a:p>
          <a:p>
            <a:pPr>
              <a:spcBef>
                <a:spcPct val="0"/>
              </a:spcBef>
            </a:pPr>
            <a:r>
              <a:rPr lang="en-US" altLang="en-US" b="1" dirty="0"/>
              <a:t>Some property (</a:t>
            </a:r>
            <a:r>
              <a:rPr lang="en-US" altLang="en-US" b="1" dirty="0">
                <a:solidFill>
                  <a:schemeClr val="tx2"/>
                </a:solidFill>
              </a:rPr>
              <a:t>boot</a:t>
            </a:r>
            <a:r>
              <a:rPr lang="en-US" altLang="en-US" b="1" dirty="0"/>
              <a:t>) is </a:t>
            </a:r>
            <a:r>
              <a:rPr lang="en-US" altLang="en-US" b="1" u="sng" dirty="0">
                <a:latin typeface="Arial Black" panose="020B0A04020102020204" pitchFamily="34" charset="0"/>
              </a:rPr>
              <a:t>never</a:t>
            </a:r>
            <a:r>
              <a:rPr lang="en-US" altLang="en-US" b="1" dirty="0"/>
              <a:t> considered like-kind</a:t>
            </a:r>
          </a:p>
          <a:p>
            <a:pPr lvl="1">
              <a:spcBef>
                <a:spcPct val="0"/>
              </a:spcBef>
            </a:pPr>
            <a:r>
              <a:rPr lang="en-US" altLang="en-US" b="1" dirty="0">
                <a:latin typeface="Arial Black" panose="020B0A04020102020204" pitchFamily="34" charset="0"/>
              </a:rPr>
              <a:t>Inventory, securities, currency, realty outside the U.S., partnership interests, intangibles, personal-use property, and livestock of different sex</a:t>
            </a:r>
          </a:p>
        </p:txBody>
      </p:sp>
    </p:spTree>
    <p:extLst>
      <p:ext uri="{BB962C8B-B14F-4D97-AF65-F5344CB8AC3E}">
        <p14:creationId xmlns:p14="http://schemas.microsoft.com/office/powerpoint/2010/main" val="2458718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152400" y="304800"/>
            <a:ext cx="8763000" cy="6172200"/>
          </a:xfrm>
        </p:spPr>
        <p:txBody>
          <a:bodyPr/>
          <a:lstStyle/>
          <a:p>
            <a:pPr marL="457200" indent="-457200" algn="ctr" eaLnBrk="1" hangingPunct="1">
              <a:lnSpc>
                <a:spcPct val="90000"/>
              </a:lnSpc>
              <a:buFont typeface="Arial" pitchFamily="34" charset="0"/>
              <a:buNone/>
            </a:pPr>
            <a:r>
              <a:rPr lang="en-US" altLang="en-US" sz="4000" b="1" u="sng" dirty="0">
                <a:solidFill>
                  <a:srgbClr val="FF0000"/>
                </a:solidFill>
              </a:rPr>
              <a:t>Basis Adjustments</a:t>
            </a:r>
          </a:p>
          <a:p>
            <a:pPr marL="457200" indent="-457200" eaLnBrk="1" hangingPunct="1">
              <a:lnSpc>
                <a:spcPct val="90000"/>
              </a:lnSpc>
            </a:pPr>
            <a:r>
              <a:rPr lang="en-US" altLang="en-US" sz="3600" b="1" dirty="0">
                <a:solidFill>
                  <a:schemeClr val="tx2"/>
                </a:solidFill>
                <a:cs typeface="Times New Roman" pitchFamily="18" charset="0"/>
              </a:rPr>
              <a:t>Gain</a:t>
            </a:r>
            <a:r>
              <a:rPr lang="en-US" altLang="en-US" sz="3600" b="1" dirty="0">
                <a:cs typeface="Times New Roman" pitchFamily="18" charset="0"/>
              </a:rPr>
              <a:t> is deferred by </a:t>
            </a:r>
            <a:r>
              <a:rPr lang="en-US" altLang="en-US" sz="3600" b="1" u="sng" dirty="0">
                <a:solidFill>
                  <a:schemeClr val="tx2"/>
                </a:solidFill>
                <a:cs typeface="Times New Roman" pitchFamily="18" charset="0"/>
              </a:rPr>
              <a:t>reducing</a:t>
            </a:r>
            <a:r>
              <a:rPr lang="en-US" altLang="en-US" sz="3600" b="1" dirty="0">
                <a:cs typeface="Times New Roman" pitchFamily="18" charset="0"/>
              </a:rPr>
              <a:t> the adjusted basis of the replacement property by the deferred gain</a:t>
            </a:r>
          </a:p>
          <a:p>
            <a:pPr marL="457200" indent="-457200" eaLnBrk="1" hangingPunct="1">
              <a:lnSpc>
                <a:spcPct val="90000"/>
              </a:lnSpc>
            </a:pPr>
            <a:r>
              <a:rPr lang="en-US" altLang="en-US" sz="3600" b="1" dirty="0">
                <a:solidFill>
                  <a:schemeClr val="tx2"/>
                </a:solidFill>
                <a:cs typeface="Times New Roman" pitchFamily="18" charset="0"/>
              </a:rPr>
              <a:t>Loss</a:t>
            </a:r>
            <a:r>
              <a:rPr lang="en-US" altLang="en-US" sz="3600" b="1" dirty="0">
                <a:cs typeface="Times New Roman" pitchFamily="18" charset="0"/>
              </a:rPr>
              <a:t> is deferred by </a:t>
            </a:r>
            <a:r>
              <a:rPr lang="en-US" altLang="en-US" sz="3600" b="1" u="sng" dirty="0">
                <a:solidFill>
                  <a:schemeClr val="tx2"/>
                </a:solidFill>
                <a:cs typeface="Times New Roman" pitchFamily="18" charset="0"/>
              </a:rPr>
              <a:t>increasing</a:t>
            </a:r>
            <a:r>
              <a:rPr lang="en-US" altLang="en-US" sz="3600" b="1" dirty="0">
                <a:cs typeface="Times New Roman" pitchFamily="18" charset="0"/>
              </a:rPr>
              <a:t> the adjusted basis of the replacement property by the deferred loss</a:t>
            </a:r>
          </a:p>
          <a:p>
            <a:pPr marL="457200" indent="-457200" eaLnBrk="1" hangingPunct="1">
              <a:lnSpc>
                <a:spcPct val="90000"/>
              </a:lnSpc>
            </a:pPr>
            <a:r>
              <a:rPr lang="en-US" altLang="en-US" sz="3600" b="1" dirty="0">
                <a:cs typeface="Times New Roman" pitchFamily="18" charset="0"/>
              </a:rPr>
              <a:t>When the replacement asset is sold at a later date, the basis adjustment results in the deferred gain or loss being recognized (by changing amount of gain or loss)</a:t>
            </a:r>
            <a:endParaRPr lang="en-US" altLang="en-US" sz="3600" b="1" dirty="0"/>
          </a:p>
        </p:txBody>
      </p:sp>
    </p:spTree>
    <p:extLst>
      <p:ext uri="{BB962C8B-B14F-4D97-AF65-F5344CB8AC3E}">
        <p14:creationId xmlns:p14="http://schemas.microsoft.com/office/powerpoint/2010/main" val="260117995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p:nvPr>
        </p:nvSpPr>
        <p:spPr/>
        <p:txBody>
          <a:bodyPr/>
          <a:lstStyle/>
          <a:p>
            <a:pPr>
              <a:buFont typeface="Arial" pitchFamily="34" charset="0"/>
              <a:buNone/>
            </a:pPr>
            <a:r>
              <a:rPr lang="en-US" altLang="en-US"/>
              <a:t> </a:t>
            </a:r>
          </a:p>
        </p:txBody>
      </p:sp>
      <p:graphicFrame>
        <p:nvGraphicFramePr>
          <p:cNvPr id="12291" name="Object 3"/>
          <p:cNvGraphicFramePr>
            <a:graphicFrameLocks noChangeAspect="1"/>
          </p:cNvGraphicFramePr>
          <p:nvPr>
            <p:extLst>
              <p:ext uri="{D42A27DB-BD31-4B8C-83A1-F6EECF244321}">
                <p14:modId xmlns:p14="http://schemas.microsoft.com/office/powerpoint/2010/main" val="2429220741"/>
              </p:ext>
            </p:extLst>
          </p:nvPr>
        </p:nvGraphicFramePr>
        <p:xfrm>
          <a:off x="223838" y="1143000"/>
          <a:ext cx="8312150" cy="4529138"/>
        </p:xfrm>
        <a:graphic>
          <a:graphicData uri="http://schemas.openxmlformats.org/presentationml/2006/ole">
            <mc:AlternateContent xmlns:mc="http://schemas.openxmlformats.org/markup-compatibility/2006">
              <mc:Choice xmlns:v="urn:schemas-microsoft-com:vml" Requires="v">
                <p:oleObj spid="_x0000_s18458" name="Worksheet" r:id="rId3" imgW="2728058" imgH="1485807" progId="Excel.Sheet.12">
                  <p:embed/>
                </p:oleObj>
              </mc:Choice>
              <mc:Fallback>
                <p:oleObj name="Worksheet" r:id="rId3" imgW="2728058" imgH="1485807" progId="Excel.Sheet.12">
                  <p:embed/>
                  <p:pic>
                    <p:nvPicPr>
                      <p:cNvPr id="0" name=""/>
                      <p:cNvPicPr>
                        <a:picLocks noChangeAspect="1" noChangeArrowheads="1"/>
                      </p:cNvPicPr>
                      <p:nvPr/>
                    </p:nvPicPr>
                    <p:blipFill>
                      <a:blip r:embed="rId4"/>
                      <a:srcRect/>
                      <a:stretch>
                        <a:fillRect/>
                      </a:stretch>
                    </p:blipFill>
                    <p:spPr bwMode="auto">
                      <a:xfrm>
                        <a:off x="223838" y="1143000"/>
                        <a:ext cx="8312150" cy="452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9177560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228600" y="304800"/>
            <a:ext cx="8686800" cy="6096000"/>
          </a:xfrm>
        </p:spPr>
        <p:txBody>
          <a:bodyPr/>
          <a:lstStyle/>
          <a:p>
            <a:pPr eaLnBrk="1" hangingPunct="1">
              <a:lnSpc>
                <a:spcPct val="90000"/>
              </a:lnSpc>
              <a:buFontTx/>
              <a:buNone/>
            </a:pPr>
            <a:r>
              <a:rPr lang="en-US" altLang="en-US" sz="4000" b="1" u="sng">
                <a:solidFill>
                  <a:srgbClr val="FF3300"/>
                </a:solidFill>
              </a:rPr>
              <a:t>Basis </a:t>
            </a:r>
          </a:p>
          <a:p>
            <a:pPr eaLnBrk="1" hangingPunct="1">
              <a:lnSpc>
                <a:spcPct val="90000"/>
              </a:lnSpc>
            </a:pPr>
            <a:r>
              <a:rPr lang="en-US" altLang="en-US" b="1" u="sng">
                <a:solidFill>
                  <a:schemeClr val="tx2"/>
                </a:solidFill>
              </a:rPr>
              <a:t>Carryover basis</a:t>
            </a:r>
            <a:r>
              <a:rPr lang="en-US" altLang="en-US" b="1"/>
              <a:t> – the basis of the original asset follows the asset to the new owner</a:t>
            </a:r>
          </a:p>
          <a:p>
            <a:pPr eaLnBrk="1" hangingPunct="1">
              <a:lnSpc>
                <a:spcPct val="90000"/>
              </a:lnSpc>
            </a:pPr>
            <a:r>
              <a:rPr lang="en-US" altLang="en-US" b="1" u="sng">
                <a:solidFill>
                  <a:schemeClr val="tx2"/>
                </a:solidFill>
              </a:rPr>
              <a:t>Substituted basis</a:t>
            </a:r>
            <a:r>
              <a:rPr lang="en-US" altLang="en-US" b="1"/>
              <a:t> – the basis of the original asset is substituted for the basis of the asset acquired</a:t>
            </a:r>
          </a:p>
          <a:p>
            <a:pPr eaLnBrk="1" hangingPunct="1">
              <a:lnSpc>
                <a:spcPct val="90000"/>
              </a:lnSpc>
            </a:pPr>
            <a:r>
              <a:rPr lang="en-US" altLang="en-US" b="1" u="sng"/>
              <a:t>Holding period</a:t>
            </a:r>
            <a:r>
              <a:rPr lang="en-US" altLang="en-US" b="1"/>
              <a:t> of the old asset is added to the holding period of the new asset when basis is determined by carryover, substitution or basis adjustment</a:t>
            </a:r>
          </a:p>
          <a:p>
            <a:pPr eaLnBrk="1" hangingPunct="1">
              <a:lnSpc>
                <a:spcPct val="90000"/>
              </a:lnSpc>
            </a:pPr>
            <a:r>
              <a:rPr lang="en-US" altLang="en-US" b="1"/>
              <a:t>Depreciation recapture potential carries over.</a:t>
            </a:r>
          </a:p>
        </p:txBody>
      </p:sp>
    </p:spTree>
    <p:extLst>
      <p:ext uri="{BB962C8B-B14F-4D97-AF65-F5344CB8AC3E}">
        <p14:creationId xmlns:p14="http://schemas.microsoft.com/office/powerpoint/2010/main" val="333297754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228600" y="304800"/>
            <a:ext cx="8686800" cy="6248400"/>
          </a:xfrm>
        </p:spPr>
        <p:txBody>
          <a:bodyPr/>
          <a:lstStyle/>
          <a:p>
            <a:pPr marL="457200" indent="-457200" eaLnBrk="1" hangingPunct="1">
              <a:buFont typeface="Arial" pitchFamily="34" charset="0"/>
              <a:buNone/>
            </a:pPr>
            <a:r>
              <a:rPr lang="en-US" altLang="en-US" b="1" u="sng">
                <a:cs typeface="Times New Roman" pitchFamily="18" charset="0"/>
              </a:rPr>
              <a:t>Qualifying Like-Kind Exchanges</a:t>
            </a:r>
            <a:r>
              <a:rPr lang="en-US" altLang="en-US" sz="2800" u="sng"/>
              <a:t>  </a:t>
            </a:r>
          </a:p>
          <a:p>
            <a:pPr marL="457200" indent="-457200" eaLnBrk="1" hangingPunct="1"/>
            <a:r>
              <a:rPr lang="en-US" altLang="en-US" b="1">
                <a:cs typeface="Times New Roman" pitchFamily="18" charset="0"/>
              </a:rPr>
              <a:t>Realty must be exchanged for realty (can be land or buildings)</a:t>
            </a:r>
          </a:p>
          <a:p>
            <a:pPr marL="457200" indent="-457200" eaLnBrk="1" hangingPunct="1"/>
            <a:r>
              <a:rPr lang="en-US" altLang="en-US" b="1">
                <a:cs typeface="Times New Roman" pitchFamily="18" charset="0"/>
              </a:rPr>
              <a:t>Personalty must be exchanged for personalty in same class</a:t>
            </a:r>
          </a:p>
          <a:p>
            <a:pPr marL="457200" indent="-457200" eaLnBrk="1" hangingPunct="1"/>
            <a:r>
              <a:rPr lang="en-US" altLang="en-US" b="1">
                <a:cs typeface="Times New Roman" pitchFamily="18" charset="0"/>
              </a:rPr>
              <a:t>General asset classes for personalty include</a:t>
            </a:r>
          </a:p>
          <a:p>
            <a:pPr marL="1027113" lvl="1" indent="-455613" eaLnBrk="1" hangingPunct="1"/>
            <a:r>
              <a:rPr lang="en-US" altLang="en-US" b="1">
                <a:cs typeface="Times New Roman" pitchFamily="18" charset="0"/>
              </a:rPr>
              <a:t>Office furniture, fixtures &amp; equipment</a:t>
            </a:r>
          </a:p>
          <a:p>
            <a:pPr marL="1027113" lvl="1" indent="-455613" eaLnBrk="1" hangingPunct="1"/>
            <a:r>
              <a:rPr lang="en-US" altLang="en-US" b="1">
                <a:cs typeface="Times New Roman" pitchFamily="18" charset="0"/>
              </a:rPr>
              <a:t>Computers &amp; info systems equipment</a:t>
            </a:r>
          </a:p>
          <a:p>
            <a:pPr marL="1027113" lvl="1" indent="-455613" eaLnBrk="1" hangingPunct="1"/>
            <a:r>
              <a:rPr lang="en-US" altLang="en-US" b="1">
                <a:cs typeface="Times New Roman" pitchFamily="18" charset="0"/>
              </a:rPr>
              <a:t>Automobiles &amp; taxis</a:t>
            </a:r>
          </a:p>
          <a:p>
            <a:pPr marL="1027113" lvl="1" indent="-455613" eaLnBrk="1" hangingPunct="1"/>
            <a:r>
              <a:rPr lang="en-US" altLang="en-US" b="1">
                <a:cs typeface="Times New Roman" pitchFamily="18" charset="0"/>
              </a:rPr>
              <a:t>General-purpose light trucks</a:t>
            </a:r>
          </a:p>
          <a:p>
            <a:pPr marL="1027113" lvl="1" indent="-455613" eaLnBrk="1" hangingPunct="1"/>
            <a:r>
              <a:rPr lang="en-US" altLang="en-US" b="1">
                <a:cs typeface="Times New Roman" pitchFamily="18" charset="0"/>
              </a:rPr>
              <a:t>General-purpose heavy trucks</a:t>
            </a:r>
          </a:p>
        </p:txBody>
      </p:sp>
    </p:spTree>
    <p:extLst>
      <p:ext uri="{BB962C8B-B14F-4D97-AF65-F5344CB8AC3E}">
        <p14:creationId xmlns:p14="http://schemas.microsoft.com/office/powerpoint/2010/main" val="59786864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304800" y="152400"/>
            <a:ext cx="8610600" cy="6172200"/>
          </a:xfrm>
        </p:spPr>
        <p:txBody>
          <a:bodyPr/>
          <a:lstStyle/>
          <a:p>
            <a:pPr marL="457200" indent="-457200" eaLnBrk="1" hangingPunct="1">
              <a:buFont typeface="Arial" pitchFamily="34" charset="0"/>
              <a:buNone/>
            </a:pPr>
            <a:r>
              <a:rPr lang="en-US" altLang="en-US" sz="2800" b="1" u="sng" dirty="0">
                <a:solidFill>
                  <a:srgbClr val="FF0000"/>
                </a:solidFill>
                <a:latin typeface="Arial Black" panose="020B0A04020102020204" pitchFamily="34" charset="0"/>
                <a:cs typeface="Times New Roman" pitchFamily="18" charset="0"/>
              </a:rPr>
              <a:t>Boot’s Effect on a Like-Kind Exchange</a:t>
            </a:r>
          </a:p>
          <a:p>
            <a:pPr marL="457200" indent="-457200" eaLnBrk="1" hangingPunct="1"/>
            <a:r>
              <a:rPr lang="en-US" altLang="en-US" sz="4000" b="1" dirty="0">
                <a:latin typeface="Arial Black" panose="020B0A04020102020204" pitchFamily="34" charset="0"/>
                <a:cs typeface="Times New Roman" pitchFamily="18" charset="0"/>
              </a:rPr>
              <a:t>The receipt of </a:t>
            </a:r>
            <a:r>
              <a:rPr lang="en-US" altLang="en-US" sz="4000" b="1" dirty="0">
                <a:solidFill>
                  <a:schemeClr val="tx2"/>
                </a:solidFill>
                <a:latin typeface="Arial Black" panose="020B0A04020102020204" pitchFamily="34" charset="0"/>
                <a:cs typeface="Times New Roman" pitchFamily="18" charset="0"/>
              </a:rPr>
              <a:t>boot </a:t>
            </a:r>
            <a:r>
              <a:rPr lang="en-US" altLang="en-US" sz="4000" b="1" dirty="0">
                <a:latin typeface="Arial Black" panose="020B0A04020102020204" pitchFamily="34" charset="0"/>
                <a:cs typeface="Times New Roman" pitchFamily="18" charset="0"/>
              </a:rPr>
              <a:t>can cause realized </a:t>
            </a:r>
            <a:r>
              <a:rPr lang="en-US" altLang="en-US" sz="4000" b="1" dirty="0">
                <a:solidFill>
                  <a:schemeClr val="tx2"/>
                </a:solidFill>
                <a:latin typeface="Arial Black" panose="020B0A04020102020204" pitchFamily="34" charset="0"/>
                <a:cs typeface="Times New Roman" pitchFamily="18" charset="0"/>
              </a:rPr>
              <a:t>gain</a:t>
            </a:r>
            <a:r>
              <a:rPr lang="en-US" altLang="en-US" sz="4000" b="1" dirty="0">
                <a:latin typeface="Arial Black" panose="020B0A04020102020204" pitchFamily="34" charset="0"/>
                <a:cs typeface="Times New Roman" pitchFamily="18" charset="0"/>
              </a:rPr>
              <a:t> to be </a:t>
            </a:r>
            <a:r>
              <a:rPr lang="en-US" altLang="en-US" sz="4000" b="1" u="sng" dirty="0">
                <a:latin typeface="Arial Black" panose="020B0A04020102020204" pitchFamily="34" charset="0"/>
                <a:cs typeface="Times New Roman" pitchFamily="18" charset="0"/>
              </a:rPr>
              <a:t>recognized</a:t>
            </a:r>
          </a:p>
          <a:p>
            <a:pPr marL="457200" indent="-457200" eaLnBrk="1" hangingPunct="1"/>
            <a:r>
              <a:rPr lang="en-US" altLang="en-US" sz="4000" b="1" dirty="0">
                <a:cs typeface="Times New Roman" pitchFamily="18" charset="0"/>
              </a:rPr>
              <a:t>Boot is anything that is not eligible like-kind property and includes</a:t>
            </a:r>
          </a:p>
          <a:p>
            <a:pPr marL="1027113" lvl="1" indent="-455613" eaLnBrk="1" hangingPunct="1"/>
            <a:r>
              <a:rPr lang="en-US" altLang="en-US" sz="3600" b="1" dirty="0">
                <a:cs typeface="Times New Roman" pitchFamily="18" charset="0"/>
              </a:rPr>
              <a:t>Cash</a:t>
            </a:r>
          </a:p>
          <a:p>
            <a:pPr marL="1027113" lvl="1" indent="-455613" eaLnBrk="1" hangingPunct="1"/>
            <a:r>
              <a:rPr lang="en-US" altLang="en-US" sz="3600" b="1" dirty="0">
                <a:cs typeface="Times New Roman" pitchFamily="18" charset="0"/>
              </a:rPr>
              <a:t>Properties not of a like-kind</a:t>
            </a:r>
          </a:p>
          <a:p>
            <a:pPr marL="1027113" lvl="1" indent="-455613" eaLnBrk="1" hangingPunct="1"/>
            <a:r>
              <a:rPr lang="en-US" altLang="en-US" sz="3600" b="1" dirty="0">
                <a:cs typeface="Times New Roman" pitchFamily="18" charset="0"/>
              </a:rPr>
              <a:t>Net liabilities discharged in the transaction</a:t>
            </a:r>
            <a:endParaRPr lang="en-US" altLang="en-US" sz="3200" b="1" dirty="0"/>
          </a:p>
        </p:txBody>
      </p:sp>
    </p:spTree>
    <p:extLst>
      <p:ext uri="{BB962C8B-B14F-4D97-AF65-F5344CB8AC3E}">
        <p14:creationId xmlns:p14="http://schemas.microsoft.com/office/powerpoint/2010/main" val="415679447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152400" y="228600"/>
            <a:ext cx="8839200" cy="6477000"/>
          </a:xfrm>
        </p:spPr>
        <p:txBody>
          <a:bodyPr/>
          <a:lstStyle/>
          <a:p>
            <a:pPr marL="457200" indent="-457200" eaLnBrk="1" hangingPunct="1">
              <a:lnSpc>
                <a:spcPct val="90000"/>
              </a:lnSpc>
              <a:buFont typeface="Arial" pitchFamily="34" charset="0"/>
              <a:buNone/>
            </a:pPr>
            <a:r>
              <a:rPr lang="en-US" altLang="en-US" sz="3600" b="1" u="sng" dirty="0">
                <a:solidFill>
                  <a:srgbClr val="FF0000"/>
                </a:solidFill>
                <a:cs typeface="Times New Roman" pitchFamily="18" charset="0"/>
              </a:rPr>
              <a:t>Determining Basis in Like-Kind Exchanges</a:t>
            </a:r>
            <a:endParaRPr lang="en-US" altLang="en-US" sz="3600" b="1" u="sng" dirty="0">
              <a:solidFill>
                <a:srgbClr val="FF0000"/>
              </a:solidFill>
            </a:endParaRPr>
          </a:p>
          <a:p>
            <a:pPr marL="457200" indent="-457200" eaLnBrk="1" hangingPunct="1">
              <a:lnSpc>
                <a:spcPct val="90000"/>
              </a:lnSpc>
            </a:pPr>
            <a:r>
              <a:rPr lang="en-US" altLang="en-US" sz="3600" b="1" dirty="0">
                <a:cs typeface="Times New Roman" pitchFamily="18" charset="0"/>
              </a:rPr>
              <a:t>Basis in replacement property = FMV of property received </a:t>
            </a:r>
            <a:r>
              <a:rPr lang="en-US" altLang="en-US" sz="3600" b="1" dirty="0">
                <a:latin typeface="Arial Black" panose="020B0A04020102020204" pitchFamily="34" charset="0"/>
                <a:cs typeface="Times New Roman" pitchFamily="18" charset="0"/>
              </a:rPr>
              <a:t>less deferred gain, plus deferred loss</a:t>
            </a:r>
          </a:p>
          <a:p>
            <a:pPr marL="457200" indent="-457200" eaLnBrk="1" hangingPunct="1">
              <a:lnSpc>
                <a:spcPct val="90000"/>
              </a:lnSpc>
            </a:pPr>
            <a:r>
              <a:rPr lang="en-US" altLang="en-US" sz="3600" b="1" dirty="0">
                <a:cs typeface="Times New Roman" pitchFamily="18" charset="0"/>
              </a:rPr>
              <a:t>Alternatively, basis in replacement property = basis of property surrendered plus boot given, plus gain recognized less boot received</a:t>
            </a:r>
          </a:p>
          <a:p>
            <a:pPr marL="1027113" lvl="1" indent="-455613" eaLnBrk="1" hangingPunct="1">
              <a:lnSpc>
                <a:spcPct val="90000"/>
              </a:lnSpc>
            </a:pPr>
            <a:r>
              <a:rPr lang="en-US" altLang="en-US" sz="3200" b="1" dirty="0">
                <a:cs typeface="Times New Roman" pitchFamily="18" charset="0"/>
              </a:rPr>
              <a:t>Holding period for new property includes holding period of property surrendered</a:t>
            </a:r>
          </a:p>
          <a:p>
            <a:pPr marL="457200" indent="-457200" eaLnBrk="1" hangingPunct="1">
              <a:lnSpc>
                <a:spcPct val="90000"/>
              </a:lnSpc>
            </a:pPr>
            <a:r>
              <a:rPr lang="en-US" altLang="en-US" sz="3600" b="1" dirty="0">
                <a:cs typeface="Times New Roman" pitchFamily="18" charset="0"/>
              </a:rPr>
              <a:t>Basis of Boot = FMV</a:t>
            </a:r>
          </a:p>
          <a:p>
            <a:pPr marL="1027113" lvl="1" indent="-455613" eaLnBrk="1" hangingPunct="1">
              <a:lnSpc>
                <a:spcPct val="90000"/>
              </a:lnSpc>
            </a:pPr>
            <a:r>
              <a:rPr lang="en-US" altLang="en-US" sz="3200" b="1" dirty="0">
                <a:cs typeface="Times New Roman" pitchFamily="18" charset="0"/>
              </a:rPr>
              <a:t>Holding period begins on date received</a:t>
            </a:r>
          </a:p>
        </p:txBody>
      </p:sp>
    </p:spTree>
    <p:extLst>
      <p:ext uri="{BB962C8B-B14F-4D97-AF65-F5344CB8AC3E}">
        <p14:creationId xmlns:p14="http://schemas.microsoft.com/office/powerpoint/2010/main" val="202217038"/>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304800" y="228600"/>
            <a:ext cx="8534400" cy="6248400"/>
          </a:xfrm>
        </p:spPr>
        <p:txBody>
          <a:bodyPr/>
          <a:lstStyle/>
          <a:p>
            <a:pPr marL="457200" indent="-457200" eaLnBrk="1" hangingPunct="1">
              <a:buFont typeface="Arial" pitchFamily="34" charset="0"/>
              <a:buNone/>
            </a:pPr>
            <a:r>
              <a:rPr lang="en-US" altLang="en-US" sz="4000" b="1" u="sng">
                <a:solidFill>
                  <a:srgbClr val="FF0000"/>
                </a:solidFill>
              </a:rPr>
              <a:t>Indirect Exchange</a:t>
            </a:r>
          </a:p>
          <a:p>
            <a:pPr marL="457200" indent="-457200" eaLnBrk="1" hangingPunct="1"/>
            <a:r>
              <a:rPr lang="en-US" altLang="en-US" sz="3600" b="1"/>
              <a:t>In an </a:t>
            </a:r>
            <a:r>
              <a:rPr lang="en-US" altLang="en-US" sz="3600" b="1">
                <a:solidFill>
                  <a:schemeClr val="tx2"/>
                </a:solidFill>
              </a:rPr>
              <a:t>indirect exchange</a:t>
            </a:r>
            <a:r>
              <a:rPr lang="en-US" altLang="en-US" sz="3600" b="1"/>
              <a:t>, the taxpayer hires a third party to purchase the desired property</a:t>
            </a:r>
          </a:p>
          <a:p>
            <a:pPr marL="457200" indent="-457200" eaLnBrk="1" hangingPunct="1"/>
            <a:r>
              <a:rPr lang="en-US" altLang="en-US" sz="3600" b="1"/>
              <a:t>The third party then exchanges the just-purchased property for the taxpayer’s property</a:t>
            </a:r>
          </a:p>
          <a:p>
            <a:pPr marL="457200" indent="-457200" eaLnBrk="1" hangingPunct="1"/>
            <a:r>
              <a:rPr lang="en-US" altLang="en-US" sz="3600" b="1"/>
              <a:t>The taxpayer has a qualifying exchange</a:t>
            </a:r>
          </a:p>
          <a:p>
            <a:pPr marL="457200" indent="-457200" eaLnBrk="1" hangingPunct="1"/>
            <a:r>
              <a:rPr lang="en-US" altLang="en-US" sz="3600" b="1"/>
              <a:t>The seller of the property and the third party have taxable transactions</a:t>
            </a:r>
          </a:p>
        </p:txBody>
      </p:sp>
    </p:spTree>
    <p:extLst>
      <p:ext uri="{BB962C8B-B14F-4D97-AF65-F5344CB8AC3E}">
        <p14:creationId xmlns:p14="http://schemas.microsoft.com/office/powerpoint/2010/main" val="186532670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152400" y="152400"/>
            <a:ext cx="8839200" cy="6400800"/>
          </a:xfrm>
        </p:spPr>
        <p:txBody>
          <a:bodyPr/>
          <a:lstStyle/>
          <a:p>
            <a:pPr marL="457200" indent="-457200" eaLnBrk="1" hangingPunct="1">
              <a:buFont typeface="Arial" pitchFamily="34" charset="0"/>
              <a:buNone/>
            </a:pPr>
            <a:r>
              <a:rPr lang="en-US" altLang="en-US" sz="4000" b="1" u="sng">
                <a:solidFill>
                  <a:srgbClr val="FF0000"/>
                </a:solidFill>
              </a:rPr>
              <a:t>Nonsimultaneous Exchange</a:t>
            </a:r>
          </a:p>
          <a:p>
            <a:pPr marL="457200" indent="-457200" eaLnBrk="1" hangingPunct="1"/>
            <a:r>
              <a:rPr lang="en-US" altLang="en-US" sz="3600" b="1"/>
              <a:t>A taxpayer can sell his property, but a third party must hold all proceeds so that the taxpayer has no access to any cash or other property received in the sale</a:t>
            </a:r>
          </a:p>
          <a:p>
            <a:pPr marL="801688" lvl="1" indent="-404813" eaLnBrk="1" hangingPunct="1"/>
            <a:r>
              <a:rPr lang="en-US" altLang="en-US" sz="3600" b="1"/>
              <a:t>The taxpayer has 45 days from the date the property is transferred to identify like-kind property to be exchanged</a:t>
            </a:r>
          </a:p>
          <a:p>
            <a:pPr marL="801688" lvl="1" indent="-404813" eaLnBrk="1" hangingPunct="1"/>
            <a:r>
              <a:rPr lang="en-US" altLang="en-US" sz="3600" b="1"/>
              <a:t>The acquisition of the identified property must be completed within 180 days</a:t>
            </a:r>
          </a:p>
        </p:txBody>
      </p:sp>
    </p:spTree>
    <p:extLst>
      <p:ext uri="{BB962C8B-B14F-4D97-AF65-F5344CB8AC3E}">
        <p14:creationId xmlns:p14="http://schemas.microsoft.com/office/powerpoint/2010/main" val="51719559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52400" y="152400"/>
            <a:ext cx="8839200" cy="6477000"/>
          </a:xfrm>
          <a:noFill/>
        </p:spPr>
        <p:txBody>
          <a:bodyPr lIns="92075" tIns="46038" rIns="92075" bIns="46038"/>
          <a:lstStyle/>
          <a:p>
            <a:pPr algn="ctr">
              <a:spcBef>
                <a:spcPct val="0"/>
              </a:spcBef>
              <a:buFont typeface="Arial" pitchFamily="34" charset="0"/>
              <a:buNone/>
            </a:pPr>
            <a:r>
              <a:rPr lang="en-US" altLang="en-US" sz="4000" b="1" u="sng">
                <a:solidFill>
                  <a:srgbClr val="FF0000"/>
                </a:solidFill>
              </a:rPr>
              <a:t>Like-Kind Exchanges Effect of Boot</a:t>
            </a:r>
          </a:p>
          <a:p>
            <a:pPr>
              <a:spcBef>
                <a:spcPct val="0"/>
              </a:spcBef>
              <a:buFont typeface="Arial" pitchFamily="34" charset="0"/>
              <a:buNone/>
            </a:pPr>
            <a:r>
              <a:rPr lang="en-US" altLang="en-US" sz="4000" b="1"/>
              <a:t>If boot is included as part of an exchange</a:t>
            </a:r>
          </a:p>
          <a:p>
            <a:pPr lvl="1">
              <a:spcBef>
                <a:spcPct val="0"/>
              </a:spcBef>
            </a:pPr>
            <a:r>
              <a:rPr lang="en-US" altLang="en-US" sz="3600" b="1"/>
              <a:t>When boot is </a:t>
            </a:r>
            <a:r>
              <a:rPr lang="en-US" altLang="en-US" sz="3600" b="1" u="sng"/>
              <a:t>received</a:t>
            </a:r>
            <a:r>
              <a:rPr lang="en-US" altLang="en-US" sz="3600" b="1"/>
              <a:t>, a taxpayer has the </a:t>
            </a:r>
            <a:r>
              <a:rPr lang="en-US" altLang="en-US" sz="3600" b="1">
                <a:solidFill>
                  <a:schemeClr val="tx2"/>
                </a:solidFill>
              </a:rPr>
              <a:t>wherewithal-to-pay</a:t>
            </a:r>
            <a:r>
              <a:rPr lang="en-US" altLang="en-US" sz="3600" b="1"/>
              <a:t> and must recognize a gain up to the amount of boot </a:t>
            </a:r>
          </a:p>
          <a:p>
            <a:pPr lvl="1">
              <a:spcBef>
                <a:spcPct val="0"/>
              </a:spcBef>
            </a:pPr>
            <a:r>
              <a:rPr lang="en-US" altLang="en-US" sz="3600" b="1"/>
              <a:t>When boot is </a:t>
            </a:r>
            <a:r>
              <a:rPr lang="en-US" altLang="en-US" sz="3600" b="1" u="sng"/>
              <a:t>given</a:t>
            </a:r>
            <a:r>
              <a:rPr lang="en-US" altLang="en-US" sz="3600" b="1"/>
              <a:t>, no recognition is triggered</a:t>
            </a:r>
          </a:p>
          <a:p>
            <a:pPr>
              <a:spcBef>
                <a:spcPct val="0"/>
              </a:spcBef>
              <a:buClr>
                <a:schemeClr val="accent1"/>
              </a:buClr>
              <a:buFont typeface="Arial" pitchFamily="34" charset="0"/>
              <a:buNone/>
            </a:pPr>
            <a:r>
              <a:rPr lang="en-US" altLang="en-US" sz="4000" b="1"/>
              <a:t>Liabilities</a:t>
            </a:r>
            <a:r>
              <a:rPr lang="en-US" altLang="en-US" sz="4000" b="1">
                <a:solidFill>
                  <a:schemeClr val="tx2"/>
                </a:solidFill>
              </a:rPr>
              <a:t> assumed</a:t>
            </a:r>
            <a:r>
              <a:rPr lang="en-US" altLang="en-US" sz="4000" b="1"/>
              <a:t> are treated as cash given or received</a:t>
            </a:r>
          </a:p>
        </p:txBody>
      </p:sp>
    </p:spTree>
    <p:extLst>
      <p:ext uri="{BB962C8B-B14F-4D97-AF65-F5344CB8AC3E}">
        <p14:creationId xmlns:p14="http://schemas.microsoft.com/office/powerpoint/2010/main" val="327758128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wipe(lef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wipe(left)">
                                      <p:cBhvr>
                                        <p:cTn id="12" dur="500"/>
                                        <p:tgtEl>
                                          <p:spTgt spid="1536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wipe(left)">
                                      <p:cBhvr>
                                        <p:cTn id="15" dur="500"/>
                                        <p:tgtEl>
                                          <p:spTgt spid="1536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5363">
                                            <p:txEl>
                                              <p:pRg st="3" end="3"/>
                                            </p:txEl>
                                          </p:spTgt>
                                        </p:tgtEl>
                                        <p:attrNameLst>
                                          <p:attrName>style.visibility</p:attrName>
                                        </p:attrNameLst>
                                      </p:cBhvr>
                                      <p:to>
                                        <p:strVal val="visible"/>
                                      </p:to>
                                    </p:set>
                                    <p:animEffect transition="in" filter="wipe(left)">
                                      <p:cBhvr>
                                        <p:cTn id="18" dur="500"/>
                                        <p:tgtEl>
                                          <p:spTgt spid="1536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animEffect transition="in" filter="wipe(left)">
                                      <p:cBhvr>
                                        <p:cTn id="23" dur="500"/>
                                        <p:tgtEl>
                                          <p:spTgt spid="153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228600" y="381000"/>
            <a:ext cx="8686800" cy="5745163"/>
          </a:xfrm>
        </p:spPr>
        <p:txBody>
          <a:bodyPr lIns="92075" tIns="46038" rIns="92075" bIns="46038"/>
          <a:lstStyle/>
          <a:p>
            <a:pPr marL="0" indent="0" algn="ctr">
              <a:buFont typeface="Arial" charset="0"/>
              <a:buNone/>
              <a:defRPr/>
            </a:pPr>
            <a:r>
              <a:rPr lang="en-US" sz="4800" b="1" u="sng" dirty="0">
                <a:solidFill>
                  <a:srgbClr val="FF0000"/>
                </a:solidFill>
              </a:rPr>
              <a:t>Like-Kind Exchanges </a:t>
            </a:r>
            <a:br>
              <a:rPr lang="en-US" sz="4800" b="1" u="sng" dirty="0">
                <a:solidFill>
                  <a:srgbClr val="FF0000"/>
                </a:solidFill>
              </a:rPr>
            </a:br>
            <a:r>
              <a:rPr lang="en-US" sz="4800" b="1" u="sng" dirty="0">
                <a:solidFill>
                  <a:srgbClr val="FF0000"/>
                </a:solidFill>
              </a:rPr>
              <a:t>Between Related Parties</a:t>
            </a:r>
          </a:p>
          <a:p>
            <a:pPr marL="393700" indent="-393700">
              <a:buFont typeface="Arial" charset="0"/>
              <a:buChar char="•"/>
              <a:defRPr/>
            </a:pPr>
            <a:r>
              <a:rPr lang="en-US" sz="4800" b="1" dirty="0"/>
              <a:t>Replacement property must by held for two years after exchange</a:t>
            </a:r>
          </a:p>
          <a:p>
            <a:pPr marL="393700" indent="-393700">
              <a:buFont typeface="Arial" charset="0"/>
              <a:buChar char="•"/>
              <a:defRPr/>
            </a:pPr>
            <a:r>
              <a:rPr lang="en-US" sz="4800" b="1" dirty="0"/>
              <a:t>Disposal within the two years will trigger gain recognition</a:t>
            </a:r>
          </a:p>
        </p:txBody>
      </p:sp>
    </p:spTree>
    <p:extLst>
      <p:ext uri="{BB962C8B-B14F-4D97-AF65-F5344CB8AC3E}">
        <p14:creationId xmlns:p14="http://schemas.microsoft.com/office/powerpoint/2010/main" val="291369098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152400" y="304800"/>
            <a:ext cx="8839200" cy="6019800"/>
          </a:xfrm>
        </p:spPr>
        <p:txBody>
          <a:bodyPr/>
          <a:lstStyle/>
          <a:p>
            <a:pPr marL="457200" indent="-457200" eaLnBrk="1" hangingPunct="1">
              <a:buFont typeface="Arial" pitchFamily="34" charset="0"/>
              <a:buNone/>
            </a:pPr>
            <a:r>
              <a:rPr lang="en-US" altLang="en-US" sz="4000" b="1" u="sng">
                <a:solidFill>
                  <a:srgbClr val="FF0000"/>
                </a:solidFill>
              </a:rPr>
              <a:t>Like-Kind Exchange Planning</a:t>
            </a:r>
          </a:p>
          <a:p>
            <a:pPr marL="457200" indent="-457200" eaLnBrk="1" hangingPunct="1"/>
            <a:r>
              <a:rPr lang="en-US" altLang="en-US" sz="4000" b="1">
                <a:cs typeface="Times New Roman" pitchFamily="18" charset="0"/>
              </a:rPr>
              <a:t>Taxpayers with loss assets may want to sell them so they can deduct their losses in the current year, then buy replacement property</a:t>
            </a:r>
          </a:p>
          <a:p>
            <a:pPr marL="457200" indent="-457200" eaLnBrk="1" hangingPunct="1"/>
            <a:r>
              <a:rPr lang="en-US" altLang="en-US" sz="4000" b="1">
                <a:cs typeface="Times New Roman" pitchFamily="18" charset="0"/>
              </a:rPr>
              <a:t>Alternatively, taxpayers can receive cash tax-free in an exchange if there is a realized loss, as boot can be received without causing gain recognition</a:t>
            </a:r>
          </a:p>
        </p:txBody>
      </p:sp>
    </p:spTree>
    <p:extLst>
      <p:ext uri="{BB962C8B-B14F-4D97-AF65-F5344CB8AC3E}">
        <p14:creationId xmlns:p14="http://schemas.microsoft.com/office/powerpoint/2010/main" val="258453293"/>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152400" y="304800"/>
            <a:ext cx="8839200" cy="6019800"/>
          </a:xfrm>
        </p:spPr>
        <p:txBody>
          <a:bodyPr/>
          <a:lstStyle/>
          <a:p>
            <a:pPr marL="0" indent="0" algn="ctr" eaLnBrk="1" hangingPunct="1">
              <a:buFontTx/>
              <a:buNone/>
            </a:pPr>
            <a:r>
              <a:rPr lang="en-US" altLang="en-US" sz="4800" b="1" u="sng" dirty="0">
                <a:solidFill>
                  <a:srgbClr val="C00000"/>
                </a:solidFill>
              </a:rPr>
              <a:t>Exchanges-Not Like-Kind</a:t>
            </a:r>
            <a:r>
              <a:rPr lang="en-US" altLang="en-US" sz="4000" b="1" dirty="0">
                <a:solidFill>
                  <a:srgbClr val="C00000"/>
                </a:solidFill>
              </a:rPr>
              <a:t> </a:t>
            </a:r>
          </a:p>
          <a:p>
            <a:pPr marL="0" indent="0" eaLnBrk="1" hangingPunct="1">
              <a:buFontTx/>
              <a:buNone/>
            </a:pPr>
            <a:r>
              <a:rPr lang="en-US" altLang="en-US" sz="4000" b="1" u="sng" dirty="0">
                <a:solidFill>
                  <a:srgbClr val="FF0000"/>
                </a:solidFill>
              </a:rPr>
              <a:t>Ben</a:t>
            </a:r>
            <a:r>
              <a:rPr lang="en-US" altLang="en-US" sz="4000" b="1" dirty="0"/>
              <a:t> paid $30,000 for land that is needed by IBM. Ben owes $8,000 on a mortgage on the land.  </a:t>
            </a:r>
            <a:br>
              <a:rPr lang="en-US" altLang="en-US" sz="4000" b="1" dirty="0"/>
            </a:br>
            <a:r>
              <a:rPr lang="en-US" altLang="en-US" sz="4000" b="1" dirty="0"/>
              <a:t>IBM will trade IBM stock worth $100,000 for the land and will assume the mortgage of $8,000. </a:t>
            </a:r>
          </a:p>
          <a:p>
            <a:pPr marL="0" indent="0" eaLnBrk="1" hangingPunct="1">
              <a:buFontTx/>
              <a:buNone/>
            </a:pPr>
            <a:r>
              <a:rPr lang="en-US" altLang="en-US" sz="4000" b="1" dirty="0"/>
              <a:t>How much is the gain to be recognized by </a:t>
            </a:r>
            <a:r>
              <a:rPr lang="en-US" altLang="en-US" sz="4000" b="1" u="sng" dirty="0">
                <a:solidFill>
                  <a:srgbClr val="FF0000"/>
                </a:solidFill>
              </a:rPr>
              <a:t>Ben</a:t>
            </a:r>
            <a:r>
              <a:rPr lang="en-US" altLang="en-US" sz="4000" b="1" dirty="0"/>
              <a:t> as a result of this exchange? </a:t>
            </a:r>
          </a:p>
        </p:txBody>
      </p:sp>
    </p:spTree>
    <p:extLst>
      <p:ext uri="{BB962C8B-B14F-4D97-AF65-F5344CB8AC3E}">
        <p14:creationId xmlns:p14="http://schemas.microsoft.com/office/powerpoint/2010/main" val="4090268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331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0245" name="Rectangle 5"/>
          <p:cNvSpPr>
            <a:spLocks noGrp="1" noChangeArrowheads="1"/>
          </p:cNvSpPr>
          <p:nvPr>
            <p:ph type="body" idx="1"/>
          </p:nvPr>
        </p:nvSpPr>
        <p:spPr>
          <a:xfrm>
            <a:off x="152400" y="152400"/>
            <a:ext cx="8763000" cy="6477000"/>
          </a:xfrm>
        </p:spPr>
        <p:txBody>
          <a:bodyPr lIns="92075" tIns="46038" rIns="92075" bIns="46038"/>
          <a:lstStyle/>
          <a:p>
            <a:pPr algn="ctr">
              <a:buFont typeface="Arial" charset="0"/>
              <a:buNone/>
              <a:defRPr/>
            </a:pPr>
            <a:r>
              <a:rPr lang="en-US" sz="4400" b="1" u="sng" dirty="0">
                <a:solidFill>
                  <a:srgbClr val="FF0000"/>
                </a:solidFill>
              </a:rPr>
              <a:t>Amount Realized</a:t>
            </a:r>
          </a:p>
          <a:p>
            <a:pPr marL="569913" indent="-401638">
              <a:buFont typeface="Monotype Sorts" pitchFamily="2" charset="2"/>
              <a:buNone/>
              <a:defRPr/>
            </a:pPr>
            <a:r>
              <a:rPr lang="en-US" sz="4000" b="1" dirty="0">
                <a:solidFill>
                  <a:schemeClr val="tx2"/>
                </a:solidFill>
              </a:rPr>
              <a:t>Amount realized</a:t>
            </a:r>
            <a:r>
              <a:rPr lang="en-US" sz="4000" b="1" dirty="0"/>
              <a:t> is gross sales price less selling expenses.</a:t>
            </a:r>
          </a:p>
          <a:p>
            <a:pPr marL="569913" lvl="1" indent="-401638">
              <a:buFont typeface="Arial" charset="0"/>
              <a:buChar char="–"/>
              <a:defRPr/>
            </a:pPr>
            <a:r>
              <a:rPr lang="en-US" sz="3600" b="1" u="sng" dirty="0"/>
              <a:t>Gross sales price</a:t>
            </a:r>
            <a:r>
              <a:rPr lang="en-US" sz="3600" b="1" dirty="0"/>
              <a:t> is the amount received by the seller from the buyer and includes:</a:t>
            </a:r>
          </a:p>
          <a:p>
            <a:pPr marL="569913" lvl="2" indent="-401638">
              <a:buFont typeface="Arial" charset="0"/>
              <a:buChar char="•"/>
              <a:defRPr/>
            </a:pPr>
            <a:r>
              <a:rPr lang="en-US" sz="3200" b="1" dirty="0"/>
              <a:t>Cash and FMV of property or services received</a:t>
            </a:r>
          </a:p>
          <a:p>
            <a:pPr marL="569913" lvl="2" indent="-401638">
              <a:buFont typeface="Arial" charset="0"/>
              <a:buChar char="•"/>
              <a:defRPr/>
            </a:pPr>
            <a:r>
              <a:rPr lang="en-US" sz="3200" b="1" dirty="0"/>
              <a:t>Seller’s debt assumed by or paid by the buyer</a:t>
            </a:r>
          </a:p>
          <a:p>
            <a:pPr marL="569913" lvl="1" indent="-401638">
              <a:buFont typeface="Arial" charset="0"/>
              <a:buChar char="–"/>
              <a:defRPr/>
            </a:pPr>
            <a:r>
              <a:rPr lang="en-US" sz="3600" b="1" dirty="0"/>
              <a:t>Gross sales price is </a:t>
            </a:r>
            <a:r>
              <a:rPr lang="en-US" sz="3600" b="1" u="sng" dirty="0"/>
              <a:t>decreased</a:t>
            </a:r>
            <a:r>
              <a:rPr lang="en-US" sz="3600" b="1" dirty="0"/>
              <a:t> by amounts given to the buyer by the seller:</a:t>
            </a:r>
          </a:p>
          <a:p>
            <a:pPr marL="569913" lvl="2" indent="-401638">
              <a:buFont typeface="Arial" charset="0"/>
              <a:buChar char="•"/>
              <a:defRPr/>
            </a:pPr>
            <a:r>
              <a:rPr lang="en-US" sz="3200" b="1" dirty="0"/>
              <a:t>Buyer’s expenses paid by or assumed by seller</a:t>
            </a:r>
            <a:endParaRPr lang="en-US" sz="2800" b="1" dirty="0"/>
          </a:p>
        </p:txBody>
      </p:sp>
    </p:spTree>
    <p:extLst>
      <p:ext uri="{BB962C8B-B14F-4D97-AF65-F5344CB8AC3E}">
        <p14:creationId xmlns:p14="http://schemas.microsoft.com/office/powerpoint/2010/main" val="265467906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p:cTn id="7" dur="500" fill="hold"/>
                                        <p:tgtEl>
                                          <p:spTgt spid="10245">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024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0245">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024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0245">
                                            <p:txEl>
                                              <p:pRg st="1" end="1"/>
                                            </p:txEl>
                                          </p:spTgt>
                                        </p:tgtEl>
                                        <p:attrNameLst>
                                          <p:attrName>style.visibility</p:attrName>
                                        </p:attrNameLst>
                                      </p:cBhvr>
                                      <p:to>
                                        <p:strVal val="visible"/>
                                      </p:to>
                                    </p:set>
                                    <p:anim calcmode="lin" valueType="num">
                                      <p:cBhvr>
                                        <p:cTn id="15" dur="500" fill="hold"/>
                                        <p:tgtEl>
                                          <p:spTgt spid="10245">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0245">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0245">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024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0245">
                                            <p:txEl>
                                              <p:pRg st="2" end="2"/>
                                            </p:txEl>
                                          </p:spTgt>
                                        </p:tgtEl>
                                        <p:attrNameLst>
                                          <p:attrName>style.visibility</p:attrName>
                                        </p:attrNameLst>
                                      </p:cBhvr>
                                      <p:to>
                                        <p:strVal val="visible"/>
                                      </p:to>
                                    </p:set>
                                    <p:anim calcmode="lin" valueType="num">
                                      <p:cBhvr>
                                        <p:cTn id="23" dur="500" fill="hold"/>
                                        <p:tgtEl>
                                          <p:spTgt spid="10245">
                                            <p:txEl>
                                              <p:pRg st="2" end="2"/>
                                            </p:txEl>
                                          </p:spTgt>
                                        </p:tgtEl>
                                        <p:attrNameLst>
                                          <p:attrName>ppt_x</p:attrName>
                                        </p:attrNameLst>
                                      </p:cBhvr>
                                      <p:tavLst>
                                        <p:tav tm="0">
                                          <p:val>
                                            <p:strVal val="#ppt_x-#ppt_w/2"/>
                                          </p:val>
                                        </p:tav>
                                        <p:tav tm="100000">
                                          <p:val>
                                            <p:strVal val="#ppt_x"/>
                                          </p:val>
                                        </p:tav>
                                      </p:tavLst>
                                    </p:anim>
                                    <p:anim calcmode="lin" valueType="num">
                                      <p:cBhvr>
                                        <p:cTn id="24" dur="500" fill="hold"/>
                                        <p:tgtEl>
                                          <p:spTgt spid="10245">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1024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024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0245">
                                            <p:txEl>
                                              <p:pRg st="3" end="3"/>
                                            </p:txEl>
                                          </p:spTgt>
                                        </p:tgtEl>
                                        <p:attrNameLst>
                                          <p:attrName>style.visibility</p:attrName>
                                        </p:attrNameLst>
                                      </p:cBhvr>
                                      <p:to>
                                        <p:strVal val="visible"/>
                                      </p:to>
                                    </p:set>
                                    <p:anim calcmode="lin" valueType="num">
                                      <p:cBhvr>
                                        <p:cTn id="31" dur="500" fill="hold"/>
                                        <p:tgtEl>
                                          <p:spTgt spid="10245">
                                            <p:txEl>
                                              <p:pRg st="3" end="3"/>
                                            </p:txEl>
                                          </p:spTgt>
                                        </p:tgtEl>
                                        <p:attrNameLst>
                                          <p:attrName>ppt_x</p:attrName>
                                        </p:attrNameLst>
                                      </p:cBhvr>
                                      <p:tavLst>
                                        <p:tav tm="0">
                                          <p:val>
                                            <p:strVal val="#ppt_x-#ppt_w/2"/>
                                          </p:val>
                                        </p:tav>
                                        <p:tav tm="100000">
                                          <p:val>
                                            <p:strVal val="#ppt_x"/>
                                          </p:val>
                                        </p:tav>
                                      </p:tavLst>
                                    </p:anim>
                                    <p:anim calcmode="lin" valueType="num">
                                      <p:cBhvr>
                                        <p:cTn id="32" dur="500" fill="hold"/>
                                        <p:tgtEl>
                                          <p:spTgt spid="10245">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10245">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024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0245">
                                            <p:txEl>
                                              <p:pRg st="4" end="4"/>
                                            </p:txEl>
                                          </p:spTgt>
                                        </p:tgtEl>
                                        <p:attrNameLst>
                                          <p:attrName>style.visibility</p:attrName>
                                        </p:attrNameLst>
                                      </p:cBhvr>
                                      <p:to>
                                        <p:strVal val="visible"/>
                                      </p:to>
                                    </p:set>
                                    <p:anim calcmode="lin" valueType="num">
                                      <p:cBhvr>
                                        <p:cTn id="39" dur="500" fill="hold"/>
                                        <p:tgtEl>
                                          <p:spTgt spid="10245">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10245">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10245">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024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10245">
                                            <p:txEl>
                                              <p:pRg st="5" end="5"/>
                                            </p:txEl>
                                          </p:spTgt>
                                        </p:tgtEl>
                                        <p:attrNameLst>
                                          <p:attrName>style.visibility</p:attrName>
                                        </p:attrNameLst>
                                      </p:cBhvr>
                                      <p:to>
                                        <p:strVal val="visible"/>
                                      </p:to>
                                    </p:set>
                                    <p:anim calcmode="lin" valueType="num">
                                      <p:cBhvr>
                                        <p:cTn id="47" dur="500" fill="hold"/>
                                        <p:tgtEl>
                                          <p:spTgt spid="10245">
                                            <p:txEl>
                                              <p:pRg st="5" end="5"/>
                                            </p:txEl>
                                          </p:spTgt>
                                        </p:tgtEl>
                                        <p:attrNameLst>
                                          <p:attrName>ppt_x</p:attrName>
                                        </p:attrNameLst>
                                      </p:cBhvr>
                                      <p:tavLst>
                                        <p:tav tm="0">
                                          <p:val>
                                            <p:strVal val="#ppt_x-#ppt_w/2"/>
                                          </p:val>
                                        </p:tav>
                                        <p:tav tm="100000">
                                          <p:val>
                                            <p:strVal val="#ppt_x"/>
                                          </p:val>
                                        </p:tav>
                                      </p:tavLst>
                                    </p:anim>
                                    <p:anim calcmode="lin" valueType="num">
                                      <p:cBhvr>
                                        <p:cTn id="48" dur="500" fill="hold"/>
                                        <p:tgtEl>
                                          <p:spTgt spid="10245">
                                            <p:txEl>
                                              <p:pRg st="5" end="5"/>
                                            </p:txEl>
                                          </p:spTgt>
                                        </p:tgtEl>
                                        <p:attrNameLst>
                                          <p:attrName>ppt_y</p:attrName>
                                        </p:attrNameLst>
                                      </p:cBhvr>
                                      <p:tavLst>
                                        <p:tav tm="0">
                                          <p:val>
                                            <p:strVal val="#ppt_y"/>
                                          </p:val>
                                        </p:tav>
                                        <p:tav tm="100000">
                                          <p:val>
                                            <p:strVal val="#ppt_y"/>
                                          </p:val>
                                        </p:tav>
                                      </p:tavLst>
                                    </p:anim>
                                    <p:anim calcmode="lin" valueType="num">
                                      <p:cBhvr>
                                        <p:cTn id="49" dur="500" fill="hold"/>
                                        <p:tgtEl>
                                          <p:spTgt spid="10245">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1024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7" presetClass="entr" presetSubtype="8" fill="hold" grpId="0" nodeType="clickEffect">
                                  <p:stCondLst>
                                    <p:cond delay="0"/>
                                  </p:stCondLst>
                                  <p:childTnLst>
                                    <p:set>
                                      <p:cBhvr>
                                        <p:cTn id="54" dur="1" fill="hold">
                                          <p:stCondLst>
                                            <p:cond delay="0"/>
                                          </p:stCondLst>
                                        </p:cTn>
                                        <p:tgtEl>
                                          <p:spTgt spid="10245">
                                            <p:txEl>
                                              <p:pRg st="6" end="6"/>
                                            </p:txEl>
                                          </p:spTgt>
                                        </p:tgtEl>
                                        <p:attrNameLst>
                                          <p:attrName>style.visibility</p:attrName>
                                        </p:attrNameLst>
                                      </p:cBhvr>
                                      <p:to>
                                        <p:strVal val="visible"/>
                                      </p:to>
                                    </p:set>
                                    <p:anim calcmode="lin" valueType="num">
                                      <p:cBhvr>
                                        <p:cTn id="55" dur="500" fill="hold"/>
                                        <p:tgtEl>
                                          <p:spTgt spid="10245">
                                            <p:txEl>
                                              <p:pRg st="6" end="6"/>
                                            </p:txEl>
                                          </p:spTgt>
                                        </p:tgtEl>
                                        <p:attrNameLst>
                                          <p:attrName>ppt_x</p:attrName>
                                        </p:attrNameLst>
                                      </p:cBhvr>
                                      <p:tavLst>
                                        <p:tav tm="0">
                                          <p:val>
                                            <p:strVal val="#ppt_x-#ppt_w/2"/>
                                          </p:val>
                                        </p:tav>
                                        <p:tav tm="100000">
                                          <p:val>
                                            <p:strVal val="#ppt_x"/>
                                          </p:val>
                                        </p:tav>
                                      </p:tavLst>
                                    </p:anim>
                                    <p:anim calcmode="lin" valueType="num">
                                      <p:cBhvr>
                                        <p:cTn id="56" dur="500" fill="hold"/>
                                        <p:tgtEl>
                                          <p:spTgt spid="10245">
                                            <p:txEl>
                                              <p:pRg st="6" end="6"/>
                                            </p:txEl>
                                          </p:spTgt>
                                        </p:tgtEl>
                                        <p:attrNameLst>
                                          <p:attrName>ppt_y</p:attrName>
                                        </p:attrNameLst>
                                      </p:cBhvr>
                                      <p:tavLst>
                                        <p:tav tm="0">
                                          <p:val>
                                            <p:strVal val="#ppt_y"/>
                                          </p:val>
                                        </p:tav>
                                        <p:tav tm="100000">
                                          <p:val>
                                            <p:strVal val="#ppt_y"/>
                                          </p:val>
                                        </p:tav>
                                      </p:tavLst>
                                    </p:anim>
                                    <p:anim calcmode="lin" valueType="num">
                                      <p:cBhvr>
                                        <p:cTn id="57" dur="500" fill="hold"/>
                                        <p:tgtEl>
                                          <p:spTgt spid="10245">
                                            <p:txEl>
                                              <p:pRg st="6" end="6"/>
                                            </p:txEl>
                                          </p:spTgt>
                                        </p:tgtEl>
                                        <p:attrNameLst>
                                          <p:attrName>ppt_w</p:attrName>
                                        </p:attrNameLst>
                                      </p:cBhvr>
                                      <p:tavLst>
                                        <p:tav tm="0">
                                          <p:val>
                                            <p:fltVal val="0"/>
                                          </p:val>
                                        </p:tav>
                                        <p:tav tm="100000">
                                          <p:val>
                                            <p:strVal val="#ppt_w"/>
                                          </p:val>
                                        </p:tav>
                                      </p:tavLst>
                                    </p:anim>
                                    <p:anim calcmode="lin" valueType="num">
                                      <p:cBhvr>
                                        <p:cTn id="58" dur="500" fill="hold"/>
                                        <p:tgtEl>
                                          <p:spTgt spid="10245">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bldLvl="3"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6" name="Object 4"/>
          <p:cNvGraphicFramePr>
            <a:graphicFrameLocks noGrp="1" noChangeAspect="1"/>
          </p:cNvGraphicFramePr>
          <p:nvPr>
            <p:ph idx="1"/>
          </p:nvPr>
        </p:nvGraphicFramePr>
        <p:xfrm>
          <a:off x="88900" y="457200"/>
          <a:ext cx="9055100" cy="6116638"/>
        </p:xfrm>
        <a:graphic>
          <a:graphicData uri="http://schemas.openxmlformats.org/presentationml/2006/ole">
            <mc:AlternateContent xmlns:mc="http://schemas.openxmlformats.org/markup-compatibility/2006">
              <mc:Choice xmlns:v="urn:schemas-microsoft-com:vml" Requires="v">
                <p:oleObj spid="_x0000_s92185" name="Worksheet" r:id="rId3" imgW="2666867" imgH="1798187" progId="Excel.Sheet.8">
                  <p:embed/>
                </p:oleObj>
              </mc:Choice>
              <mc:Fallback>
                <p:oleObj name="Worksheet" r:id="rId3" imgW="2666867" imgH="17981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900" y="457200"/>
                        <a:ext cx="9055100" cy="611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226112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0" name="Object 2"/>
          <p:cNvGraphicFramePr>
            <a:graphicFrameLocks noGrp="1" noChangeAspect="1"/>
          </p:cNvGraphicFramePr>
          <p:nvPr>
            <p:ph idx="1"/>
          </p:nvPr>
        </p:nvGraphicFramePr>
        <p:xfrm>
          <a:off x="127000" y="581025"/>
          <a:ext cx="8864600" cy="5856288"/>
        </p:xfrm>
        <a:graphic>
          <a:graphicData uri="http://schemas.openxmlformats.org/presentationml/2006/ole">
            <mc:AlternateContent xmlns:mc="http://schemas.openxmlformats.org/markup-compatibility/2006">
              <mc:Choice xmlns:v="urn:schemas-microsoft-com:vml" Requires="v">
                <p:oleObj spid="_x0000_s93209" name="Worksheet" r:id="rId3" imgW="2695657" imgH="1781190" progId="Excel.Sheet.8">
                  <p:embed/>
                </p:oleObj>
              </mc:Choice>
              <mc:Fallback>
                <p:oleObj name="Worksheet" r:id="rId3" imgW="2695657" imgH="178119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00" y="581025"/>
                        <a:ext cx="8864600" cy="58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501695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4" name="Object 3"/>
          <p:cNvGraphicFramePr>
            <a:graphicFrameLocks noGrp="1" noChangeAspect="1"/>
          </p:cNvGraphicFramePr>
          <p:nvPr>
            <p:ph idx="1"/>
          </p:nvPr>
        </p:nvGraphicFramePr>
        <p:xfrm>
          <a:off x="152400" y="401638"/>
          <a:ext cx="8839200" cy="6034087"/>
        </p:xfrm>
        <a:graphic>
          <a:graphicData uri="http://schemas.openxmlformats.org/presentationml/2006/ole">
            <mc:AlternateContent xmlns:mc="http://schemas.openxmlformats.org/markup-compatibility/2006">
              <mc:Choice xmlns:v="urn:schemas-microsoft-com:vml" Requires="v">
                <p:oleObj spid="_x0000_s94233" name="Worksheet" r:id="rId3" imgW="2190780" imgH="1495335" progId="Excel.Sheet.8">
                  <p:embed/>
                </p:oleObj>
              </mc:Choice>
              <mc:Fallback>
                <p:oleObj name="Worksheet" r:id="rId3" imgW="2190780" imgH="149533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401638"/>
                        <a:ext cx="8839200" cy="603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475110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8" name="Object 3"/>
          <p:cNvGraphicFramePr>
            <a:graphicFrameLocks noGrp="1" noChangeAspect="1"/>
          </p:cNvGraphicFramePr>
          <p:nvPr>
            <p:ph idx="1"/>
          </p:nvPr>
        </p:nvGraphicFramePr>
        <p:xfrm>
          <a:off x="98425" y="687388"/>
          <a:ext cx="8893175" cy="5484812"/>
        </p:xfrm>
        <a:graphic>
          <a:graphicData uri="http://schemas.openxmlformats.org/presentationml/2006/ole">
            <mc:AlternateContent xmlns:mc="http://schemas.openxmlformats.org/markup-compatibility/2006">
              <mc:Choice xmlns:v="urn:schemas-microsoft-com:vml" Requires="v">
                <p:oleObj spid="_x0000_s95257" name="Worksheet" r:id="rId3" imgW="2567874" imgH="1585093" progId="Excel.Sheet.8">
                  <p:embed/>
                </p:oleObj>
              </mc:Choice>
              <mc:Fallback>
                <p:oleObj name="Worksheet" r:id="rId3" imgW="2567874" imgH="1585093"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425" y="687388"/>
                        <a:ext cx="8893175" cy="548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62443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228600" y="152400"/>
            <a:ext cx="8763000" cy="6477000"/>
          </a:xfrm>
        </p:spPr>
        <p:txBody>
          <a:bodyPr/>
          <a:lstStyle/>
          <a:p>
            <a:pPr marL="0" indent="0" eaLnBrk="1" hangingPunct="1">
              <a:spcBef>
                <a:spcPts val="600"/>
              </a:spcBef>
              <a:buFontTx/>
              <a:buNone/>
            </a:pPr>
            <a:r>
              <a:rPr lang="en-US" altLang="en-US" sz="5400" b="1" u="sng">
                <a:solidFill>
                  <a:srgbClr val="FF3300"/>
                </a:solidFill>
              </a:rPr>
              <a:t>Exchanges – Not Like-Kind</a:t>
            </a:r>
            <a:r>
              <a:rPr lang="en-US" altLang="en-US" sz="6600" b="1" u="sng">
                <a:solidFill>
                  <a:srgbClr val="FF3300"/>
                </a:solidFill>
              </a:rPr>
              <a:t> </a:t>
            </a:r>
          </a:p>
          <a:p>
            <a:pPr marL="0" indent="0" eaLnBrk="1" hangingPunct="1">
              <a:spcBef>
                <a:spcPts val="600"/>
              </a:spcBef>
              <a:buFontTx/>
              <a:buNone/>
            </a:pPr>
            <a:r>
              <a:rPr lang="en-US" altLang="en-US" sz="4400" b="1"/>
              <a:t>The Post and Rail Partnership traded farm land with an </a:t>
            </a:r>
            <a:br>
              <a:rPr lang="en-US" altLang="en-US" sz="4400" b="1"/>
            </a:br>
            <a:r>
              <a:rPr lang="en-US" altLang="en-US" sz="4400" b="1" u="sng"/>
              <a:t>adjusted basis of $4,000 </a:t>
            </a:r>
            <a:r>
              <a:rPr lang="en-US" altLang="en-US" sz="4400" b="1"/>
              <a:t>and a </a:t>
            </a:r>
            <a:br>
              <a:rPr lang="en-US" altLang="en-US" sz="4400" b="1"/>
            </a:br>
            <a:r>
              <a:rPr lang="en-US" altLang="en-US" sz="4400" b="1" u="sng"/>
              <a:t>FMV of $9,000 </a:t>
            </a:r>
            <a:r>
              <a:rPr lang="en-US" altLang="en-US" sz="4400" b="1"/>
              <a:t>for </a:t>
            </a:r>
            <a:br>
              <a:rPr lang="en-US" altLang="en-US" sz="4400" b="1"/>
            </a:br>
            <a:r>
              <a:rPr lang="en-US" altLang="en-US" sz="4400" b="1"/>
              <a:t>a farm tractor that has a </a:t>
            </a:r>
            <a:br>
              <a:rPr lang="en-US" altLang="en-US" sz="4400" b="1"/>
            </a:br>
            <a:r>
              <a:rPr lang="en-US" altLang="en-US" sz="4400" b="1" u="sng"/>
              <a:t>FMV of $8,000 </a:t>
            </a:r>
            <a:r>
              <a:rPr lang="en-US" altLang="en-US" sz="4400" b="1"/>
              <a:t>and </a:t>
            </a:r>
            <a:br>
              <a:rPr lang="en-US" altLang="en-US" sz="4400" b="1"/>
            </a:br>
            <a:r>
              <a:rPr lang="en-US" altLang="en-US" sz="4400" b="1" u="sng"/>
              <a:t>cash of $1,000. </a:t>
            </a:r>
            <a:endParaRPr lang="en-US" altLang="en-US" sz="1400" b="1" u="sng"/>
          </a:p>
          <a:p>
            <a:pPr marL="0" indent="0" eaLnBrk="1" hangingPunct="1">
              <a:spcBef>
                <a:spcPts val="600"/>
              </a:spcBef>
              <a:buFontTx/>
              <a:buNone/>
            </a:pPr>
            <a:r>
              <a:rPr lang="en-US" altLang="en-US" sz="4400" b="1"/>
              <a:t>What is the recognized gain or loss? </a:t>
            </a:r>
          </a:p>
        </p:txBody>
      </p:sp>
    </p:spTree>
    <p:extLst>
      <p:ext uri="{BB962C8B-B14F-4D97-AF65-F5344CB8AC3E}">
        <p14:creationId xmlns:p14="http://schemas.microsoft.com/office/powerpoint/2010/main" val="21827003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 name="Object 2"/>
          <p:cNvGraphicFramePr>
            <a:graphicFrameLocks noGrp="1" noChangeAspect="1"/>
          </p:cNvGraphicFramePr>
          <p:nvPr>
            <p:ph idx="1"/>
          </p:nvPr>
        </p:nvGraphicFramePr>
        <p:xfrm>
          <a:off x="138113" y="228600"/>
          <a:ext cx="8853487" cy="6357938"/>
        </p:xfrm>
        <a:graphic>
          <a:graphicData uri="http://schemas.openxmlformats.org/presentationml/2006/ole">
            <mc:AlternateContent xmlns:mc="http://schemas.openxmlformats.org/markup-compatibility/2006">
              <mc:Choice xmlns:v="urn:schemas-microsoft-com:vml" Requires="v">
                <p:oleObj spid="_x0000_s96281" name="Worksheet" r:id="rId3" imgW="2162048" imgH="1552448" progId="Excel.Sheet.8">
                  <p:embed/>
                </p:oleObj>
              </mc:Choice>
              <mc:Fallback>
                <p:oleObj name="Worksheet" r:id="rId3" imgW="2162048" imgH="155244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113" y="228600"/>
                        <a:ext cx="8853487" cy="635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067212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228600" y="228600"/>
            <a:ext cx="8534400" cy="6324600"/>
          </a:xfrm>
        </p:spPr>
        <p:txBody>
          <a:bodyPr/>
          <a:lstStyle/>
          <a:p>
            <a:pPr marL="0" indent="0" eaLnBrk="1" hangingPunct="1">
              <a:buFontTx/>
              <a:buNone/>
            </a:pPr>
            <a:r>
              <a:rPr lang="en-US" altLang="en-US" sz="3600" b="1" u="sng" dirty="0">
                <a:solidFill>
                  <a:srgbClr val="FF3300"/>
                </a:solidFill>
              </a:rPr>
              <a:t>Like-Kind Exchanges </a:t>
            </a:r>
          </a:p>
          <a:p>
            <a:pPr marL="0" indent="0" eaLnBrk="1" hangingPunct="1">
              <a:spcBef>
                <a:spcPct val="10000"/>
              </a:spcBef>
              <a:buFontTx/>
              <a:buNone/>
            </a:pPr>
            <a:r>
              <a:rPr lang="en-US" altLang="en-US" sz="3600" b="1" dirty="0"/>
              <a:t>Fred traded a tractor used solely in his construction business for another tractor for the same use.  </a:t>
            </a:r>
          </a:p>
          <a:p>
            <a:pPr marL="0" indent="0" eaLnBrk="1" hangingPunct="1">
              <a:spcBef>
                <a:spcPct val="10000"/>
              </a:spcBef>
              <a:buFontTx/>
              <a:buNone/>
            </a:pPr>
            <a:r>
              <a:rPr lang="en-US" altLang="en-US" sz="3600" b="1" dirty="0"/>
              <a:t>On the date of the trade, the </a:t>
            </a:r>
            <a:r>
              <a:rPr lang="en-US" altLang="en-US" sz="3600" b="1" dirty="0">
                <a:latin typeface="Arial Black" panose="020B0A04020102020204" pitchFamily="34" charset="0"/>
              </a:rPr>
              <a:t>old tractor had an adjusted basis of $3,000 and a FMV of $3,300.  </a:t>
            </a:r>
          </a:p>
          <a:p>
            <a:pPr marL="0" indent="0" eaLnBrk="1" hangingPunct="1">
              <a:spcBef>
                <a:spcPct val="10000"/>
              </a:spcBef>
              <a:buFontTx/>
              <a:buNone/>
            </a:pPr>
            <a:r>
              <a:rPr lang="en-US" altLang="en-US" sz="3600" b="1" dirty="0"/>
              <a:t>He received in exchange </a:t>
            </a:r>
            <a:r>
              <a:rPr lang="en-US" altLang="en-US" sz="3600" b="1" u="sng" dirty="0"/>
              <a:t>$200 in cash</a:t>
            </a:r>
            <a:r>
              <a:rPr lang="en-US" altLang="en-US" sz="3600" b="1" dirty="0"/>
              <a:t> and a smaller tractor with a </a:t>
            </a:r>
            <a:r>
              <a:rPr lang="en-US" altLang="en-US" sz="3600" b="1" dirty="0">
                <a:latin typeface="Arial Black" panose="020B0A04020102020204" pitchFamily="34" charset="0"/>
              </a:rPr>
              <a:t>FMV of $3,100.  </a:t>
            </a:r>
          </a:p>
          <a:p>
            <a:pPr marL="0" indent="0" eaLnBrk="1" hangingPunct="1">
              <a:spcBef>
                <a:spcPct val="10000"/>
              </a:spcBef>
              <a:buFontTx/>
              <a:buNone/>
            </a:pPr>
            <a:r>
              <a:rPr lang="en-US" altLang="en-US" sz="3600" b="1" dirty="0"/>
              <a:t>Fred should report a gain on the exchange of: _____</a:t>
            </a:r>
          </a:p>
        </p:txBody>
      </p:sp>
    </p:spTree>
    <p:extLst>
      <p:ext uri="{BB962C8B-B14F-4D97-AF65-F5344CB8AC3E}">
        <p14:creationId xmlns:p14="http://schemas.microsoft.com/office/powerpoint/2010/main" val="5921808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4" name="Object 2"/>
          <p:cNvGraphicFramePr>
            <a:graphicFrameLocks noGrp="1" noChangeAspect="1"/>
          </p:cNvGraphicFramePr>
          <p:nvPr>
            <p:ph idx="1"/>
          </p:nvPr>
        </p:nvGraphicFramePr>
        <p:xfrm>
          <a:off x="152400" y="193675"/>
          <a:ext cx="8839200" cy="6291263"/>
        </p:xfrm>
        <a:graphic>
          <a:graphicData uri="http://schemas.openxmlformats.org/presentationml/2006/ole">
            <mc:AlternateContent xmlns:mc="http://schemas.openxmlformats.org/markup-compatibility/2006">
              <mc:Choice xmlns:v="urn:schemas-microsoft-com:vml" Requires="v">
                <p:oleObj spid="_x0000_s97305" name="Worksheet" r:id="rId3" imgW="2181284" imgH="1552448" progId="Excel.Sheet.8">
                  <p:embed/>
                </p:oleObj>
              </mc:Choice>
              <mc:Fallback>
                <p:oleObj name="Worksheet" r:id="rId3" imgW="2181284" imgH="155244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93675"/>
                        <a:ext cx="8839200" cy="629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04813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8" name="Object 2"/>
          <p:cNvGraphicFramePr>
            <a:graphicFrameLocks noGrp="1" noChangeAspect="1"/>
          </p:cNvGraphicFramePr>
          <p:nvPr>
            <p:ph idx="1"/>
          </p:nvPr>
        </p:nvGraphicFramePr>
        <p:xfrm>
          <a:off x="152400" y="228600"/>
          <a:ext cx="8912225" cy="6262688"/>
        </p:xfrm>
        <a:graphic>
          <a:graphicData uri="http://schemas.openxmlformats.org/presentationml/2006/ole">
            <mc:AlternateContent xmlns:mc="http://schemas.openxmlformats.org/markup-compatibility/2006">
              <mc:Choice xmlns:v="urn:schemas-microsoft-com:vml" Requires="v">
                <p:oleObj spid="_x0000_s98329" name="Worksheet" r:id="rId3" imgW="2209732" imgH="1552448" progId="Excel.Sheet.8">
                  <p:embed/>
                </p:oleObj>
              </mc:Choice>
              <mc:Fallback>
                <p:oleObj name="Worksheet" r:id="rId3" imgW="2209732" imgH="155244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28600"/>
                        <a:ext cx="8912225" cy="626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999466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228600" y="228600"/>
            <a:ext cx="8458200" cy="6400800"/>
          </a:xfrm>
        </p:spPr>
        <p:txBody>
          <a:bodyPr/>
          <a:lstStyle/>
          <a:p>
            <a:pPr marL="0" indent="0" algn="ctr" eaLnBrk="1" hangingPunct="1">
              <a:buFontTx/>
              <a:buNone/>
            </a:pPr>
            <a:r>
              <a:rPr lang="en-US" altLang="en-US" sz="4800" b="1" u="sng">
                <a:solidFill>
                  <a:srgbClr val="FF3300"/>
                </a:solidFill>
              </a:rPr>
              <a:t>Like-Kind Exchanges-Andee</a:t>
            </a:r>
            <a:r>
              <a:rPr lang="en-US" altLang="en-US" sz="6000" b="1" u="sng">
                <a:solidFill>
                  <a:srgbClr val="FF3300"/>
                </a:solidFill>
              </a:rPr>
              <a:t> </a:t>
            </a:r>
          </a:p>
          <a:p>
            <a:pPr marL="0" indent="0" eaLnBrk="1" hangingPunct="1">
              <a:buFontTx/>
              <a:buNone/>
            </a:pPr>
            <a:r>
              <a:rPr lang="en-US" altLang="en-US" sz="4000" b="1"/>
              <a:t>Andee Partnership traded </a:t>
            </a:r>
            <a:br>
              <a:rPr lang="en-US" altLang="en-US" sz="4000" b="1"/>
            </a:br>
            <a:r>
              <a:rPr lang="en-US" altLang="en-US" sz="4000" b="1"/>
              <a:t>its panel truck with an </a:t>
            </a:r>
            <a:br>
              <a:rPr lang="en-US" altLang="en-US" sz="4000" b="1"/>
            </a:br>
            <a:r>
              <a:rPr lang="en-US" altLang="en-US" sz="4000" b="1"/>
              <a:t>adjusted basis of $10,000 and </a:t>
            </a:r>
            <a:br>
              <a:rPr lang="en-US" altLang="en-US" sz="4000" b="1"/>
            </a:br>
            <a:r>
              <a:rPr lang="en-US" altLang="en-US" sz="4000" b="1"/>
              <a:t>MV of $12,000 for </a:t>
            </a:r>
            <a:br>
              <a:rPr lang="en-US" altLang="en-US" sz="4000" b="1"/>
            </a:br>
            <a:r>
              <a:rPr lang="en-US" altLang="en-US" sz="4000" b="1"/>
              <a:t>a pick-up truck with </a:t>
            </a:r>
            <a:r>
              <a:rPr lang="en-US" altLang="en-US" sz="4000" b="1" u="sng"/>
              <a:t>FMV of $7,000. </a:t>
            </a:r>
          </a:p>
          <a:p>
            <a:pPr marL="0" indent="0" eaLnBrk="1" hangingPunct="1">
              <a:buFontTx/>
              <a:buNone/>
            </a:pPr>
            <a:r>
              <a:rPr lang="en-US" altLang="en-US" sz="4000" b="1"/>
              <a:t>Andee also received </a:t>
            </a:r>
            <a:r>
              <a:rPr lang="en-US" altLang="en-US" sz="4000" b="1" u="sng"/>
              <a:t>$5,000 cash </a:t>
            </a:r>
            <a:br>
              <a:rPr lang="en-US" altLang="en-US" sz="4000" b="1" u="sng"/>
            </a:br>
            <a:r>
              <a:rPr lang="en-US" altLang="en-US" sz="4000" b="1"/>
              <a:t>on the trade. </a:t>
            </a:r>
          </a:p>
          <a:p>
            <a:pPr marL="0" indent="0" eaLnBrk="1" hangingPunct="1">
              <a:buFontTx/>
              <a:buNone/>
            </a:pPr>
            <a:r>
              <a:rPr lang="en-US" altLang="en-US" sz="4000" b="1"/>
              <a:t>What is the gain, if any?</a:t>
            </a:r>
            <a:r>
              <a:rPr lang="en-US" altLang="en-US" b="1"/>
              <a:t> </a:t>
            </a:r>
          </a:p>
        </p:txBody>
      </p:sp>
    </p:spTree>
    <p:extLst>
      <p:ext uri="{BB962C8B-B14F-4D97-AF65-F5344CB8AC3E}">
        <p14:creationId xmlns:p14="http://schemas.microsoft.com/office/powerpoint/2010/main" val="1348172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433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2293" name="Rectangle 5"/>
          <p:cNvSpPr>
            <a:spLocks noGrp="1" noChangeArrowheads="1"/>
          </p:cNvSpPr>
          <p:nvPr>
            <p:ph type="body" idx="1"/>
          </p:nvPr>
        </p:nvSpPr>
        <p:spPr>
          <a:xfrm>
            <a:off x="228600" y="304800"/>
            <a:ext cx="8610600" cy="6324600"/>
          </a:xfrm>
          <a:noFill/>
        </p:spPr>
        <p:txBody>
          <a:bodyPr lIns="92075" tIns="46038" rIns="92075" bIns="46038"/>
          <a:lstStyle/>
          <a:p>
            <a:pPr algn="ctr">
              <a:buFont typeface="Arial" pitchFamily="34" charset="0"/>
              <a:buNone/>
            </a:pPr>
            <a:r>
              <a:rPr lang="en-US" altLang="en-US" sz="4400" b="1" u="sng">
                <a:solidFill>
                  <a:srgbClr val="FF0000"/>
                </a:solidFill>
              </a:rPr>
              <a:t>Effect of Debt Assumption</a:t>
            </a:r>
          </a:p>
          <a:p>
            <a:r>
              <a:rPr lang="en-US" altLang="en-US" sz="4000" b="1"/>
              <a:t>Assumption of debt is </a:t>
            </a:r>
            <a:r>
              <a:rPr lang="en-US" altLang="en-US" sz="4000" b="1">
                <a:solidFill>
                  <a:schemeClr val="tx2"/>
                </a:solidFill>
              </a:rPr>
              <a:t>treated as a realization of income</a:t>
            </a:r>
            <a:r>
              <a:rPr lang="en-US" altLang="en-US" sz="4000" b="1"/>
              <a:t> similar to paying or receiving cash</a:t>
            </a:r>
          </a:p>
          <a:p>
            <a:pPr lvl="1"/>
            <a:r>
              <a:rPr lang="en-US" altLang="en-US" sz="3600" b="1"/>
              <a:t>Assumption of the seller’s debt </a:t>
            </a:r>
            <a:r>
              <a:rPr lang="en-US" altLang="en-US" sz="3600" b="1" u="sng"/>
              <a:t>increases</a:t>
            </a:r>
            <a:r>
              <a:rPr lang="en-US" altLang="en-US" sz="3600" b="1"/>
              <a:t> sales price (as if buyer paid cash)</a:t>
            </a:r>
          </a:p>
          <a:p>
            <a:pPr lvl="1"/>
            <a:r>
              <a:rPr lang="en-US" altLang="en-US" sz="3600" b="1"/>
              <a:t>Assumption of debt by the seller </a:t>
            </a:r>
            <a:r>
              <a:rPr lang="en-US" altLang="en-US" sz="3600" b="1" u="sng"/>
              <a:t>decreases</a:t>
            </a:r>
            <a:r>
              <a:rPr lang="en-US" altLang="en-US" sz="3600" b="1"/>
              <a:t> the sales price (as if buyer received cash)</a:t>
            </a:r>
          </a:p>
        </p:txBody>
      </p:sp>
    </p:spTree>
    <p:extLst>
      <p:ext uri="{BB962C8B-B14F-4D97-AF65-F5344CB8AC3E}">
        <p14:creationId xmlns:p14="http://schemas.microsoft.com/office/powerpoint/2010/main" val="35881252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2"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6" name="Object 2"/>
          <p:cNvGraphicFramePr>
            <a:graphicFrameLocks noGrp="1" noChangeAspect="1"/>
          </p:cNvGraphicFramePr>
          <p:nvPr>
            <p:ph idx="1"/>
          </p:nvPr>
        </p:nvGraphicFramePr>
        <p:xfrm>
          <a:off x="119063" y="407988"/>
          <a:ext cx="9024937" cy="6259512"/>
        </p:xfrm>
        <a:graphic>
          <a:graphicData uri="http://schemas.openxmlformats.org/presentationml/2006/ole">
            <mc:AlternateContent xmlns:mc="http://schemas.openxmlformats.org/markup-compatibility/2006">
              <mc:Choice xmlns:v="urn:schemas-microsoft-com:vml" Requires="v">
                <p:oleObj spid="_x0000_s99353" name="Worksheet" r:id="rId3" imgW="2238300" imgH="1552485" progId="Excel.Sheet.8">
                  <p:embed/>
                </p:oleObj>
              </mc:Choice>
              <mc:Fallback>
                <p:oleObj name="Worksheet" r:id="rId3" imgW="2238300" imgH="155248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063" y="407988"/>
                        <a:ext cx="9024937" cy="625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18155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10" name="Object 2"/>
          <p:cNvGraphicFramePr>
            <a:graphicFrameLocks noGrp="1" noChangeAspect="1"/>
          </p:cNvGraphicFramePr>
          <p:nvPr>
            <p:ph idx="1"/>
          </p:nvPr>
        </p:nvGraphicFramePr>
        <p:xfrm>
          <a:off x="152400" y="296863"/>
          <a:ext cx="8870950" cy="6153150"/>
        </p:xfrm>
        <a:graphic>
          <a:graphicData uri="http://schemas.openxmlformats.org/presentationml/2006/ole">
            <mc:AlternateContent xmlns:mc="http://schemas.openxmlformats.org/markup-compatibility/2006">
              <mc:Choice xmlns:v="urn:schemas-microsoft-com:vml" Requires="v">
                <p:oleObj spid="_x0000_s100377" name="Worksheet" r:id="rId3" imgW="2238300" imgH="1552485" progId="Excel.Sheet.8">
                  <p:embed/>
                </p:oleObj>
              </mc:Choice>
              <mc:Fallback>
                <p:oleObj name="Worksheet" r:id="rId3" imgW="2238300" imgH="155248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96863"/>
                        <a:ext cx="8870950" cy="615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373878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457200" y="457200"/>
            <a:ext cx="8077200" cy="6096000"/>
          </a:xfrm>
        </p:spPr>
        <p:txBody>
          <a:bodyPr/>
          <a:lstStyle/>
          <a:p>
            <a:pPr marL="0" indent="0" eaLnBrk="1" hangingPunct="1">
              <a:buFontTx/>
              <a:buNone/>
              <a:tabLst>
                <a:tab pos="4281488" algn="l"/>
              </a:tabLst>
            </a:pPr>
            <a:r>
              <a:rPr lang="en-US" altLang="en-US" sz="4800" b="1" u="sng">
                <a:solidFill>
                  <a:srgbClr val="FF3300"/>
                </a:solidFill>
              </a:rPr>
              <a:t>Like-Kind Property</a:t>
            </a:r>
          </a:p>
          <a:p>
            <a:pPr marL="0" indent="0" eaLnBrk="1" hangingPunct="1">
              <a:buFontTx/>
              <a:buNone/>
              <a:tabLst>
                <a:tab pos="4281488" algn="l"/>
              </a:tabLst>
            </a:pPr>
            <a:r>
              <a:rPr lang="en-US" altLang="en-US" sz="3600" b="1"/>
              <a:t>Which of the following examples of property may qualify for a like-kind exchange?</a:t>
            </a:r>
          </a:p>
          <a:p>
            <a:pPr marL="0" indent="0" eaLnBrk="1" hangingPunct="1">
              <a:buFontTx/>
              <a:buNone/>
              <a:tabLst>
                <a:tab pos="4281488" algn="l"/>
              </a:tabLst>
            </a:pPr>
            <a:r>
              <a:rPr lang="en-US" altLang="en-US" sz="3600" b="1"/>
              <a:t>a. Inventories        	</a:t>
            </a:r>
          </a:p>
          <a:p>
            <a:pPr marL="0" indent="0" eaLnBrk="1" hangingPunct="1">
              <a:buFontTx/>
              <a:buNone/>
              <a:tabLst>
                <a:tab pos="4281488" algn="l"/>
              </a:tabLst>
            </a:pPr>
            <a:r>
              <a:rPr lang="en-US" altLang="en-US" sz="3600" b="1"/>
              <a:t>b. Rental house        </a:t>
            </a:r>
          </a:p>
          <a:p>
            <a:pPr marL="0" indent="0" eaLnBrk="1" hangingPunct="1">
              <a:buFontTx/>
              <a:buNone/>
              <a:tabLst>
                <a:tab pos="4281488" algn="l"/>
              </a:tabLst>
            </a:pPr>
            <a:r>
              <a:rPr lang="en-US" altLang="en-US" sz="3600" b="1"/>
              <a:t>c. Accounts receivable	</a:t>
            </a:r>
          </a:p>
          <a:p>
            <a:pPr marL="0" indent="0" eaLnBrk="1" hangingPunct="1">
              <a:buFontTx/>
              <a:buNone/>
              <a:tabLst>
                <a:tab pos="4281488" algn="l"/>
              </a:tabLst>
            </a:pPr>
            <a:r>
              <a:rPr lang="en-US" altLang="en-US" sz="3600" b="1"/>
              <a:t>d. Raw materials</a:t>
            </a:r>
          </a:p>
          <a:p>
            <a:pPr marL="0" indent="0" eaLnBrk="1" hangingPunct="1">
              <a:buFontTx/>
              <a:buNone/>
              <a:tabLst>
                <a:tab pos="4281488" algn="l"/>
              </a:tabLst>
            </a:pPr>
            <a:r>
              <a:rPr lang="en-US" altLang="en-US" sz="3600" b="1"/>
              <a:t>IRS - 1995</a:t>
            </a:r>
          </a:p>
        </p:txBody>
      </p:sp>
    </p:spTree>
    <p:extLst>
      <p:ext uri="{BB962C8B-B14F-4D97-AF65-F5344CB8AC3E}">
        <p14:creationId xmlns:p14="http://schemas.microsoft.com/office/powerpoint/2010/main" val="12034958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228600" y="304800"/>
            <a:ext cx="8610600" cy="6172200"/>
          </a:xfrm>
        </p:spPr>
        <p:txBody>
          <a:bodyPr/>
          <a:lstStyle/>
          <a:p>
            <a:pPr marL="0" indent="0" eaLnBrk="1" hangingPunct="1">
              <a:buFontTx/>
              <a:buNone/>
            </a:pPr>
            <a:r>
              <a:rPr lang="en-US" altLang="en-US" sz="4400" b="1" u="sng" dirty="0">
                <a:solidFill>
                  <a:srgbClr val="FF3300"/>
                </a:solidFill>
              </a:rPr>
              <a:t>Like-Kind Exchange Problem</a:t>
            </a:r>
            <a:r>
              <a:rPr lang="en-US" altLang="en-US" sz="5400" b="1" u="sng" dirty="0">
                <a:solidFill>
                  <a:srgbClr val="FF3300"/>
                </a:solidFill>
              </a:rPr>
              <a:t> </a:t>
            </a:r>
          </a:p>
          <a:p>
            <a:pPr marL="0" indent="0" eaLnBrk="1" hangingPunct="1">
              <a:buFontTx/>
              <a:buNone/>
            </a:pPr>
            <a:r>
              <a:rPr lang="en-US" altLang="en-US" sz="4400" b="1" dirty="0"/>
              <a:t>Tony traded a business truck with </a:t>
            </a:r>
            <a:r>
              <a:rPr lang="en-US" altLang="en-US" sz="4400" b="1" dirty="0">
                <a:latin typeface="Arial Black" panose="020B0A04020102020204" pitchFamily="34" charset="0"/>
              </a:rPr>
              <a:t>adjusted basis of $5,000 and a FMV of $9,000, for another truck having a FMV of $12,000. </a:t>
            </a:r>
            <a:br>
              <a:rPr lang="en-US" altLang="en-US" sz="4400" b="1" dirty="0">
                <a:latin typeface="Arial Black" panose="020B0A04020102020204" pitchFamily="34" charset="0"/>
              </a:rPr>
            </a:br>
            <a:r>
              <a:rPr lang="en-US" altLang="en-US" sz="4400" b="1" dirty="0"/>
              <a:t>In addition, he paid cash of $3,000.  </a:t>
            </a:r>
          </a:p>
          <a:p>
            <a:pPr marL="0" indent="0" eaLnBrk="1" hangingPunct="1">
              <a:buFontTx/>
              <a:buNone/>
            </a:pPr>
            <a:r>
              <a:rPr lang="en-US" altLang="en-US" sz="4400" b="1" dirty="0"/>
              <a:t>What is Tony's basis in the truck?</a:t>
            </a:r>
            <a:r>
              <a:rPr lang="en-US" altLang="en-US" sz="3600" b="1" dirty="0"/>
              <a:t> </a:t>
            </a:r>
          </a:p>
        </p:txBody>
      </p:sp>
    </p:spTree>
    <p:extLst>
      <p:ext uri="{BB962C8B-B14F-4D97-AF65-F5344CB8AC3E}">
        <p14:creationId xmlns:p14="http://schemas.microsoft.com/office/powerpoint/2010/main" val="11376335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082" name="Object 2"/>
          <p:cNvGraphicFramePr>
            <a:graphicFrameLocks noGrp="1" noChangeAspect="1"/>
          </p:cNvGraphicFramePr>
          <p:nvPr>
            <p:ph idx="1"/>
          </p:nvPr>
        </p:nvGraphicFramePr>
        <p:xfrm>
          <a:off x="152400" y="265113"/>
          <a:ext cx="8924925" cy="6199187"/>
        </p:xfrm>
        <a:graphic>
          <a:graphicData uri="http://schemas.openxmlformats.org/presentationml/2006/ole">
            <mc:AlternateContent xmlns:mc="http://schemas.openxmlformats.org/markup-compatibility/2006">
              <mc:Choice xmlns:v="urn:schemas-microsoft-com:vml" Requires="v">
                <p:oleObj spid="_x0000_s101401" name="Worksheet" r:id="rId3" imgW="2619270" imgH="1819365" progId="Excel.Sheet.8">
                  <p:embed/>
                </p:oleObj>
              </mc:Choice>
              <mc:Fallback>
                <p:oleObj name="Worksheet" r:id="rId3" imgW="2619270" imgH="18193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65113"/>
                        <a:ext cx="8924925" cy="619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18694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06" name="Object 2"/>
          <p:cNvGraphicFramePr>
            <a:graphicFrameLocks noGrp="1" noChangeAspect="1"/>
          </p:cNvGraphicFramePr>
          <p:nvPr>
            <p:ph idx="1"/>
          </p:nvPr>
        </p:nvGraphicFramePr>
        <p:xfrm>
          <a:off x="101600" y="228600"/>
          <a:ext cx="8909050" cy="6324600"/>
        </p:xfrm>
        <a:graphic>
          <a:graphicData uri="http://schemas.openxmlformats.org/presentationml/2006/ole">
            <mc:AlternateContent xmlns:mc="http://schemas.openxmlformats.org/markup-compatibility/2006">
              <mc:Choice xmlns:v="urn:schemas-microsoft-com:vml" Requires="v">
                <p:oleObj spid="_x0000_s102425" name="Worksheet" r:id="rId3" imgW="2562300" imgH="1819365" progId="Excel.Sheet.8">
                  <p:embed/>
                </p:oleObj>
              </mc:Choice>
              <mc:Fallback>
                <p:oleObj name="Worksheet" r:id="rId3" imgW="2562300" imgH="18193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600" y="228600"/>
                        <a:ext cx="890905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779228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130" name="Object 2"/>
          <p:cNvGraphicFramePr>
            <a:graphicFrameLocks noGrp="1" noChangeAspect="1"/>
          </p:cNvGraphicFramePr>
          <p:nvPr>
            <p:ph idx="1"/>
          </p:nvPr>
        </p:nvGraphicFramePr>
        <p:xfrm>
          <a:off x="127000" y="542925"/>
          <a:ext cx="8864600" cy="5400675"/>
        </p:xfrm>
        <a:graphic>
          <a:graphicData uri="http://schemas.openxmlformats.org/presentationml/2006/ole">
            <mc:AlternateContent xmlns:mc="http://schemas.openxmlformats.org/markup-compatibility/2006">
              <mc:Choice xmlns:v="urn:schemas-microsoft-com:vml" Requires="v">
                <p:oleObj spid="_x0000_s103449" name="Worksheet" r:id="rId3" imgW="2047950" imgH="1247865" progId="Excel.Sheet.8">
                  <p:embed/>
                </p:oleObj>
              </mc:Choice>
              <mc:Fallback>
                <p:oleObj name="Worksheet" r:id="rId3" imgW="2047950" imgH="12478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00" y="542925"/>
                        <a:ext cx="88646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576522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54" name="Object 2"/>
          <p:cNvGraphicFramePr>
            <a:graphicFrameLocks noGrp="1" noChangeAspect="1"/>
          </p:cNvGraphicFramePr>
          <p:nvPr>
            <p:ph idx="1"/>
          </p:nvPr>
        </p:nvGraphicFramePr>
        <p:xfrm>
          <a:off x="188913" y="533400"/>
          <a:ext cx="8845550" cy="5638800"/>
        </p:xfrm>
        <a:graphic>
          <a:graphicData uri="http://schemas.openxmlformats.org/presentationml/2006/ole">
            <mc:AlternateContent xmlns:mc="http://schemas.openxmlformats.org/markup-compatibility/2006">
              <mc:Choice xmlns:v="urn:schemas-microsoft-com:vml" Requires="v">
                <p:oleObj spid="_x0000_s104473" name="Worksheet" r:id="rId3" imgW="2390850" imgH="1523910" progId="Excel.Sheet.8">
                  <p:embed/>
                </p:oleObj>
              </mc:Choice>
              <mc:Fallback>
                <p:oleObj name="Worksheet" r:id="rId3" imgW="2390850" imgH="152391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913" y="533400"/>
                        <a:ext cx="884555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191126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152400" y="152400"/>
            <a:ext cx="8839200" cy="6553200"/>
          </a:xfrm>
        </p:spPr>
        <p:txBody>
          <a:bodyPr/>
          <a:lstStyle/>
          <a:p>
            <a:pPr marL="0" indent="0" eaLnBrk="1" hangingPunct="1">
              <a:buFontTx/>
              <a:buNone/>
            </a:pPr>
            <a:r>
              <a:rPr lang="en-US" altLang="en-US" sz="4800" b="1" u="sng">
                <a:solidFill>
                  <a:srgbClr val="FF3300"/>
                </a:solidFill>
              </a:rPr>
              <a:t>Like-Kind Exchange Problem</a:t>
            </a:r>
            <a:r>
              <a:rPr lang="en-US" altLang="en-US" sz="4400"/>
              <a:t> </a:t>
            </a:r>
          </a:p>
          <a:p>
            <a:pPr marL="0" indent="0" eaLnBrk="1" hangingPunct="1">
              <a:buFontTx/>
              <a:buNone/>
            </a:pPr>
            <a:r>
              <a:rPr lang="en-US" altLang="en-US" sz="4400" b="1"/>
              <a:t>Mike exchanges business equipment with FMV of $100,000 and an adjusted basis of $90,000 </a:t>
            </a:r>
            <a:br>
              <a:rPr lang="en-US" altLang="en-US" sz="4400" b="1"/>
            </a:br>
            <a:r>
              <a:rPr lang="en-US" altLang="en-US" sz="4400" b="1"/>
              <a:t>for $4,000 cash and like-kind business equipment with a FMV of $96,000.  </a:t>
            </a:r>
            <a:br>
              <a:rPr lang="en-US" altLang="en-US" sz="4400" b="1"/>
            </a:br>
            <a:endParaRPr lang="en-US" altLang="en-US" sz="1200" b="1"/>
          </a:p>
          <a:p>
            <a:pPr marL="0" indent="0" eaLnBrk="1" hangingPunct="1">
              <a:buFontTx/>
              <a:buNone/>
            </a:pPr>
            <a:r>
              <a:rPr lang="en-US" altLang="en-US" sz="4400" b="1"/>
              <a:t>What is M's recognized gain and basis of new asset?</a:t>
            </a:r>
          </a:p>
        </p:txBody>
      </p:sp>
    </p:spTree>
    <p:extLst>
      <p:ext uri="{BB962C8B-B14F-4D97-AF65-F5344CB8AC3E}">
        <p14:creationId xmlns:p14="http://schemas.microsoft.com/office/powerpoint/2010/main" val="1084922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02" name="Object 2"/>
          <p:cNvGraphicFramePr>
            <a:graphicFrameLocks noGrp="1" noChangeAspect="1"/>
          </p:cNvGraphicFramePr>
          <p:nvPr>
            <p:ph idx="1"/>
          </p:nvPr>
        </p:nvGraphicFramePr>
        <p:xfrm>
          <a:off x="95250" y="227013"/>
          <a:ext cx="8877300" cy="6346825"/>
        </p:xfrm>
        <a:graphic>
          <a:graphicData uri="http://schemas.openxmlformats.org/presentationml/2006/ole">
            <mc:AlternateContent xmlns:mc="http://schemas.openxmlformats.org/markup-compatibility/2006">
              <mc:Choice xmlns:v="urn:schemas-microsoft-com:vml" Requires="v">
                <p:oleObj spid="_x0000_s105497" name="Worksheet" r:id="rId3" imgW="2171610" imgH="1552485" progId="Excel.Sheet.8">
                  <p:embed/>
                </p:oleObj>
              </mc:Choice>
              <mc:Fallback>
                <p:oleObj name="Worksheet" r:id="rId3" imgW="2171610" imgH="155248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227013"/>
                        <a:ext cx="8877300" cy="634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90186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228600" y="228600"/>
            <a:ext cx="8686800" cy="6324600"/>
          </a:xfrm>
        </p:spPr>
        <p:txBody>
          <a:bodyPr/>
          <a:lstStyle/>
          <a:p>
            <a:pPr marL="457200" indent="-457200">
              <a:lnSpc>
                <a:spcPct val="80000"/>
              </a:lnSpc>
              <a:buFontTx/>
              <a:buNone/>
            </a:pPr>
            <a:r>
              <a:rPr lang="en-US" altLang="en-US" sz="3600" b="1" u="sng" dirty="0">
                <a:solidFill>
                  <a:srgbClr val="C00000"/>
                </a:solidFill>
              </a:rPr>
              <a:t>Types of Dispositions </a:t>
            </a:r>
          </a:p>
          <a:p>
            <a:pPr marL="457200" indent="-457200">
              <a:lnSpc>
                <a:spcPct val="80000"/>
              </a:lnSpc>
            </a:pPr>
            <a:r>
              <a:rPr lang="en-US" altLang="en-US" sz="3600" b="1" u="sng" dirty="0">
                <a:solidFill>
                  <a:srgbClr val="C00000"/>
                </a:solidFill>
              </a:rPr>
              <a:t>Sale</a:t>
            </a:r>
            <a:r>
              <a:rPr lang="en-US" altLang="en-US" sz="3600" b="1" dirty="0">
                <a:solidFill>
                  <a:srgbClr val="C00000"/>
                </a:solidFill>
              </a:rPr>
              <a:t> </a:t>
            </a:r>
            <a:r>
              <a:rPr lang="en-US" altLang="en-US" sz="3600" b="1" dirty="0"/>
              <a:t>– seller receives cash or cash equivalents in return for asset</a:t>
            </a:r>
          </a:p>
          <a:p>
            <a:pPr marL="457200" indent="-457200">
              <a:lnSpc>
                <a:spcPct val="80000"/>
              </a:lnSpc>
            </a:pPr>
            <a:r>
              <a:rPr lang="en-US" altLang="en-US" sz="3600" b="1" u="sng" dirty="0">
                <a:solidFill>
                  <a:srgbClr val="C00000"/>
                </a:solidFill>
              </a:rPr>
              <a:t>Exchange</a:t>
            </a:r>
            <a:r>
              <a:rPr lang="en-US" altLang="en-US" sz="3600" b="1" dirty="0">
                <a:solidFill>
                  <a:srgbClr val="C00000"/>
                </a:solidFill>
              </a:rPr>
              <a:t> </a:t>
            </a:r>
            <a:r>
              <a:rPr lang="en-US" altLang="en-US" sz="3600" b="1" dirty="0"/>
              <a:t>– taxpayer receives property other than cash or cash equivalents in return for property transferred to the other party</a:t>
            </a:r>
          </a:p>
          <a:p>
            <a:pPr marL="457200" indent="-457200">
              <a:lnSpc>
                <a:spcPct val="80000"/>
              </a:lnSpc>
            </a:pPr>
            <a:r>
              <a:rPr lang="en-US" altLang="en-US" sz="3600" b="1" u="sng" dirty="0">
                <a:solidFill>
                  <a:srgbClr val="C00000"/>
                </a:solidFill>
              </a:rPr>
              <a:t>Involuntary conversion </a:t>
            </a:r>
            <a:r>
              <a:rPr lang="en-US" altLang="en-US" sz="3600" b="1" dirty="0"/>
              <a:t>– complete or partial destruction due to events not under control of taxpayer (condemnations, thefts, and casualties)</a:t>
            </a:r>
          </a:p>
          <a:p>
            <a:pPr marL="457200" indent="-457200">
              <a:lnSpc>
                <a:spcPct val="80000"/>
              </a:lnSpc>
            </a:pPr>
            <a:r>
              <a:rPr lang="en-US" altLang="en-US" sz="3600" b="1" u="sng" dirty="0">
                <a:solidFill>
                  <a:srgbClr val="C00000"/>
                </a:solidFill>
              </a:rPr>
              <a:t>Abandonment</a:t>
            </a:r>
            <a:r>
              <a:rPr lang="en-US" altLang="en-US" sz="3600" b="1" dirty="0"/>
              <a:t> – property is permanently withdrawn from use (loss = basis of asset)</a:t>
            </a:r>
          </a:p>
        </p:txBody>
      </p:sp>
    </p:spTree>
    <p:extLst>
      <p:ext uri="{BB962C8B-B14F-4D97-AF65-F5344CB8AC3E}">
        <p14:creationId xmlns:p14="http://schemas.microsoft.com/office/powerpoint/2010/main" val="234390915"/>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226" name="Object 2"/>
          <p:cNvGraphicFramePr>
            <a:graphicFrameLocks noGrp="1" noChangeAspect="1"/>
          </p:cNvGraphicFramePr>
          <p:nvPr>
            <p:ph idx="1"/>
          </p:nvPr>
        </p:nvGraphicFramePr>
        <p:xfrm>
          <a:off x="130175" y="590550"/>
          <a:ext cx="8861425" cy="5581650"/>
        </p:xfrm>
        <a:graphic>
          <a:graphicData uri="http://schemas.openxmlformats.org/presentationml/2006/ole">
            <mc:AlternateContent xmlns:mc="http://schemas.openxmlformats.org/markup-compatibility/2006">
              <mc:Choice xmlns:v="urn:schemas-microsoft-com:vml" Requires="v">
                <p:oleObj spid="_x0000_s106521" name="Worksheet" r:id="rId3" imgW="1981260" imgH="1247865" progId="Excel.Sheet.8">
                  <p:embed/>
                </p:oleObj>
              </mc:Choice>
              <mc:Fallback>
                <p:oleObj name="Worksheet" r:id="rId3" imgW="1981260" imgH="12478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175" y="590550"/>
                        <a:ext cx="8861425"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780769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250" name="Object 2"/>
          <p:cNvGraphicFramePr>
            <a:graphicFrameLocks noGrp="1" noChangeAspect="1"/>
          </p:cNvGraphicFramePr>
          <p:nvPr>
            <p:ph idx="1"/>
          </p:nvPr>
        </p:nvGraphicFramePr>
        <p:xfrm>
          <a:off x="80963" y="685800"/>
          <a:ext cx="8985250" cy="5486400"/>
        </p:xfrm>
        <a:graphic>
          <a:graphicData uri="http://schemas.openxmlformats.org/presentationml/2006/ole">
            <mc:AlternateContent xmlns:mc="http://schemas.openxmlformats.org/markup-compatibility/2006">
              <mc:Choice xmlns:v="urn:schemas-microsoft-com:vml" Requires="v">
                <p:oleObj spid="_x0000_s107545" name="Worksheet" r:id="rId3" imgW="2495610" imgH="1523910" progId="Excel.Sheet.8">
                  <p:embed/>
                </p:oleObj>
              </mc:Choice>
              <mc:Fallback>
                <p:oleObj name="Worksheet" r:id="rId3" imgW="2495610" imgH="152391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63" y="685800"/>
                        <a:ext cx="89852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290770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1000"/>
            <a:ext cx="8534400" cy="5334000"/>
          </a:xfrm>
          <a:prstGeom prst="rect">
            <a:avLst/>
          </a:prstGeom>
          <a:noFill/>
          <a:ln>
            <a:noFill/>
          </a:ln>
        </p:spPr>
      </p:pic>
    </p:spTree>
    <p:extLst>
      <p:ext uri="{BB962C8B-B14F-4D97-AF65-F5344CB8AC3E}">
        <p14:creationId xmlns:p14="http://schemas.microsoft.com/office/powerpoint/2010/main" val="2170978111"/>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152400" y="228600"/>
            <a:ext cx="8763000" cy="6324600"/>
          </a:xfrm>
        </p:spPr>
        <p:txBody>
          <a:bodyPr lIns="92075" tIns="46038" rIns="92075" bIns="46038"/>
          <a:lstStyle/>
          <a:p>
            <a:pPr lvl="1" algn="ctr">
              <a:buFont typeface="Arial" charset="0"/>
              <a:buNone/>
              <a:defRPr/>
            </a:pPr>
            <a:r>
              <a:rPr lang="en-US" sz="3600" b="1" u="sng" dirty="0">
                <a:solidFill>
                  <a:srgbClr val="FF0000"/>
                </a:solidFill>
              </a:rPr>
              <a:t>Involuntary Conversions</a:t>
            </a:r>
          </a:p>
          <a:p>
            <a:pPr marL="0" lvl="1" indent="0">
              <a:spcBef>
                <a:spcPts val="0"/>
              </a:spcBef>
              <a:buFont typeface="Arial" charset="0"/>
              <a:buNone/>
              <a:defRPr/>
            </a:pPr>
            <a:r>
              <a:rPr lang="en-US" sz="3600" b="1" dirty="0"/>
              <a:t>Taxpayers </a:t>
            </a:r>
            <a:r>
              <a:rPr lang="en-US" sz="3600" b="1" u="sng" dirty="0">
                <a:solidFill>
                  <a:schemeClr val="tx2"/>
                </a:solidFill>
              </a:rPr>
              <a:t>may “elect” to </a:t>
            </a:r>
            <a:r>
              <a:rPr lang="en-US" sz="3600" b="1" dirty="0"/>
              <a:t>defer gain realized on </a:t>
            </a:r>
            <a:r>
              <a:rPr lang="en-US" sz="3600" b="1" i="1" dirty="0"/>
              <a:t>involuntary conversions</a:t>
            </a:r>
            <a:r>
              <a:rPr lang="en-US" sz="3600" b="1" dirty="0"/>
              <a:t> if the property</a:t>
            </a:r>
          </a:p>
          <a:p>
            <a:pPr lvl="1">
              <a:spcBef>
                <a:spcPts val="0"/>
              </a:spcBef>
              <a:buFont typeface="Arial" charset="0"/>
              <a:buChar char="–"/>
              <a:defRPr/>
            </a:pPr>
            <a:r>
              <a:rPr lang="en-US" sz="3600" b="1" dirty="0"/>
              <a:t>Is replaced </a:t>
            </a:r>
            <a:r>
              <a:rPr lang="en-US" sz="3600" b="1" i="1" dirty="0"/>
              <a:t>within two</a:t>
            </a:r>
            <a:r>
              <a:rPr lang="en-US" sz="3600" b="1" dirty="0"/>
              <a:t> tax years</a:t>
            </a:r>
          </a:p>
          <a:p>
            <a:pPr lvl="1">
              <a:spcBef>
                <a:spcPts val="0"/>
              </a:spcBef>
              <a:buFont typeface="Arial" charset="0"/>
              <a:buChar char="–"/>
              <a:defRPr/>
            </a:pPr>
            <a:r>
              <a:rPr lang="en-US" sz="3600" b="1" dirty="0"/>
              <a:t>At a cost at least equal to the amount realized from the conversion</a:t>
            </a:r>
          </a:p>
          <a:p>
            <a:pPr lvl="1">
              <a:spcBef>
                <a:spcPts val="0"/>
              </a:spcBef>
              <a:buFont typeface="Arial" charset="0"/>
              <a:buChar char="–"/>
              <a:defRPr/>
            </a:pPr>
            <a:r>
              <a:rPr lang="en-US" sz="3600" b="1" dirty="0"/>
              <a:t>With prop. that is “similar or related in use”</a:t>
            </a:r>
            <a:endParaRPr lang="en-US" sz="3600" b="1" i="1" dirty="0"/>
          </a:p>
          <a:p>
            <a:pPr>
              <a:spcBef>
                <a:spcPts val="0"/>
              </a:spcBef>
              <a:buFont typeface="Arial" charset="0"/>
              <a:buChar char="•"/>
              <a:defRPr/>
            </a:pPr>
            <a:r>
              <a:rPr lang="en-US" sz="3600" b="1" dirty="0"/>
              <a:t>Gain occurs if insurance proceeds or payment from a government exceeds the property’s basis.</a:t>
            </a:r>
            <a:endParaRPr lang="en-US" sz="4000" b="1" dirty="0"/>
          </a:p>
        </p:txBody>
      </p:sp>
    </p:spTree>
    <p:extLst>
      <p:ext uri="{BB962C8B-B14F-4D97-AF65-F5344CB8AC3E}">
        <p14:creationId xmlns:p14="http://schemas.microsoft.com/office/powerpoint/2010/main" val="322593534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wipe(left)">
                                      <p:cBhvr>
                                        <p:cTn id="7" dur="500"/>
                                        <p:tgtEl>
                                          <p:spTgt spid="1945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459">
                                            <p:txEl>
                                              <p:pRg st="1" end="1"/>
                                            </p:txEl>
                                          </p:spTgt>
                                        </p:tgtEl>
                                        <p:attrNameLst>
                                          <p:attrName>style.visibility</p:attrName>
                                        </p:attrNameLst>
                                      </p:cBhvr>
                                      <p:to>
                                        <p:strVal val="visible"/>
                                      </p:to>
                                    </p:set>
                                    <p:animEffect transition="in" filter="wipe(left)">
                                      <p:cBhvr>
                                        <p:cTn id="10" dur="500"/>
                                        <p:tgtEl>
                                          <p:spTgt spid="1945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animEffect transition="in" filter="wipe(left)">
                                      <p:cBhvr>
                                        <p:cTn id="13" dur="500"/>
                                        <p:tgtEl>
                                          <p:spTgt spid="1945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9459">
                                            <p:txEl>
                                              <p:pRg st="3" end="3"/>
                                            </p:txEl>
                                          </p:spTgt>
                                        </p:tgtEl>
                                        <p:attrNameLst>
                                          <p:attrName>style.visibility</p:attrName>
                                        </p:attrNameLst>
                                      </p:cBhvr>
                                      <p:to>
                                        <p:strVal val="visible"/>
                                      </p:to>
                                    </p:set>
                                    <p:animEffect transition="in" filter="wipe(left)">
                                      <p:cBhvr>
                                        <p:cTn id="18" dur="500"/>
                                        <p:tgtEl>
                                          <p:spTgt spid="19459">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animEffect transition="in" filter="wipe(left)">
                                      <p:cBhvr>
                                        <p:cTn id="23" dur="500"/>
                                        <p:tgtEl>
                                          <p:spTgt spid="19459">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9459">
                                            <p:txEl>
                                              <p:pRg st="5" end="5"/>
                                            </p:txEl>
                                          </p:spTgt>
                                        </p:tgtEl>
                                        <p:attrNameLst>
                                          <p:attrName>style.visibility</p:attrName>
                                        </p:attrNameLst>
                                      </p:cBhvr>
                                      <p:to>
                                        <p:strVal val="visible"/>
                                      </p:to>
                                    </p:set>
                                    <p:animEffect transition="in" filter="wipe(left)">
                                      <p:cBhvr>
                                        <p:cTn id="28"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body" idx="1"/>
          </p:nvPr>
        </p:nvSpPr>
        <p:spPr>
          <a:xfrm>
            <a:off x="152400" y="152400"/>
            <a:ext cx="8839200" cy="6324600"/>
          </a:xfrm>
        </p:spPr>
        <p:txBody>
          <a:bodyPr/>
          <a:lstStyle/>
          <a:p>
            <a:pPr eaLnBrk="1" hangingPunct="1">
              <a:spcBef>
                <a:spcPts val="600"/>
              </a:spcBef>
              <a:buFont typeface="Arial" pitchFamily="34" charset="0"/>
              <a:buNone/>
            </a:pPr>
            <a:r>
              <a:rPr lang="en-US" altLang="en-US" sz="4400" b="1" u="sng">
                <a:solidFill>
                  <a:srgbClr val="FF3300"/>
                </a:solidFill>
                <a:cs typeface="Times New Roman" pitchFamily="18" charset="0"/>
              </a:rPr>
              <a:t>Involuntary Conversions</a:t>
            </a:r>
            <a:r>
              <a:rPr lang="en-US" altLang="en-US" sz="4400"/>
              <a:t> </a:t>
            </a:r>
          </a:p>
          <a:p>
            <a:pPr eaLnBrk="1" hangingPunct="1">
              <a:spcBef>
                <a:spcPts val="600"/>
              </a:spcBef>
            </a:pPr>
            <a:r>
              <a:rPr lang="en-US" altLang="en-US" sz="3600" b="1">
                <a:cs typeface="Times New Roman" pitchFamily="18" charset="0"/>
              </a:rPr>
              <a:t>An </a:t>
            </a:r>
            <a:r>
              <a:rPr lang="en-US" altLang="en-US" sz="3600" b="1">
                <a:solidFill>
                  <a:schemeClr val="tx2"/>
                </a:solidFill>
                <a:cs typeface="Times New Roman" pitchFamily="18" charset="0"/>
              </a:rPr>
              <a:t>involuntary conversion</a:t>
            </a:r>
            <a:r>
              <a:rPr lang="en-US" altLang="en-US" sz="3600" b="1">
                <a:cs typeface="Times New Roman" pitchFamily="18" charset="0"/>
              </a:rPr>
              <a:t> results from</a:t>
            </a:r>
          </a:p>
          <a:p>
            <a:pPr marL="515938" lvl="1" indent="-234950" eaLnBrk="1" hangingPunct="1">
              <a:spcBef>
                <a:spcPts val="600"/>
              </a:spcBef>
            </a:pPr>
            <a:r>
              <a:rPr lang="en-US" altLang="en-US" sz="3600" b="1" u="sng">
                <a:solidFill>
                  <a:schemeClr val="tx2"/>
                </a:solidFill>
                <a:cs typeface="Times New Roman" pitchFamily="18" charset="0"/>
              </a:rPr>
              <a:t>Theft</a:t>
            </a:r>
            <a:r>
              <a:rPr lang="en-US" altLang="en-US" sz="3600" b="1">
                <a:cs typeface="Times New Roman" pitchFamily="18" charset="0"/>
              </a:rPr>
              <a:t> </a:t>
            </a:r>
            <a:r>
              <a:rPr lang="en-US" altLang="en-US" sz="3600" b="1">
                <a:latin typeface="Tahoma" pitchFamily="34" charset="0"/>
                <a:cs typeface="Times New Roman" pitchFamily="18" charset="0"/>
              </a:rPr>
              <a:t>–</a:t>
            </a:r>
            <a:r>
              <a:rPr lang="en-US" altLang="en-US" sz="3600" b="1">
                <a:cs typeface="Times New Roman" pitchFamily="18" charset="0"/>
              </a:rPr>
              <a:t> embezzlement, larceny and robbery (but not simply losing items)</a:t>
            </a:r>
          </a:p>
          <a:p>
            <a:pPr marL="515938" lvl="1" indent="-234950" eaLnBrk="1" hangingPunct="1">
              <a:spcBef>
                <a:spcPts val="600"/>
              </a:spcBef>
            </a:pPr>
            <a:r>
              <a:rPr lang="en-US" altLang="en-US" sz="3600" b="1" u="sng">
                <a:solidFill>
                  <a:schemeClr val="tx2"/>
                </a:solidFill>
                <a:cs typeface="Times New Roman" pitchFamily="18" charset="0"/>
              </a:rPr>
              <a:t>Casualty</a:t>
            </a:r>
            <a:r>
              <a:rPr lang="en-US" altLang="en-US" sz="3600" b="1">
                <a:cs typeface="Times New Roman" pitchFamily="18" charset="0"/>
              </a:rPr>
              <a:t> </a:t>
            </a:r>
            <a:r>
              <a:rPr lang="en-US" altLang="en-US" sz="3600" b="1">
                <a:latin typeface="Tahoma" pitchFamily="34" charset="0"/>
                <a:cs typeface="Times New Roman" pitchFamily="18" charset="0"/>
              </a:rPr>
              <a:t>–</a:t>
            </a:r>
            <a:r>
              <a:rPr lang="en-US" altLang="en-US" sz="3600" b="1">
                <a:cs typeface="Times New Roman" pitchFamily="18" charset="0"/>
              </a:rPr>
              <a:t> requires a sudden, unexpected, and unusual event such as a fire, flood, tornado, hurricane or vandalism</a:t>
            </a:r>
          </a:p>
          <a:p>
            <a:pPr marL="515938" lvl="1" indent="-234950" eaLnBrk="1" hangingPunct="1">
              <a:spcBef>
                <a:spcPts val="600"/>
              </a:spcBef>
            </a:pPr>
            <a:r>
              <a:rPr lang="en-US" altLang="en-US" sz="3600" b="1" u="sng">
                <a:solidFill>
                  <a:schemeClr val="tx2"/>
                </a:solidFill>
                <a:cs typeface="Times New Roman" pitchFamily="18" charset="0"/>
              </a:rPr>
              <a:t>Condemnation</a:t>
            </a:r>
            <a:r>
              <a:rPr lang="en-US" altLang="en-US" sz="3600" b="1">
                <a:cs typeface="Times New Roman" pitchFamily="18" charset="0"/>
              </a:rPr>
              <a:t> </a:t>
            </a:r>
            <a:r>
              <a:rPr lang="en-US" altLang="en-US" sz="3600" b="1">
                <a:latin typeface="Tahoma" pitchFamily="34" charset="0"/>
                <a:cs typeface="Times New Roman" pitchFamily="18" charset="0"/>
              </a:rPr>
              <a:t>–</a:t>
            </a:r>
            <a:r>
              <a:rPr lang="en-US" altLang="en-US" sz="3600" b="1">
                <a:cs typeface="Times New Roman" pitchFamily="18" charset="0"/>
              </a:rPr>
              <a:t> lawful taking of property for its fair market value by a government under the right of eminent domain</a:t>
            </a:r>
          </a:p>
        </p:txBody>
      </p:sp>
    </p:spTree>
    <p:extLst>
      <p:ext uri="{BB962C8B-B14F-4D97-AF65-F5344CB8AC3E}">
        <p14:creationId xmlns:p14="http://schemas.microsoft.com/office/powerpoint/2010/main" val="2405898779"/>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body" idx="1"/>
          </p:nvPr>
        </p:nvSpPr>
        <p:spPr>
          <a:xfrm>
            <a:off x="304800" y="228600"/>
            <a:ext cx="8686800" cy="6400800"/>
          </a:xfrm>
        </p:spPr>
        <p:txBody>
          <a:bodyPr/>
          <a:lstStyle/>
          <a:p>
            <a:pPr marL="609600" indent="-609600" eaLnBrk="1" hangingPunct="1">
              <a:spcBef>
                <a:spcPct val="0"/>
              </a:spcBef>
              <a:buFont typeface="Arial" pitchFamily="34" charset="0"/>
              <a:buNone/>
            </a:pPr>
            <a:r>
              <a:rPr lang="en-US" altLang="en-US" sz="3600" b="1" u="sng">
                <a:solidFill>
                  <a:srgbClr val="FF3300"/>
                </a:solidFill>
                <a:cs typeface="Times New Roman" pitchFamily="18" charset="0"/>
              </a:rPr>
              <a:t>Casualty and Theft Losses</a:t>
            </a:r>
          </a:p>
          <a:p>
            <a:pPr marL="609600" indent="-609600" eaLnBrk="1" hangingPunct="1">
              <a:spcBef>
                <a:spcPct val="0"/>
              </a:spcBef>
            </a:pPr>
            <a:r>
              <a:rPr lang="en-US" altLang="en-US" sz="3600" b="1">
                <a:cs typeface="Times New Roman" pitchFamily="18" charset="0"/>
              </a:rPr>
              <a:t>For personal use property, the loss is limited to the </a:t>
            </a:r>
            <a:r>
              <a:rPr lang="en-US" altLang="en-US" sz="3600" b="1">
                <a:solidFill>
                  <a:schemeClr val="tx2"/>
                </a:solidFill>
                <a:cs typeface="Times New Roman" pitchFamily="18" charset="0"/>
              </a:rPr>
              <a:t>lesser</a:t>
            </a:r>
            <a:r>
              <a:rPr lang="en-US" altLang="en-US" sz="3600" b="1">
                <a:cs typeface="Times New Roman" pitchFamily="18" charset="0"/>
              </a:rPr>
              <a:t> of:</a:t>
            </a:r>
          </a:p>
          <a:p>
            <a:pPr lvl="2" indent="-457200" eaLnBrk="1" hangingPunct="1">
              <a:spcBef>
                <a:spcPct val="0"/>
              </a:spcBef>
              <a:buClr>
                <a:schemeClr val="tx2"/>
              </a:buClr>
              <a:buSzPct val="70000"/>
              <a:buFont typeface="Wingdings" pitchFamily="2" charset="2"/>
              <a:buAutoNum type="arabicPeriod"/>
            </a:pPr>
            <a:r>
              <a:rPr lang="en-US" altLang="en-US" sz="3200" b="1">
                <a:cs typeface="Times New Roman" pitchFamily="18" charset="0"/>
              </a:rPr>
              <a:t>Decline in fair market value (or repair costs to restore property to pre-casualty condition)</a:t>
            </a:r>
            <a:endParaRPr lang="en-US" altLang="en-US" sz="4000" b="1">
              <a:cs typeface="Times New Roman" pitchFamily="18" charset="0"/>
            </a:endParaRPr>
          </a:p>
          <a:p>
            <a:pPr lvl="2" indent="-457200" eaLnBrk="1" hangingPunct="1">
              <a:spcBef>
                <a:spcPct val="0"/>
              </a:spcBef>
              <a:buClr>
                <a:schemeClr val="tx2"/>
              </a:buClr>
              <a:buSzPct val="70000"/>
              <a:buFont typeface="Wingdings" pitchFamily="2" charset="2"/>
              <a:buAutoNum type="arabicPeriod"/>
            </a:pPr>
            <a:r>
              <a:rPr lang="en-US" altLang="en-US" sz="3200" b="1">
                <a:cs typeface="Times New Roman" pitchFamily="18" charset="0"/>
              </a:rPr>
              <a:t>The adjusted basis of the property (for business property that is completely destroyed, the loss is always the property</a:t>
            </a:r>
            <a:r>
              <a:rPr lang="en-US" altLang="en-US" sz="3200" b="1">
                <a:latin typeface="Tahoma" pitchFamily="34" charset="0"/>
                <a:cs typeface="Times New Roman" pitchFamily="18" charset="0"/>
              </a:rPr>
              <a:t>’</a:t>
            </a:r>
            <a:r>
              <a:rPr lang="en-US" altLang="en-US" sz="3200" b="1">
                <a:cs typeface="Times New Roman" pitchFamily="18" charset="0"/>
              </a:rPr>
              <a:t>s adjusted basis)</a:t>
            </a:r>
          </a:p>
          <a:p>
            <a:pPr marL="609600" indent="-609600" eaLnBrk="1" hangingPunct="1">
              <a:spcBef>
                <a:spcPct val="0"/>
              </a:spcBef>
            </a:pPr>
            <a:r>
              <a:rPr lang="en-US" altLang="en-US" sz="3600" b="1">
                <a:cs typeface="Times New Roman" pitchFamily="18" charset="0"/>
              </a:rPr>
              <a:t>This loss is then </a:t>
            </a:r>
            <a:r>
              <a:rPr lang="en-US" altLang="en-US" sz="3600" b="1">
                <a:solidFill>
                  <a:schemeClr val="tx2"/>
                </a:solidFill>
                <a:cs typeface="Times New Roman" pitchFamily="18" charset="0"/>
              </a:rPr>
              <a:t>reduced</a:t>
            </a:r>
            <a:r>
              <a:rPr lang="en-US" altLang="en-US" sz="3600" b="1">
                <a:cs typeface="Times New Roman" pitchFamily="18" charset="0"/>
              </a:rPr>
              <a:t> by any insurance proceeds received</a:t>
            </a:r>
          </a:p>
        </p:txBody>
      </p:sp>
    </p:spTree>
    <p:extLst>
      <p:ext uri="{BB962C8B-B14F-4D97-AF65-F5344CB8AC3E}">
        <p14:creationId xmlns:p14="http://schemas.microsoft.com/office/powerpoint/2010/main" val="3922664424"/>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152400" y="152400"/>
            <a:ext cx="8763000" cy="6324600"/>
          </a:xfrm>
        </p:spPr>
        <p:txBody>
          <a:bodyPr/>
          <a:lstStyle/>
          <a:p>
            <a:pPr eaLnBrk="1" hangingPunct="1">
              <a:lnSpc>
                <a:spcPct val="90000"/>
              </a:lnSpc>
              <a:spcBef>
                <a:spcPct val="0"/>
              </a:spcBef>
              <a:buFont typeface="Arial" pitchFamily="34" charset="0"/>
              <a:buNone/>
            </a:pPr>
            <a:r>
              <a:rPr lang="en-US" altLang="en-US" sz="3600" b="1" u="sng">
                <a:solidFill>
                  <a:srgbClr val="FF3300"/>
                </a:solidFill>
                <a:cs typeface="Times New Roman" pitchFamily="18" charset="0"/>
              </a:rPr>
              <a:t>Casualty</a:t>
            </a:r>
            <a:r>
              <a:rPr lang="en-US" altLang="en-US" sz="3600" b="1" u="sng">
                <a:solidFill>
                  <a:srgbClr val="FF3300"/>
                </a:solidFill>
              </a:rPr>
              <a:t> </a:t>
            </a:r>
            <a:r>
              <a:rPr lang="en-US" altLang="en-US" sz="3600" b="1" u="sng">
                <a:solidFill>
                  <a:srgbClr val="FF3300"/>
                </a:solidFill>
                <a:cs typeface="Times New Roman" pitchFamily="18" charset="0"/>
              </a:rPr>
              <a:t>&amp;Theft Loss Deductions</a:t>
            </a:r>
          </a:p>
          <a:p>
            <a:pPr eaLnBrk="1" hangingPunct="1">
              <a:lnSpc>
                <a:spcPct val="90000"/>
              </a:lnSpc>
              <a:spcBef>
                <a:spcPct val="0"/>
              </a:spcBef>
            </a:pPr>
            <a:r>
              <a:rPr lang="en-US" altLang="en-US" sz="3600" b="1">
                <a:cs typeface="Times New Roman" pitchFamily="18" charset="0"/>
              </a:rPr>
              <a:t>Thefts are deductible in year of discovery</a:t>
            </a:r>
          </a:p>
          <a:p>
            <a:pPr eaLnBrk="1" hangingPunct="1">
              <a:lnSpc>
                <a:spcPct val="90000"/>
              </a:lnSpc>
              <a:spcBef>
                <a:spcPct val="0"/>
              </a:spcBef>
            </a:pPr>
            <a:r>
              <a:rPr lang="en-US" altLang="en-US" sz="3600" b="1">
                <a:cs typeface="Times New Roman" pitchFamily="18" charset="0"/>
              </a:rPr>
              <a:t>For casualties in designated disaster areas, taxpayer can elect to deduct loss in preceding year</a:t>
            </a:r>
          </a:p>
          <a:p>
            <a:pPr eaLnBrk="1" hangingPunct="1">
              <a:lnSpc>
                <a:spcPct val="90000"/>
              </a:lnSpc>
              <a:spcBef>
                <a:spcPct val="0"/>
              </a:spcBef>
            </a:pPr>
            <a:r>
              <a:rPr lang="en-US" altLang="en-US" sz="3600" b="1">
                <a:cs typeface="Times New Roman" pitchFamily="18" charset="0"/>
              </a:rPr>
              <a:t>A net business loss is deducted from ordinary income; an investment loss is a miscellaneous itemized deduction</a:t>
            </a:r>
          </a:p>
          <a:p>
            <a:pPr eaLnBrk="1" hangingPunct="1">
              <a:lnSpc>
                <a:spcPct val="90000"/>
              </a:lnSpc>
              <a:spcBef>
                <a:spcPct val="0"/>
              </a:spcBef>
            </a:pPr>
            <a:r>
              <a:rPr lang="en-US" altLang="en-US" sz="3600" b="1">
                <a:cs typeface="Times New Roman" pitchFamily="18" charset="0"/>
              </a:rPr>
              <a:t>Individuals have additional limits on losses from personal-use property:</a:t>
            </a:r>
          </a:p>
          <a:p>
            <a:pPr lvl="1" eaLnBrk="1" hangingPunct="1">
              <a:lnSpc>
                <a:spcPct val="90000"/>
              </a:lnSpc>
              <a:spcBef>
                <a:spcPct val="0"/>
              </a:spcBef>
            </a:pPr>
            <a:r>
              <a:rPr lang="en-US" altLang="en-US" sz="3200" b="1">
                <a:cs typeface="Times New Roman" pitchFamily="18" charset="0"/>
              </a:rPr>
              <a:t>$100 floor per casualty (per event) </a:t>
            </a:r>
          </a:p>
          <a:p>
            <a:pPr lvl="1" eaLnBrk="1" hangingPunct="1">
              <a:lnSpc>
                <a:spcPct val="90000"/>
              </a:lnSpc>
              <a:spcBef>
                <a:spcPct val="0"/>
              </a:spcBef>
            </a:pPr>
            <a:r>
              <a:rPr lang="en-US" altLang="en-US" sz="3200" b="1">
                <a:cs typeface="Times New Roman" pitchFamily="18" charset="0"/>
              </a:rPr>
              <a:t>10% of AGI threshold</a:t>
            </a:r>
          </a:p>
          <a:p>
            <a:pPr lvl="1" eaLnBrk="1" hangingPunct="1">
              <a:lnSpc>
                <a:spcPct val="90000"/>
              </a:lnSpc>
              <a:spcBef>
                <a:spcPct val="0"/>
              </a:spcBef>
            </a:pPr>
            <a:r>
              <a:rPr lang="en-US" altLang="en-US" sz="3200" b="1">
                <a:cs typeface="Times New Roman" pitchFamily="18" charset="0"/>
              </a:rPr>
              <a:t>Must itemize to deduct loss</a:t>
            </a:r>
          </a:p>
        </p:txBody>
      </p:sp>
    </p:spTree>
    <p:extLst>
      <p:ext uri="{BB962C8B-B14F-4D97-AF65-F5344CB8AC3E}">
        <p14:creationId xmlns:p14="http://schemas.microsoft.com/office/powerpoint/2010/main" val="4241105924"/>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a:xfrm>
            <a:off x="152400" y="228600"/>
            <a:ext cx="8763000" cy="6248400"/>
          </a:xfrm>
        </p:spPr>
        <p:txBody>
          <a:bodyPr/>
          <a:lstStyle/>
          <a:p>
            <a:pPr eaLnBrk="1" hangingPunct="1">
              <a:buFont typeface="Arial" pitchFamily="34" charset="0"/>
              <a:buNone/>
            </a:pPr>
            <a:r>
              <a:rPr lang="en-US" altLang="en-US" sz="4800" b="1" u="sng">
                <a:solidFill>
                  <a:srgbClr val="FF3300"/>
                </a:solidFill>
                <a:cs typeface="Times New Roman" pitchFamily="18" charset="0"/>
              </a:rPr>
              <a:t>Gains on Involuntary Conversions</a:t>
            </a:r>
          </a:p>
          <a:p>
            <a:pPr eaLnBrk="1" hangingPunct="1"/>
            <a:r>
              <a:rPr lang="en-US" altLang="en-US" sz="4800" b="1">
                <a:cs typeface="Times New Roman" pitchFamily="18" charset="0"/>
              </a:rPr>
              <a:t>If the insurance recovery on a casualty or theft is greater than the loss, the taxpayer has a gain</a:t>
            </a:r>
          </a:p>
          <a:p>
            <a:pPr eaLnBrk="1" hangingPunct="1"/>
            <a:r>
              <a:rPr lang="en-US" altLang="en-US" sz="4800" b="1">
                <a:cs typeface="Times New Roman" pitchFamily="18" charset="0"/>
              </a:rPr>
              <a:t>Condemnations usually result in gain because proceeds received are often based on fair market value of property lost.</a:t>
            </a:r>
          </a:p>
        </p:txBody>
      </p:sp>
    </p:spTree>
    <p:extLst>
      <p:ext uri="{BB962C8B-B14F-4D97-AF65-F5344CB8AC3E}">
        <p14:creationId xmlns:p14="http://schemas.microsoft.com/office/powerpoint/2010/main" val="1765394852"/>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body" idx="1"/>
          </p:nvPr>
        </p:nvSpPr>
        <p:spPr>
          <a:xfrm>
            <a:off x="152400" y="381000"/>
            <a:ext cx="8763000" cy="5943600"/>
          </a:xfrm>
        </p:spPr>
        <p:txBody>
          <a:bodyPr/>
          <a:lstStyle/>
          <a:p>
            <a:pPr eaLnBrk="1" hangingPunct="1">
              <a:lnSpc>
                <a:spcPct val="95000"/>
              </a:lnSpc>
              <a:spcBef>
                <a:spcPct val="10000"/>
              </a:spcBef>
              <a:buFont typeface="Arial" pitchFamily="34" charset="0"/>
              <a:buNone/>
            </a:pPr>
            <a:r>
              <a:rPr lang="en-US" altLang="en-US" sz="3600" b="1" u="sng">
                <a:solidFill>
                  <a:srgbClr val="FF3300"/>
                </a:solidFill>
              </a:rPr>
              <a:t>Gains on Involuntary Conversions</a:t>
            </a:r>
          </a:p>
          <a:p>
            <a:pPr eaLnBrk="1" hangingPunct="1">
              <a:lnSpc>
                <a:spcPct val="95000"/>
              </a:lnSpc>
              <a:spcBef>
                <a:spcPct val="10000"/>
              </a:spcBef>
            </a:pPr>
            <a:r>
              <a:rPr lang="en-US" altLang="en-US" sz="3600" b="1">
                <a:cs typeface="Times New Roman" pitchFamily="18" charset="0"/>
              </a:rPr>
              <a:t>If all proceeds are used to acquire qualified replacement property (or repair the property to its pre-casualty condition) within the required replacement period, the gain is deferred</a:t>
            </a:r>
          </a:p>
          <a:p>
            <a:pPr eaLnBrk="1" hangingPunct="1">
              <a:lnSpc>
                <a:spcPct val="95000"/>
              </a:lnSpc>
              <a:spcBef>
                <a:spcPct val="10000"/>
              </a:spcBef>
            </a:pPr>
            <a:r>
              <a:rPr lang="en-US" altLang="en-US" sz="3600" b="1">
                <a:cs typeface="Times New Roman" pitchFamily="18" charset="0"/>
              </a:rPr>
              <a:t>Gain may have to be recognized if </a:t>
            </a:r>
            <a:r>
              <a:rPr lang="en-US" altLang="en-US" sz="3600" b="1" u="sng">
                <a:cs typeface="Times New Roman" pitchFamily="18" charset="0"/>
              </a:rPr>
              <a:t>all proceeds</a:t>
            </a:r>
            <a:r>
              <a:rPr lang="en-US" altLang="en-US" sz="3600" b="1">
                <a:cs typeface="Times New Roman" pitchFamily="18" charset="0"/>
              </a:rPr>
              <a:t> are not used to acquire replacement property (or make repairs to the damaged property) within the required time period </a:t>
            </a:r>
            <a:endParaRPr lang="en-US" altLang="en-US" sz="3600" b="1"/>
          </a:p>
        </p:txBody>
      </p:sp>
    </p:spTree>
    <p:extLst>
      <p:ext uri="{BB962C8B-B14F-4D97-AF65-F5344CB8AC3E}">
        <p14:creationId xmlns:p14="http://schemas.microsoft.com/office/powerpoint/2010/main" val="2944729156"/>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a:xfrm>
            <a:off x="304800" y="381000"/>
            <a:ext cx="8458200" cy="6096000"/>
          </a:xfrm>
        </p:spPr>
        <p:txBody>
          <a:bodyPr/>
          <a:lstStyle/>
          <a:p>
            <a:pPr marL="457200" indent="-457200" eaLnBrk="1" hangingPunct="1">
              <a:buFont typeface="Arial" pitchFamily="34" charset="0"/>
              <a:buNone/>
            </a:pPr>
            <a:r>
              <a:rPr lang="en-US" altLang="en-US" sz="4400" b="1" u="sng">
                <a:solidFill>
                  <a:srgbClr val="FF3300"/>
                </a:solidFill>
                <a:cs typeface="Times New Roman" pitchFamily="18" charset="0"/>
              </a:rPr>
              <a:t>Replacement Period</a:t>
            </a:r>
            <a:r>
              <a:rPr lang="en-US" altLang="en-US" sz="4400"/>
              <a:t> </a:t>
            </a:r>
          </a:p>
          <a:p>
            <a:pPr marL="457200" indent="-457200" eaLnBrk="1" hangingPunct="1"/>
            <a:r>
              <a:rPr lang="en-US" altLang="en-US" sz="4000" b="1">
                <a:cs typeface="Times New Roman" pitchFamily="18" charset="0"/>
              </a:rPr>
              <a:t>Extends 2 full tax years after the end of the taxable year in which the involuntary conversion occurs</a:t>
            </a:r>
          </a:p>
          <a:p>
            <a:pPr marL="457200" indent="-457200" eaLnBrk="1" hangingPunct="1"/>
            <a:r>
              <a:rPr lang="en-US" altLang="en-US" sz="4000" b="1">
                <a:cs typeface="Times New Roman" pitchFamily="18" charset="0"/>
              </a:rPr>
              <a:t>Extended to 3 years if the involuntary conversion involves the condemnation of business or investment realty</a:t>
            </a:r>
          </a:p>
        </p:txBody>
      </p:sp>
    </p:spTree>
    <p:extLst>
      <p:ext uri="{BB962C8B-B14F-4D97-AF65-F5344CB8AC3E}">
        <p14:creationId xmlns:p14="http://schemas.microsoft.com/office/powerpoint/2010/main" val="1187861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2"/>
          <p:cNvGraphicFramePr>
            <a:graphicFrameLocks noGrp="1" noChangeAspect="1"/>
          </p:cNvGraphicFramePr>
          <p:nvPr>
            <p:ph/>
          </p:nvPr>
        </p:nvGraphicFramePr>
        <p:xfrm>
          <a:off x="381000" y="381000"/>
          <a:ext cx="8413750" cy="6043613"/>
        </p:xfrm>
        <a:graphic>
          <a:graphicData uri="http://schemas.openxmlformats.org/presentationml/2006/ole">
            <mc:AlternateContent xmlns:mc="http://schemas.openxmlformats.org/markup-compatibility/2006">
              <mc:Choice xmlns:v="urn:schemas-microsoft-com:vml" Requires="v">
                <p:oleObj spid="_x0000_s19482" name="Worksheet" r:id="rId3" imgW="2704998" imgH="1943134" progId="Excel.Sheet.8">
                  <p:embed/>
                </p:oleObj>
              </mc:Choice>
              <mc:Fallback>
                <p:oleObj name="Worksheet" r:id="rId3" imgW="2704998" imgH="1943134"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81000"/>
                        <a:ext cx="8413750" cy="604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84959990"/>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228600" y="228600"/>
            <a:ext cx="8458200" cy="6324600"/>
          </a:xfrm>
          <a:noFill/>
        </p:spPr>
        <p:txBody>
          <a:bodyPr lIns="92075" tIns="46038" rIns="92075" bIns="46038"/>
          <a:lstStyle/>
          <a:p>
            <a:pPr algn="ctr">
              <a:buFont typeface="Arial" pitchFamily="34" charset="0"/>
              <a:buNone/>
            </a:pPr>
            <a:r>
              <a:rPr lang="en-US" altLang="en-US" sz="3600" b="1" u="sng">
                <a:solidFill>
                  <a:srgbClr val="FF0000"/>
                </a:solidFill>
              </a:rPr>
              <a:t>Involuntary Conversions</a:t>
            </a:r>
          </a:p>
          <a:p>
            <a:pPr algn="ctr">
              <a:buFont typeface="Arial" pitchFamily="34" charset="0"/>
              <a:buNone/>
            </a:pPr>
            <a:r>
              <a:rPr lang="en-US" altLang="en-US" sz="3600" b="1" u="sng">
                <a:solidFill>
                  <a:srgbClr val="FF0000"/>
                </a:solidFill>
              </a:rPr>
              <a:t>Qualified Replacement Property</a:t>
            </a:r>
          </a:p>
          <a:p>
            <a:r>
              <a:rPr lang="en-US" altLang="en-US" sz="3600" b="1"/>
              <a:t>Replacement property must meet a strict “functional-use” test</a:t>
            </a:r>
          </a:p>
          <a:p>
            <a:pPr lvl="1"/>
            <a:r>
              <a:rPr lang="en-US" altLang="en-US" sz="3600" b="1"/>
              <a:t>Must perform the same function as the converted property </a:t>
            </a:r>
          </a:p>
          <a:p>
            <a:pPr lvl="1"/>
            <a:r>
              <a:rPr lang="en-US" altLang="en-US" sz="3600" b="1"/>
              <a:t>Condemned real property must meet only the easier like-kind test</a:t>
            </a:r>
          </a:p>
          <a:p>
            <a:r>
              <a:rPr lang="en-US" altLang="en-US" sz="3600" b="1"/>
              <a:t>Replacement property may be bought or built</a:t>
            </a:r>
          </a:p>
        </p:txBody>
      </p:sp>
    </p:spTree>
    <p:extLst>
      <p:ext uri="{BB962C8B-B14F-4D97-AF65-F5344CB8AC3E}">
        <p14:creationId xmlns:p14="http://schemas.microsoft.com/office/powerpoint/2010/main" val="393507715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blinds(vertical)">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blinds(vertical)">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blinds(vertical)">
                                      <p:cBhvr>
                                        <p:cTn id="17" dur="500"/>
                                        <p:tgtEl>
                                          <p:spTgt spid="204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blinds(vertical)">
                                      <p:cBhvr>
                                        <p:cTn id="22" dur="500"/>
                                        <p:tgtEl>
                                          <p:spTgt spid="204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blinds(vertical)">
                                      <p:cBhvr>
                                        <p:cTn id="27" dur="500"/>
                                        <p:tgtEl>
                                          <p:spTgt spid="2048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20483">
                                            <p:txEl>
                                              <p:pRg st="5" end="5"/>
                                            </p:txEl>
                                          </p:spTgt>
                                        </p:tgtEl>
                                        <p:attrNameLst>
                                          <p:attrName>style.visibility</p:attrName>
                                        </p:attrNameLst>
                                      </p:cBhvr>
                                      <p:to>
                                        <p:strVal val="visible"/>
                                      </p:to>
                                    </p:set>
                                    <p:animEffect transition="in" filter="blinds(vertical)">
                                      <p:cBhvr>
                                        <p:cTn id="32" dur="5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bldLvl="2"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228600" y="304800"/>
            <a:ext cx="8686800" cy="6151563"/>
          </a:xfrm>
          <a:noFill/>
        </p:spPr>
        <p:txBody>
          <a:bodyPr lIns="92075" tIns="46038" rIns="92075" bIns="46038"/>
          <a:lstStyle/>
          <a:p>
            <a:pPr algn="ctr">
              <a:buFont typeface="Arial" pitchFamily="34" charset="0"/>
              <a:buNone/>
            </a:pPr>
            <a:r>
              <a:rPr lang="en-US" altLang="en-US" sz="4000" b="1" u="sng">
                <a:solidFill>
                  <a:srgbClr val="FF0000"/>
                </a:solidFill>
              </a:rPr>
              <a:t>Involuntary Conversions</a:t>
            </a:r>
          </a:p>
          <a:p>
            <a:pPr algn="ctr">
              <a:buFont typeface="Arial" pitchFamily="34" charset="0"/>
              <a:buNone/>
            </a:pPr>
            <a:r>
              <a:rPr lang="en-US" altLang="en-US" sz="4000" b="1" u="sng">
                <a:solidFill>
                  <a:srgbClr val="FF0000"/>
                </a:solidFill>
              </a:rPr>
              <a:t>Recognition and Basis</a:t>
            </a:r>
            <a:endParaRPr lang="en-US" altLang="en-US" sz="4000" b="1">
              <a:solidFill>
                <a:schemeClr val="accent1"/>
              </a:solidFill>
            </a:endParaRPr>
          </a:p>
          <a:p>
            <a:r>
              <a:rPr lang="en-US" altLang="en-US" sz="4000" b="1" u="sng">
                <a:solidFill>
                  <a:schemeClr val="accent1"/>
                </a:solidFill>
              </a:rPr>
              <a:t>Gain</a:t>
            </a:r>
            <a:r>
              <a:rPr lang="en-US" altLang="en-US" sz="4000" b="1" u="sng"/>
              <a:t> recognized</a:t>
            </a:r>
            <a:r>
              <a:rPr lang="en-US" altLang="en-US" sz="4000" b="1"/>
              <a:t> = </a:t>
            </a:r>
          </a:p>
          <a:p>
            <a:pPr lvl="1">
              <a:buFont typeface="Monotype Sorts"/>
              <a:buNone/>
            </a:pPr>
            <a:r>
              <a:rPr lang="en-US" altLang="en-US" sz="3600" b="1"/>
              <a:t>	amount realized - replacement cost</a:t>
            </a:r>
          </a:p>
          <a:p>
            <a:r>
              <a:rPr lang="en-US" altLang="en-US" sz="4000" b="1" u="sng">
                <a:solidFill>
                  <a:schemeClr val="accent1"/>
                </a:solidFill>
              </a:rPr>
              <a:t>Loss</a:t>
            </a:r>
            <a:r>
              <a:rPr lang="en-US" altLang="en-US" sz="4000" b="1" u="sng"/>
              <a:t> recognized</a:t>
            </a:r>
            <a:r>
              <a:rPr lang="en-US" altLang="en-US" sz="4000" b="1"/>
              <a:t> = </a:t>
            </a:r>
          </a:p>
          <a:p>
            <a:pPr lvl="1">
              <a:buFont typeface="Monotype Sorts"/>
              <a:buNone/>
            </a:pPr>
            <a:r>
              <a:rPr lang="en-US" altLang="en-US" sz="3600" b="1"/>
              <a:t>	converted property’s basis - amount realized</a:t>
            </a:r>
          </a:p>
          <a:p>
            <a:r>
              <a:rPr lang="en-US" altLang="en-US" sz="4000" b="1"/>
              <a:t>Replacement property’s </a:t>
            </a:r>
            <a:r>
              <a:rPr lang="en-US" altLang="en-US" sz="4000" b="1" u="sng">
                <a:solidFill>
                  <a:schemeClr val="tx2"/>
                </a:solidFill>
              </a:rPr>
              <a:t>basis</a:t>
            </a:r>
            <a:r>
              <a:rPr lang="en-US" altLang="en-US" sz="4000" b="1"/>
              <a:t> =</a:t>
            </a:r>
          </a:p>
          <a:p>
            <a:pPr lvl="1">
              <a:buFont typeface="Monotype Sorts"/>
              <a:buNone/>
            </a:pPr>
            <a:r>
              <a:rPr lang="en-US" altLang="en-US" sz="3600" b="1"/>
              <a:t>	replacement cost - gain deferred</a:t>
            </a:r>
          </a:p>
        </p:txBody>
      </p:sp>
    </p:spTree>
    <p:extLst>
      <p:ext uri="{BB962C8B-B14F-4D97-AF65-F5344CB8AC3E}">
        <p14:creationId xmlns:p14="http://schemas.microsoft.com/office/powerpoint/2010/main" val="298825135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anim to="" calcmode="lin" valueType="num">
                                      <p:cBhvr>
                                        <p:cTn id="7" dur="1" fill="hold"/>
                                        <p:tgtEl>
                                          <p:spTgt spid="21507">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21507">
                                            <p:txEl>
                                              <p:pRg st="1" end="1"/>
                                            </p:txEl>
                                          </p:spTgt>
                                        </p:tgtEl>
                                        <p:attrNameLst>
                                          <p:attrName>style.visibility</p:attrName>
                                        </p:attrNameLst>
                                      </p:cBhvr>
                                      <p:to>
                                        <p:strVal val="visible"/>
                                      </p:to>
                                    </p:set>
                                    <p:anim to="" calcmode="lin" valueType="num">
                                      <p:cBhvr>
                                        <p:cTn id="12" dur="1" fill="hold"/>
                                        <p:tgtEl>
                                          <p:spTgt spid="21507">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21507">
                                            <p:txEl>
                                              <p:pRg st="2" end="2"/>
                                            </p:txEl>
                                          </p:spTgt>
                                        </p:tgtEl>
                                        <p:attrNameLst>
                                          <p:attrName>style.visibility</p:attrName>
                                        </p:attrNameLst>
                                      </p:cBhvr>
                                      <p:to>
                                        <p:strVal val="visible"/>
                                      </p:to>
                                    </p:set>
                                    <p:anim to="" calcmode="lin" valueType="num">
                                      <p:cBhvr>
                                        <p:cTn id="17" dur="1" fill="hold"/>
                                        <p:tgtEl>
                                          <p:spTgt spid="21507">
                                            <p:txEl>
                                              <p:pRg st="2" end="2"/>
                                            </p:txEl>
                                          </p:spTgt>
                                        </p:tgtEl>
                                        <p:attrNameLst>
                                          <p:attrName/>
                                        </p:attrNameLst>
                                      </p:cBhvr>
                                    </p:anim>
                                  </p:childTnLst>
                                </p:cTn>
                              </p:par>
                              <p:par>
                                <p:cTn id="18" presetID="24" presetClass="entr" presetSubtype="0" fill="hold" grpId="0" nodeType="withEffect">
                                  <p:stCondLst>
                                    <p:cond delay="0"/>
                                  </p:stCondLst>
                                  <p:childTnLst>
                                    <p:set>
                                      <p:cBhvr>
                                        <p:cTn id="19" dur="1" fill="hold">
                                          <p:stCondLst>
                                            <p:cond delay="499"/>
                                          </p:stCondLst>
                                        </p:cTn>
                                        <p:tgtEl>
                                          <p:spTgt spid="21507">
                                            <p:txEl>
                                              <p:pRg st="3" end="3"/>
                                            </p:txEl>
                                          </p:spTgt>
                                        </p:tgtEl>
                                        <p:attrNameLst>
                                          <p:attrName>style.visibility</p:attrName>
                                        </p:attrNameLst>
                                      </p:cBhvr>
                                      <p:to>
                                        <p:strVal val="visible"/>
                                      </p:to>
                                    </p:set>
                                    <p:anim to="" calcmode="lin" valueType="num">
                                      <p:cBhvr>
                                        <p:cTn id="20" dur="1" fill="hold"/>
                                        <p:tgtEl>
                                          <p:spTgt spid="21507">
                                            <p:txEl>
                                              <p:pRg st="3" end="3"/>
                                            </p:txEl>
                                          </p:spTgt>
                                        </p:tgtEl>
                                        <p:attrNameLst>
                                          <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4" presetClass="entr" presetSubtype="0" fill="hold" grpId="0" nodeType="clickEffect">
                                  <p:stCondLst>
                                    <p:cond delay="0"/>
                                  </p:stCondLst>
                                  <p:childTnLst>
                                    <p:set>
                                      <p:cBhvr>
                                        <p:cTn id="24" dur="1" fill="hold">
                                          <p:stCondLst>
                                            <p:cond delay="499"/>
                                          </p:stCondLst>
                                        </p:cTn>
                                        <p:tgtEl>
                                          <p:spTgt spid="21507">
                                            <p:txEl>
                                              <p:pRg st="4" end="4"/>
                                            </p:txEl>
                                          </p:spTgt>
                                        </p:tgtEl>
                                        <p:attrNameLst>
                                          <p:attrName>style.visibility</p:attrName>
                                        </p:attrNameLst>
                                      </p:cBhvr>
                                      <p:to>
                                        <p:strVal val="visible"/>
                                      </p:to>
                                    </p:set>
                                    <p:anim to="" calcmode="lin" valueType="num">
                                      <p:cBhvr>
                                        <p:cTn id="25" dur="1" fill="hold"/>
                                        <p:tgtEl>
                                          <p:spTgt spid="21507">
                                            <p:txEl>
                                              <p:pRg st="4" end="4"/>
                                            </p:txEl>
                                          </p:spTgt>
                                        </p:tgtEl>
                                        <p:attrNameLst>
                                          <p:attrName/>
                                        </p:attrNameLst>
                                      </p:cBhvr>
                                    </p:anim>
                                  </p:childTnLst>
                                </p:cTn>
                              </p:par>
                              <p:par>
                                <p:cTn id="26" presetID="24" presetClass="entr" presetSubtype="0" fill="hold" grpId="0" nodeType="withEffect">
                                  <p:stCondLst>
                                    <p:cond delay="0"/>
                                  </p:stCondLst>
                                  <p:childTnLst>
                                    <p:set>
                                      <p:cBhvr>
                                        <p:cTn id="27" dur="1" fill="hold">
                                          <p:stCondLst>
                                            <p:cond delay="499"/>
                                          </p:stCondLst>
                                        </p:cTn>
                                        <p:tgtEl>
                                          <p:spTgt spid="21507">
                                            <p:txEl>
                                              <p:pRg st="5" end="5"/>
                                            </p:txEl>
                                          </p:spTgt>
                                        </p:tgtEl>
                                        <p:attrNameLst>
                                          <p:attrName>style.visibility</p:attrName>
                                        </p:attrNameLst>
                                      </p:cBhvr>
                                      <p:to>
                                        <p:strVal val="visible"/>
                                      </p:to>
                                    </p:set>
                                    <p:anim to="" calcmode="lin" valueType="num">
                                      <p:cBhvr>
                                        <p:cTn id="28" dur="1" fill="hold"/>
                                        <p:tgtEl>
                                          <p:spTgt spid="21507">
                                            <p:txEl>
                                              <p:pRg st="5" end="5"/>
                                            </p:txEl>
                                          </p:spTgt>
                                        </p:tgtEl>
                                        <p:attrNameLst>
                                          <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21507">
                                            <p:txEl>
                                              <p:pRg st="6" end="6"/>
                                            </p:txEl>
                                          </p:spTgt>
                                        </p:tgtEl>
                                        <p:attrNameLst>
                                          <p:attrName>style.visibility</p:attrName>
                                        </p:attrNameLst>
                                      </p:cBhvr>
                                      <p:to>
                                        <p:strVal val="visible"/>
                                      </p:to>
                                    </p:set>
                                    <p:anim to="" calcmode="lin" valueType="num">
                                      <p:cBhvr>
                                        <p:cTn id="33" dur="1" fill="hold"/>
                                        <p:tgtEl>
                                          <p:spTgt spid="21507">
                                            <p:txEl>
                                              <p:pRg st="6" end="6"/>
                                            </p:txEl>
                                          </p:spTgt>
                                        </p:tgtEl>
                                        <p:attrNameLst>
                                          <p:attrName/>
                                        </p:attrNameLst>
                                      </p:cBhvr>
                                    </p:anim>
                                  </p:childTnLst>
                                </p:cTn>
                              </p:par>
                              <p:par>
                                <p:cTn id="34" presetID="24" presetClass="entr" presetSubtype="0" fill="hold" grpId="0" nodeType="withEffect">
                                  <p:stCondLst>
                                    <p:cond delay="0"/>
                                  </p:stCondLst>
                                  <p:childTnLst>
                                    <p:set>
                                      <p:cBhvr>
                                        <p:cTn id="35" dur="1" fill="hold">
                                          <p:stCondLst>
                                            <p:cond delay="499"/>
                                          </p:stCondLst>
                                        </p:cTn>
                                        <p:tgtEl>
                                          <p:spTgt spid="21507">
                                            <p:txEl>
                                              <p:pRg st="7" end="7"/>
                                            </p:txEl>
                                          </p:spTgt>
                                        </p:tgtEl>
                                        <p:attrNameLst>
                                          <p:attrName>style.visibility</p:attrName>
                                        </p:attrNameLst>
                                      </p:cBhvr>
                                      <p:to>
                                        <p:strVal val="visible"/>
                                      </p:to>
                                    </p:set>
                                    <p:anim to="" calcmode="lin" valueType="num">
                                      <p:cBhvr>
                                        <p:cTn id="36" dur="1" fill="hold"/>
                                        <p:tgtEl>
                                          <p:spTgt spid="21507">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152400" y="152400"/>
            <a:ext cx="8839200" cy="6553200"/>
          </a:xfrm>
        </p:spPr>
        <p:txBody>
          <a:bodyPr/>
          <a:lstStyle/>
          <a:p>
            <a:pPr marL="0" indent="0" eaLnBrk="1" hangingPunct="1">
              <a:lnSpc>
                <a:spcPct val="90000"/>
              </a:lnSpc>
              <a:buFontTx/>
              <a:buNone/>
            </a:pPr>
            <a:r>
              <a:rPr lang="en-US" altLang="en-US" sz="4800" b="1" u="sng">
                <a:solidFill>
                  <a:srgbClr val="FF3300"/>
                </a:solidFill>
              </a:rPr>
              <a:t>Involuntary Conversions </a:t>
            </a:r>
          </a:p>
          <a:p>
            <a:pPr marL="0" indent="0" eaLnBrk="1" hangingPunct="1">
              <a:lnSpc>
                <a:spcPct val="90000"/>
              </a:lnSpc>
              <a:buFontTx/>
              <a:buNone/>
            </a:pPr>
            <a:r>
              <a:rPr lang="en-US" altLang="en-US" sz="4000" b="1" u="sng"/>
              <a:t>Paul's</a:t>
            </a:r>
            <a:r>
              <a:rPr lang="en-US" altLang="en-US" sz="4000" b="1"/>
              <a:t> business building is destroyed in a fire.   </a:t>
            </a:r>
            <a:br>
              <a:rPr lang="en-US" altLang="en-US" sz="4000" b="1"/>
            </a:br>
            <a:r>
              <a:rPr lang="en-US" altLang="en-US" sz="4000" b="1"/>
              <a:t>Paul's </a:t>
            </a:r>
            <a:r>
              <a:rPr lang="en-US" altLang="en-US" sz="4000" b="1" u="sng"/>
              <a:t>adjusted basis was $50,000</a:t>
            </a:r>
            <a:r>
              <a:rPr lang="en-US" altLang="en-US" sz="4000" b="1"/>
              <a:t>, and </a:t>
            </a:r>
            <a:br>
              <a:rPr lang="en-US" altLang="en-US" sz="4000" b="1"/>
            </a:br>
            <a:r>
              <a:rPr lang="en-US" altLang="en-US" sz="4000" b="1"/>
              <a:t>its </a:t>
            </a:r>
            <a:r>
              <a:rPr lang="en-US" altLang="en-US" sz="4000" b="1" u="sng"/>
              <a:t>FMV is $103,000</a:t>
            </a:r>
            <a:r>
              <a:rPr lang="en-US" altLang="en-US" sz="4000" b="1"/>
              <a:t>.  </a:t>
            </a:r>
          </a:p>
          <a:p>
            <a:pPr marL="0" indent="0" eaLnBrk="1" hangingPunct="1">
              <a:lnSpc>
                <a:spcPct val="90000"/>
              </a:lnSpc>
              <a:buFontTx/>
              <a:buNone/>
            </a:pPr>
            <a:r>
              <a:rPr lang="en-US" altLang="en-US" sz="4000" b="1"/>
              <a:t>Paul receives insurance reimbursement of </a:t>
            </a:r>
            <a:r>
              <a:rPr lang="en-US" altLang="en-US" sz="4000" b="1" u="sng"/>
              <a:t>$100,000.</a:t>
            </a:r>
            <a:r>
              <a:rPr lang="en-US" altLang="en-US" sz="4000" b="1"/>
              <a:t>  In that same year, Paul invests </a:t>
            </a:r>
            <a:r>
              <a:rPr lang="en-US" altLang="en-US" sz="4000" b="1" u="sng"/>
              <a:t>$78,000</a:t>
            </a:r>
            <a:r>
              <a:rPr lang="en-US" altLang="en-US" sz="4000" b="1"/>
              <a:t> in another business building.   </a:t>
            </a:r>
          </a:p>
          <a:p>
            <a:pPr marL="0" indent="0" eaLnBrk="1" hangingPunct="1">
              <a:lnSpc>
                <a:spcPct val="90000"/>
              </a:lnSpc>
              <a:buFontTx/>
              <a:buNone/>
            </a:pPr>
            <a:r>
              <a:rPr lang="en-US" altLang="en-US" sz="4000" b="1"/>
              <a:t>If an election is made, what is Paul’s recognized gain &amp; basis of new property.</a:t>
            </a:r>
            <a:endParaRPr lang="en-US" altLang="en-US" sz="4400" b="1"/>
          </a:p>
        </p:txBody>
      </p:sp>
    </p:spTree>
    <p:extLst>
      <p:ext uri="{BB962C8B-B14F-4D97-AF65-F5344CB8AC3E}">
        <p14:creationId xmlns:p14="http://schemas.microsoft.com/office/powerpoint/2010/main" val="36161760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538" name="Object 2"/>
          <p:cNvGraphicFramePr>
            <a:graphicFrameLocks noGrp="1" noChangeAspect="1"/>
          </p:cNvGraphicFramePr>
          <p:nvPr>
            <p:ph idx="1"/>
          </p:nvPr>
        </p:nvGraphicFramePr>
        <p:xfrm>
          <a:off x="152400" y="495300"/>
          <a:ext cx="8839200" cy="5813425"/>
        </p:xfrm>
        <a:graphic>
          <a:graphicData uri="http://schemas.openxmlformats.org/presentationml/2006/ole">
            <mc:AlternateContent xmlns:mc="http://schemas.openxmlformats.org/markup-compatibility/2006">
              <mc:Choice xmlns:v="urn:schemas-microsoft-com:vml" Requires="v">
                <p:oleObj spid="_x0000_s108569" name="Worksheet" r:id="rId3" imgW="2809890" imgH="1847940" progId="Excel.Sheet.8">
                  <p:embed/>
                </p:oleObj>
              </mc:Choice>
              <mc:Fallback>
                <p:oleObj name="Worksheet" r:id="rId3" imgW="2809890" imgH="184794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495300"/>
                        <a:ext cx="8839200" cy="581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134863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2"/>
          <p:cNvGraphicFramePr>
            <a:graphicFrameLocks noGrp="1" noChangeAspect="1"/>
          </p:cNvGraphicFramePr>
          <p:nvPr>
            <p:ph idx="1"/>
          </p:nvPr>
        </p:nvGraphicFramePr>
        <p:xfrm>
          <a:off x="106363" y="466725"/>
          <a:ext cx="8847137" cy="5857875"/>
        </p:xfrm>
        <a:graphic>
          <a:graphicData uri="http://schemas.openxmlformats.org/presentationml/2006/ole">
            <mc:AlternateContent xmlns:mc="http://schemas.openxmlformats.org/markup-compatibility/2006">
              <mc:Choice xmlns:v="urn:schemas-microsoft-com:vml" Requires="v">
                <p:oleObj spid="_x0000_s109593" name="Worksheet" r:id="rId3" imgW="2790720" imgH="1847940" progId="Excel.Sheet.8">
                  <p:embed/>
                </p:oleObj>
              </mc:Choice>
              <mc:Fallback>
                <p:oleObj name="Worksheet" r:id="rId3" imgW="2790720" imgH="184794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363" y="466725"/>
                        <a:ext cx="8847137" cy="585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5724243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idx="1"/>
          </p:nvPr>
        </p:nvSpPr>
        <p:spPr>
          <a:xfrm>
            <a:off x="228600" y="228600"/>
            <a:ext cx="8610600" cy="6324600"/>
          </a:xfrm>
        </p:spPr>
        <p:txBody>
          <a:bodyPr/>
          <a:lstStyle/>
          <a:p>
            <a:pPr marL="0" indent="0" eaLnBrk="1" hangingPunct="1">
              <a:buFontTx/>
              <a:buNone/>
            </a:pPr>
            <a:r>
              <a:rPr lang="en-US" altLang="en-US" sz="4400" b="1" u="sng">
                <a:solidFill>
                  <a:srgbClr val="FF3300"/>
                </a:solidFill>
              </a:rPr>
              <a:t>Involuntary Conversion</a:t>
            </a:r>
          </a:p>
          <a:p>
            <a:pPr marL="0" indent="0" eaLnBrk="1" hangingPunct="1">
              <a:buFontTx/>
              <a:buNone/>
            </a:pPr>
            <a:r>
              <a:rPr lang="en-US" altLang="en-US" sz="3600" b="1" u="sng"/>
              <a:t>Pam's</a:t>
            </a:r>
            <a:r>
              <a:rPr lang="en-US" altLang="en-US" sz="3600" b="1"/>
              <a:t> business building is destroyed in a fire.   Pam's adjusted basis in the building is $50,000, and its FMV is $103,000.  Pam files received an insurance reimbursement of $100,000.  </a:t>
            </a:r>
          </a:p>
          <a:p>
            <a:pPr marL="0" indent="0" eaLnBrk="1" hangingPunct="1">
              <a:buFontTx/>
              <a:buNone/>
            </a:pPr>
            <a:r>
              <a:rPr lang="en-US" altLang="en-US" sz="3600" b="1"/>
              <a:t>In that same year, Pam invests $101,000 of in another business building.   If an election is made, what is Pam’s recognized gain and basis of new property?</a:t>
            </a:r>
          </a:p>
        </p:txBody>
      </p:sp>
    </p:spTree>
    <p:extLst>
      <p:ext uri="{BB962C8B-B14F-4D97-AF65-F5344CB8AC3E}">
        <p14:creationId xmlns:p14="http://schemas.microsoft.com/office/powerpoint/2010/main" val="101038622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610" name="Object 2"/>
          <p:cNvGraphicFramePr>
            <a:graphicFrameLocks noGrp="1" noChangeAspect="1"/>
          </p:cNvGraphicFramePr>
          <p:nvPr>
            <p:ph idx="1"/>
          </p:nvPr>
        </p:nvGraphicFramePr>
        <p:xfrm>
          <a:off x="146050" y="485775"/>
          <a:ext cx="8789988" cy="5838825"/>
        </p:xfrm>
        <a:graphic>
          <a:graphicData uri="http://schemas.openxmlformats.org/presentationml/2006/ole">
            <mc:AlternateContent xmlns:mc="http://schemas.openxmlformats.org/markup-compatibility/2006">
              <mc:Choice xmlns:v="urn:schemas-microsoft-com:vml" Requires="v">
                <p:oleObj spid="_x0000_s110617" name="Worksheet" r:id="rId3" imgW="2781270" imgH="1847940" progId="Excel.Sheet.8">
                  <p:embed/>
                </p:oleObj>
              </mc:Choice>
              <mc:Fallback>
                <p:oleObj name="Worksheet" r:id="rId3" imgW="2781270" imgH="184794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485775"/>
                        <a:ext cx="8789988" cy="583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188863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153400" cy="5791200"/>
          </a:xfrm>
          <a:prstGeom prst="rect">
            <a:avLst/>
          </a:prstGeom>
          <a:noFill/>
          <a:ln>
            <a:noFill/>
          </a:ln>
        </p:spPr>
      </p:pic>
    </p:spTree>
    <p:extLst>
      <p:ext uri="{BB962C8B-B14F-4D97-AF65-F5344CB8AC3E}">
        <p14:creationId xmlns:p14="http://schemas.microsoft.com/office/powerpoint/2010/main" val="412361841"/>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p:cNvSpPr>
            <a:spLocks noGrp="1" noChangeArrowheads="1"/>
          </p:cNvSpPr>
          <p:nvPr>
            <p:ph type="body" idx="1"/>
          </p:nvPr>
        </p:nvSpPr>
        <p:spPr>
          <a:xfrm>
            <a:off x="152400" y="381000"/>
            <a:ext cx="8686800" cy="6172200"/>
          </a:xfrm>
        </p:spPr>
        <p:txBody>
          <a:bodyPr/>
          <a:lstStyle/>
          <a:p>
            <a:pPr algn="ctr" eaLnBrk="1" hangingPunct="1">
              <a:buFont typeface="Arial" pitchFamily="34" charset="0"/>
              <a:buNone/>
            </a:pPr>
            <a:r>
              <a:rPr lang="en-US" altLang="en-US" sz="4000" b="1" u="sng">
                <a:solidFill>
                  <a:srgbClr val="FF0000"/>
                </a:solidFill>
              </a:rPr>
              <a:t>Installment Method</a:t>
            </a:r>
          </a:p>
          <a:p>
            <a:pPr eaLnBrk="1" hangingPunct="1"/>
            <a:r>
              <a:rPr lang="en-US" altLang="en-US" sz="3600" b="1"/>
              <a:t>Gain is recognized proportionately as proceeds from sale are received</a:t>
            </a:r>
          </a:p>
          <a:p>
            <a:pPr eaLnBrk="1" hangingPunct="1"/>
            <a:r>
              <a:rPr lang="en-US" altLang="en-US" sz="3600" b="1"/>
              <a:t>Use severely restricted – generally available for casual sales only (excludes sales of inventory and securities. Limits for depreciable property)</a:t>
            </a:r>
          </a:p>
          <a:p>
            <a:pPr eaLnBrk="1" hangingPunct="1"/>
            <a:r>
              <a:rPr lang="en-US" altLang="en-US" sz="3600" b="1"/>
              <a:t>May not want to use if</a:t>
            </a:r>
          </a:p>
          <a:p>
            <a:pPr lvl="1" eaLnBrk="1" hangingPunct="1"/>
            <a:r>
              <a:rPr lang="en-US" altLang="en-US" sz="3200" b="1"/>
              <a:t>Marginal tax rate is expected to increase</a:t>
            </a:r>
          </a:p>
          <a:p>
            <a:pPr lvl="1" eaLnBrk="1" hangingPunct="1"/>
            <a:r>
              <a:rPr lang="en-US" altLang="en-US" sz="3200" b="1"/>
              <a:t>Unused losses are expiring</a:t>
            </a:r>
          </a:p>
        </p:txBody>
      </p:sp>
    </p:spTree>
    <p:extLst>
      <p:ext uri="{BB962C8B-B14F-4D97-AF65-F5344CB8AC3E}">
        <p14:creationId xmlns:p14="http://schemas.microsoft.com/office/powerpoint/2010/main" val="3907935819"/>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p:cNvSpPr>
            <a:spLocks noGrp="1" noChangeArrowheads="1"/>
          </p:cNvSpPr>
          <p:nvPr>
            <p:ph type="body" idx="1"/>
          </p:nvPr>
        </p:nvSpPr>
        <p:spPr>
          <a:xfrm>
            <a:off x="152400" y="152400"/>
            <a:ext cx="8763000" cy="6477000"/>
          </a:xfrm>
        </p:spPr>
        <p:txBody>
          <a:bodyPr/>
          <a:lstStyle/>
          <a:p>
            <a:pPr algn="ctr" eaLnBrk="1" hangingPunct="1">
              <a:spcBef>
                <a:spcPct val="0"/>
              </a:spcBef>
              <a:buFont typeface="Arial" pitchFamily="34" charset="0"/>
              <a:buNone/>
            </a:pPr>
            <a:r>
              <a:rPr lang="en-US" altLang="en-US" sz="3600" b="1"/>
              <a:t>Installment Method</a:t>
            </a:r>
            <a:endParaRPr lang="en-US" altLang="en-US" sz="1800" b="1"/>
          </a:p>
          <a:p>
            <a:pPr eaLnBrk="1" hangingPunct="1">
              <a:spcBef>
                <a:spcPct val="0"/>
              </a:spcBef>
              <a:buFontTx/>
              <a:buNone/>
            </a:pPr>
            <a:r>
              <a:rPr lang="en-US" altLang="en-US" b="1"/>
              <a:t>Computing the gain recognized:</a:t>
            </a:r>
          </a:p>
          <a:p>
            <a:pPr lvl="1" eaLnBrk="1" hangingPunct="1">
              <a:spcBef>
                <a:spcPct val="0"/>
              </a:spcBef>
            </a:pPr>
            <a:r>
              <a:rPr lang="en-US" altLang="en-US" sz="3200" b="1"/>
              <a:t>Gain recognized each year is dependent on the payments received during the year  </a:t>
            </a:r>
          </a:p>
          <a:p>
            <a:pPr lvl="1" eaLnBrk="1" hangingPunct="1">
              <a:spcBef>
                <a:spcPct val="0"/>
              </a:spcBef>
            </a:pPr>
            <a:r>
              <a:rPr lang="en-US" altLang="en-US" sz="3200" b="1" u="sng"/>
              <a:t>Recognized Gain </a:t>
            </a:r>
            <a:r>
              <a:rPr lang="en-US" altLang="en-US" sz="3200" b="1"/>
              <a:t>=</a:t>
            </a:r>
          </a:p>
          <a:p>
            <a:pPr lvl="2" eaLnBrk="1" hangingPunct="1">
              <a:spcBef>
                <a:spcPct val="0"/>
              </a:spcBef>
              <a:buFontTx/>
              <a:buNone/>
            </a:pPr>
            <a:r>
              <a:rPr lang="en-US" altLang="en-US" sz="3200" b="1"/>
              <a:t>(Total gain/contract price) X Payments Received</a:t>
            </a:r>
          </a:p>
          <a:p>
            <a:pPr lvl="1" eaLnBrk="1" hangingPunct="1">
              <a:spcBef>
                <a:spcPct val="0"/>
              </a:spcBef>
            </a:pPr>
            <a:r>
              <a:rPr lang="en-US" altLang="en-US" sz="3200" b="1" u="sng"/>
              <a:t>Total gain </a:t>
            </a:r>
            <a:r>
              <a:rPr lang="en-US" altLang="en-US" sz="3200" b="1"/>
              <a:t>= selling price less selling expenses less adjusted basis of property</a:t>
            </a:r>
          </a:p>
          <a:p>
            <a:pPr lvl="1" eaLnBrk="1" hangingPunct="1">
              <a:spcBef>
                <a:spcPct val="0"/>
              </a:spcBef>
            </a:pPr>
            <a:r>
              <a:rPr lang="en-US" altLang="en-US" sz="3200" b="1" u="sng"/>
              <a:t>Contract price </a:t>
            </a:r>
            <a:r>
              <a:rPr lang="en-US" altLang="en-US" sz="3200" b="1"/>
              <a:t>= Sales price less liabilities assumed by buyer </a:t>
            </a:r>
          </a:p>
          <a:p>
            <a:pPr lvl="2" eaLnBrk="1" hangingPunct="1">
              <a:spcBef>
                <a:spcPct val="0"/>
              </a:spcBef>
            </a:pPr>
            <a:r>
              <a:rPr lang="en-US" altLang="en-US" sz="2800" b="1"/>
              <a:t>Generally is equal to amount (other than interest) seller will receive from purchaser</a:t>
            </a:r>
          </a:p>
          <a:p>
            <a:pPr lvl="2" eaLnBrk="1" hangingPunct="1">
              <a:buFontTx/>
              <a:buNone/>
            </a:pPr>
            <a:endParaRPr lang="en-US" altLang="en-US" b="1"/>
          </a:p>
          <a:p>
            <a:pPr lvl="2" eaLnBrk="1" hangingPunct="1">
              <a:buFontTx/>
              <a:buNone/>
            </a:pPr>
            <a:endParaRPr lang="en-US" altLang="en-US" b="1"/>
          </a:p>
        </p:txBody>
      </p:sp>
    </p:spTree>
    <p:extLst>
      <p:ext uri="{BB962C8B-B14F-4D97-AF65-F5344CB8AC3E}">
        <p14:creationId xmlns:p14="http://schemas.microsoft.com/office/powerpoint/2010/main" val="206739937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381000" y="304800"/>
            <a:ext cx="8305800" cy="5791200"/>
          </a:xfrm>
        </p:spPr>
        <p:txBody>
          <a:bodyPr/>
          <a:lstStyle/>
          <a:p>
            <a:pPr marL="457200" indent="-457200" algn="ctr">
              <a:buFontTx/>
              <a:buNone/>
            </a:pPr>
            <a:r>
              <a:rPr lang="en-US" altLang="en-US" sz="4400" b="1" u="sng">
                <a:solidFill>
                  <a:srgbClr val="FF3300"/>
                </a:solidFill>
              </a:rPr>
              <a:t>Recognized Gain or Loss </a:t>
            </a:r>
          </a:p>
          <a:p>
            <a:pPr marL="457200" indent="-457200"/>
            <a:r>
              <a:rPr lang="en-US" altLang="en-US" sz="4000" b="1"/>
              <a:t>Almost all </a:t>
            </a:r>
            <a:r>
              <a:rPr lang="en-US" altLang="en-US" sz="4000" b="1">
                <a:solidFill>
                  <a:schemeClr val="tx2"/>
                </a:solidFill>
              </a:rPr>
              <a:t>realized</a:t>
            </a:r>
            <a:r>
              <a:rPr lang="en-US" altLang="en-US" sz="4000" b="1"/>
              <a:t> gains are </a:t>
            </a:r>
            <a:r>
              <a:rPr lang="en-US" altLang="en-US" sz="4000" b="1">
                <a:solidFill>
                  <a:schemeClr val="tx2"/>
                </a:solidFill>
              </a:rPr>
              <a:t>recognized</a:t>
            </a:r>
            <a:r>
              <a:rPr lang="en-US" altLang="en-US" sz="4000" b="1"/>
              <a:t> (taxable)</a:t>
            </a:r>
          </a:p>
          <a:p>
            <a:pPr marL="457200" indent="-457200"/>
            <a:r>
              <a:rPr lang="en-US" altLang="en-US" sz="4000" b="1"/>
              <a:t>Losses are usually only recognized (deductible) if they are</a:t>
            </a:r>
          </a:p>
          <a:p>
            <a:pPr marL="1027113" lvl="1" indent="-455613"/>
            <a:r>
              <a:rPr lang="en-US" altLang="en-US" sz="3600" b="1"/>
              <a:t>Incurred in a business</a:t>
            </a:r>
          </a:p>
          <a:p>
            <a:pPr marL="1027113" lvl="1" indent="-455613"/>
            <a:r>
              <a:rPr lang="en-US" altLang="en-US" sz="3600" b="1"/>
              <a:t>Incurred in an investment activity</a:t>
            </a:r>
          </a:p>
          <a:p>
            <a:pPr marL="1027113" lvl="1" indent="-455613"/>
            <a:r>
              <a:rPr lang="en-US" altLang="en-US" sz="3600" b="1"/>
              <a:t>Casualty or theft losses</a:t>
            </a:r>
          </a:p>
        </p:txBody>
      </p:sp>
    </p:spTree>
    <p:extLst>
      <p:ext uri="{BB962C8B-B14F-4D97-AF65-F5344CB8AC3E}">
        <p14:creationId xmlns:p14="http://schemas.microsoft.com/office/powerpoint/2010/main" val="245642282"/>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5714" name="Object 2"/>
          <p:cNvGraphicFramePr>
            <a:graphicFrameLocks noGrp="1" noChangeAspect="1"/>
          </p:cNvGraphicFramePr>
          <p:nvPr>
            <p:ph/>
            <p:extLst>
              <p:ext uri="{D42A27DB-BD31-4B8C-83A1-F6EECF244321}">
                <p14:modId xmlns:p14="http://schemas.microsoft.com/office/powerpoint/2010/main" val="1968179851"/>
              </p:ext>
            </p:extLst>
          </p:nvPr>
        </p:nvGraphicFramePr>
        <p:xfrm>
          <a:off x="444500" y="360363"/>
          <a:ext cx="8234363" cy="6078537"/>
        </p:xfrm>
        <a:graphic>
          <a:graphicData uri="http://schemas.openxmlformats.org/presentationml/2006/ole">
            <mc:AlternateContent xmlns:mc="http://schemas.openxmlformats.org/markup-compatibility/2006">
              <mc:Choice xmlns:v="urn:schemas-microsoft-com:vml" Requires="v">
                <p:oleObj spid="_x0000_s111641" name="Worksheet" r:id="rId3" imgW="3169848" imgH="2339280" progId="Excel.Sheet.8">
                  <p:embed/>
                </p:oleObj>
              </mc:Choice>
              <mc:Fallback>
                <p:oleObj name="Worksheet" r:id="rId3" imgW="3169848" imgH="2339280" progId="Excel.Sheet.8">
                  <p:embed/>
                  <p:pic>
                    <p:nvPicPr>
                      <p:cNvPr id="0" name=""/>
                      <p:cNvPicPr>
                        <a:picLocks noChangeAspect="1" noChangeArrowheads="1"/>
                      </p:cNvPicPr>
                      <p:nvPr/>
                    </p:nvPicPr>
                    <p:blipFill>
                      <a:blip r:embed="rId4"/>
                      <a:srcRect/>
                      <a:stretch>
                        <a:fillRect/>
                      </a:stretch>
                    </p:blipFill>
                    <p:spPr bwMode="auto">
                      <a:xfrm>
                        <a:off x="444500" y="360363"/>
                        <a:ext cx="8234363" cy="607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11427051"/>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6738" name="Object 2"/>
          <p:cNvGraphicFramePr>
            <a:graphicFrameLocks noGrp="1" noChangeAspect="1"/>
          </p:cNvGraphicFramePr>
          <p:nvPr>
            <p:ph/>
            <p:extLst>
              <p:ext uri="{D42A27DB-BD31-4B8C-83A1-F6EECF244321}">
                <p14:modId xmlns:p14="http://schemas.microsoft.com/office/powerpoint/2010/main" val="2952201777"/>
              </p:ext>
            </p:extLst>
          </p:nvPr>
        </p:nvGraphicFramePr>
        <p:xfrm>
          <a:off x="304800" y="614363"/>
          <a:ext cx="8483600" cy="5024437"/>
        </p:xfrm>
        <a:graphic>
          <a:graphicData uri="http://schemas.openxmlformats.org/presentationml/2006/ole">
            <mc:AlternateContent xmlns:mc="http://schemas.openxmlformats.org/markup-compatibility/2006">
              <mc:Choice xmlns:v="urn:schemas-microsoft-com:vml" Requires="v">
                <p:oleObj spid="_x0000_s112665" name="Worksheet" r:id="rId3" imgW="3253697" imgH="1927800" progId="Excel.Sheet.8">
                  <p:embed/>
                </p:oleObj>
              </mc:Choice>
              <mc:Fallback>
                <p:oleObj name="Worksheet" r:id="rId3" imgW="3253697" imgH="1927800" progId="Excel.Sheet.8">
                  <p:embed/>
                  <p:pic>
                    <p:nvPicPr>
                      <p:cNvPr id="0" name=""/>
                      <p:cNvPicPr>
                        <a:picLocks noChangeAspect="1" noChangeArrowheads="1"/>
                      </p:cNvPicPr>
                      <p:nvPr/>
                    </p:nvPicPr>
                    <p:blipFill>
                      <a:blip r:embed="rId4"/>
                      <a:srcRect/>
                      <a:stretch>
                        <a:fillRect/>
                      </a:stretch>
                    </p:blipFill>
                    <p:spPr bwMode="auto">
                      <a:xfrm>
                        <a:off x="304800" y="614363"/>
                        <a:ext cx="8483600" cy="502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9070924"/>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7762" name="Object 2"/>
          <p:cNvGraphicFramePr>
            <a:graphicFrameLocks noGrp="1" noChangeAspect="1"/>
          </p:cNvGraphicFramePr>
          <p:nvPr>
            <p:ph/>
            <p:extLst>
              <p:ext uri="{D42A27DB-BD31-4B8C-83A1-F6EECF244321}">
                <p14:modId xmlns:p14="http://schemas.microsoft.com/office/powerpoint/2010/main" val="1572580155"/>
              </p:ext>
            </p:extLst>
          </p:nvPr>
        </p:nvGraphicFramePr>
        <p:xfrm>
          <a:off x="325438" y="608013"/>
          <a:ext cx="8494712" cy="5030787"/>
        </p:xfrm>
        <a:graphic>
          <a:graphicData uri="http://schemas.openxmlformats.org/presentationml/2006/ole">
            <mc:AlternateContent xmlns:mc="http://schemas.openxmlformats.org/markup-compatibility/2006">
              <mc:Choice xmlns:v="urn:schemas-microsoft-com:vml" Requires="v">
                <p:oleObj spid="_x0000_s113689" name="Worksheet" r:id="rId3" imgW="3253697" imgH="1927800" progId="Excel.Sheet.8">
                  <p:embed/>
                </p:oleObj>
              </mc:Choice>
              <mc:Fallback>
                <p:oleObj name="Worksheet" r:id="rId3" imgW="3253697" imgH="1927800" progId="Excel.Sheet.8">
                  <p:embed/>
                  <p:pic>
                    <p:nvPicPr>
                      <p:cNvPr id="0" name=""/>
                      <p:cNvPicPr>
                        <a:picLocks noChangeAspect="1" noChangeArrowheads="1"/>
                      </p:cNvPicPr>
                      <p:nvPr/>
                    </p:nvPicPr>
                    <p:blipFill>
                      <a:blip r:embed="rId4"/>
                      <a:srcRect/>
                      <a:stretch>
                        <a:fillRect/>
                      </a:stretch>
                    </p:blipFill>
                    <p:spPr bwMode="auto">
                      <a:xfrm>
                        <a:off x="325438" y="608013"/>
                        <a:ext cx="8494712" cy="503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18016218"/>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433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2293" name="Rectangle 5"/>
          <p:cNvSpPr>
            <a:spLocks noGrp="1" noChangeArrowheads="1"/>
          </p:cNvSpPr>
          <p:nvPr>
            <p:ph type="body" idx="1"/>
          </p:nvPr>
        </p:nvSpPr>
        <p:spPr>
          <a:xfrm>
            <a:off x="228600" y="304800"/>
            <a:ext cx="8610600" cy="6324600"/>
          </a:xfrm>
          <a:noFill/>
        </p:spPr>
        <p:txBody>
          <a:bodyPr lIns="92075" tIns="46038" rIns="92075" bIns="46038"/>
          <a:lstStyle/>
          <a:p>
            <a:pPr>
              <a:spcBef>
                <a:spcPts val="0"/>
              </a:spcBef>
              <a:buFont typeface="Arial" pitchFamily="34" charset="0"/>
              <a:buNone/>
            </a:pPr>
            <a:r>
              <a:rPr lang="en-US" altLang="en-US" sz="4400" b="1" dirty="0"/>
              <a:t>Continue preceding slide</a:t>
            </a:r>
          </a:p>
          <a:p>
            <a:pPr>
              <a:spcBef>
                <a:spcPts val="0"/>
              </a:spcBef>
              <a:buFont typeface="Arial" pitchFamily="34" charset="0"/>
              <a:buNone/>
            </a:pPr>
            <a:r>
              <a:rPr lang="en-US" altLang="en-US" sz="4400" b="1" dirty="0"/>
              <a:t>Assume the taxpayer is a Mike Corporation and the tax rate is 40%.</a:t>
            </a:r>
          </a:p>
          <a:p>
            <a:pPr>
              <a:spcBef>
                <a:spcPts val="0"/>
              </a:spcBef>
              <a:buFont typeface="Arial" pitchFamily="34" charset="0"/>
              <a:buNone/>
            </a:pPr>
            <a:r>
              <a:rPr lang="en-US" altLang="en-US" sz="4400" b="1" dirty="0"/>
              <a:t>What is the balance in the deferred tax asset or liability account (related to this transaction) at year-end?</a:t>
            </a:r>
          </a:p>
          <a:p>
            <a:pPr>
              <a:spcBef>
                <a:spcPts val="0"/>
              </a:spcBef>
              <a:buFont typeface="Arial" pitchFamily="34" charset="0"/>
              <a:buNone/>
            </a:pPr>
            <a:r>
              <a:rPr lang="en-US" altLang="en-US" sz="4400" b="1" dirty="0"/>
              <a:t>Asset or liability?</a:t>
            </a:r>
            <a:endParaRPr lang="en-US" altLang="en-US" sz="3600" b="1" dirty="0"/>
          </a:p>
        </p:txBody>
      </p:sp>
    </p:spTree>
    <p:extLst>
      <p:ext uri="{BB962C8B-B14F-4D97-AF65-F5344CB8AC3E}">
        <p14:creationId xmlns:p14="http://schemas.microsoft.com/office/powerpoint/2010/main" val="379293277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2"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body" idx="1"/>
          </p:nvPr>
        </p:nvSpPr>
        <p:spPr>
          <a:xfrm>
            <a:off x="152400" y="228600"/>
            <a:ext cx="8763000" cy="6248400"/>
          </a:xfrm>
        </p:spPr>
        <p:txBody>
          <a:bodyPr/>
          <a:lstStyle/>
          <a:p>
            <a:pPr marL="0" indent="0" eaLnBrk="1" hangingPunct="1">
              <a:buFontTx/>
              <a:buNone/>
            </a:pPr>
            <a:r>
              <a:rPr lang="en-US" altLang="en-US" sz="4800" b="1" u="sng" dirty="0">
                <a:solidFill>
                  <a:srgbClr val="C00000"/>
                </a:solidFill>
              </a:rPr>
              <a:t>Bold Co. Installment Sale [1]</a:t>
            </a:r>
          </a:p>
          <a:p>
            <a:pPr marL="0" indent="0" eaLnBrk="1" hangingPunct="1">
              <a:buFontTx/>
              <a:buNone/>
            </a:pPr>
            <a:r>
              <a:rPr lang="en-US" altLang="en-US" b="1" dirty="0"/>
              <a:t>On 1-1-2015, Bold, Inc., sold for $800,000 a parcel of land which it owned for five years.  The land had a basis of $700,000.  </a:t>
            </a:r>
            <a:br>
              <a:rPr lang="en-US" altLang="en-US" b="1" dirty="0"/>
            </a:br>
            <a:r>
              <a:rPr lang="en-US" altLang="en-US" b="1" dirty="0"/>
              <a:t>Under the agreement $200,000 of the selling price plus appropriate interest will be received each year for four years, beginning on 12-31-2015.  </a:t>
            </a:r>
            <a:br>
              <a:rPr lang="en-US" altLang="en-US" b="1" dirty="0"/>
            </a:br>
            <a:r>
              <a:rPr lang="en-US" altLang="en-US" b="1" dirty="0"/>
              <a:t>The amount of gain reported on the installment basis for 2015 is:</a:t>
            </a:r>
          </a:p>
          <a:p>
            <a:pPr marL="0" indent="0" eaLnBrk="1" hangingPunct="1">
              <a:buFontTx/>
              <a:buNone/>
            </a:pPr>
            <a:r>
              <a:rPr lang="en-US" altLang="en-US" b="1" dirty="0"/>
              <a:t>a. $100,000   b. $75,000    </a:t>
            </a:r>
          </a:p>
          <a:p>
            <a:pPr marL="0" indent="0" eaLnBrk="1" hangingPunct="1">
              <a:buFontTx/>
              <a:buNone/>
            </a:pPr>
            <a:r>
              <a:rPr lang="en-US" altLang="en-US" b="1" dirty="0"/>
              <a:t>c. $25,000     d. $15,000   e. none of these </a:t>
            </a:r>
          </a:p>
        </p:txBody>
      </p:sp>
    </p:spTree>
    <p:extLst>
      <p:ext uri="{BB962C8B-B14F-4D97-AF65-F5344CB8AC3E}">
        <p14:creationId xmlns:p14="http://schemas.microsoft.com/office/powerpoint/2010/main" val="1040671082"/>
      </p:ext>
    </p:extLst>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9810" name="Object 2"/>
          <p:cNvGraphicFramePr>
            <a:graphicFrameLocks noGrp="1" noChangeAspect="1"/>
          </p:cNvGraphicFramePr>
          <p:nvPr>
            <p:ph/>
            <p:extLst>
              <p:ext uri="{D42A27DB-BD31-4B8C-83A1-F6EECF244321}">
                <p14:modId xmlns:p14="http://schemas.microsoft.com/office/powerpoint/2010/main" val="1947411712"/>
              </p:ext>
            </p:extLst>
          </p:nvPr>
        </p:nvGraphicFramePr>
        <p:xfrm>
          <a:off x="404813" y="425450"/>
          <a:ext cx="7948612" cy="5875338"/>
        </p:xfrm>
        <a:graphic>
          <a:graphicData uri="http://schemas.openxmlformats.org/presentationml/2006/ole">
            <mc:AlternateContent xmlns:mc="http://schemas.openxmlformats.org/markup-compatibility/2006">
              <mc:Choice xmlns:v="urn:schemas-microsoft-com:vml" Requires="v">
                <p:oleObj spid="_x0000_s114713" name="Worksheet" r:id="rId3" imgW="2834667" imgH="2095416" progId="Excel.Sheet.8">
                  <p:embed/>
                </p:oleObj>
              </mc:Choice>
              <mc:Fallback>
                <p:oleObj name="Worksheet" r:id="rId3" imgW="2834667" imgH="2095416" progId="Excel.Sheet.8">
                  <p:embed/>
                  <p:pic>
                    <p:nvPicPr>
                      <p:cNvPr id="0" name=""/>
                      <p:cNvPicPr>
                        <a:picLocks noChangeAspect="1" noChangeArrowheads="1"/>
                      </p:cNvPicPr>
                      <p:nvPr/>
                    </p:nvPicPr>
                    <p:blipFill>
                      <a:blip r:embed="rId4"/>
                      <a:srcRect/>
                      <a:stretch>
                        <a:fillRect/>
                      </a:stretch>
                    </p:blipFill>
                    <p:spPr bwMode="auto">
                      <a:xfrm>
                        <a:off x="404813" y="425450"/>
                        <a:ext cx="7948612" cy="587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75796452"/>
      </p:ext>
    </p:extLst>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0834" name="Object 2"/>
          <p:cNvGraphicFramePr>
            <a:graphicFrameLocks noGrp="1" noChangeAspect="1"/>
          </p:cNvGraphicFramePr>
          <p:nvPr>
            <p:ph/>
            <p:extLst>
              <p:ext uri="{D42A27DB-BD31-4B8C-83A1-F6EECF244321}">
                <p14:modId xmlns:p14="http://schemas.microsoft.com/office/powerpoint/2010/main" val="2990079394"/>
              </p:ext>
            </p:extLst>
          </p:nvPr>
        </p:nvGraphicFramePr>
        <p:xfrm>
          <a:off x="425450" y="223838"/>
          <a:ext cx="7918450" cy="6364287"/>
        </p:xfrm>
        <a:graphic>
          <a:graphicData uri="http://schemas.openxmlformats.org/presentationml/2006/ole">
            <mc:AlternateContent xmlns:mc="http://schemas.openxmlformats.org/markup-compatibility/2006">
              <mc:Choice xmlns:v="urn:schemas-microsoft-com:vml" Requires="v">
                <p:oleObj spid="_x0000_s115737" name="Worksheet" r:id="rId3" imgW="2644061" imgH="2126088" progId="Excel.Sheet.8">
                  <p:embed/>
                </p:oleObj>
              </mc:Choice>
              <mc:Fallback>
                <p:oleObj name="Worksheet" r:id="rId3" imgW="2644061" imgH="2126088" progId="Excel.Sheet.8">
                  <p:embed/>
                  <p:pic>
                    <p:nvPicPr>
                      <p:cNvPr id="0" name=""/>
                      <p:cNvPicPr>
                        <a:picLocks noChangeAspect="1" noChangeArrowheads="1"/>
                      </p:cNvPicPr>
                      <p:nvPr/>
                    </p:nvPicPr>
                    <p:blipFill>
                      <a:blip r:embed="rId4"/>
                      <a:srcRect/>
                      <a:stretch>
                        <a:fillRect/>
                      </a:stretch>
                    </p:blipFill>
                    <p:spPr bwMode="auto">
                      <a:xfrm>
                        <a:off x="425450" y="223838"/>
                        <a:ext cx="7918450" cy="6364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435048931"/>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lgn="ctr">
              <a:spcBef>
                <a:spcPct val="0"/>
              </a:spcBef>
              <a:buFont typeface="Arial" pitchFamily="34" charset="0"/>
              <a:buNone/>
            </a:pPr>
            <a:r>
              <a:rPr lang="en-US" altLang="en-US" sz="4000" b="1" u="sng" dirty="0">
                <a:solidFill>
                  <a:srgbClr val="FF3300"/>
                </a:solidFill>
                <a:cs typeface="Times New Roman" pitchFamily="18" charset="0"/>
              </a:rPr>
              <a:t>Sale to Related Party</a:t>
            </a:r>
          </a:p>
          <a:p>
            <a:pPr marL="457200" indent="-457200">
              <a:spcBef>
                <a:spcPct val="0"/>
              </a:spcBef>
            </a:pPr>
            <a:r>
              <a:rPr lang="en-US" altLang="en-US" sz="3600" b="1" dirty="0">
                <a:cs typeface="Times New Roman" pitchFamily="18" charset="0"/>
              </a:rPr>
              <a:t>Losses on sales to related parties are disallowed</a:t>
            </a:r>
          </a:p>
          <a:p>
            <a:pPr marL="1027113" lvl="1" indent="-455613">
              <a:spcBef>
                <a:spcPct val="0"/>
              </a:spcBef>
            </a:pPr>
            <a:r>
              <a:rPr lang="en-US" altLang="en-US" sz="3200" b="1" dirty="0">
                <a:cs typeface="Times New Roman" pitchFamily="18" charset="0"/>
              </a:rPr>
              <a:t>Related parties include brothers, sisters, spouse, ancestors and lineal </a:t>
            </a:r>
            <a:r>
              <a:rPr lang="en-US" altLang="en-US" sz="3200" b="1" dirty="0" err="1">
                <a:cs typeface="Times New Roman" pitchFamily="18" charset="0"/>
              </a:rPr>
              <a:t>descendents</a:t>
            </a:r>
            <a:r>
              <a:rPr lang="en-US" altLang="en-US" sz="3200" b="1" dirty="0">
                <a:cs typeface="Times New Roman" pitchFamily="18" charset="0"/>
              </a:rPr>
              <a:t>, as well as a more-than 50% owned corporation</a:t>
            </a:r>
          </a:p>
          <a:p>
            <a:pPr marL="457200" indent="-457200">
              <a:spcBef>
                <a:spcPct val="0"/>
              </a:spcBef>
            </a:pPr>
            <a:r>
              <a:rPr lang="en-US" altLang="en-US" sz="3600" b="1" dirty="0">
                <a:cs typeface="Times New Roman" pitchFamily="18" charset="0"/>
              </a:rPr>
              <a:t>If related buyer later sells property at a gain, this gain can be reduced (not below zero) by the seller</a:t>
            </a:r>
            <a:r>
              <a:rPr lang="en-US" altLang="en-US" sz="3600" b="1" dirty="0">
                <a:latin typeface="Tahoma" pitchFamily="34" charset="0"/>
                <a:cs typeface="Times New Roman" pitchFamily="18" charset="0"/>
              </a:rPr>
              <a:t>’</a:t>
            </a:r>
            <a:r>
              <a:rPr lang="en-US" altLang="en-US" sz="3600" b="1" dirty="0">
                <a:cs typeface="Times New Roman" pitchFamily="18" charset="0"/>
              </a:rPr>
              <a:t>s previously disallowed loss</a:t>
            </a:r>
          </a:p>
        </p:txBody>
      </p:sp>
    </p:spTree>
    <p:extLst>
      <p:ext uri="{BB962C8B-B14F-4D97-AF65-F5344CB8AC3E}">
        <p14:creationId xmlns:p14="http://schemas.microsoft.com/office/powerpoint/2010/main" val="54281994"/>
      </p:ext>
    </p:extLst>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228600" y="152400"/>
            <a:ext cx="8763000" cy="6248400"/>
          </a:xfrm>
        </p:spPr>
        <p:txBody>
          <a:bodyPr/>
          <a:lstStyle/>
          <a:p>
            <a:pPr marL="0" indent="0">
              <a:buFontTx/>
              <a:buNone/>
            </a:pPr>
            <a:r>
              <a:rPr lang="en-US" altLang="en-US" sz="4400" b="1" u="sng" dirty="0">
                <a:solidFill>
                  <a:srgbClr val="FF3300"/>
                </a:solidFill>
              </a:rPr>
              <a:t>Loss on Sale to Relative - 1</a:t>
            </a:r>
          </a:p>
          <a:p>
            <a:pPr marL="0" indent="0">
              <a:buFontTx/>
              <a:buNone/>
            </a:pPr>
            <a:r>
              <a:rPr lang="en-US" altLang="en-US" sz="4000" b="1" dirty="0"/>
              <a:t>In April 2015, </a:t>
            </a:r>
            <a:r>
              <a:rPr lang="en-US" altLang="en-US" sz="4000" b="1" u="sng" dirty="0"/>
              <a:t>Pam sold stock </a:t>
            </a:r>
            <a:r>
              <a:rPr lang="en-US" altLang="en-US" sz="4000" b="1" dirty="0"/>
              <a:t>with a cost basis of $17,000, </a:t>
            </a:r>
            <a:r>
              <a:rPr lang="en-US" altLang="en-US" sz="4000" b="1" u="sng" dirty="0"/>
              <a:t>to Lisa, her sister</a:t>
            </a:r>
            <a:r>
              <a:rPr lang="en-US" altLang="en-US" sz="4000" b="1" dirty="0"/>
              <a:t>, for $10,000. </a:t>
            </a:r>
          </a:p>
          <a:p>
            <a:pPr marL="0" indent="0">
              <a:buFontTx/>
              <a:buNone/>
            </a:pPr>
            <a:r>
              <a:rPr lang="en-US" altLang="en-US" sz="4000" b="1" dirty="0"/>
              <a:t>In September 2015, Lisa sold the same shares of stock to her neighbor, Niki, for $20,000.  </a:t>
            </a:r>
          </a:p>
          <a:p>
            <a:pPr marL="0" indent="0">
              <a:buFontTx/>
              <a:buNone/>
            </a:pPr>
            <a:r>
              <a:rPr lang="en-US" altLang="en-US" sz="4000" b="1" dirty="0"/>
              <a:t>What is Lisa's gain for 2015?</a:t>
            </a:r>
          </a:p>
          <a:p>
            <a:pPr marL="0" indent="0">
              <a:buFontTx/>
              <a:buNone/>
            </a:pPr>
            <a:r>
              <a:rPr lang="en-US" altLang="en-US" sz="4000" b="1" dirty="0"/>
              <a:t>a. $0  b. $3,000  c. $7,000  d. $10,000</a:t>
            </a:r>
            <a:r>
              <a:rPr lang="en-US" altLang="en-US" sz="4000" dirty="0"/>
              <a:t> </a:t>
            </a:r>
          </a:p>
        </p:txBody>
      </p:sp>
    </p:spTree>
    <p:extLst>
      <p:ext uri="{BB962C8B-B14F-4D97-AF65-F5344CB8AC3E}">
        <p14:creationId xmlns:p14="http://schemas.microsoft.com/office/powerpoint/2010/main" val="1113521688"/>
      </p:ext>
    </p:extLst>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p:cNvGraphicFramePr>
            <a:graphicFrameLocks noGrp="1" noChangeAspect="1"/>
          </p:cNvGraphicFramePr>
          <p:nvPr>
            <p:ph/>
          </p:nvPr>
        </p:nvGraphicFramePr>
        <p:xfrm>
          <a:off x="301625" y="750888"/>
          <a:ext cx="8493125" cy="5068887"/>
        </p:xfrm>
        <a:graphic>
          <a:graphicData uri="http://schemas.openxmlformats.org/presentationml/2006/ole">
            <mc:AlternateContent xmlns:mc="http://schemas.openxmlformats.org/markup-compatibility/2006">
              <mc:Choice xmlns:v="urn:schemas-microsoft-com:vml" Requires="v">
                <p:oleObj spid="_x0000_s24602" name="Worksheet" r:id="rId3" imgW="2247834" imgH="1340987" progId="Excel.Sheet.8">
                  <p:embed/>
                </p:oleObj>
              </mc:Choice>
              <mc:Fallback>
                <p:oleObj name="Worksheet" r:id="rId3" imgW="2247834" imgH="13409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25" y="750888"/>
                        <a:ext cx="8493125" cy="506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29352716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304800" y="228600"/>
            <a:ext cx="8610600" cy="6307138"/>
          </a:xfrm>
          <a:noFill/>
        </p:spPr>
        <p:txBody>
          <a:bodyPr lIns="90488" tIns="44450" rIns="90488" bIns="44450">
            <a:spAutoFit/>
          </a:bodyPr>
          <a:lstStyle/>
          <a:p>
            <a:pPr algn="l"/>
            <a:r>
              <a:rPr lang="en-US" altLang="en-US" b="1" u="sng">
                <a:solidFill>
                  <a:srgbClr val="FF3300"/>
                </a:solidFill>
                <a:cs typeface="Times New Roman" pitchFamily="18" charset="0"/>
              </a:rPr>
              <a:t>Allan’s Gains and Losses-1</a:t>
            </a:r>
            <a:br>
              <a:rPr lang="en-US" altLang="en-US" sz="4000" b="1" u="sng">
                <a:solidFill>
                  <a:srgbClr val="FF3300"/>
                </a:solidFill>
                <a:cs typeface="Times New Roman" pitchFamily="18" charset="0"/>
              </a:rPr>
            </a:br>
            <a:r>
              <a:rPr lang="en-US" altLang="en-US" sz="4000" b="1">
                <a:cs typeface="Times New Roman" pitchFamily="18" charset="0"/>
              </a:rPr>
              <a:t>Allan received $5,000 cash and an auto worth $15,000 in exchange for a lot that was encumbered by a $13,000 liability that the buyer assumed. </a:t>
            </a:r>
            <a:br>
              <a:rPr lang="en-US" altLang="en-US" sz="4000" b="1">
                <a:cs typeface="Times New Roman" pitchFamily="18" charset="0"/>
              </a:rPr>
            </a:br>
            <a:r>
              <a:rPr lang="en-US" altLang="en-US" sz="4000" b="1">
                <a:cs typeface="Times New Roman" pitchFamily="18" charset="0"/>
              </a:rPr>
              <a:t>a. What is the amount realized </a:t>
            </a:r>
            <a:br>
              <a:rPr lang="en-US" altLang="en-US" sz="4000" b="1">
                <a:cs typeface="Times New Roman" pitchFamily="18" charset="0"/>
              </a:rPr>
            </a:br>
            <a:r>
              <a:rPr lang="en-US" altLang="en-US" sz="4000" b="1">
                <a:cs typeface="Times New Roman" pitchFamily="18" charset="0"/>
              </a:rPr>
              <a:t>     on this sale? </a:t>
            </a:r>
            <a:br>
              <a:rPr lang="en-US" altLang="en-US" sz="4000" b="1">
                <a:cs typeface="Times New Roman" pitchFamily="18" charset="0"/>
              </a:rPr>
            </a:br>
            <a:r>
              <a:rPr lang="en-US" altLang="en-US" sz="4000" b="1">
                <a:cs typeface="Times New Roman" pitchFamily="18" charset="0"/>
              </a:rPr>
              <a:t>b. If Allan had a basis of $34,000 in </a:t>
            </a:r>
            <a:br>
              <a:rPr lang="en-US" altLang="en-US" sz="4000" b="1">
                <a:cs typeface="Times New Roman" pitchFamily="18" charset="0"/>
              </a:rPr>
            </a:br>
            <a:r>
              <a:rPr lang="en-US" altLang="en-US" sz="4000" b="1">
                <a:cs typeface="Times New Roman" pitchFamily="18" charset="0"/>
              </a:rPr>
              <a:t>     the land, what is his gain or </a:t>
            </a:r>
            <a:br>
              <a:rPr lang="en-US" altLang="en-US" sz="4000" b="1">
                <a:cs typeface="Times New Roman" pitchFamily="18" charset="0"/>
              </a:rPr>
            </a:br>
            <a:r>
              <a:rPr lang="en-US" altLang="en-US" sz="4000" b="1">
                <a:cs typeface="Times New Roman" pitchFamily="18" charset="0"/>
              </a:rPr>
              <a:t>     loss on the sale? </a:t>
            </a:r>
            <a:endParaRPr lang="en-US" altLang="en-US" sz="3200" b="1">
              <a:cs typeface="Times New Roman" pitchFamily="18" charset="0"/>
            </a:endParaRPr>
          </a:p>
        </p:txBody>
      </p:sp>
    </p:spTree>
    <p:extLst>
      <p:ext uri="{BB962C8B-B14F-4D97-AF65-F5344CB8AC3E}">
        <p14:creationId xmlns:p14="http://schemas.microsoft.com/office/powerpoint/2010/main" val="4098955553"/>
      </p:ext>
    </p:extLst>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2"/>
          <p:cNvGraphicFramePr>
            <a:graphicFrameLocks noGrp="1" noChangeAspect="1"/>
          </p:cNvGraphicFramePr>
          <p:nvPr>
            <p:ph/>
          </p:nvPr>
        </p:nvGraphicFramePr>
        <p:xfrm>
          <a:off x="301625" y="750888"/>
          <a:ext cx="8493125" cy="5068887"/>
        </p:xfrm>
        <a:graphic>
          <a:graphicData uri="http://schemas.openxmlformats.org/presentationml/2006/ole">
            <mc:AlternateContent xmlns:mc="http://schemas.openxmlformats.org/markup-compatibility/2006">
              <mc:Choice xmlns:v="urn:schemas-microsoft-com:vml" Requires="v">
                <p:oleObj spid="_x0000_s25626" name="Worksheet" r:id="rId3" imgW="2247834" imgH="1340987" progId="Excel.Sheet.8">
                  <p:embed/>
                </p:oleObj>
              </mc:Choice>
              <mc:Fallback>
                <p:oleObj name="Worksheet" r:id="rId3" imgW="2247834" imgH="13409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25" y="750888"/>
                        <a:ext cx="8493125" cy="506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010171770"/>
      </p:ext>
    </p:extLst>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2"/>
          <p:cNvGraphicFramePr>
            <a:graphicFrameLocks noGrp="1" noChangeAspect="1"/>
          </p:cNvGraphicFramePr>
          <p:nvPr>
            <p:ph/>
          </p:nvPr>
        </p:nvGraphicFramePr>
        <p:xfrm>
          <a:off x="293688" y="781050"/>
          <a:ext cx="8493125" cy="5068888"/>
        </p:xfrm>
        <a:graphic>
          <a:graphicData uri="http://schemas.openxmlformats.org/presentationml/2006/ole">
            <mc:AlternateContent xmlns:mc="http://schemas.openxmlformats.org/markup-compatibility/2006">
              <mc:Choice xmlns:v="urn:schemas-microsoft-com:vml" Requires="v">
                <p:oleObj spid="_x0000_s26650" name="Worksheet" r:id="rId3" imgW="2247834" imgH="1340987" progId="Excel.Sheet.8">
                  <p:embed/>
                </p:oleObj>
              </mc:Choice>
              <mc:Fallback>
                <p:oleObj name="Worksheet" r:id="rId3" imgW="2247834" imgH="13409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688" y="781050"/>
                        <a:ext cx="8493125" cy="506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1790539"/>
      </p:ext>
    </p:extLst>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
          <p:cNvGraphicFramePr>
            <a:graphicFrameLocks noGrp="1" noChangeAspect="1"/>
          </p:cNvGraphicFramePr>
          <p:nvPr>
            <p:ph/>
            <p:extLst>
              <p:ext uri="{D42A27DB-BD31-4B8C-83A1-F6EECF244321}">
                <p14:modId xmlns:p14="http://schemas.microsoft.com/office/powerpoint/2010/main" val="3238715400"/>
              </p:ext>
            </p:extLst>
          </p:nvPr>
        </p:nvGraphicFramePr>
        <p:xfrm>
          <a:off x="301625" y="750888"/>
          <a:ext cx="8493125" cy="5068887"/>
        </p:xfrm>
        <a:graphic>
          <a:graphicData uri="http://schemas.openxmlformats.org/presentationml/2006/ole">
            <mc:AlternateContent xmlns:mc="http://schemas.openxmlformats.org/markup-compatibility/2006">
              <mc:Choice xmlns:v="urn:schemas-microsoft-com:vml" Requires="v">
                <p:oleObj spid="_x0000_s27674" name="Worksheet" r:id="rId3" imgW="2247938" imgH="1341144" progId="Excel.Sheet.8">
                  <p:embed/>
                </p:oleObj>
              </mc:Choice>
              <mc:Fallback>
                <p:oleObj name="Worksheet" r:id="rId3" imgW="2247938" imgH="1341144" progId="Excel.Sheet.8">
                  <p:embed/>
                  <p:pic>
                    <p:nvPicPr>
                      <p:cNvPr id="0" name=""/>
                      <p:cNvPicPr>
                        <a:picLocks noChangeAspect="1" noChangeArrowheads="1"/>
                      </p:cNvPicPr>
                      <p:nvPr/>
                    </p:nvPicPr>
                    <p:blipFill>
                      <a:blip r:embed="rId4"/>
                      <a:srcRect/>
                      <a:stretch>
                        <a:fillRect/>
                      </a:stretch>
                    </p:blipFill>
                    <p:spPr bwMode="auto">
                      <a:xfrm>
                        <a:off x="301625" y="750888"/>
                        <a:ext cx="8493125" cy="506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73294319"/>
      </p:ext>
    </p:extLst>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4400" b="1" u="sng" dirty="0">
                <a:solidFill>
                  <a:srgbClr val="C00000"/>
                </a:solidFill>
                <a:cs typeface="Times New Roman" pitchFamily="18" charset="0"/>
              </a:rPr>
              <a:t>End</a:t>
            </a:r>
            <a:endParaRPr lang="en-US" altLang="en-US" sz="28700" b="1" dirty="0">
              <a:solidFill>
                <a:srgbClr val="C00000"/>
              </a:solidFill>
              <a:cs typeface="Times New Roman" pitchFamily="18" charset="0"/>
            </a:endParaRPr>
          </a:p>
        </p:txBody>
      </p:sp>
    </p:spTree>
    <p:extLst>
      <p:ext uri="{BB962C8B-B14F-4D97-AF65-F5344CB8AC3E}">
        <p14:creationId xmlns:p14="http://schemas.microsoft.com/office/powerpoint/2010/main" val="3611804698"/>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1743</TotalTime>
  <Words>2119</Words>
  <Application>Microsoft Office PowerPoint</Application>
  <PresentationFormat>On-screen Show (4:3)</PresentationFormat>
  <Paragraphs>235</Paragraphs>
  <Slides>93</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2" baseType="lpstr">
      <vt:lpstr>Arial</vt:lpstr>
      <vt:lpstr>Arial Black</vt:lpstr>
      <vt:lpstr>Calibri</vt:lpstr>
      <vt:lpstr>Monotype Sorts</vt:lpstr>
      <vt:lpstr>Tahoma</vt:lpstr>
      <vt:lpstr>Times New Roman</vt:lpstr>
      <vt:lpstr>Wingdings</vt:lpstr>
      <vt:lpstr>Office Theme</vt:lpstr>
      <vt:lpstr>Worksheet</vt:lpstr>
      <vt:lpstr>Chap-11-1B-Property Disposition   Howard Godfrey, Ph.D., CPA Professor of Accounting  ©Howard Godfrey-2015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Allan’s Gains and Losses-1 Allan received $5,000 cash and an auto worth $15,000 in exchange for a lot that was encumbered by a $13,000 liability that the buyer assumed.  a. What is the amount realized       on this sale?  b. If Allan had a basis of $34,000 in       the land, what is his gain or       loss on the sale? </vt:lpstr>
      <vt:lpstr>Allan’s Gains and Losses-2 c. If Allen has owned the land      for five years as an investment,      what is the character of the gain      or loss?  d. How would your answer to (c)       change if the land had been       used by Allan’s business as      a parking lot?</vt:lpstr>
      <vt:lpstr>Allan’s Gains and Losses-3 a. $5,000 + $15,000 + $13,000 = $33,000 amount realized.  b. $33,000 - $34,000 = $1,000 loss  c. Long-term capital loss.  d. If the property had been used in a business, it would be Section 1231 property and it would be a Section 1231 loss.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Instructor PowerPoint Slides. Summer, 2008. Edited May 30, 2008. Copyright © 2008, Dr. Howard Godfrey</dc:title>
  <dc:creator>Howard</dc:creator>
  <cp:lastModifiedBy>hgodfrey@uncc.edu</cp:lastModifiedBy>
  <cp:revision>380</cp:revision>
  <cp:lastPrinted>2015-11-23T17:06:49Z</cp:lastPrinted>
  <dcterms:created xsi:type="dcterms:W3CDTF">2008-05-30T15:41:50Z</dcterms:created>
  <dcterms:modified xsi:type="dcterms:W3CDTF">2016-11-21T03:07:14Z</dcterms:modified>
</cp:coreProperties>
</file>