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61" r:id="rId2"/>
    <p:sldId id="362" r:id="rId3"/>
    <p:sldId id="363" r:id="rId4"/>
    <p:sldId id="439" r:id="rId5"/>
    <p:sldId id="438" r:id="rId6"/>
    <p:sldId id="440" r:id="rId7"/>
    <p:sldId id="441" r:id="rId8"/>
    <p:sldId id="442" r:id="rId9"/>
    <p:sldId id="430" r:id="rId10"/>
    <p:sldId id="431" r:id="rId11"/>
    <p:sldId id="443" r:id="rId12"/>
    <p:sldId id="444" r:id="rId13"/>
    <p:sldId id="434" r:id="rId14"/>
    <p:sldId id="445" r:id="rId15"/>
    <p:sldId id="446" r:id="rId16"/>
    <p:sldId id="447" r:id="rId17"/>
    <p:sldId id="518" r:id="rId18"/>
    <p:sldId id="519" r:id="rId19"/>
    <p:sldId id="483" r:id="rId20"/>
    <p:sldId id="482" r:id="rId21"/>
    <p:sldId id="448" r:id="rId22"/>
    <p:sldId id="449" r:id="rId23"/>
    <p:sldId id="450" r:id="rId24"/>
    <p:sldId id="452" r:id="rId25"/>
    <p:sldId id="454" r:id="rId26"/>
    <p:sldId id="504" r:id="rId27"/>
    <p:sldId id="476" r:id="rId28"/>
    <p:sldId id="456" r:id="rId29"/>
    <p:sldId id="488" r:id="rId30"/>
    <p:sldId id="489" r:id="rId31"/>
    <p:sldId id="490" r:id="rId32"/>
    <p:sldId id="492" r:id="rId33"/>
    <p:sldId id="493" r:id="rId34"/>
    <p:sldId id="494" r:id="rId35"/>
    <p:sldId id="495" r:id="rId36"/>
    <p:sldId id="496" r:id="rId37"/>
    <p:sldId id="498" r:id="rId38"/>
    <p:sldId id="499" r:id="rId39"/>
    <p:sldId id="517" r:id="rId40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86" autoAdjust="0"/>
  </p:normalViewPr>
  <p:slideViewPr>
    <p:cSldViewPr>
      <p:cViewPr varScale="1">
        <p:scale>
          <a:sx n="99" d="100"/>
          <a:sy n="99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3348" y="84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50439" y="234077"/>
            <a:ext cx="3538538" cy="312103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T16-Chp-12-1-Choice-of-Entity-General-2009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639416" y="234077"/>
            <a:ext cx="2201757" cy="312103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Accounting  4220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14537" y="8738870"/>
            <a:ext cx="2752196" cy="390128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Copyright 2016. Dr. Howard Godfrey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738870"/>
            <a:ext cx="2753834" cy="468154"/>
          </a:xfrm>
          <a:prstGeom prst="rect">
            <a:avLst/>
          </a:prstGeom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r>
              <a:rPr lang="en-US" altLang="en-US" dirty="0"/>
              <a:t> Chapter  12.  Page </a:t>
            </a:r>
            <a:fld id="{3506F0CC-FED3-400E-A409-571C0A220D9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AFE757E-2033-4CF6-991C-7EF742817698}" type="datetimeFigureOut">
              <a:rPr lang="en-US"/>
              <a:pPr>
                <a:defRPr/>
              </a:pPr>
              <a:t>7/27/2016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B261E3F-5426-41A6-82B6-5B1F6E4681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912195-7E03-432C-8D48-E80ED6772989}" type="slidenum">
              <a:rPr lang="en-US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3610" y="4447461"/>
            <a:ext cx="5189855" cy="42133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53" tIns="45661" rIns="92953" bIns="45661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89092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6500" y="708025"/>
            <a:ext cx="4665663" cy="34988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4D0B50F-FAEE-4830-B953-8F8B833A5280}" type="slidenum">
              <a:rPr lang="en-US" altLang="en-US">
                <a:latin typeface="Calibri" panose="020F0502020204030204" pitchFamily="34" charset="0"/>
              </a:rPr>
              <a:pPr eaLnBrk="1" hangingPunct="1"/>
              <a:t>18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96260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9495535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AA48CC0-54C0-4944-B429-80FC6E9F223C}" type="slidenum">
              <a:rPr lang="en-US" altLang="en-US">
                <a:latin typeface="Calibri" panose="020F0502020204030204" pitchFamily="34" charset="0"/>
              </a:rPr>
              <a:pPr eaLnBrk="1" hangingPunct="1"/>
              <a:t>19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728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3610" y="4447461"/>
            <a:ext cx="5189855" cy="42133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53" tIns="45661" rIns="92953" bIns="45661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97284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6500" y="708025"/>
            <a:ext cx="4665663" cy="34988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3A4E059-70E8-4BA4-AAB1-1591E696C154}" type="slidenum">
              <a:rPr lang="en-US" altLang="en-US">
                <a:latin typeface="Calibri" panose="020F0502020204030204" pitchFamily="34" charset="0"/>
              </a:rPr>
              <a:pPr eaLnBrk="1" hangingPunct="1"/>
              <a:t>20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3610" y="4447461"/>
            <a:ext cx="5189855" cy="42133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53" tIns="45661" rIns="92953" bIns="45661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98308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6500" y="708025"/>
            <a:ext cx="4665663" cy="34988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C08E173-E093-4500-8771-0A54EE5E4BFD}" type="slidenum">
              <a:rPr lang="en-US" altLang="en-US">
                <a:latin typeface="Calibri" panose="020F0502020204030204" pitchFamily="34" charset="0"/>
              </a:rPr>
              <a:pPr eaLnBrk="1" hangingPunct="1"/>
              <a:t>21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9331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99332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57D7788-837F-49EF-ADDA-F941128E936E}" type="slidenum">
              <a:rPr lang="en-US" altLang="en-US">
                <a:latin typeface="Calibri" panose="020F0502020204030204" pitchFamily="34" charset="0"/>
              </a:rPr>
              <a:pPr eaLnBrk="1" hangingPunct="1"/>
              <a:t>22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0035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720F683-44A2-4F33-9102-452005585D76}" type="slidenum">
              <a:rPr lang="en-US" altLang="en-US">
                <a:latin typeface="Calibri" panose="020F0502020204030204" pitchFamily="34" charset="0"/>
              </a:rPr>
              <a:pPr eaLnBrk="1" hangingPunct="1"/>
              <a:t>23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5475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0547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DAF3B32-2B4F-4145-9FC9-453BC261D76A}" type="slidenum">
              <a:rPr lang="en-US" altLang="en-US">
                <a:latin typeface="Calibri" panose="020F0502020204030204" pitchFamily="34" charset="0"/>
              </a:rPr>
              <a:pPr eaLnBrk="1" hangingPunct="1"/>
              <a:t>29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921BB9-C044-414F-AB1F-B7387F2D6DD5}" type="slidenum">
              <a:rPr lang="en-US" altLang="en-US">
                <a:latin typeface="Calibri" panose="020F0502020204030204" pitchFamily="34" charset="0"/>
              </a:rPr>
              <a:pPr eaLnBrk="1" hangingPunct="1"/>
              <a:t>30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100"/>
              <a:t>Note that Mary actually pays 7.65% tax rate on the first 102,000 and 1.45% on the excess  income over $102,000.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B0615A3-FD71-497C-B87A-B3530BD37075}" type="slidenum">
              <a:rPr lang="en-US" altLang="en-US">
                <a:latin typeface="Calibri" panose="020F0502020204030204" pitchFamily="34" charset="0"/>
              </a:rPr>
              <a:pPr eaLnBrk="1" hangingPunct="1"/>
              <a:t>39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26979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26980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7C7ED1B-12F0-46F7-870D-A5ADBA4E51E9}" type="slidenum">
              <a:rPr lang="en-US" altLang="en-US"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901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10B8B9-DE77-488E-8C31-8EA173C8B867}" type="slidenum">
              <a:rPr lang="en-US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91140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9F49759-46FB-4458-B3EC-E4DC25F0933E}" type="slidenum">
              <a:rPr lang="en-US" altLang="en-US"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92164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AE837AD-40CF-46CC-8E6B-A18611C1EBDA}" type="slidenum">
              <a:rPr lang="en-US" altLang="en-US"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93188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BC251FA-C597-4811-AD98-77A15E309783}" type="slidenum">
              <a:rPr lang="en-US" altLang="en-US">
                <a:latin typeface="Calibri" panose="020F0502020204030204" pitchFamily="34" charset="0"/>
              </a:rPr>
              <a:pPr eaLnBrk="1" hangingPunct="1"/>
              <a:t>14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94212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D279396-843A-4BC3-9115-4D7FB7371B52}" type="slidenum">
              <a:rPr lang="en-US" altLang="en-US">
                <a:latin typeface="Calibri" panose="020F0502020204030204" pitchFamily="34" charset="0"/>
              </a:rPr>
              <a:pPr eaLnBrk="1" hangingPunct="1"/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5235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9523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4D0B50F-FAEE-4830-B953-8F8B833A5280}" type="slidenum">
              <a:rPr lang="en-US" altLang="en-US">
                <a:latin typeface="Calibri" panose="020F0502020204030204" pitchFamily="34" charset="0"/>
              </a:rPr>
              <a:pPr eaLnBrk="1" hangingPunct="1"/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96260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4D0B50F-FAEE-4830-B953-8F8B833A5280}" type="slidenum">
              <a:rPr lang="en-US" altLang="en-US">
                <a:latin typeface="Calibri" panose="020F0502020204030204" pitchFamily="34" charset="0"/>
              </a:rPr>
              <a:pPr eaLnBrk="1" hangingPunct="1"/>
              <a:t>17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96260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389610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37995-12F1-420F-BFD9-09C4DE6DDB5A}" type="datetime1">
              <a:rPr lang="en-US"/>
              <a:pPr>
                <a:defRPr/>
              </a:pPr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EFBDA-EBB7-49E9-8097-12B19956BA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4532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C25CC-FA86-4C34-B6C5-F5AD3090ED52}" type="datetime1">
              <a:rPr lang="en-US"/>
              <a:pPr>
                <a:defRPr/>
              </a:pPr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5D0D0-891E-46A7-A7A4-62A20FE074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2720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6511A-5FCB-44C1-9111-535A1D8A0428}" type="datetime1">
              <a:rPr lang="en-US"/>
              <a:pPr>
                <a:defRPr/>
              </a:pPr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B3358-DE99-4F14-BB79-91D3A28298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2835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4FA43F-E272-4033-8701-64D8E53B41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7793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9B6DA-7EDA-41C0-BAC9-AA886A8903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46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C65AF-C7FE-451B-84D2-BEC0C2720498}" type="datetime1">
              <a:rPr lang="en-US"/>
              <a:pPr>
                <a:defRPr/>
              </a:pPr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5B86E-A793-4F7C-8914-8C8988FA91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82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EA68C-8AC8-4B8B-88A5-F7CF86F09F52}" type="datetime1">
              <a:rPr lang="en-US"/>
              <a:pPr>
                <a:defRPr/>
              </a:pPr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AB166-2356-44C5-9D70-6F08D89F0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908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0A568-1FE7-463B-ADA3-DF788EEF6FED}" type="datetime1">
              <a:rPr lang="en-US"/>
              <a:pPr>
                <a:defRPr/>
              </a:pPr>
              <a:t>7/27/2016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415C34-58D5-4AEA-98CD-44535655E4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7503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EEC07-539F-4090-A026-39925DF0003C}" type="datetime1">
              <a:rPr lang="en-US"/>
              <a:pPr>
                <a:defRPr/>
              </a:pPr>
              <a:t>7/27/2016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F5223-4954-47C8-8D43-B10EA35DB5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98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E5937-9017-45D7-B93B-DD73331541BB}" type="datetime1">
              <a:rPr lang="en-US"/>
              <a:pPr>
                <a:defRPr/>
              </a:pPr>
              <a:t>7/27/2016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4412A-BEE4-4B56-8B68-EB77A1C11C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3844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AD798-A557-48BE-B062-897BE0C4515C}" type="datetime1">
              <a:rPr lang="en-US"/>
              <a:pPr>
                <a:defRPr/>
              </a:pPr>
              <a:t>7/27/2016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2317C-9448-4E68-B38D-7051AA76FB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5566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21DC3-0381-4B74-AC75-A203E88C41C1}" type="datetime1">
              <a:rPr lang="en-US"/>
              <a:pPr>
                <a:defRPr/>
              </a:pPr>
              <a:t>7/27/2016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A9BF9-5EDA-488F-83CE-6765BDC5A9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239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964C6-F57D-4905-95B3-F724198EFBA8}" type="datetime1">
              <a:rPr lang="en-US"/>
              <a:pPr>
                <a:defRPr/>
              </a:pPr>
              <a:t>7/27/2016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A9C72-8BF3-4CA5-95F7-A7A03A2D1A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4288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58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6FFC59-1F2A-4C5A-809D-44E7ECAE97FB}" type="datetime1">
              <a:rPr lang="en-US"/>
              <a:pPr>
                <a:defRPr/>
              </a:pPr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5724758-7032-41F0-812F-61B78AE715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  <p:sldLayoutId id="2147483871" r:id="rId12"/>
    <p:sldLayoutId id="2147483872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6.bin"/><Relationship Id="rId4" Type="http://schemas.openxmlformats.org/officeDocument/2006/relationships/slide" Target="slide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e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1.emf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fld id="{82B6063F-507A-4A1D-8D90-4013B7E406EB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algn="ctr" eaLnBrk="1" hangingPunct="1"/>
              <a:t>1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711724"/>
            <a:ext cx="8839200" cy="5275803"/>
          </a:xfrm>
          <a:noFill/>
        </p:spPr>
        <p:txBody>
          <a:bodyPr lIns="90488" tIns="44450" rIns="90488" bIns="44450">
            <a:spAutoFit/>
          </a:bodyPr>
          <a:lstStyle/>
          <a:p>
            <a:pPr eaLnBrk="1" hangingPunct="1"/>
            <a:r>
              <a:rPr lang="en-US" altLang="en-US" sz="6300" b="1" dirty="0"/>
              <a:t>Chapter 12</a:t>
            </a:r>
            <a:br>
              <a:rPr lang="en-US" altLang="en-US" sz="7200" b="1" dirty="0"/>
            </a:br>
            <a:r>
              <a:rPr lang="en-US" altLang="en-US" sz="5400" b="1" dirty="0"/>
              <a:t>Choice of Entity- General</a:t>
            </a:r>
            <a:br>
              <a:rPr lang="en-US" altLang="en-US" sz="6000" b="1" dirty="0"/>
            </a:br>
            <a:r>
              <a:rPr lang="en-US" altLang="en-US" sz="6000" b="1" dirty="0"/>
              <a:t>Fall, 2016</a:t>
            </a:r>
            <a:br>
              <a:rPr lang="en-US" altLang="en-US" sz="3200" b="1" dirty="0"/>
            </a:br>
            <a:r>
              <a:rPr lang="en-US" altLang="en-US" sz="3200" b="1" dirty="0"/>
              <a:t> Howard Godfrey, Ph.D., CPA</a:t>
            </a:r>
            <a:br>
              <a:rPr lang="en-US" altLang="en-US" sz="3200" b="1" dirty="0"/>
            </a:br>
            <a:r>
              <a:rPr lang="en-US" altLang="en-US" sz="3200" b="1" dirty="0"/>
              <a:t>UNC Charlotte</a:t>
            </a:r>
            <a:br>
              <a:rPr lang="en-US" altLang="en-US" sz="3200" b="1" dirty="0"/>
            </a:br>
            <a:r>
              <a:rPr lang="en-US" altLang="en-US" sz="3200" b="1" dirty="0"/>
              <a:t>Copyright © 2013, Dr. Howard Godfrey</a:t>
            </a:r>
            <a:br>
              <a:rPr lang="en-US" altLang="en-US" sz="3200" b="1" dirty="0"/>
            </a:br>
            <a:r>
              <a:rPr lang="en-US" altLang="en-US" sz="3200" b="1" dirty="0"/>
              <a:t>Edited July 27, 2016. </a:t>
            </a:r>
            <a:br>
              <a:rPr lang="en-US" altLang="en-US" sz="3200" b="1" dirty="0"/>
            </a:br>
            <a:r>
              <a:rPr lang="en-US" altLang="en-US" sz="3200" b="1" dirty="0"/>
              <a:t>T16F-Chp-12-1-Entity-Choice-General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08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534400" cy="6324600"/>
          </a:xfrm>
          <a:noFill/>
        </p:spPr>
        <p:txBody>
          <a:bodyPr lIns="92075" tIns="46038" rIns="92075" bIns="46038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 sz="4400" b="1" u="sng">
                <a:solidFill>
                  <a:srgbClr val="FF0000"/>
                </a:solidFill>
              </a:rPr>
              <a:t>S Corporation Election Termination</a:t>
            </a:r>
          </a:p>
          <a:p>
            <a:r>
              <a:rPr lang="en-US" altLang="en-US" sz="4800" b="1">
                <a:solidFill>
                  <a:schemeClr val="tx2"/>
                </a:solidFill>
              </a:rPr>
              <a:t>Terminating</a:t>
            </a:r>
            <a:r>
              <a:rPr lang="en-US" altLang="en-US" sz="4800" b="1"/>
              <a:t> election</a:t>
            </a:r>
          </a:p>
          <a:p>
            <a:pPr lvl="1"/>
            <a:r>
              <a:rPr lang="en-US" altLang="en-US" sz="4000" b="1"/>
              <a:t>May be voluntarily terminated by consent of &gt;50% of shareholders</a:t>
            </a:r>
          </a:p>
          <a:p>
            <a:pPr lvl="1"/>
            <a:r>
              <a:rPr lang="en-US" altLang="en-US" sz="4000" b="1"/>
              <a:t>Involuntary termination occurs when any requirements are violated	</a:t>
            </a:r>
          </a:p>
          <a:p>
            <a:pPr lvl="2"/>
            <a:r>
              <a:rPr lang="en-US" altLang="en-US" sz="4000" b="1"/>
              <a:t>Must wait 5 years before applying for S status again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"/>
            <a:ext cx="8839200" cy="6575425"/>
          </a:xfrm>
        </p:spPr>
        <p:txBody>
          <a:bodyPr lIns="92075" tIns="46038" rIns="92075" bIns="46038"/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Limited Liability Company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: corporate characteristics with the conduit tax treatment of partnerships.</a:t>
            </a:r>
          </a:p>
          <a:p>
            <a:pPr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US" b="1" u="sng" dirty="0">
                <a:latin typeface="Arial" pitchFamily="34" charset="0"/>
                <a:cs typeface="Arial" pitchFamily="34" charset="0"/>
              </a:rPr>
              <a:t>The owners:</a:t>
            </a:r>
          </a:p>
          <a:p>
            <a:pPr>
              <a:spcBef>
                <a:spcPts val="0"/>
              </a:spcBef>
              <a:buFont typeface="Monotype Sorts" pitchFamily="2" charset="2"/>
              <a:buChar char="þ"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  Have limited liability</a:t>
            </a:r>
          </a:p>
          <a:p>
            <a:pPr>
              <a:spcBef>
                <a:spcPts val="0"/>
              </a:spcBef>
              <a:buFont typeface="Monotype Sorts" pitchFamily="2" charset="2"/>
              <a:buChar char="þ"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  Cannot easily transfer ownership interest</a:t>
            </a:r>
          </a:p>
          <a:p>
            <a:pPr>
              <a:spcBef>
                <a:spcPts val="0"/>
              </a:spcBef>
              <a:buFont typeface="Monotype Sorts" pitchFamily="2" charset="2"/>
              <a:buChar char="þ"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  Have full management control</a:t>
            </a:r>
          </a:p>
          <a:p>
            <a:pPr>
              <a:spcBef>
                <a:spcPts val="0"/>
              </a:spcBef>
              <a:buFont typeface="Monotype Sorts" pitchFamily="2" charset="2"/>
              <a:buChar char="þ"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  No limit on number of owners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  <a:tabLst>
                <a:tab pos="342900" algn="l"/>
              </a:tabLst>
              <a:defRPr/>
            </a:pPr>
            <a:r>
              <a:rPr lang="en-US" b="1" u="sng" dirty="0">
                <a:latin typeface="Arial" pitchFamily="34" charset="0"/>
                <a:cs typeface="Arial" pitchFamily="34" charset="0"/>
              </a:rPr>
              <a:t>The entity: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Monotype Sorts" pitchFamily="2" charset="2"/>
              <a:buChar char="þ"/>
              <a:tabLst>
                <a:tab pos="342900" algn="l"/>
              </a:tabLs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  Ceases to exist when ownership changes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Monotype Sorts" pitchFamily="2" charset="2"/>
              <a:buChar char="þ"/>
              <a:tabLst>
                <a:tab pos="342900" algn="l"/>
              </a:tabLs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  Has a moderate cost of formation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Monotype Sorts" pitchFamily="2" charset="2"/>
              <a:buChar char="þ"/>
              <a:tabLst>
                <a:tab pos="342900" algn="l"/>
              </a:tabLs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  Has a good ability to raise capital</a:t>
            </a:r>
          </a:p>
          <a:p>
            <a:pPr marL="0" indent="0">
              <a:buFont typeface="Arial" charset="0"/>
              <a:buNone/>
              <a:defRPr/>
            </a:pPr>
            <a:endParaRPr lang="en-US" sz="4400" dirty="0">
              <a:latin typeface="Arial" charset="0"/>
            </a:endParaRPr>
          </a:p>
          <a:p>
            <a:pPr algn="ctr">
              <a:buFont typeface="Arial" charset="0"/>
              <a:buNone/>
              <a:defRPr/>
            </a:pPr>
            <a:endParaRPr lang="en-US" sz="4400" dirty="0"/>
          </a:p>
          <a:p>
            <a:pPr algn="ctr">
              <a:buFont typeface="Arial" charset="0"/>
              <a:buNone/>
              <a:defRPr/>
            </a:pPr>
            <a:r>
              <a:rPr lang="en-US" sz="4400" b="1" u="sng" dirty="0">
                <a:solidFill>
                  <a:srgbClr val="FF0000"/>
                </a:solidFill>
              </a:rPr>
              <a:t> </a:t>
            </a:r>
            <a:endParaRPr lang="en-US" sz="4000" b="1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"/>
            <a:ext cx="8839200" cy="6575425"/>
          </a:xfrm>
        </p:spPr>
        <p:txBody>
          <a:bodyPr lIns="92075" tIns="46038" rIns="92075" bIns="46038"/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Limited Liability Partnership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is a general partnership with limited liability for owners.</a:t>
            </a:r>
          </a:p>
          <a:p>
            <a:pPr>
              <a:buFont typeface="Arial" charset="0"/>
              <a:buNone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The owners:</a:t>
            </a:r>
          </a:p>
          <a:p>
            <a:pPr>
              <a:buClr>
                <a:schemeClr val="tx2"/>
              </a:buClr>
              <a:buFont typeface="Monotype Sorts" pitchFamily="2" charset="2"/>
              <a:buChar char="þ"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  Have liability only for their own acts</a:t>
            </a:r>
          </a:p>
          <a:p>
            <a:pPr>
              <a:buClr>
                <a:schemeClr val="tx2"/>
              </a:buClr>
              <a:buFont typeface="Monotype Sorts" pitchFamily="2" charset="2"/>
              <a:buChar char="þ"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  Cannot easily transfer ownership interest</a:t>
            </a:r>
          </a:p>
          <a:p>
            <a:pPr>
              <a:buClr>
                <a:schemeClr val="tx2"/>
              </a:buClr>
              <a:buFont typeface="Monotype Sorts" pitchFamily="2" charset="2"/>
              <a:buChar char="þ"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  Have full management control</a:t>
            </a:r>
          </a:p>
          <a:p>
            <a:pPr>
              <a:buClr>
                <a:schemeClr val="tx2"/>
              </a:buClr>
              <a:buFont typeface="Monotype Sorts" pitchFamily="2" charset="2"/>
              <a:buChar char="þ"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  Must have at least 2 owners</a:t>
            </a:r>
          </a:p>
          <a:p>
            <a:pPr>
              <a:buFont typeface="Arial" charset="0"/>
              <a:buNone/>
              <a:tabLst>
                <a:tab pos="292100" algn="l"/>
              </a:tabLs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The entity:</a:t>
            </a:r>
          </a:p>
          <a:p>
            <a:pPr>
              <a:buFont typeface="Monotype Sorts" pitchFamily="2" charset="2"/>
              <a:buChar char="þ"/>
              <a:tabLst>
                <a:tab pos="292100" algn="l"/>
              </a:tabLs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  Ceases to exist when ownership changes</a:t>
            </a:r>
          </a:p>
          <a:p>
            <a:pPr>
              <a:buFont typeface="Monotype Sorts" pitchFamily="2" charset="2"/>
              <a:buChar char="þ"/>
              <a:tabLst>
                <a:tab pos="292100" algn="l"/>
              </a:tabLs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  Has a moderate cost of formation</a:t>
            </a:r>
          </a:p>
          <a:p>
            <a:pPr>
              <a:buFont typeface="Monotype Sorts" pitchFamily="2" charset="2"/>
              <a:buChar char="þ"/>
              <a:tabLst>
                <a:tab pos="292100" algn="l"/>
              </a:tabLs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  Has a good ability to raise capital</a:t>
            </a:r>
          </a:p>
          <a:p>
            <a:pPr>
              <a:buClr>
                <a:schemeClr val="tx2"/>
              </a:buClr>
              <a:buFont typeface="Monotype Sorts" pitchFamily="2" charset="2"/>
              <a:buChar char="þ"/>
              <a:defRPr/>
            </a:pPr>
            <a:endParaRPr lang="en-US" sz="2800" dirty="0">
              <a:latin typeface="Arial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en-US" sz="2400" dirty="0"/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en-US" sz="2400" dirty="0">
              <a:solidFill>
                <a:schemeClr val="tx2"/>
              </a:solidFill>
              <a:latin typeface="Book Antiqua" pitchFamily="18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4400" dirty="0">
              <a:latin typeface="Arial" charset="0"/>
            </a:endParaRPr>
          </a:p>
          <a:p>
            <a:pPr algn="ctr">
              <a:buFont typeface="Arial" charset="0"/>
              <a:buNone/>
              <a:defRPr/>
            </a:pPr>
            <a:endParaRPr lang="en-US" sz="4400" dirty="0"/>
          </a:p>
          <a:p>
            <a:pPr algn="ctr">
              <a:buFont typeface="Arial" charset="0"/>
              <a:buNone/>
              <a:defRPr/>
            </a:pPr>
            <a:r>
              <a:rPr lang="en-US" sz="4400" b="1" u="sng" dirty="0">
                <a:solidFill>
                  <a:srgbClr val="FF0000"/>
                </a:solidFill>
              </a:rPr>
              <a:t> </a:t>
            </a:r>
            <a:endParaRPr lang="en-US" sz="4000" b="1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61FFFA0-4245-49C7-A2DD-DA785C56B1D7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13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100" name="Content Placeholder 3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/>
              <a:t> 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25425" y="290513"/>
          <a:ext cx="8377238" cy="595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Worksheet" r:id="rId3" imgW="1381042" imgH="980992" progId="Excel.Sheet.12">
                  <p:embed/>
                </p:oleObj>
              </mc:Choice>
              <mc:Fallback>
                <p:oleObj name="Worksheet" r:id="rId3" imgW="1381042" imgH="980992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" y="290513"/>
                        <a:ext cx="8377238" cy="5957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"/>
            <a:ext cx="8534400" cy="6151563"/>
          </a:xfrm>
          <a:noFill/>
        </p:spPr>
        <p:txBody>
          <a:bodyPr lIns="92075" tIns="46038" rIns="92075" bIns="46038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 sz="4000" b="1" u="sng">
                <a:solidFill>
                  <a:srgbClr val="FF0000"/>
                </a:solidFill>
              </a:rPr>
              <a:t>General Income Tax Factors</a:t>
            </a:r>
          </a:p>
          <a:p>
            <a:r>
              <a:rPr lang="en-US" altLang="en-US" sz="3600" b="1"/>
              <a:t>Three </a:t>
            </a:r>
            <a:r>
              <a:rPr lang="en-US" altLang="en-US" sz="3600" b="1">
                <a:solidFill>
                  <a:schemeClr val="tx2"/>
                </a:solidFill>
              </a:rPr>
              <a:t>tax factors</a:t>
            </a:r>
            <a:r>
              <a:rPr lang="en-US" altLang="en-US" sz="3600" b="1"/>
              <a:t> also influence choice of entity</a:t>
            </a:r>
          </a:p>
          <a:p>
            <a:pPr lvl="1">
              <a:buFont typeface="Monotype Sorts" pitchFamily="2" charset="2"/>
              <a:buChar char="¶"/>
            </a:pPr>
            <a:r>
              <a:rPr lang="en-US" altLang="en-US" sz="3200" b="1"/>
              <a:t>Incidence of Income Taxation</a:t>
            </a:r>
          </a:p>
          <a:p>
            <a:pPr lvl="2"/>
            <a:r>
              <a:rPr lang="en-US" altLang="en-US" sz="2800" b="1"/>
              <a:t>Who pays the tax, the entity or the owner?</a:t>
            </a:r>
          </a:p>
          <a:p>
            <a:pPr lvl="1">
              <a:buFont typeface="Monotype Sorts" pitchFamily="2" charset="2"/>
              <a:buChar char="·"/>
            </a:pPr>
            <a:r>
              <a:rPr lang="en-US" altLang="en-US" sz="3200" b="1"/>
              <a:t>Double Taxation</a:t>
            </a:r>
          </a:p>
          <a:p>
            <a:pPr lvl="2"/>
            <a:r>
              <a:rPr lang="en-US" altLang="en-US" sz="2800" b="1"/>
              <a:t>Is the same income taxed to the entity </a:t>
            </a:r>
            <a:r>
              <a:rPr lang="en-US" altLang="en-US" sz="2800" b="1" u="sng"/>
              <a:t>and </a:t>
            </a:r>
            <a:r>
              <a:rPr lang="en-US" altLang="en-US" sz="2800" b="1"/>
              <a:t>the owner?</a:t>
            </a:r>
          </a:p>
          <a:p>
            <a:pPr lvl="1">
              <a:buFont typeface="Monotype Sorts" pitchFamily="2" charset="2"/>
              <a:buChar char="¸"/>
            </a:pPr>
            <a:r>
              <a:rPr lang="en-US" altLang="en-US" sz="3200" b="1"/>
              <a:t>Employee versus Owner</a:t>
            </a:r>
          </a:p>
          <a:p>
            <a:pPr lvl="2"/>
            <a:r>
              <a:rPr lang="en-US" altLang="en-US" sz="2800" b="1"/>
              <a:t>Can owners be treated as employees of the entity</a:t>
            </a:r>
            <a:r>
              <a:rPr lang="en-US" altLang="en-US"/>
              <a:t>?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28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286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10600" cy="6324600"/>
          </a:xfrm>
          <a:noFill/>
        </p:spPr>
        <p:txBody>
          <a:bodyPr lIns="92075" tIns="46038" rIns="92075" bIns="46038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 sz="4000" b="1" u="sng">
                <a:solidFill>
                  <a:srgbClr val="FF0000"/>
                </a:solidFill>
              </a:rPr>
              <a:t>#1:  Who Pays the Tax?</a:t>
            </a:r>
          </a:p>
          <a:p>
            <a:r>
              <a:rPr lang="en-US" altLang="en-US" sz="4400" b="1"/>
              <a:t>Sole Proprietorship: </a:t>
            </a:r>
            <a:r>
              <a:rPr lang="en-US" altLang="en-US" sz="4400" b="1" u="sng"/>
              <a:t>conduit</a:t>
            </a:r>
            <a:r>
              <a:rPr lang="en-US" altLang="en-US" sz="4400" b="1"/>
              <a:t> to owner</a:t>
            </a:r>
          </a:p>
          <a:p>
            <a:pPr lvl="1"/>
            <a:r>
              <a:rPr lang="en-US" altLang="en-US" sz="4000" b="1"/>
              <a:t>Form 1040, Schedule C</a:t>
            </a:r>
          </a:p>
          <a:p>
            <a:r>
              <a:rPr lang="en-US" altLang="en-US" sz="4400" b="1"/>
              <a:t>Partnership: </a:t>
            </a:r>
            <a:r>
              <a:rPr lang="en-US" altLang="en-US" sz="4400" b="1" u="sng"/>
              <a:t>conduit</a:t>
            </a:r>
            <a:r>
              <a:rPr lang="en-US" altLang="en-US" sz="4400" b="1"/>
              <a:t> to partners</a:t>
            </a:r>
          </a:p>
          <a:p>
            <a:pPr lvl="1"/>
            <a:r>
              <a:rPr lang="en-US" altLang="en-US" sz="4000" b="1"/>
              <a:t>Form 1065, Schedule K-1</a:t>
            </a:r>
          </a:p>
          <a:p>
            <a:pPr lvl="1"/>
            <a:r>
              <a:rPr lang="en-US" altLang="en-US" sz="4000" b="1"/>
              <a:t>Items that receive special tax treatment are reported separately from operations</a:t>
            </a:r>
          </a:p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763000" cy="6400800"/>
          </a:xfrm>
          <a:noFill/>
        </p:spPr>
        <p:txBody>
          <a:bodyPr lIns="92075" tIns="46038" rIns="92075" bIns="46038"/>
          <a:lstStyle/>
          <a:p>
            <a:pPr algn="ctr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sz="4800" b="1" u="sng">
                <a:solidFill>
                  <a:srgbClr val="FF0000"/>
                </a:solidFill>
              </a:rPr>
              <a:t>#1:  Who Pays the Tax?</a:t>
            </a:r>
          </a:p>
          <a:p>
            <a:pPr>
              <a:spcBef>
                <a:spcPts val="600"/>
              </a:spcBef>
            </a:pPr>
            <a:r>
              <a:rPr lang="en-US" altLang="en-US" sz="4800" b="1" u="sng"/>
              <a:t>S Corporation</a:t>
            </a:r>
            <a:r>
              <a:rPr lang="en-US" altLang="en-US" sz="4800" b="1"/>
              <a:t>: conduit to shareholders</a:t>
            </a:r>
          </a:p>
          <a:p>
            <a:pPr lvl="1">
              <a:spcBef>
                <a:spcPts val="600"/>
              </a:spcBef>
            </a:pPr>
            <a:r>
              <a:rPr lang="en-US" altLang="en-US" sz="4400" b="1"/>
              <a:t>Form 1120S, Schedule K-1</a:t>
            </a:r>
          </a:p>
          <a:p>
            <a:pPr lvl="1">
              <a:spcBef>
                <a:spcPts val="600"/>
              </a:spcBef>
            </a:pPr>
            <a:r>
              <a:rPr lang="en-US" altLang="en-US" sz="4400" b="1"/>
              <a:t>Separable items like partnership</a:t>
            </a:r>
          </a:p>
          <a:p>
            <a:pPr>
              <a:spcBef>
                <a:spcPts val="600"/>
              </a:spcBef>
            </a:pPr>
            <a:r>
              <a:rPr lang="en-US" altLang="en-US" sz="4800" b="1" u="sng"/>
              <a:t>C Corporation</a:t>
            </a:r>
            <a:r>
              <a:rPr lang="en-US" altLang="en-US" sz="4800" b="1"/>
              <a:t>: Corporation pays</a:t>
            </a:r>
          </a:p>
          <a:p>
            <a:pPr lvl="1">
              <a:spcBef>
                <a:spcPts val="600"/>
              </a:spcBef>
            </a:pPr>
            <a:r>
              <a:rPr lang="en-US" altLang="en-US" sz="4400" b="1"/>
              <a:t>Form 1120</a:t>
            </a:r>
          </a:p>
          <a:p>
            <a:pPr lvl="1">
              <a:spcBef>
                <a:spcPts val="600"/>
              </a:spcBef>
            </a:pPr>
            <a:r>
              <a:rPr lang="en-US" altLang="en-US" sz="4400" b="1"/>
              <a:t>Owners pay income tax on div.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4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48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763000" cy="6400800"/>
          </a:xfrm>
          <a:noFill/>
        </p:spPr>
        <p:txBody>
          <a:bodyPr lIns="92075" tIns="46038" rIns="92075" bIns="46038"/>
          <a:lstStyle/>
          <a:p>
            <a:pPr algn="ctr">
              <a:spcBef>
                <a:spcPts val="600"/>
              </a:spcBef>
              <a:buFont typeface="Arial" panose="020B0604020202020204" pitchFamily="34" charset="0"/>
              <a:buNone/>
            </a:pPr>
            <a:endParaRPr lang="en-US" altLang="en-US" sz="4800" b="1" u="sng" dirty="0">
              <a:solidFill>
                <a:srgbClr val="FF0000"/>
              </a:solidFill>
            </a:endParaRPr>
          </a:p>
          <a:p>
            <a:pPr algn="ctr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sz="4800" b="1" u="sng" dirty="0">
                <a:solidFill>
                  <a:srgbClr val="FF0000"/>
                </a:solidFill>
              </a:rPr>
              <a:t>The following slide shows </a:t>
            </a:r>
            <a:br>
              <a:rPr lang="en-US" altLang="en-US" sz="4800" b="1" u="sng" dirty="0">
                <a:solidFill>
                  <a:srgbClr val="FF0000"/>
                </a:solidFill>
              </a:rPr>
            </a:br>
            <a:r>
              <a:rPr lang="en-US" altLang="en-US" sz="4800" b="1" u="sng" dirty="0">
                <a:solidFill>
                  <a:srgbClr val="FF0000"/>
                </a:solidFill>
              </a:rPr>
              <a:t>the corporate tax rates</a:t>
            </a:r>
            <a:br>
              <a:rPr lang="en-US" altLang="en-US" sz="4800" b="1" u="sng" dirty="0">
                <a:solidFill>
                  <a:srgbClr val="FF0000"/>
                </a:solidFill>
              </a:rPr>
            </a:br>
            <a:r>
              <a:rPr lang="en-US" altLang="en-US" sz="4800" b="1" u="sng" dirty="0">
                <a:solidFill>
                  <a:srgbClr val="FF0000"/>
                </a:solidFill>
              </a:rPr>
              <a:t>in the shagged area.</a:t>
            </a:r>
          </a:p>
          <a:p>
            <a:pPr algn="ctr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sz="4800" b="1" u="sng" dirty="0">
                <a:solidFill>
                  <a:srgbClr val="FF0000"/>
                </a:solidFill>
              </a:rPr>
              <a:t>They are applied for a corporation with taxable </a:t>
            </a:r>
            <a:br>
              <a:rPr lang="en-US" altLang="en-US" sz="4800" b="1" u="sng" dirty="0">
                <a:solidFill>
                  <a:srgbClr val="FF0000"/>
                </a:solidFill>
              </a:rPr>
            </a:br>
            <a:r>
              <a:rPr lang="en-US" altLang="en-US" sz="4800" b="1" u="sng" dirty="0">
                <a:solidFill>
                  <a:srgbClr val="FF0000"/>
                </a:solidFill>
              </a:rPr>
              <a:t>income of $400,000</a:t>
            </a:r>
            <a:endParaRPr lang="en-US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5378099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763000" cy="6400800"/>
          </a:xfrm>
          <a:noFill/>
        </p:spPr>
        <p:txBody>
          <a:bodyPr lIns="92075" tIns="46038" rIns="92075" bIns="46038"/>
          <a:lstStyle/>
          <a:p>
            <a:pPr algn="ctr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sz="4800" b="1" u="sng" dirty="0">
                <a:solidFill>
                  <a:srgbClr val="FF0000"/>
                </a:solidFill>
              </a:rPr>
              <a:t> </a:t>
            </a:r>
            <a:endParaRPr lang="en-US" altLang="en-US" sz="44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886" y="838200"/>
            <a:ext cx="8767302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8660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Grp="1" noChangeAspect="1"/>
          </p:cNvGraphicFramePr>
          <p:nvPr>
            <p:ph type="ctrTitle"/>
            <p:extLst>
              <p:ext uri="{D42A27DB-BD31-4B8C-83A1-F6EECF244321}">
                <p14:modId xmlns:p14="http://schemas.microsoft.com/office/powerpoint/2010/main" val="850747613"/>
              </p:ext>
            </p:extLst>
          </p:nvPr>
        </p:nvGraphicFramePr>
        <p:xfrm>
          <a:off x="361950" y="381000"/>
          <a:ext cx="8235950" cy="617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Worksheet" r:id="rId4" imgW="3914851" imgH="2933610" progId="Excel.Sheet.8">
                  <p:embed/>
                </p:oleObj>
              </mc:Choice>
              <mc:Fallback>
                <p:oleObj name="Worksheet" r:id="rId4" imgW="3914851" imgH="293361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" y="381000"/>
                        <a:ext cx="8235950" cy="617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1A8DD33-B09D-4FB4-B43A-F5A5B32091CE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2052" name="Content Placeholder 3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/>
              <a:t> 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5732041"/>
              </p:ext>
            </p:extLst>
          </p:nvPr>
        </p:nvGraphicFramePr>
        <p:xfrm>
          <a:off x="228600" y="76200"/>
          <a:ext cx="8535988" cy="646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Worksheet" r:id="rId3" imgW="1419149" imgH="1076202" progId="Excel.Sheet.12">
                  <p:embed/>
                </p:oleObj>
              </mc:Choice>
              <mc:Fallback>
                <p:oleObj name="Worksheet" r:id="rId3" imgW="1419149" imgH="1076202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76200"/>
                        <a:ext cx="8535988" cy="6462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Grp="1" noChangeAspect="1"/>
          </p:cNvGraphicFramePr>
          <p:nvPr>
            <p:ph type="ctrTitle"/>
            <p:extLst>
              <p:ext uri="{D42A27DB-BD31-4B8C-83A1-F6EECF244321}">
                <p14:modId xmlns:p14="http://schemas.microsoft.com/office/powerpoint/2010/main" val="1846007527"/>
              </p:ext>
            </p:extLst>
          </p:nvPr>
        </p:nvGraphicFramePr>
        <p:xfrm>
          <a:off x="312738" y="236538"/>
          <a:ext cx="8374062" cy="611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Worksheet" r:id="rId4" imgW="3810000" imgH="2781423" progId="Excel.Sheet.8">
                  <p:embed/>
                </p:oleObj>
              </mc:Choice>
              <mc:Fallback>
                <p:oleObj name="Worksheet" r:id="rId4" imgW="3810000" imgH="2781423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38" y="236538"/>
                        <a:ext cx="8374062" cy="6113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610600" cy="6553200"/>
          </a:xfrm>
        </p:spPr>
        <p:txBody>
          <a:bodyPr lIns="92075" tIns="46038" rIns="92075" bIns="46038"/>
          <a:lstStyle/>
          <a:p>
            <a:pPr algn="ctr">
              <a:spcBef>
                <a:spcPts val="300"/>
              </a:spcBef>
              <a:buFont typeface="Arial" charset="0"/>
              <a:buNone/>
              <a:defRPr/>
            </a:pPr>
            <a:r>
              <a:rPr lang="en-US" sz="3600" b="1" u="sng" dirty="0">
                <a:solidFill>
                  <a:srgbClr val="FF0000"/>
                </a:solidFill>
              </a:rPr>
              <a:t>#1:  Who Pays the Tax? </a:t>
            </a:r>
          </a:p>
          <a:p>
            <a:pPr algn="ctr">
              <a:spcBef>
                <a:spcPts val="300"/>
              </a:spcBef>
              <a:buFont typeface="Arial" charset="0"/>
              <a:buNone/>
              <a:defRPr/>
            </a:pPr>
            <a:r>
              <a:rPr lang="en-US" sz="3600" b="1" u="sng" dirty="0">
                <a:solidFill>
                  <a:srgbClr val="FF0000"/>
                </a:solidFill>
              </a:rPr>
              <a:t>Personal Service Corporation</a:t>
            </a:r>
          </a:p>
          <a:p>
            <a:pPr marL="344488" indent="-344488">
              <a:spcBef>
                <a:spcPts val="300"/>
              </a:spcBef>
              <a:buFont typeface="Arial" charset="0"/>
              <a:buChar char="•"/>
              <a:defRPr/>
            </a:pPr>
            <a:r>
              <a:rPr lang="en-US" sz="3600" b="1" dirty="0"/>
              <a:t>A corporation is a </a:t>
            </a:r>
            <a:r>
              <a:rPr lang="en-US" sz="3600" b="1" dirty="0">
                <a:solidFill>
                  <a:schemeClr val="tx2"/>
                </a:solidFill>
              </a:rPr>
              <a:t>personal service corporation (PSC)</a:t>
            </a:r>
            <a:r>
              <a:rPr lang="en-US" sz="3600" b="1" dirty="0"/>
              <a:t> if</a:t>
            </a:r>
          </a:p>
          <a:p>
            <a:pPr marL="344488" lvl="1" indent="-344488">
              <a:spcBef>
                <a:spcPts val="300"/>
              </a:spcBef>
              <a:buFont typeface="Arial" charset="0"/>
              <a:buChar char="–"/>
              <a:defRPr/>
            </a:pPr>
            <a:r>
              <a:rPr lang="en-US" sz="3200" b="1" dirty="0"/>
              <a:t>The principal activity is performance of personal services</a:t>
            </a:r>
          </a:p>
          <a:p>
            <a:pPr marL="344488" lvl="1" indent="-344488">
              <a:spcBef>
                <a:spcPts val="300"/>
              </a:spcBef>
              <a:buFont typeface="Arial" charset="0"/>
              <a:buChar char="–"/>
              <a:defRPr/>
            </a:pPr>
            <a:r>
              <a:rPr lang="en-US" sz="3200" b="1" dirty="0"/>
              <a:t>The services are performed by owner-employees, those who own &gt; 10% of the stock</a:t>
            </a:r>
          </a:p>
          <a:p>
            <a:pPr marL="344488" indent="-344488">
              <a:spcBef>
                <a:spcPts val="300"/>
              </a:spcBef>
              <a:buFont typeface="Arial" charset="0"/>
              <a:buChar char="•"/>
              <a:defRPr/>
            </a:pPr>
            <a:r>
              <a:rPr lang="en-US" sz="3600" b="1" dirty="0"/>
              <a:t>PSC’s pay tax on the income at a 35% rate</a:t>
            </a:r>
          </a:p>
          <a:p>
            <a:pPr marL="344488" lvl="1" indent="-344488">
              <a:spcBef>
                <a:spcPts val="300"/>
              </a:spcBef>
              <a:buFont typeface="Arial" charset="0"/>
              <a:buChar char="–"/>
              <a:defRPr/>
            </a:pPr>
            <a:r>
              <a:rPr lang="en-US" sz="3200" b="1" dirty="0"/>
              <a:t>Encourages payment of salary to owners</a:t>
            </a:r>
          </a:p>
          <a:p>
            <a:pPr marL="344488" lvl="1" indent="-344488">
              <a:spcBef>
                <a:spcPts val="300"/>
              </a:spcBef>
              <a:buFont typeface="Arial" charset="0"/>
              <a:buChar char="–"/>
              <a:defRPr/>
            </a:pPr>
            <a:r>
              <a:rPr lang="en-US" sz="3200" b="1" u="sng" dirty="0">
                <a:solidFill>
                  <a:srgbClr val="FF0000"/>
                </a:solidFill>
              </a:rPr>
              <a:t>How will Jan’s computer repair company tax differ if it is a PSC? (2 slides forward)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6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6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68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6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68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458200" cy="5821363"/>
          </a:xfrm>
          <a:noFill/>
        </p:spPr>
        <p:txBody>
          <a:bodyPr lIns="92075" tIns="46038" rIns="92075" bIns="46038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 sz="4400" b="1" u="sng">
                <a:solidFill>
                  <a:srgbClr val="FF0000"/>
                </a:solidFill>
              </a:rPr>
              <a:t>#2:  Is Double Taxation a Problem?</a:t>
            </a:r>
          </a:p>
          <a:p>
            <a:r>
              <a:rPr lang="en-US" altLang="en-US" sz="4400" b="1"/>
              <a:t>No</a:t>
            </a:r>
          </a:p>
          <a:p>
            <a:pPr lvl="1"/>
            <a:r>
              <a:rPr lang="en-US" altLang="en-US" sz="4000" b="1"/>
              <a:t>Sole Proprietorships</a:t>
            </a:r>
          </a:p>
          <a:p>
            <a:pPr lvl="1"/>
            <a:r>
              <a:rPr lang="en-US" altLang="en-US" sz="4000" b="1"/>
              <a:t>Partnerships</a:t>
            </a:r>
          </a:p>
          <a:p>
            <a:pPr lvl="1"/>
            <a:r>
              <a:rPr lang="en-US" altLang="en-US" sz="4000" b="1"/>
              <a:t>S Corporations</a:t>
            </a:r>
          </a:p>
          <a:p>
            <a:r>
              <a:rPr lang="en-US" altLang="en-US" sz="4400" b="1"/>
              <a:t>Yes</a:t>
            </a:r>
          </a:p>
          <a:p>
            <a:pPr lvl="1"/>
            <a:r>
              <a:rPr lang="en-US" altLang="en-US" sz="4000" b="1"/>
              <a:t>C Corporations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389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9" dur="500"/>
                                        <p:tgtEl>
                                          <p:spTgt spid="389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"/>
            <a:ext cx="8458200" cy="6151563"/>
          </a:xfrm>
          <a:noFill/>
        </p:spPr>
        <p:txBody>
          <a:bodyPr lIns="92075" tIns="46038" rIns="92075" bIns="46038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 sz="3600" b="1" u="sng" dirty="0">
                <a:solidFill>
                  <a:srgbClr val="FF0000"/>
                </a:solidFill>
              </a:rPr>
              <a:t>#3:  Owners Treated as Employees?</a:t>
            </a:r>
          </a:p>
          <a:p>
            <a:r>
              <a:rPr lang="en-US" altLang="en-US" b="1" dirty="0"/>
              <a:t>Sole Proprietors - No</a:t>
            </a:r>
          </a:p>
          <a:p>
            <a:r>
              <a:rPr lang="en-US" altLang="en-US" b="1" dirty="0"/>
              <a:t>Partners - No</a:t>
            </a:r>
          </a:p>
          <a:p>
            <a:pPr lvl="1"/>
            <a:r>
              <a:rPr lang="en-US" altLang="en-US" sz="3200" b="1" dirty="0"/>
              <a:t>But may receive guaranteed payments and fringe benefits</a:t>
            </a:r>
          </a:p>
          <a:p>
            <a:r>
              <a:rPr lang="en-US" altLang="en-US" b="1" dirty="0"/>
              <a:t>S Corporation shareholders - Yes</a:t>
            </a:r>
          </a:p>
          <a:p>
            <a:pPr lvl="1"/>
            <a:r>
              <a:rPr lang="en-US" altLang="en-US" sz="3200" b="1" dirty="0"/>
              <a:t>Salary and fringe benefits are deductible by the corporation</a:t>
            </a:r>
          </a:p>
          <a:p>
            <a:r>
              <a:rPr lang="en-US" altLang="en-US" b="1" dirty="0"/>
              <a:t>C Corporation shareholders - Yes</a:t>
            </a:r>
          </a:p>
          <a:p>
            <a:pPr lvl="1"/>
            <a:r>
              <a:rPr lang="en-US" altLang="en-US" sz="3200" b="1" dirty="0"/>
              <a:t>All payments made to/for owner-employees allowable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0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0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09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553200"/>
          </a:xfrm>
          <a:noFill/>
        </p:spPr>
        <p:txBody>
          <a:bodyPr lIns="92075" tIns="46038" rIns="92075" bIns="46038"/>
          <a:lstStyle/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400" b="1" u="sng">
                <a:solidFill>
                  <a:srgbClr val="FF0000"/>
                </a:solidFill>
              </a:rPr>
              <a:t>Fringe Benefits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4000" b="1">
                <a:solidFill>
                  <a:schemeClr val="tx2"/>
                </a:solidFill>
              </a:rPr>
              <a:t>Legislative grace</a:t>
            </a:r>
            <a:r>
              <a:rPr lang="en-US" altLang="en-US" sz="4000" b="1"/>
              <a:t> allows employers to deduct amounts paid as fringe benefits but does not require employees to report income.</a:t>
            </a:r>
          </a:p>
          <a:p>
            <a:pPr lvl="1">
              <a:spcBef>
                <a:spcPct val="0"/>
              </a:spcBef>
            </a:pPr>
            <a:r>
              <a:rPr lang="en-US" altLang="en-US" sz="3600" b="1"/>
              <a:t>Owner-employees</a:t>
            </a:r>
          </a:p>
          <a:p>
            <a:pPr lvl="2">
              <a:spcBef>
                <a:spcPct val="0"/>
              </a:spcBef>
            </a:pPr>
            <a:r>
              <a:rPr lang="en-US" altLang="en-US" sz="3600" b="1"/>
              <a:t>Related party concerns</a:t>
            </a:r>
          </a:p>
          <a:p>
            <a:pPr lvl="2">
              <a:spcBef>
                <a:spcPct val="0"/>
              </a:spcBef>
            </a:pPr>
            <a:r>
              <a:rPr lang="en-US" altLang="en-US" sz="3600" b="1"/>
              <a:t>Nondiscriminatory rules</a:t>
            </a:r>
          </a:p>
          <a:p>
            <a:pPr>
              <a:spcBef>
                <a:spcPct val="0"/>
              </a:spcBef>
            </a:pPr>
            <a:r>
              <a:rPr lang="en-US" altLang="en-US" sz="4000" b="1">
                <a:solidFill>
                  <a:schemeClr val="tx2"/>
                </a:solidFill>
              </a:rPr>
              <a:t>Sole proprietors</a:t>
            </a:r>
            <a:r>
              <a:rPr lang="en-US" altLang="en-US" sz="4000" b="1"/>
              <a:t> are not employees</a:t>
            </a:r>
          </a:p>
          <a:p>
            <a:pPr lvl="1">
              <a:spcBef>
                <a:spcPct val="0"/>
              </a:spcBef>
            </a:pPr>
            <a:r>
              <a:rPr lang="en-US" altLang="en-US" sz="3600" b="1"/>
              <a:t>No deduction allowed for salary or benefits</a:t>
            </a:r>
            <a:endParaRPr lang="en-US" altLang="en-US" sz="4000" b="1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686800" cy="5973763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 sz="4000" b="1" u="sng">
                <a:solidFill>
                  <a:srgbClr val="FF0000"/>
                </a:solidFill>
              </a:rPr>
              <a:t>Fringe Benefit Limitations</a:t>
            </a:r>
          </a:p>
          <a:p>
            <a:r>
              <a:rPr lang="en-US" altLang="en-US" sz="3600" b="1">
                <a:solidFill>
                  <a:schemeClr val="tx2"/>
                </a:solidFill>
              </a:rPr>
              <a:t>Partners</a:t>
            </a:r>
            <a:r>
              <a:rPr lang="en-US" altLang="en-US" sz="3600" b="1">
                <a:solidFill>
                  <a:schemeClr val="accent1"/>
                </a:solidFill>
              </a:rPr>
              <a:t> </a:t>
            </a:r>
            <a:r>
              <a:rPr lang="en-US" altLang="en-US" sz="3600" b="1"/>
              <a:t>and</a:t>
            </a:r>
            <a:r>
              <a:rPr lang="en-US" altLang="en-US" sz="3600" b="1">
                <a:solidFill>
                  <a:schemeClr val="accent1"/>
                </a:solidFill>
              </a:rPr>
              <a:t> </a:t>
            </a:r>
            <a:r>
              <a:rPr lang="en-US" altLang="en-US" sz="3600" b="1">
                <a:solidFill>
                  <a:schemeClr val="tx2"/>
                </a:solidFill>
              </a:rPr>
              <a:t>&gt; 2% shareholders</a:t>
            </a:r>
            <a:r>
              <a:rPr lang="en-US" altLang="en-US" sz="3600" b="1">
                <a:solidFill>
                  <a:schemeClr val="accent1"/>
                </a:solidFill>
              </a:rPr>
              <a:t> </a:t>
            </a:r>
            <a:r>
              <a:rPr lang="en-US" altLang="en-US" sz="3600" b="1">
                <a:solidFill>
                  <a:schemeClr val="tx2"/>
                </a:solidFill>
              </a:rPr>
              <a:t>of</a:t>
            </a:r>
            <a:r>
              <a:rPr lang="en-US" altLang="en-US" b="1">
                <a:solidFill>
                  <a:schemeClr val="tx2"/>
                </a:solidFill>
              </a:rPr>
              <a:t> </a:t>
            </a:r>
            <a:r>
              <a:rPr lang="en-US" altLang="en-US" sz="3600" b="1">
                <a:solidFill>
                  <a:schemeClr val="tx2"/>
                </a:solidFill>
              </a:rPr>
              <a:t>S Corporations</a:t>
            </a:r>
            <a:r>
              <a:rPr lang="en-US" altLang="en-US" sz="3600" b="1">
                <a:solidFill>
                  <a:schemeClr val="accent1"/>
                </a:solidFill>
              </a:rPr>
              <a:t> </a:t>
            </a:r>
            <a:r>
              <a:rPr lang="en-US" altLang="en-US" sz="3600" b="1"/>
              <a:t>must include in income:</a:t>
            </a:r>
            <a:endParaRPr lang="en-US" altLang="en-US" sz="3600" b="1">
              <a:solidFill>
                <a:schemeClr val="accent1"/>
              </a:solidFill>
            </a:endParaRPr>
          </a:p>
          <a:p>
            <a:pPr lvl="1"/>
            <a:r>
              <a:rPr lang="en-US" altLang="en-US" sz="3200" b="1"/>
              <a:t>Employer-provided group term life of $50,000 or less</a:t>
            </a:r>
          </a:p>
          <a:p>
            <a:pPr lvl="1"/>
            <a:r>
              <a:rPr lang="en-US" altLang="en-US" sz="3200" b="1"/>
              <a:t>Employer sponsored accident and health-care plans</a:t>
            </a:r>
          </a:p>
          <a:p>
            <a:pPr lvl="2"/>
            <a:r>
              <a:rPr lang="en-US" altLang="en-US" sz="3200" b="1"/>
              <a:t>Owner/employee can deduct </a:t>
            </a:r>
            <a:r>
              <a:rPr lang="en-US" altLang="en-US" sz="3200" b="1" i="1"/>
              <a:t>for</a:t>
            </a:r>
            <a:r>
              <a:rPr lang="en-US" altLang="en-US" sz="3200" b="1"/>
              <a:t> AGI</a:t>
            </a:r>
          </a:p>
          <a:p>
            <a:pPr lvl="1"/>
            <a:r>
              <a:rPr lang="en-US" altLang="en-US" sz="3200" b="1"/>
              <a:t>Cafeteria plans, and </a:t>
            </a:r>
          </a:p>
          <a:p>
            <a:pPr lvl="1"/>
            <a:r>
              <a:rPr lang="en-US" altLang="en-US" sz="3200" b="1"/>
              <a:t>Meals and lodging provided by employer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686800" cy="64008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Willie is the director of golf for Rooney Corp. Willie owns a 20% interest in Rooney. He receives a salary of $60,000 and fringe benefits costing $6,000. Rooney's taxable income before considering the payments to and on behalf of Willie is $250,000. Rooney distributes a $50,000 dividend to its shareholders. How much income does Willie have from Rooney?</a:t>
            </a:r>
          </a:p>
          <a:p>
            <a:pPr>
              <a:buFont typeface="Arial" charset="0"/>
              <a:buNone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a. $ 60,000   b. $ 70,000</a:t>
            </a:r>
          </a:p>
          <a:p>
            <a:pPr>
              <a:buFont typeface="Arial" charset="0"/>
              <a:buNone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c. $ 76,000   d. $ 96,800    e. $102,800</a:t>
            </a:r>
          </a:p>
          <a:p>
            <a:pPr>
              <a:buFont typeface="Arial" charset="0"/>
              <a:buNone/>
              <a:defRPr/>
            </a:pPr>
            <a:r>
              <a:rPr lang="en-US" b="1" dirty="0" err="1">
                <a:latin typeface="Arial" pitchFamily="34" charset="0"/>
                <a:cs typeface="Arial" pitchFamily="34" charset="0"/>
              </a:rPr>
              <a:t>Ans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: B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(Suppose Rooney is an S Corp or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Ptshp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686800" cy="5973763"/>
          </a:xfrm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en-US" sz="36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Social Security Taxes</a:t>
            </a:r>
          </a:p>
          <a:p>
            <a:pPr marL="0" indent="0">
              <a:buFont typeface="Arial" charset="0"/>
              <a:buNone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social security tax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is imposed on the wages of employees and the net self-employment income of self-employed individuals.</a:t>
            </a:r>
          </a:p>
          <a:p>
            <a:pPr>
              <a:buFont typeface="Arial" charset="0"/>
              <a:buChar char="•"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Taxes are paid half by employee and half by employer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Total rate is 15.3% = </a:t>
            </a:r>
            <a:br>
              <a:rPr lang="en-US" sz="3200" b="1" dirty="0">
                <a:latin typeface="Arial" pitchFamily="34" charset="0"/>
                <a:cs typeface="Arial" pitchFamily="34" charset="0"/>
              </a:rPr>
            </a:br>
            <a:r>
              <a:rPr lang="en-US" sz="3200" b="1" dirty="0">
                <a:latin typeface="Arial" pitchFamily="34" charset="0"/>
                <a:cs typeface="Arial" pitchFamily="34" charset="0"/>
              </a:rPr>
              <a:t>12.4% OASDI + 2.9% Medicare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3200" b="1" u="sng" dirty="0">
                <a:latin typeface="Arial" pitchFamily="34" charset="0"/>
                <a:cs typeface="Arial" pitchFamily="34" charset="0"/>
              </a:rPr>
              <a:t>Maximum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amount subject to OASDI is </a:t>
            </a:r>
            <a:r>
              <a:rPr lang="en-US" sz="32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$118,500 for 2016</a:t>
            </a:r>
          </a:p>
          <a:p>
            <a:pPr algn="ctr">
              <a:buFont typeface="Arial" charset="0"/>
              <a:buNone/>
              <a:defRPr/>
            </a:pPr>
            <a:endParaRPr lang="en-US" sz="4000" dirty="0">
              <a:latin typeface="Arial" charset="0"/>
            </a:endParaRPr>
          </a:p>
          <a:p>
            <a:pPr algn="ctr">
              <a:buFont typeface="Arial" charset="0"/>
              <a:buNone/>
              <a:defRPr/>
            </a:pPr>
            <a:endParaRPr lang="en-US" sz="4000" dirty="0"/>
          </a:p>
          <a:p>
            <a:pPr algn="ctr">
              <a:buFont typeface="Arial" charset="0"/>
              <a:buNone/>
              <a:defRPr/>
            </a:pPr>
            <a:endParaRPr 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86800" cy="6075363"/>
          </a:xfrm>
          <a:noFill/>
        </p:spPr>
        <p:txBody>
          <a:bodyPr lIns="92075" tIns="46038" rIns="92075" bIns="46038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 sz="4000" b="1" u="sng">
                <a:solidFill>
                  <a:srgbClr val="FF0000"/>
                </a:solidFill>
              </a:rPr>
              <a:t>Social Security Taxes</a:t>
            </a:r>
          </a:p>
          <a:p>
            <a:r>
              <a:rPr lang="en-US" altLang="en-US" sz="4000" b="1"/>
              <a:t>Self-employed taxpayers (sole proprietors and partners) pay both halves</a:t>
            </a:r>
          </a:p>
          <a:p>
            <a:pPr lvl="1"/>
            <a:r>
              <a:rPr lang="en-US" altLang="en-US" sz="3600" b="1"/>
              <a:t>Base is 92.35% of net self-employed income</a:t>
            </a:r>
          </a:p>
          <a:p>
            <a:r>
              <a:rPr lang="en-US" altLang="en-US" sz="4000" b="1"/>
              <a:t>Corporations and S corporations may deduct the half paid for shareholder-employees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152400" y="228600"/>
            <a:ext cx="8839200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rgbClr val="CC0000"/>
                </a:solidFill>
              </a:rPr>
              <a:t>Mary’s salary is $120,000 per year. She has federal income tax of $20,000 withheld. There is no state income tax. What is her take-home pay for the year? </a:t>
            </a:r>
            <a:r>
              <a:rPr lang="en-US" altLang="en-US" sz="4800" b="1">
                <a:solidFill>
                  <a:srgbClr val="CC0000"/>
                </a:solidFill>
              </a:rPr>
              <a:t>See following slide.</a:t>
            </a:r>
            <a:endParaRPr lang="en-US" altLang="en-US" sz="6000" b="1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7364DE6-7854-4D80-8A12-479EE26A71A0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076" name="Content Placeholder 3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/>
              <a:t> 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609600" y="304800"/>
          <a:ext cx="7926388" cy="637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Worksheet" r:id="rId3" imgW="1476458" imgH="1190708" progId="Excel.Sheet.12">
                  <p:embed/>
                </p:oleObj>
              </mc:Choice>
              <mc:Fallback>
                <p:oleObj name="Worksheet" r:id="rId3" imgW="1476458" imgH="1190708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04800"/>
                        <a:ext cx="7926388" cy="6373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7013" cy="4525963"/>
          </a:xfrm>
        </p:spPr>
        <p:txBody>
          <a:bodyPr/>
          <a:lstStyle/>
          <a:p>
            <a:pPr marL="358775" indent="-358775" defTabSz="955675" eaLnBrk="1" hangingPunct="1">
              <a:buFontTx/>
              <a:buNone/>
            </a:pPr>
            <a:r>
              <a:rPr lang="en-US" altLang="en-US" sz="2800"/>
              <a:t> </a:t>
            </a:r>
            <a:endParaRPr lang="en-US" altLang="en-US" sz="2800">
              <a:hlinkClick r:id="rId4" action="ppaction://hlinksldjump"/>
            </a:endParaRPr>
          </a:p>
        </p:txBody>
      </p:sp>
      <p:graphicFrame>
        <p:nvGraphicFramePr>
          <p:cNvPr id="11266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41834030"/>
              </p:ext>
            </p:extLst>
          </p:nvPr>
        </p:nvGraphicFramePr>
        <p:xfrm>
          <a:off x="276225" y="144463"/>
          <a:ext cx="8562975" cy="625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Worksheet" r:id="rId5" imgW="3571951" imgH="2609872" progId="Excel.Sheet.8">
                  <p:embed/>
                </p:oleObj>
              </mc:Choice>
              <mc:Fallback>
                <p:oleObj name="Worksheet" r:id="rId5" imgW="3571951" imgH="2609872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25" y="144463"/>
                        <a:ext cx="8562975" cy="6256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458200" cy="6248400"/>
          </a:xfrm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en-US" b="1" u="sng" dirty="0">
                <a:solidFill>
                  <a:srgbClr val="FF3300"/>
                </a:solidFill>
              </a:rPr>
              <a:t>Self-Employment Taxes. Pg. __</a:t>
            </a:r>
            <a:r>
              <a:rPr lang="en-US" b="1" dirty="0"/>
              <a:t>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b="1" dirty="0"/>
              <a:t>Self-employed individuals must pay both the employer’s </a:t>
            </a:r>
            <a:r>
              <a:rPr lang="en-US" b="1" dirty="0">
                <a:solidFill>
                  <a:schemeClr val="tx2"/>
                </a:solidFill>
              </a:rPr>
              <a:t>and</a:t>
            </a:r>
            <a:r>
              <a:rPr lang="en-US" b="1" dirty="0"/>
              <a:t> the employee’s share of FICA taxes for a combined rate of 15.3%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3000" b="1" dirty="0"/>
              <a:t>12.4 % (6.2% x 2) for Social Security on income up to </a:t>
            </a:r>
            <a:r>
              <a:rPr lang="en-US" sz="3000" b="1" u="sng" dirty="0">
                <a:solidFill>
                  <a:srgbClr val="FF0000"/>
                </a:solidFill>
              </a:rPr>
              <a:t>$118,500 in 2016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3000" b="1" dirty="0"/>
              <a:t>2.9% (1.45% x 2) for Medicare – no income limit</a:t>
            </a:r>
          </a:p>
          <a:p>
            <a:pPr marL="342900" lvl="1" indent="-342900" eaLnBrk="1" hangingPunct="1">
              <a:buFont typeface="Arial" charset="0"/>
              <a:buChar char="•"/>
              <a:defRPr/>
            </a:pPr>
            <a:r>
              <a:rPr lang="en-US" sz="3200" b="1" dirty="0"/>
              <a:t>Deduction for employer portion simulated by multiplying net income from self-employment by 92.35% (100% - 7.65%) before calculating SE tax</a:t>
            </a:r>
          </a:p>
          <a:p>
            <a:pPr lvl="1" eaLnBrk="1" hangingPunct="1">
              <a:buFont typeface="Arial" charset="0"/>
              <a:buChar char="–"/>
              <a:defRPr/>
            </a:pPr>
            <a:endParaRPr lang="en-US" sz="3000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534400" cy="6096000"/>
          </a:xfrm>
        </p:spPr>
        <p:txBody>
          <a:bodyPr/>
          <a:lstStyle/>
          <a:p>
            <a:pPr algn="ctr" eaLnBrk="1" hangingPunct="1">
              <a:spcBef>
                <a:spcPct val="10000"/>
              </a:spcBef>
              <a:buFont typeface="Arial" panose="020B0604020202020204" pitchFamily="34" charset="0"/>
              <a:buNone/>
            </a:pPr>
            <a:r>
              <a:rPr lang="en-US" altLang="en-US" sz="3600" b="1" u="sng">
                <a:solidFill>
                  <a:srgbClr val="FF0000"/>
                </a:solidFill>
              </a:rPr>
              <a:t>Self-Employment Taxes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3600" b="1"/>
              <a:t>Tax computed on Schedule SE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3600" b="1"/>
              <a:t>Self-employed individuals are also allowed a deduction </a:t>
            </a:r>
            <a:r>
              <a:rPr lang="en-US" altLang="en-US" sz="3600" b="1">
                <a:solidFill>
                  <a:schemeClr val="tx2"/>
                </a:solidFill>
              </a:rPr>
              <a:t>for </a:t>
            </a:r>
            <a:r>
              <a:rPr lang="en-US" altLang="en-US" sz="3600" b="1"/>
              <a:t>AGI for the employer’s </a:t>
            </a:r>
            <a:r>
              <a:rPr lang="en-US" altLang="en-US" sz="3600" b="1">
                <a:solidFill>
                  <a:schemeClr val="tx2"/>
                </a:solidFill>
              </a:rPr>
              <a:t>half </a:t>
            </a:r>
            <a:r>
              <a:rPr lang="en-US" altLang="en-US" sz="3600" b="1"/>
              <a:t>of self-employment taxes</a:t>
            </a:r>
          </a:p>
          <a:p>
            <a:pPr lvl="1" eaLnBrk="1" hangingPunct="1">
              <a:spcBef>
                <a:spcPct val="10000"/>
              </a:spcBef>
              <a:spcAft>
                <a:spcPts val="600"/>
              </a:spcAft>
            </a:pPr>
            <a:r>
              <a:rPr lang="en-US" altLang="en-US" sz="3200" b="1"/>
              <a:t>Calculated by multiplying net income from self-employment by </a:t>
            </a:r>
            <a:r>
              <a:rPr lang="en-US" altLang="en-US" sz="3200" b="1">
                <a:solidFill>
                  <a:schemeClr val="tx2"/>
                </a:solidFill>
              </a:rPr>
              <a:t>92.35%</a:t>
            </a:r>
            <a:r>
              <a:rPr lang="en-US" altLang="en-US" sz="3200" b="1"/>
              <a:t> (100% - 7.65%) before calculating SE tax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3600" b="1"/>
              <a:t>There is no deduction for the employee’s half of the taxes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86800" cy="63246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4400" b="1" u="sng" dirty="0">
                <a:solidFill>
                  <a:srgbClr val="FF3300"/>
                </a:solidFill>
              </a:rPr>
              <a:t>Self-Employment Tax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3400" b="1" dirty="0"/>
              <a:t>Carrie owns a business that she operates as a sole proprietorship. The business had a net profit of $25,000. This is Carrie’s only earned income.</a:t>
            </a:r>
          </a:p>
          <a:p>
            <a:pPr marL="457200" indent="-457200" eaLnBrk="1" hangingPunct="1">
              <a:buFontTx/>
              <a:buNone/>
              <a:defRPr/>
            </a:pPr>
            <a:r>
              <a:rPr lang="en-US" sz="3400" b="1" dirty="0"/>
              <a:t>a. How much self-employment taxes will she pay?</a:t>
            </a:r>
          </a:p>
          <a:p>
            <a:pPr marL="457200" indent="-457200" eaLnBrk="1" hangingPunct="1">
              <a:buFontTx/>
              <a:buNone/>
              <a:defRPr/>
            </a:pPr>
            <a:r>
              <a:rPr lang="en-US" sz="3400" b="1" dirty="0"/>
              <a:t>b. How much can she deduct on her tax return?</a:t>
            </a:r>
          </a:p>
          <a:p>
            <a:pPr marL="457200" indent="-457200" eaLnBrk="1" hangingPunct="1">
              <a:buFontTx/>
              <a:buNone/>
              <a:defRPr/>
            </a:pPr>
            <a:r>
              <a:rPr lang="en-US" sz="3400" b="1" dirty="0"/>
              <a:t>c. If the business had a net loss of $10,000 (instead of a $25,000 profit), how much in self-employment taxes must Carrie pay?</a:t>
            </a:r>
            <a:endParaRPr lang="fr-FR" sz="3400" b="1" dirty="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4402" name="Object 2"/>
          <p:cNvGraphicFramePr>
            <a:graphicFrameLocks noGrp="1" noChangeAspect="1"/>
          </p:cNvGraphicFramePr>
          <p:nvPr>
            <p:ph/>
          </p:nvPr>
        </p:nvGraphicFramePr>
        <p:xfrm>
          <a:off x="228600" y="685800"/>
          <a:ext cx="8369300" cy="530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Worksheet" r:id="rId3" imgW="2133600" imgH="1352702" progId="Excel.Sheet.8">
                  <p:embed/>
                </p:oleObj>
              </mc:Choice>
              <mc:Fallback>
                <p:oleObj name="Worksheet" r:id="rId3" imgW="2133600" imgH="1352702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685800"/>
                        <a:ext cx="8369300" cy="530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8194" name="Object 2"/>
          <p:cNvGraphicFramePr>
            <a:graphicFrameLocks noGrp="1" noChangeAspect="1"/>
          </p:cNvGraphicFramePr>
          <p:nvPr>
            <p:ph/>
          </p:nvPr>
        </p:nvGraphicFramePr>
        <p:xfrm>
          <a:off x="231775" y="392113"/>
          <a:ext cx="8369300" cy="594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Worksheet" r:id="rId3" imgW="2133600" imgH="1514551" progId="Excel.Sheet.8">
                  <p:embed/>
                </p:oleObj>
              </mc:Choice>
              <mc:Fallback>
                <p:oleObj name="Worksheet" r:id="rId3" imgW="2133600" imgH="1514551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392113"/>
                        <a:ext cx="8369300" cy="594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534400" cy="57150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800" b="1" u="sng">
                <a:solidFill>
                  <a:srgbClr val="FF3300"/>
                </a:solidFill>
              </a:rPr>
              <a:t>Self-Employment Tax – George -1</a:t>
            </a:r>
          </a:p>
          <a:p>
            <a:pPr marL="0" indent="0" eaLnBrk="1" hangingPunct="1">
              <a:buFontTx/>
              <a:buNone/>
            </a:pPr>
            <a:r>
              <a:rPr lang="en-US" altLang="en-US" sz="4000" b="1"/>
              <a:t>George has net income from self-employment of $43,000 (from his week-end tax practice).</a:t>
            </a:r>
          </a:p>
          <a:p>
            <a:pPr marL="0" indent="0" eaLnBrk="1" hangingPunct="1">
              <a:buFontTx/>
              <a:buNone/>
            </a:pPr>
            <a:r>
              <a:rPr lang="en-US" altLang="en-US" sz="4000" b="1"/>
              <a:t>He has a salary of $72,000, earned as a VP of a local corporation.</a:t>
            </a:r>
          </a:p>
          <a:p>
            <a:pPr marL="0" indent="0" eaLnBrk="1" hangingPunct="1">
              <a:buFontTx/>
              <a:buNone/>
            </a:pPr>
            <a:r>
              <a:rPr lang="en-US" altLang="en-US" sz="4000" b="1"/>
              <a:t>What is his self-employment tax?</a:t>
            </a:r>
          </a:p>
          <a:p>
            <a:pPr marL="0" indent="0" eaLnBrk="1" hangingPunct="1">
              <a:buFontTx/>
              <a:buNone/>
            </a:pPr>
            <a:r>
              <a:rPr lang="en-US" altLang="en-US" sz="4000" b="1"/>
              <a:t>What amount may he deduct?</a:t>
            </a:r>
          </a:p>
          <a:p>
            <a:pPr marL="0" indent="0" eaLnBrk="1" hangingPunct="1">
              <a:buFontTx/>
              <a:buNone/>
            </a:pPr>
            <a:endParaRPr lang="en-US" altLang="en-US" b="1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0242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190691930"/>
              </p:ext>
            </p:extLst>
          </p:nvPr>
        </p:nvGraphicFramePr>
        <p:xfrm>
          <a:off x="201613" y="425450"/>
          <a:ext cx="8710612" cy="562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Worksheet" r:id="rId3" imgW="3143402" imgH="2028959" progId="Excel.Sheet.8">
                  <p:embed/>
                </p:oleObj>
              </mc:Choice>
              <mc:Fallback>
                <p:oleObj name="Worksheet" r:id="rId3" imgW="3143402" imgH="2028959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3" y="425450"/>
                        <a:ext cx="8710612" cy="562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0242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585356457"/>
              </p:ext>
            </p:extLst>
          </p:nvPr>
        </p:nvGraphicFramePr>
        <p:xfrm>
          <a:off x="304800" y="304800"/>
          <a:ext cx="8593138" cy="622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Worksheet" r:id="rId3" imgW="3352800" imgH="2428942" progId="Excel.Sheet.8">
                  <p:embed/>
                </p:oleObj>
              </mc:Choice>
              <mc:Fallback>
                <p:oleObj name="Worksheet" r:id="rId3" imgW="3352800" imgH="2428942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"/>
                        <a:ext cx="8593138" cy="6224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534400" cy="6477000"/>
          </a:xfrm>
          <a:noFill/>
        </p:spPr>
        <p:txBody>
          <a:bodyPr lIns="92075" tIns="46038" rIns="92075" bIns="46038"/>
          <a:lstStyle/>
          <a:p>
            <a:pPr algn="ctr">
              <a:buFont typeface="Monotype Sorts" pitchFamily="2" charset="2"/>
              <a:buNone/>
            </a:pPr>
            <a:endParaRPr lang="en-US" altLang="en-US" sz="5400" b="1" u="sng">
              <a:solidFill>
                <a:srgbClr val="FF0000"/>
              </a:solidFill>
            </a:endParaRPr>
          </a:p>
          <a:p>
            <a:pPr algn="ctr">
              <a:buFont typeface="Monotype Sorts" pitchFamily="2" charset="2"/>
              <a:buNone/>
            </a:pPr>
            <a:r>
              <a:rPr lang="en-US" altLang="en-US" sz="11500" b="1">
                <a:solidFill>
                  <a:srgbClr val="FF0000"/>
                </a:solidFill>
              </a:rPr>
              <a:t>The </a:t>
            </a:r>
          </a:p>
          <a:p>
            <a:pPr algn="ctr">
              <a:buFont typeface="Monotype Sorts" pitchFamily="2" charset="2"/>
              <a:buNone/>
            </a:pPr>
            <a:r>
              <a:rPr lang="en-US" altLang="en-US" sz="11500" b="1">
                <a:solidFill>
                  <a:srgbClr val="FF0000"/>
                </a:solidFill>
              </a:rPr>
              <a:t>End</a:t>
            </a:r>
            <a:endParaRPr lang="en-US" altLang="en-US" sz="11500" b="1"/>
          </a:p>
        </p:txBody>
      </p:sp>
    </p:spTree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BB371ED-3A3C-4DA2-BCC6-E7F36502E104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8915" name="Content Placeholder 3"/>
          <p:cNvSpPr>
            <a:spLocks noGrp="1"/>
          </p:cNvSpPr>
          <p:nvPr>
            <p:ph/>
          </p:nvPr>
        </p:nvSpPr>
        <p:spPr>
          <a:xfrm>
            <a:off x="457200" y="152400"/>
            <a:ext cx="8153400" cy="6705600"/>
          </a:xfrm>
        </p:spPr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3600" b="1" u="sng" dirty="0">
                <a:solidFill>
                  <a:srgbClr val="FF0000"/>
                </a:solidFill>
              </a:rPr>
              <a:t>Non-Tax Factors-</a:t>
            </a:r>
            <a:r>
              <a:rPr lang="en-US" sz="3600" b="1" dirty="0"/>
              <a:t> choice of a form for a business entity</a:t>
            </a:r>
            <a:endParaRPr lang="en-US" sz="3600" b="1" u="sng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b="1" dirty="0"/>
              <a:t>Is the number of owners restricted?</a:t>
            </a: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b="1" dirty="0"/>
              <a:t>Do owners have limited liability?</a:t>
            </a: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b="1" dirty="0"/>
              <a:t>Can ownership interest be freely transferred?</a:t>
            </a: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b="1" dirty="0"/>
              <a:t>Do owners have a large degree of management control?</a:t>
            </a: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b="1" dirty="0"/>
              <a:t>Does entity continue regardless of ownership changes? </a:t>
            </a: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b="1" dirty="0"/>
              <a:t>Is there a high cost of organizing the entity?</a:t>
            </a: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b="1" dirty="0"/>
              <a:t>Does the entity have an ability to raise additional capital?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652C0A8-CA52-41FD-82F8-9D5C75A58CA9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8915" name="Content Placeholder 3"/>
          <p:cNvSpPr>
            <a:spLocks noGrp="1"/>
          </p:cNvSpPr>
          <p:nvPr>
            <p:ph/>
          </p:nvPr>
        </p:nvSpPr>
        <p:spPr>
          <a:xfrm>
            <a:off x="152400" y="228600"/>
            <a:ext cx="8763000" cy="64008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Sole Proprietorship: A business owned by 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one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individual.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b="1" u="sng" dirty="0">
                <a:latin typeface="Arial" pitchFamily="34" charset="0"/>
                <a:cs typeface="Arial" pitchFamily="34" charset="0"/>
              </a:rPr>
              <a:t>The owner:</a:t>
            </a:r>
          </a:p>
          <a:p>
            <a:pPr>
              <a:buFont typeface="Monotype Sorts" pitchFamily="2" charset="2"/>
              <a:buChar char="þ"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 Has unlimited liability</a:t>
            </a:r>
          </a:p>
          <a:p>
            <a:pPr>
              <a:buFont typeface="Monotype Sorts" pitchFamily="2" charset="2"/>
              <a:buChar char="þ"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 Can easily transfer ownership interest</a:t>
            </a:r>
          </a:p>
          <a:p>
            <a:pPr>
              <a:buFont typeface="Monotype Sorts" pitchFamily="2" charset="2"/>
              <a:buChar char="þ"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 Has full management control</a:t>
            </a:r>
          </a:p>
          <a:p>
            <a:pPr>
              <a:lnSpc>
                <a:spcPct val="110000"/>
              </a:lnSpc>
              <a:buFont typeface="Arial" charset="0"/>
              <a:buNone/>
              <a:tabLst>
                <a:tab pos="342900" algn="l"/>
              </a:tabLst>
              <a:defRPr/>
            </a:pPr>
            <a:r>
              <a:rPr lang="en-US" b="1" u="sng" dirty="0">
                <a:latin typeface="Arial" pitchFamily="34" charset="0"/>
                <a:cs typeface="Arial" pitchFamily="34" charset="0"/>
              </a:rPr>
              <a:t>The entity:</a:t>
            </a:r>
          </a:p>
          <a:p>
            <a:pPr marL="625475" indent="-625475">
              <a:lnSpc>
                <a:spcPct val="110000"/>
              </a:lnSpc>
              <a:buFont typeface="Monotype Sorts" pitchFamily="2" charset="2"/>
              <a:buChar char="þ"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Ceases to exist when ownership changes</a:t>
            </a:r>
          </a:p>
          <a:p>
            <a:pPr>
              <a:lnSpc>
                <a:spcPct val="110000"/>
              </a:lnSpc>
              <a:buFont typeface="Monotype Sorts" pitchFamily="2" charset="2"/>
              <a:buChar char="þ"/>
              <a:tabLst>
                <a:tab pos="342900" algn="l"/>
              </a:tabLs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  Has a low cost of formation</a:t>
            </a:r>
          </a:p>
          <a:p>
            <a:pPr>
              <a:lnSpc>
                <a:spcPct val="110000"/>
              </a:lnSpc>
              <a:buFont typeface="Monotype Sorts" pitchFamily="2" charset="2"/>
              <a:buChar char="þ"/>
              <a:tabLst>
                <a:tab pos="342900" algn="l"/>
              </a:tabLs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  Has a limited ability to raise capital</a:t>
            </a:r>
          </a:p>
          <a:p>
            <a:pPr marL="0" indent="0">
              <a:buFont typeface="Arial" charset="0"/>
              <a:buNone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>
              <a:buFont typeface="Arial" charset="0"/>
              <a:buNone/>
              <a:defRPr/>
            </a:pP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8321B4-BA80-4A26-B6AD-41A4EAEFE069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8915" name="Content Placeholder 3"/>
          <p:cNvSpPr>
            <a:spLocks noGrp="1"/>
          </p:cNvSpPr>
          <p:nvPr>
            <p:ph/>
          </p:nvPr>
        </p:nvSpPr>
        <p:spPr>
          <a:xfrm>
            <a:off x="152400" y="228600"/>
            <a:ext cx="8763000" cy="6400800"/>
          </a:xfrm>
        </p:spPr>
        <p:txBody>
          <a:bodyPr/>
          <a:lstStyle/>
          <a:p>
            <a:pPr marL="0" indent="0">
              <a:spcBef>
                <a:spcPts val="600"/>
              </a:spcBef>
              <a:buFont typeface="Arial" charset="0"/>
              <a:buNone/>
              <a:defRPr/>
            </a:pP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Partnership -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two or more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persons engage collectively in a profit making activity.</a:t>
            </a:r>
          </a:p>
          <a:p>
            <a:pPr>
              <a:spcBef>
                <a:spcPts val="600"/>
              </a:spcBef>
              <a:buFont typeface="Arial" charset="0"/>
              <a:buNone/>
              <a:defRPr/>
            </a:pPr>
            <a:r>
              <a:rPr lang="en-US" b="1" u="sng" dirty="0">
                <a:latin typeface="Arial" pitchFamily="34" charset="0"/>
                <a:cs typeface="Arial" pitchFamily="34" charset="0"/>
              </a:rPr>
              <a:t>The owners:</a:t>
            </a:r>
          </a:p>
          <a:p>
            <a:pPr marL="512763" indent="-512763">
              <a:spcBef>
                <a:spcPts val="600"/>
              </a:spcBef>
              <a:buClr>
                <a:schemeClr val="tx2"/>
              </a:buClr>
              <a:buFont typeface="Monotype Sorts" pitchFamily="2" charset="2"/>
              <a:buChar char="þ"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Are fully liable (except for limited partners)</a:t>
            </a:r>
          </a:p>
          <a:p>
            <a:pPr>
              <a:spcBef>
                <a:spcPts val="600"/>
              </a:spcBef>
              <a:buClr>
                <a:schemeClr val="tx2"/>
              </a:buClr>
              <a:buFont typeface="Monotype Sorts" pitchFamily="2" charset="2"/>
              <a:buChar char="þ"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 Cannot easily transfer ownership interest</a:t>
            </a:r>
          </a:p>
          <a:p>
            <a:pPr>
              <a:spcBef>
                <a:spcPts val="600"/>
              </a:spcBef>
              <a:buClr>
                <a:schemeClr val="tx2"/>
              </a:buClr>
              <a:buFont typeface="Monotype Sorts" pitchFamily="2" charset="2"/>
              <a:buChar char="þ"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 Have full management control</a:t>
            </a:r>
          </a:p>
          <a:p>
            <a:pPr>
              <a:spcBef>
                <a:spcPts val="600"/>
              </a:spcBef>
              <a:buFont typeface="Arial" charset="0"/>
              <a:buNone/>
              <a:tabLst>
                <a:tab pos="292100" algn="l"/>
              </a:tabLst>
              <a:defRPr/>
            </a:pPr>
            <a:r>
              <a:rPr lang="en-US" b="1" u="sng" dirty="0">
                <a:latin typeface="Arial" pitchFamily="34" charset="0"/>
                <a:cs typeface="Arial" pitchFamily="34" charset="0"/>
              </a:rPr>
              <a:t>The entity:</a:t>
            </a:r>
          </a:p>
          <a:p>
            <a:pPr marL="512763" indent="-512763">
              <a:spcBef>
                <a:spcPts val="600"/>
              </a:spcBef>
              <a:buFont typeface="Monotype Sorts" pitchFamily="2" charset="2"/>
              <a:buChar char="þ"/>
              <a:tabLst>
                <a:tab pos="512763" algn="l"/>
              </a:tabLs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Ceases to exist if &gt;50% ownership changes</a:t>
            </a:r>
          </a:p>
          <a:p>
            <a:pPr>
              <a:spcBef>
                <a:spcPts val="600"/>
              </a:spcBef>
              <a:buFont typeface="Monotype Sorts" pitchFamily="2" charset="2"/>
              <a:buChar char="þ"/>
              <a:tabLst>
                <a:tab pos="292100" algn="l"/>
              </a:tabLs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  Has a moderate cost of formation</a:t>
            </a:r>
          </a:p>
          <a:p>
            <a:pPr>
              <a:spcBef>
                <a:spcPts val="600"/>
              </a:spcBef>
              <a:buFont typeface="Monotype Sorts" pitchFamily="2" charset="2"/>
              <a:buChar char="þ"/>
              <a:tabLst>
                <a:tab pos="292100" algn="l"/>
              </a:tabLs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  Has a good ability to raise capital</a:t>
            </a:r>
          </a:p>
          <a:p>
            <a:pPr>
              <a:buClr>
                <a:schemeClr val="tx2"/>
              </a:buClr>
              <a:buFont typeface="Monotype Sorts" pitchFamily="2" charset="2"/>
              <a:buChar char="þ"/>
              <a:defRPr/>
            </a:pPr>
            <a:endParaRPr lang="en-US" sz="3600" dirty="0">
              <a:latin typeface="Arial" charset="0"/>
            </a:endParaRPr>
          </a:p>
          <a:p>
            <a:pPr algn="ctr">
              <a:buFont typeface="Arial" charset="0"/>
              <a:buNone/>
              <a:defRPr/>
            </a:pPr>
            <a:endParaRPr lang="en-US" dirty="0">
              <a:latin typeface="Arial" charset="0"/>
            </a:endParaRPr>
          </a:p>
          <a:p>
            <a:pPr algn="ctr">
              <a:buFont typeface="Arial" charset="0"/>
              <a:buNone/>
              <a:defRPr/>
            </a:pPr>
            <a:endParaRPr lang="en-US" dirty="0">
              <a:solidFill>
                <a:schemeClr val="tx2"/>
              </a:solidFill>
              <a:latin typeface="Book Antiqua" pitchFamily="18" charset="0"/>
            </a:endParaRPr>
          </a:p>
          <a:p>
            <a:pPr algn="ctr">
              <a:buFont typeface="Arial" charset="0"/>
              <a:buNone/>
              <a:defRPr/>
            </a:pPr>
            <a:endParaRPr lang="en-US" dirty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E06171D-07E4-4CFD-AF45-4008F9D98D4C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8915" name="Content Placeholder 3"/>
          <p:cNvSpPr>
            <a:spLocks noGrp="1"/>
          </p:cNvSpPr>
          <p:nvPr>
            <p:ph/>
          </p:nvPr>
        </p:nvSpPr>
        <p:spPr>
          <a:xfrm>
            <a:off x="152400" y="228600"/>
            <a:ext cx="8763000" cy="64008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Corporation: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an artificial entity created under the auspices of state law.</a:t>
            </a:r>
          </a:p>
          <a:p>
            <a:pPr>
              <a:buFont typeface="Arial" charset="0"/>
              <a:buNone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The owners: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2"/>
              </a:buClr>
              <a:buFont typeface="Monotype Sorts" pitchFamily="2" charset="2"/>
              <a:buChar char="þ"/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 Have limited liability</a:t>
            </a:r>
          </a:p>
          <a:p>
            <a:pPr>
              <a:buClr>
                <a:schemeClr val="tx2"/>
              </a:buClr>
              <a:buFont typeface="Monotype Sorts" pitchFamily="2" charset="2"/>
              <a:buChar char="þ"/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 Can easily transfer ownership interest</a:t>
            </a:r>
          </a:p>
          <a:p>
            <a:pPr>
              <a:buClr>
                <a:schemeClr val="tx2"/>
              </a:buClr>
              <a:buFont typeface="Monotype Sorts" pitchFamily="2" charset="2"/>
              <a:buChar char="þ"/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 Have no right to direct management</a:t>
            </a:r>
          </a:p>
          <a:p>
            <a:pPr>
              <a:buClr>
                <a:schemeClr val="tx2"/>
              </a:buClr>
              <a:buFont typeface="Monotype Sorts" pitchFamily="2" charset="2"/>
              <a:buChar char="þ"/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 No limit on number of shareholders</a:t>
            </a:r>
          </a:p>
          <a:p>
            <a:pPr>
              <a:buFont typeface="Arial" charset="0"/>
              <a:buNone/>
              <a:tabLst>
                <a:tab pos="292100" algn="l"/>
              </a:tabLs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The entity:</a:t>
            </a:r>
          </a:p>
          <a:p>
            <a:pPr>
              <a:buFont typeface="Monotype Sorts" pitchFamily="2" charset="2"/>
              <a:buChar char="þ"/>
              <a:tabLst>
                <a:tab pos="292100" algn="l"/>
              </a:tabLst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 Continues to exist when ownership changes</a:t>
            </a:r>
          </a:p>
          <a:p>
            <a:pPr>
              <a:buFont typeface="Monotype Sorts" pitchFamily="2" charset="2"/>
              <a:buChar char="þ"/>
              <a:tabLst>
                <a:tab pos="292100" algn="l"/>
              </a:tabLst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 Has a relatively high cost of formation</a:t>
            </a:r>
          </a:p>
          <a:p>
            <a:pPr>
              <a:buFont typeface="Monotype Sorts" pitchFamily="2" charset="2"/>
              <a:buChar char="þ"/>
              <a:tabLst>
                <a:tab pos="292100" algn="l"/>
              </a:tabLst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 Has an excellent ability to raise capital</a:t>
            </a:r>
          </a:p>
          <a:p>
            <a:pPr>
              <a:buClr>
                <a:schemeClr val="tx2"/>
              </a:buClr>
              <a:buFont typeface="Monotype Sorts" pitchFamily="2" charset="2"/>
              <a:buChar char="þ"/>
              <a:defRPr/>
            </a:pPr>
            <a:endParaRPr lang="en-US" sz="2800" dirty="0">
              <a:latin typeface="Arial" charset="0"/>
            </a:endParaRPr>
          </a:p>
          <a:p>
            <a:pPr algn="ctr">
              <a:buFont typeface="Arial" charset="0"/>
              <a:buNone/>
              <a:defRPr/>
            </a:pPr>
            <a:endParaRPr lang="en-US" sz="3600" dirty="0">
              <a:latin typeface="Arial" charset="0"/>
            </a:endParaRPr>
          </a:p>
          <a:p>
            <a:pPr algn="ctr">
              <a:buFont typeface="Arial" charset="0"/>
              <a:buNone/>
              <a:defRPr/>
            </a:pPr>
            <a:endParaRPr lang="en-US" sz="3600" dirty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4975988-F015-4143-B47F-02B6A63338C5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8915" name="Content Placeholder 3"/>
          <p:cNvSpPr>
            <a:spLocks noGrp="1"/>
          </p:cNvSpPr>
          <p:nvPr>
            <p:ph/>
          </p:nvPr>
        </p:nvSpPr>
        <p:spPr>
          <a:xfrm>
            <a:off x="228600" y="152400"/>
            <a:ext cx="8763000" cy="64008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 Corporation: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a regular corporation with special tax attributes.</a:t>
            </a:r>
          </a:p>
          <a:p>
            <a:pPr>
              <a:buFont typeface="Arial" charset="0"/>
              <a:buNone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The owners: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2"/>
              </a:buClr>
              <a:buFont typeface="Monotype Sorts" pitchFamily="2" charset="2"/>
              <a:buChar char="þ"/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 Have limited liability</a:t>
            </a:r>
          </a:p>
          <a:p>
            <a:pPr>
              <a:buClr>
                <a:schemeClr val="tx2"/>
              </a:buClr>
              <a:buFont typeface="Monotype Sorts" pitchFamily="2" charset="2"/>
              <a:buChar char="þ"/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 Can easily transfer ownership interest</a:t>
            </a:r>
          </a:p>
          <a:p>
            <a:pPr>
              <a:buClr>
                <a:schemeClr val="tx2"/>
              </a:buClr>
              <a:buFont typeface="Monotype Sorts" pitchFamily="2" charset="2"/>
              <a:buChar char="þ"/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 Have no right to direct management</a:t>
            </a:r>
          </a:p>
          <a:p>
            <a:pPr>
              <a:buClr>
                <a:schemeClr val="tx2"/>
              </a:buClr>
              <a:buFont typeface="Monotype Sorts" pitchFamily="2" charset="2"/>
              <a:buChar char="þ"/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 Are limited to a maximum number of 100</a:t>
            </a:r>
          </a:p>
          <a:p>
            <a:pPr>
              <a:buFont typeface="Arial" charset="0"/>
              <a:buNone/>
              <a:tabLst>
                <a:tab pos="292100" algn="l"/>
              </a:tabLs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The entity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Monotype Sorts" pitchFamily="2" charset="2"/>
              <a:buChar char="þ"/>
              <a:tabLst>
                <a:tab pos="292100" algn="l"/>
              </a:tabLst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  Continues to exist when ownership changes</a:t>
            </a:r>
          </a:p>
          <a:p>
            <a:pPr>
              <a:buFont typeface="Monotype Sorts" pitchFamily="2" charset="2"/>
              <a:buChar char="þ"/>
              <a:tabLst>
                <a:tab pos="292100" algn="l"/>
              </a:tabLst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  Has a relatively high cost of formation</a:t>
            </a:r>
          </a:p>
          <a:p>
            <a:pPr>
              <a:buFont typeface="Monotype Sorts" pitchFamily="2" charset="2"/>
              <a:buChar char="þ"/>
              <a:tabLst>
                <a:tab pos="292100" algn="l"/>
              </a:tabLst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  Has an excellent ability to raise capital</a:t>
            </a:r>
          </a:p>
          <a:p>
            <a:pPr>
              <a:buClr>
                <a:schemeClr val="tx2"/>
              </a:buClr>
              <a:buFont typeface="Monotype Sorts" pitchFamily="2" charset="2"/>
              <a:buChar char="þ"/>
              <a:defRPr/>
            </a:pPr>
            <a:endParaRPr lang="en-US" sz="2000" dirty="0">
              <a:latin typeface="Arial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>
              <a:latin typeface="Arial" charset="0"/>
            </a:endParaRPr>
          </a:p>
          <a:p>
            <a:pPr algn="ctr">
              <a:buFont typeface="Arial" charset="0"/>
              <a:buNone/>
              <a:defRPr/>
            </a:pPr>
            <a:endParaRPr lang="en-US" dirty="0">
              <a:solidFill>
                <a:schemeClr val="tx2"/>
              </a:solidFill>
              <a:latin typeface="Book Antiqua" pitchFamily="18" charset="0"/>
            </a:endParaRPr>
          </a:p>
          <a:p>
            <a:pPr algn="ctr">
              <a:buFont typeface="Arial" charset="0"/>
              <a:buChar char="•"/>
              <a:defRPr/>
            </a:pPr>
            <a:endParaRPr lang="en-US" dirty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151563"/>
          </a:xfrm>
          <a:noFill/>
        </p:spPr>
        <p:txBody>
          <a:bodyPr lIns="92075" tIns="46038" rIns="92075" bIns="46038"/>
          <a:lstStyle/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000" b="1" u="sng">
                <a:solidFill>
                  <a:srgbClr val="FF0000"/>
                </a:solidFill>
              </a:rPr>
              <a:t>S Corporation Election</a:t>
            </a:r>
          </a:p>
          <a:p>
            <a:pPr>
              <a:spcBef>
                <a:spcPct val="0"/>
              </a:spcBef>
            </a:pPr>
            <a:r>
              <a:rPr lang="en-US" altLang="en-US" sz="4000" b="1"/>
              <a:t>Requirements for </a:t>
            </a:r>
            <a:r>
              <a:rPr lang="en-US" altLang="en-US" sz="4000" b="1">
                <a:solidFill>
                  <a:schemeClr val="tx2"/>
                </a:solidFill>
              </a:rPr>
              <a:t>electing</a:t>
            </a:r>
            <a:r>
              <a:rPr lang="en-US" altLang="en-US" sz="4000" b="1"/>
              <a:t> S status</a:t>
            </a:r>
          </a:p>
          <a:p>
            <a:pPr lvl="1">
              <a:spcBef>
                <a:spcPct val="0"/>
              </a:spcBef>
            </a:pPr>
            <a:r>
              <a:rPr lang="en-US" altLang="en-US" sz="3600" b="1"/>
              <a:t>No more than 100 shareholders</a:t>
            </a:r>
          </a:p>
          <a:p>
            <a:pPr lvl="1">
              <a:spcBef>
                <a:spcPct val="0"/>
              </a:spcBef>
            </a:pPr>
            <a:r>
              <a:rPr lang="en-US" altLang="en-US" sz="3600" b="1" i="1"/>
              <a:t>Shareholders must be individuals, estates, tax-exempt organizations, or certain trusts</a:t>
            </a:r>
          </a:p>
          <a:p>
            <a:pPr lvl="1">
              <a:spcBef>
                <a:spcPct val="0"/>
              </a:spcBef>
            </a:pPr>
            <a:r>
              <a:rPr lang="en-US" altLang="en-US" sz="3600" b="1"/>
              <a:t>Shareholders may not be nonresident aliens</a:t>
            </a:r>
          </a:p>
          <a:p>
            <a:pPr lvl="1">
              <a:spcBef>
                <a:spcPct val="0"/>
              </a:spcBef>
            </a:pPr>
            <a:r>
              <a:rPr lang="en-US" altLang="en-US" sz="3600" b="1"/>
              <a:t>Only one class of outstanding stock is allowed</a:t>
            </a:r>
          </a:p>
          <a:p>
            <a:pPr lvl="1">
              <a:spcBef>
                <a:spcPct val="0"/>
              </a:spcBef>
            </a:pPr>
            <a:r>
              <a:rPr lang="en-US" altLang="en-US" sz="3600" b="1"/>
              <a:t>All shareholders must consent to</a:t>
            </a:r>
            <a:r>
              <a:rPr lang="en-US" altLang="en-US" sz="4000" b="1"/>
              <a:t> </a:t>
            </a:r>
            <a:r>
              <a:rPr lang="en-US" altLang="en-US" sz="3600" b="1"/>
              <a:t>election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build="p" bldLvl="2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1435</Words>
  <Application>Microsoft Office PowerPoint</Application>
  <PresentationFormat>On-screen Show (4:3)</PresentationFormat>
  <Paragraphs>225</Paragraphs>
  <Slides>39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Arial</vt:lpstr>
      <vt:lpstr>Book Antiqua</vt:lpstr>
      <vt:lpstr>Calibri</vt:lpstr>
      <vt:lpstr>Monotype Sorts</vt:lpstr>
      <vt:lpstr>Times New Roman</vt:lpstr>
      <vt:lpstr>Office Theme</vt:lpstr>
      <vt:lpstr>Microsoft Excel Worksheet</vt:lpstr>
      <vt:lpstr>Worksheet</vt:lpstr>
      <vt:lpstr>Chapter 12 Choice of Entity- General Fall, 2016  Howard Godfrey, Ph.D., CPA UNC Charlotte Copyright © 2013, Dr. Howard Godfrey Edited July 27, 2016.  T16F-Chp-12-1-Entity-Choice-General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1-  Instructor PowerPoint Slides. Summer, 2008. Edited May 30, 2008. Copyright © 2008, Dr. Howard Godfrey</dc:title>
  <dc:creator>Howard</dc:creator>
  <cp:lastModifiedBy>hgodfrey@uncc.edu</cp:lastModifiedBy>
  <cp:revision>206</cp:revision>
  <cp:lastPrinted>2016-07-27T18:58:56Z</cp:lastPrinted>
  <dcterms:created xsi:type="dcterms:W3CDTF">2008-05-30T15:41:50Z</dcterms:created>
  <dcterms:modified xsi:type="dcterms:W3CDTF">2016-07-27T22:42:57Z</dcterms:modified>
</cp:coreProperties>
</file>