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8" r:id="rId2"/>
    <p:sldId id="645" r:id="rId3"/>
    <p:sldId id="646" r:id="rId4"/>
    <p:sldId id="647" r:id="rId5"/>
    <p:sldId id="648" r:id="rId6"/>
    <p:sldId id="649" r:id="rId7"/>
    <p:sldId id="650" r:id="rId8"/>
    <p:sldId id="651" r:id="rId9"/>
    <p:sldId id="652" r:id="rId10"/>
    <p:sldId id="653" r:id="rId11"/>
    <p:sldId id="634" r:id="rId12"/>
    <p:sldId id="635" r:id="rId13"/>
    <p:sldId id="538" r:id="rId14"/>
    <p:sldId id="539" r:id="rId15"/>
    <p:sldId id="540" r:id="rId16"/>
    <p:sldId id="526" r:id="rId17"/>
    <p:sldId id="527" r:id="rId18"/>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8" autoAdjust="0"/>
    <p:restoredTop sz="94607" autoAdjust="0"/>
  </p:normalViewPr>
  <p:slideViewPr>
    <p:cSldViewPr>
      <p:cViewPr varScale="1">
        <p:scale>
          <a:sx n="114" d="100"/>
          <a:sy n="114" d="100"/>
        </p:scale>
        <p:origin x="1524" y="108"/>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828" y="96"/>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6737" y="242974"/>
            <a:ext cx="3825403" cy="268613"/>
          </a:xfrm>
          <a:prstGeom prst="rect">
            <a:avLst/>
          </a:prstGeom>
        </p:spPr>
        <p:txBody>
          <a:bodyPr vert="horz" lIns="92181" tIns="46090" rIns="92181" bIns="46090" rtlCol="0"/>
          <a:lstStyle>
            <a:lvl1pPr algn="l" fontAlgn="auto">
              <a:spcBef>
                <a:spcPts val="0"/>
              </a:spcBef>
              <a:spcAft>
                <a:spcPts val="0"/>
              </a:spcAft>
              <a:defRPr sz="1200">
                <a:latin typeface="+mn-lt"/>
              </a:defRPr>
            </a:lvl1pPr>
          </a:lstStyle>
          <a:p>
            <a:pPr>
              <a:defRPr/>
            </a:pPr>
            <a:r>
              <a:rPr lang="en-US" dirty="0"/>
              <a:t>T16F-Chp-01-1-Fed-Tax-An-Overview-Fall, 2016</a:t>
            </a:r>
          </a:p>
        </p:txBody>
      </p:sp>
      <p:sp>
        <p:nvSpPr>
          <p:cNvPr id="3" name="Date Placeholder 2"/>
          <p:cNvSpPr>
            <a:spLocks noGrp="1"/>
          </p:cNvSpPr>
          <p:nvPr>
            <p:ph type="dt" sz="quarter" idx="1"/>
          </p:nvPr>
        </p:nvSpPr>
        <p:spPr>
          <a:xfrm>
            <a:off x="4637921" y="235037"/>
            <a:ext cx="2201970" cy="311782"/>
          </a:xfrm>
          <a:prstGeom prst="rect">
            <a:avLst/>
          </a:prstGeom>
        </p:spPr>
        <p:txBody>
          <a:bodyPr vert="horz" lIns="92181" tIns="46090" rIns="92181" bIns="46090" rtlCol="0"/>
          <a:lstStyle>
            <a:lvl1pPr algn="r" fontAlgn="auto">
              <a:spcBef>
                <a:spcPts val="0"/>
              </a:spcBef>
              <a:spcAft>
                <a:spcPts val="0"/>
              </a:spcAft>
              <a:defRPr sz="1200">
                <a:latin typeface="+mn-lt"/>
              </a:defRPr>
            </a:lvl1pPr>
          </a:lstStyle>
          <a:p>
            <a:pPr>
              <a:defRPr/>
            </a:pPr>
            <a:r>
              <a:rPr lang="en-US" dirty="0"/>
              <a:t>Accounting  4220</a:t>
            </a:r>
          </a:p>
        </p:txBody>
      </p:sp>
      <p:sp>
        <p:nvSpPr>
          <p:cNvPr id="4" name="Footer Placeholder 3"/>
          <p:cNvSpPr>
            <a:spLocks noGrp="1"/>
          </p:cNvSpPr>
          <p:nvPr>
            <p:ph type="ftr" sz="quarter" idx="2"/>
          </p:nvPr>
        </p:nvSpPr>
        <p:spPr>
          <a:xfrm>
            <a:off x="314110" y="8739510"/>
            <a:ext cx="2753264" cy="388530"/>
          </a:xfrm>
          <a:prstGeom prst="rect">
            <a:avLst/>
          </a:prstGeom>
        </p:spPr>
        <p:txBody>
          <a:bodyPr vert="horz" lIns="92181" tIns="46090" rIns="92181" bIns="46090" rtlCol="0" anchor="b"/>
          <a:lstStyle>
            <a:lvl1pPr algn="l" fontAlgn="auto">
              <a:spcBef>
                <a:spcPts val="0"/>
              </a:spcBef>
              <a:spcAft>
                <a:spcPts val="0"/>
              </a:spcAft>
              <a:defRPr sz="1200">
                <a:latin typeface="+mn-lt"/>
              </a:defRPr>
            </a:lvl1pPr>
          </a:lstStyle>
          <a:p>
            <a:pPr>
              <a:defRPr/>
            </a:pPr>
            <a:r>
              <a:rPr lang="en-US" dirty="0"/>
              <a:t>Copyright 2016 Dr. Howard Godfrey</a:t>
            </a:r>
          </a:p>
        </p:txBody>
      </p:sp>
      <p:sp>
        <p:nvSpPr>
          <p:cNvPr id="5" name="Slide Number Placeholder 4"/>
          <p:cNvSpPr>
            <a:spLocks noGrp="1"/>
          </p:cNvSpPr>
          <p:nvPr>
            <p:ph type="sldNum" sz="quarter" idx="3"/>
          </p:nvPr>
        </p:nvSpPr>
        <p:spPr>
          <a:xfrm>
            <a:off x="4008100" y="8739509"/>
            <a:ext cx="2754866" cy="466875"/>
          </a:xfrm>
          <a:prstGeom prst="rect">
            <a:avLst/>
          </a:prstGeom>
        </p:spPr>
        <p:txBody>
          <a:bodyPr vert="horz" lIns="92181" tIns="46090" rIns="92181" bIns="46090" rtlCol="0" anchor="b"/>
          <a:lstStyle>
            <a:lvl1pPr algn="r" fontAlgn="auto">
              <a:spcBef>
                <a:spcPts val="0"/>
              </a:spcBef>
              <a:spcAft>
                <a:spcPts val="0"/>
              </a:spcAft>
              <a:defRPr sz="1200">
                <a:latin typeface="+mn-lt"/>
              </a:defRPr>
            </a:lvl1pPr>
          </a:lstStyle>
          <a:p>
            <a:pPr>
              <a:defRPr/>
            </a:pPr>
            <a:r>
              <a:rPr lang="en-US"/>
              <a:t> Chapter </a:t>
            </a:r>
            <a:r>
              <a:rPr lang="en-US" dirty="0"/>
              <a:t>1. Page </a:t>
            </a:r>
            <a:fld id="{798924DC-A9DF-4DCA-A93C-6C6305D1FE54}" type="slidenum">
              <a:rPr lang="en-US"/>
              <a:pPr>
                <a:defRPr/>
              </a:pPr>
              <a:t>‹#›</a:t>
            </a:fld>
            <a:endParaRPr lang="en-US" dirty="0"/>
          </a:p>
        </p:txBody>
      </p:sp>
    </p:spTree>
    <p:extLst>
      <p:ext uri="{BB962C8B-B14F-4D97-AF65-F5344CB8AC3E}">
        <p14:creationId xmlns:p14="http://schemas.microsoft.com/office/powerpoint/2010/main" val="2228307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374" cy="468474"/>
          </a:xfrm>
          <a:prstGeom prst="rect">
            <a:avLst/>
          </a:prstGeom>
        </p:spPr>
        <p:txBody>
          <a:bodyPr vert="horz" lIns="92181" tIns="46090" rIns="92181" bIns="4609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100" y="0"/>
            <a:ext cx="3067374" cy="468474"/>
          </a:xfrm>
          <a:prstGeom prst="rect">
            <a:avLst/>
          </a:prstGeom>
        </p:spPr>
        <p:txBody>
          <a:bodyPr vert="horz" lIns="92181" tIns="46090" rIns="92181" bIns="46090" rtlCol="0"/>
          <a:lstStyle>
            <a:lvl1pPr algn="r" fontAlgn="auto">
              <a:spcBef>
                <a:spcPts val="0"/>
              </a:spcBef>
              <a:spcAft>
                <a:spcPts val="0"/>
              </a:spcAft>
              <a:defRPr sz="1200">
                <a:latin typeface="+mn-lt"/>
              </a:defRPr>
            </a:lvl1pPr>
          </a:lstStyle>
          <a:p>
            <a:pPr>
              <a:defRPr/>
            </a:pPr>
            <a:fld id="{EB14E23F-C720-48C5-9F4E-534F40363AB8}" type="datetimeFigureOut">
              <a:rPr lang="en-US"/>
              <a:pPr>
                <a:defRPr/>
              </a:pPr>
              <a:t>8/30/2016</a:t>
            </a:fld>
            <a:endParaRPr lang="en-US"/>
          </a:p>
        </p:txBody>
      </p:sp>
      <p:sp>
        <p:nvSpPr>
          <p:cNvPr id="4" name="Slide Image Placeholder 3"/>
          <p:cNvSpPr>
            <a:spLocks noGrp="1" noRot="1" noChangeAspect="1"/>
          </p:cNvSpPr>
          <p:nvPr>
            <p:ph type="sldImg" idx="2"/>
          </p:nvPr>
        </p:nvSpPr>
        <p:spPr>
          <a:xfrm>
            <a:off x="1198563" y="703263"/>
            <a:ext cx="4679950" cy="3509962"/>
          </a:xfrm>
          <a:prstGeom prst="rect">
            <a:avLst/>
          </a:prstGeom>
          <a:noFill/>
          <a:ln w="12700">
            <a:solidFill>
              <a:prstClr val="black"/>
            </a:solidFill>
          </a:ln>
        </p:spPr>
        <p:txBody>
          <a:bodyPr vert="horz" lIns="92181" tIns="46090" rIns="92181" bIns="46090" rtlCol="0" anchor="ctr"/>
          <a:lstStyle/>
          <a:p>
            <a:pPr lvl="0"/>
            <a:endParaRPr lang="en-US" noProof="0"/>
          </a:p>
        </p:txBody>
      </p:sp>
      <p:sp>
        <p:nvSpPr>
          <p:cNvPr id="5" name="Notes Placeholder 4"/>
          <p:cNvSpPr>
            <a:spLocks noGrp="1"/>
          </p:cNvSpPr>
          <p:nvPr>
            <p:ph type="body" sz="quarter" idx="3"/>
          </p:nvPr>
        </p:nvSpPr>
        <p:spPr>
          <a:xfrm>
            <a:off x="708349" y="4446502"/>
            <a:ext cx="5660378" cy="4213063"/>
          </a:xfrm>
          <a:prstGeom prst="rect">
            <a:avLst/>
          </a:prstGeom>
        </p:spPr>
        <p:txBody>
          <a:bodyPr vert="horz" lIns="92181" tIns="46090" rIns="92181" bIns="4609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93003"/>
            <a:ext cx="3067374" cy="468474"/>
          </a:xfrm>
          <a:prstGeom prst="rect">
            <a:avLst/>
          </a:prstGeom>
        </p:spPr>
        <p:txBody>
          <a:bodyPr vert="horz" lIns="92181" tIns="46090" rIns="92181" bIns="4609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100" y="8893003"/>
            <a:ext cx="3067374" cy="468474"/>
          </a:xfrm>
          <a:prstGeom prst="rect">
            <a:avLst/>
          </a:prstGeom>
        </p:spPr>
        <p:txBody>
          <a:bodyPr vert="horz" lIns="92181" tIns="46090" rIns="92181" bIns="46090" rtlCol="0" anchor="b"/>
          <a:lstStyle>
            <a:lvl1pPr algn="r" fontAlgn="auto">
              <a:spcBef>
                <a:spcPts val="0"/>
              </a:spcBef>
              <a:spcAft>
                <a:spcPts val="0"/>
              </a:spcAft>
              <a:defRPr sz="1200">
                <a:latin typeface="+mn-lt"/>
              </a:defRPr>
            </a:lvl1pPr>
          </a:lstStyle>
          <a:p>
            <a:pPr>
              <a:defRPr/>
            </a:pPr>
            <a:fld id="{3B4FE611-D8A4-406D-8BE1-2D966B426F62}" type="slidenum">
              <a:rPr lang="en-US"/>
              <a:pPr>
                <a:defRPr/>
              </a:pPr>
              <a:t>‹#›</a:t>
            </a:fld>
            <a:endParaRPr lang="en-US"/>
          </a:p>
        </p:txBody>
      </p:sp>
    </p:spTree>
    <p:extLst>
      <p:ext uri="{BB962C8B-B14F-4D97-AF65-F5344CB8AC3E}">
        <p14:creationId xmlns:p14="http://schemas.microsoft.com/office/powerpoint/2010/main" val="30722870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p:txBody>
          <a:bodyPr/>
          <a:lstStyle/>
          <a:p>
            <a:pPr>
              <a:defRPr/>
            </a:pPr>
            <a:fld id="{C7B0A22F-E9B7-4D0A-840E-61CABB450A91}" type="slidenum">
              <a:rPr lang="en-US" smtClean="0"/>
              <a:pPr>
                <a:defRPr/>
              </a:pPr>
              <a:t>1</a:t>
            </a:fld>
            <a:endParaRPr lang="en-US"/>
          </a:p>
        </p:txBody>
      </p:sp>
      <p:sp>
        <p:nvSpPr>
          <p:cNvPr id="1167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p:txBody>
          <a:bodyPr/>
          <a:lstStyle/>
          <a:p>
            <a:pPr>
              <a:defRPr/>
            </a:pPr>
            <a:fld id="{A1211B59-2A90-44BE-BB2B-D783F3BEE4DA}" type="slidenum">
              <a:rPr lang="en-US" smtClean="0"/>
              <a:pPr>
                <a:defRPr/>
              </a:pPr>
              <a:t>10</a:t>
            </a:fld>
            <a:endParaRPr lang="en-US"/>
          </a:p>
        </p:txBody>
      </p:sp>
      <p:sp>
        <p:nvSpPr>
          <p:cNvPr id="128003" name="Rectangle 2"/>
          <p:cNvSpPr>
            <a:spLocks noGrp="1" noRot="1" noChangeAspect="1" noChangeArrowheads="1" noTextEdit="1"/>
          </p:cNvSpPr>
          <p:nvPr>
            <p:ph type="sldImg"/>
          </p:nvPr>
        </p:nvSpPr>
        <p:spPr bwMode="auto">
          <a:xfrm>
            <a:off x="1201738" y="706438"/>
            <a:ext cx="4672012" cy="3503612"/>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28004" name="Rectangle 3"/>
          <p:cNvSpPr>
            <a:spLocks noGrp="1" noChangeArrowheads="1"/>
          </p:cNvSpPr>
          <p:nvPr>
            <p:ph type="body" idx="1"/>
          </p:nvPr>
        </p:nvSpPr>
        <p:spPr bwMode="auto">
          <a:xfrm>
            <a:off x="940726" y="4444903"/>
            <a:ext cx="5194021"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489" tIns="46745" rIns="93489" bIns="46745"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1918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04C99E42-39CE-415C-A20C-7510EA7A0CD2}"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4F78B6FE-C9A1-48BA-8F47-CD6EF760C5E5}"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A8D053A6-901B-4DC7-B120-B1577558BE34}"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12DE185E-8DE5-4561-A5AF-73886AAD7F56}"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B0F44FD6-E1D8-43A6-B3D5-93819F63A28C}"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7"/>
          <p:cNvSpPr>
            <a:spLocks noGrp="1" noChangeArrowheads="1"/>
          </p:cNvSpPr>
          <p:nvPr>
            <p:ph type="sldNum" sz="quarter" idx="5"/>
          </p:nvPr>
        </p:nvSpPr>
        <p:spPr/>
        <p:txBody>
          <a:bodyPr/>
          <a:lstStyle/>
          <a:p>
            <a:pPr>
              <a:defRPr/>
            </a:pPr>
            <a:fld id="{51ED3C1B-71F3-4F91-9CBC-83D6072F86E3}" type="slidenum">
              <a:rPr lang="en-US" smtClean="0"/>
              <a:pPr>
                <a:defRPr/>
              </a:pPr>
              <a:t>16</a:t>
            </a:fld>
            <a:endParaRPr lang="en-US"/>
          </a:p>
        </p:txBody>
      </p:sp>
      <p:sp>
        <p:nvSpPr>
          <p:cNvPr id="1976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7"/>
          <p:cNvSpPr>
            <a:spLocks noGrp="1" noChangeArrowheads="1"/>
          </p:cNvSpPr>
          <p:nvPr>
            <p:ph type="sldNum" sz="quarter" idx="5"/>
          </p:nvPr>
        </p:nvSpPr>
        <p:spPr/>
        <p:txBody>
          <a:bodyPr/>
          <a:lstStyle/>
          <a:p>
            <a:pPr>
              <a:defRPr/>
            </a:pPr>
            <a:fld id="{49C8B145-51FC-4A97-BE23-F8014EEC37EA}" type="slidenum">
              <a:rPr lang="en-US" smtClean="0"/>
              <a:pPr>
                <a:defRPr/>
              </a:pPr>
              <a:t>17</a:t>
            </a:fld>
            <a:endParaRPr lang="en-US"/>
          </a:p>
        </p:txBody>
      </p:sp>
      <p:sp>
        <p:nvSpPr>
          <p:cNvPr id="1986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86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7"/>
          <p:cNvSpPr>
            <a:spLocks noGrp="1" noChangeArrowheads="1"/>
          </p:cNvSpPr>
          <p:nvPr>
            <p:ph type="sldNum" sz="quarter" idx="5"/>
          </p:nvPr>
        </p:nvSpPr>
        <p:spPr/>
        <p:txBody>
          <a:bodyPr/>
          <a:lstStyle/>
          <a:p>
            <a:pPr>
              <a:defRPr/>
            </a:pPr>
            <a:fld id="{64FDBA30-E803-4FB7-8ABE-003B3216B0BD}" type="slidenum">
              <a:rPr lang="en-US" smtClean="0"/>
              <a:pPr>
                <a:defRPr/>
              </a:pPr>
              <a:t>2</a:t>
            </a:fld>
            <a:endParaRPr lang="en-US"/>
          </a:p>
        </p:txBody>
      </p:sp>
      <p:sp>
        <p:nvSpPr>
          <p:cNvPr id="151555" name="Rectangle 2"/>
          <p:cNvSpPr>
            <a:spLocks noGrp="1" noRot="1" noChangeAspect="1" noChangeArrowheads="1" noTextEdit="1"/>
          </p:cNvSpPr>
          <p:nvPr>
            <p:ph type="sldImg"/>
          </p:nvPr>
        </p:nvSpPr>
        <p:spPr bwMode="auto">
          <a:xfrm>
            <a:off x="1203325" y="706438"/>
            <a:ext cx="4670425" cy="3503612"/>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51556" name="Rectangle 3"/>
          <p:cNvSpPr>
            <a:spLocks noGrp="1" noChangeArrowheads="1"/>
          </p:cNvSpPr>
          <p:nvPr>
            <p:ph type="body" idx="1"/>
          </p:nvPr>
        </p:nvSpPr>
        <p:spPr bwMode="auto">
          <a:xfrm>
            <a:off x="940726" y="4444903"/>
            <a:ext cx="5194021"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233" tIns="47117" rIns="94233" bIns="47117" numCol="1" anchor="t" anchorCtr="0" compatLnSpc="1">
            <a:prstTxWarp prst="textNoShape">
              <a:avLst/>
            </a:prstTxWarp>
          </a:bodyPr>
          <a:lstStyle/>
          <a:p>
            <a:r>
              <a:rPr lang="en-US" altLang="en-US" sz="3200"/>
              <a:t>It is very important to be able to relate this formula to the tax return.</a:t>
            </a:r>
          </a:p>
          <a:p>
            <a:r>
              <a:rPr lang="en-US" altLang="en-US" sz="3200"/>
              <a:t>Students: identify the Form 1040 line numbers for each line on this slide.</a:t>
            </a:r>
          </a:p>
        </p:txBody>
      </p:sp>
    </p:spTree>
    <p:extLst>
      <p:ext uri="{BB962C8B-B14F-4D97-AF65-F5344CB8AC3E}">
        <p14:creationId xmlns:p14="http://schemas.microsoft.com/office/powerpoint/2010/main" val="2284470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7"/>
          <p:cNvSpPr>
            <a:spLocks noGrp="1" noChangeArrowheads="1"/>
          </p:cNvSpPr>
          <p:nvPr>
            <p:ph type="sldNum" sz="quarter" idx="5"/>
          </p:nvPr>
        </p:nvSpPr>
        <p:spPr/>
        <p:txBody>
          <a:bodyPr/>
          <a:lstStyle/>
          <a:p>
            <a:pPr>
              <a:defRPr/>
            </a:pPr>
            <a:fld id="{2E2B3927-EAD9-4052-AA8C-2503D93EA79C}" type="slidenum">
              <a:rPr lang="en-US" smtClean="0"/>
              <a:pPr>
                <a:defRPr/>
              </a:pPr>
              <a:t>3</a:t>
            </a:fld>
            <a:endParaRPr lang="en-US"/>
          </a:p>
        </p:txBody>
      </p:sp>
      <p:sp>
        <p:nvSpPr>
          <p:cNvPr id="152579" name="Rectangle 2"/>
          <p:cNvSpPr>
            <a:spLocks noGrp="1" noRot="1" noChangeAspect="1" noChangeArrowheads="1" noTextEdit="1"/>
          </p:cNvSpPr>
          <p:nvPr>
            <p:ph type="sldImg"/>
          </p:nvPr>
        </p:nvSpPr>
        <p:spPr bwMode="auto">
          <a:xfrm>
            <a:off x="1203325" y="706438"/>
            <a:ext cx="4670425" cy="3503612"/>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52580" name="Rectangle 3"/>
          <p:cNvSpPr>
            <a:spLocks noGrp="1" noChangeArrowheads="1"/>
          </p:cNvSpPr>
          <p:nvPr>
            <p:ph type="body" idx="1"/>
          </p:nvPr>
        </p:nvSpPr>
        <p:spPr bwMode="auto">
          <a:xfrm>
            <a:off x="940726" y="4444903"/>
            <a:ext cx="5194021"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4233" tIns="47117" rIns="94233" bIns="47117" numCol="1" anchor="t" anchorCtr="0" compatLnSpc="1">
            <a:prstTxWarp prst="textNoShape">
              <a:avLst/>
            </a:prstTxWarp>
          </a:bodyPr>
          <a:lstStyle/>
          <a:p>
            <a:r>
              <a:rPr lang="en-US" altLang="en-US" sz="4800"/>
              <a:t>Continue identifying line numbers on Form 1040.</a:t>
            </a:r>
          </a:p>
        </p:txBody>
      </p:sp>
    </p:spTree>
    <p:extLst>
      <p:ext uri="{BB962C8B-B14F-4D97-AF65-F5344CB8AC3E}">
        <p14:creationId xmlns:p14="http://schemas.microsoft.com/office/powerpoint/2010/main" val="3946368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201AAC4-06DC-49CC-A00A-86BCE1638847}" type="slidenum">
              <a:rPr lang="en-US"/>
              <a:pPr>
                <a:defRPr/>
              </a:pPr>
              <a:t>4</a:t>
            </a:fld>
            <a:endParaRPr lang="en-US"/>
          </a:p>
        </p:txBody>
      </p:sp>
      <p:sp>
        <p:nvSpPr>
          <p:cNvPr id="153603" name="Rectangle 2"/>
          <p:cNvSpPr>
            <a:spLocks noGrp="1" noRot="1" noChangeAspect="1" noChangeArrowheads="1" noTextEdit="1"/>
          </p:cNvSpPr>
          <p:nvPr>
            <p:ph type="sldImg"/>
          </p:nvPr>
        </p:nvSpPr>
        <p:spPr bwMode="auto">
          <a:xfrm>
            <a:off x="1200150" y="704850"/>
            <a:ext cx="4678363" cy="35083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04" name="Rectangle 3"/>
          <p:cNvSpPr>
            <a:spLocks noGrp="1" noChangeArrowheads="1"/>
          </p:cNvSpPr>
          <p:nvPr>
            <p:ph type="body" idx="1"/>
          </p:nvPr>
        </p:nvSpPr>
        <p:spPr bwMode="auto">
          <a:xfrm>
            <a:off x="942328" y="4444903"/>
            <a:ext cx="5192419"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2800"/>
              <a:t>Note that an employee having a salary of $100,000 and business expenses of $2,000, will get no deduction.</a:t>
            </a:r>
          </a:p>
          <a:p>
            <a:r>
              <a:rPr lang="en-US" altLang="en-US" sz="2800"/>
              <a:t>The employee would rather have the employer pay a salary of $98,000 and reimburse the $2,000 of expenses.</a:t>
            </a:r>
          </a:p>
        </p:txBody>
      </p:sp>
    </p:spTree>
    <p:extLst>
      <p:ext uri="{BB962C8B-B14F-4D97-AF65-F5344CB8AC3E}">
        <p14:creationId xmlns:p14="http://schemas.microsoft.com/office/powerpoint/2010/main" val="227434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5"/>
          <p:cNvSpPr>
            <a:spLocks noGrp="1" noChangeArrowheads="1"/>
          </p:cNvSpPr>
          <p:nvPr>
            <p:ph type="sldNum" sz="quarter" idx="5"/>
          </p:nvPr>
        </p:nvSpPr>
        <p:spPr/>
        <p:txBody>
          <a:bodyPr/>
          <a:lstStyle/>
          <a:p>
            <a:pPr>
              <a:defRPr/>
            </a:pPr>
            <a:fld id="{1656861E-B839-411A-8654-49EC36342C55}" type="slidenum">
              <a:rPr lang="en-US"/>
              <a:pPr>
                <a:defRPr/>
              </a:pPr>
              <a:t>5</a:t>
            </a:fld>
            <a:endParaRPr lang="en-US"/>
          </a:p>
        </p:txBody>
      </p:sp>
      <p:sp>
        <p:nvSpPr>
          <p:cNvPr id="120835"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If I pay my water and sewer bill, is that a tax?</a:t>
            </a:r>
          </a:p>
          <a:p>
            <a:r>
              <a:rPr lang="en-US" altLang="en-US"/>
              <a:t>If I pay tax on the purchase of a shirt, is that a tax?</a:t>
            </a:r>
          </a:p>
        </p:txBody>
      </p:sp>
      <p:sp>
        <p:nvSpPr>
          <p:cNvPr id="120836" name="Rectangle 3"/>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780067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The economic stimulus package changed the law and provided for major first year write-off of the cost of machinery, equipment, etc. What area is applicable?</a:t>
            </a:r>
          </a:p>
          <a:p>
            <a:endParaRPr lang="en-US" altLang="en-US"/>
          </a:p>
          <a:p>
            <a:r>
              <a:rPr lang="en-US" altLang="en-US"/>
              <a:t>We provide a child care credit so that both spouses can work outside the home and improve the financial stability of the family. Which of the above purposes applies here?</a:t>
            </a:r>
          </a:p>
          <a:p>
            <a:endParaRPr lang="en-US" altLang="en-US"/>
          </a:p>
        </p:txBody>
      </p:sp>
      <p:sp>
        <p:nvSpPr>
          <p:cNvPr id="4" name="Slide Number Placeholder 3"/>
          <p:cNvSpPr>
            <a:spLocks noGrp="1"/>
          </p:cNvSpPr>
          <p:nvPr>
            <p:ph type="sldNum" sz="quarter" idx="5"/>
          </p:nvPr>
        </p:nvSpPr>
        <p:spPr/>
        <p:txBody>
          <a:bodyPr/>
          <a:lstStyle/>
          <a:p>
            <a:pPr>
              <a:defRPr/>
            </a:pPr>
            <a:fld id="{0853A3C1-D016-4E7D-899B-E2AB1B925EA4}" type="slidenum">
              <a:rPr lang="en-US" smtClean="0"/>
              <a:pPr>
                <a:defRPr/>
              </a:pPr>
              <a:t>6</a:t>
            </a:fld>
            <a:endParaRPr lang="en-US"/>
          </a:p>
        </p:txBody>
      </p:sp>
    </p:spTree>
    <p:extLst>
      <p:ext uri="{BB962C8B-B14F-4D97-AF65-F5344CB8AC3E}">
        <p14:creationId xmlns:p14="http://schemas.microsoft.com/office/powerpoint/2010/main" val="1064676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5"/>
          <p:cNvSpPr>
            <a:spLocks noGrp="1" noChangeArrowheads="1"/>
          </p:cNvSpPr>
          <p:nvPr>
            <p:ph type="sldNum" sz="quarter" idx="5"/>
          </p:nvPr>
        </p:nvSpPr>
        <p:spPr/>
        <p:txBody>
          <a:bodyPr/>
          <a:lstStyle/>
          <a:p>
            <a:pPr>
              <a:defRPr/>
            </a:pPr>
            <a:fld id="{CE83C842-F381-4CD2-9946-F5B2AFCC5D9E}" type="slidenum">
              <a:rPr lang="en-US"/>
              <a:pPr>
                <a:defRPr/>
              </a:pPr>
              <a:t>7</a:t>
            </a:fld>
            <a:endParaRPr lang="en-US"/>
          </a:p>
        </p:txBody>
      </p:sp>
      <p:sp>
        <p:nvSpPr>
          <p:cNvPr id="122883" name="Rectangle 2"/>
          <p:cNvSpPr>
            <a:spLocks noGrp="1" noChangeArrowheads="1"/>
          </p:cNvSpPr>
          <p:nvPr>
            <p:ph type="body" idx="1"/>
          </p:nvPr>
        </p:nvSpPr>
        <p:spPr bwMode="auto">
          <a:xfrm>
            <a:off x="471164" y="4446502"/>
            <a:ext cx="6448856" cy="4213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2400"/>
              <a:t>Vertical Equity.</a:t>
            </a:r>
          </a:p>
          <a:p>
            <a:r>
              <a:rPr lang="en-US" altLang="en-US" sz="2400"/>
              <a:t>Look at the basic computations page for Susan and Sam.</a:t>
            </a:r>
          </a:p>
          <a:p>
            <a:r>
              <a:rPr lang="en-US" altLang="en-US" sz="2400"/>
              <a:t>Susan had twice as much taxable income as Sam.</a:t>
            </a:r>
          </a:p>
          <a:p>
            <a:r>
              <a:rPr lang="en-US" altLang="en-US" sz="2400"/>
              <a:t>Did Susan pay twice as much tax as Sam?</a:t>
            </a:r>
          </a:p>
          <a:p>
            <a:r>
              <a:rPr lang="en-US" altLang="en-US" sz="2400"/>
              <a:t>How would a flat tax (everybody pays same tax rate) change the tax liabilities of Susan and Sam?</a:t>
            </a:r>
          </a:p>
          <a:p>
            <a:r>
              <a:rPr lang="en-US" altLang="en-US" sz="2400"/>
              <a:t>Does the Susan-Sam example illustrate a progressive tax system?</a:t>
            </a:r>
          </a:p>
        </p:txBody>
      </p:sp>
      <p:sp>
        <p:nvSpPr>
          <p:cNvPr id="122884" name="Rectangle 3"/>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730888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
          <p:cNvSpPr>
            <a:spLocks noGrp="1" noChangeArrowheads="1"/>
          </p:cNvSpPr>
          <p:nvPr>
            <p:ph type="sldNum" sz="quarter" idx="5"/>
          </p:nvPr>
        </p:nvSpPr>
        <p:spPr/>
        <p:txBody>
          <a:bodyPr/>
          <a:lstStyle/>
          <a:p>
            <a:pPr>
              <a:defRPr/>
            </a:pPr>
            <a:fld id="{ECE614DD-CB44-43FA-AA55-8F9A613D542B}" type="slidenum">
              <a:rPr lang="en-US"/>
              <a:pPr>
                <a:defRPr/>
              </a:pPr>
              <a:t>8</a:t>
            </a:fld>
            <a:endParaRPr lang="en-US"/>
          </a:p>
        </p:txBody>
      </p:sp>
      <p:sp>
        <p:nvSpPr>
          <p:cNvPr id="126979"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3600"/>
              <a:t>Look at the basic computations page for Susan and Sam</a:t>
            </a:r>
            <a:r>
              <a:rPr lang="en-US" altLang="en-US"/>
              <a:t>.</a:t>
            </a:r>
          </a:p>
          <a:p>
            <a:endParaRPr lang="en-US" altLang="en-US"/>
          </a:p>
        </p:txBody>
      </p:sp>
      <p:sp>
        <p:nvSpPr>
          <p:cNvPr id="126980" name="Rectangle 3"/>
          <p:cNvSpPr>
            <a:spLocks noGrp="1" noRot="1" noChangeAspect="1" noChangeArrowheads="1" noTextEdit="1"/>
          </p:cNvSpPr>
          <p:nvPr>
            <p:ph type="sldImg"/>
          </p:nvPr>
        </p:nvSpPr>
        <p:spPr bwMode="auto">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955282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p:txBody>
          <a:bodyPr/>
          <a:lstStyle/>
          <a:p>
            <a:pPr>
              <a:defRPr/>
            </a:pPr>
            <a:fld id="{A1211B59-2A90-44BE-BB2B-D783F3BEE4DA}" type="slidenum">
              <a:rPr lang="en-US" smtClean="0"/>
              <a:pPr>
                <a:defRPr/>
              </a:pPr>
              <a:t>9</a:t>
            </a:fld>
            <a:endParaRPr lang="en-US"/>
          </a:p>
        </p:txBody>
      </p:sp>
      <p:sp>
        <p:nvSpPr>
          <p:cNvPr id="128003" name="Rectangle 2"/>
          <p:cNvSpPr>
            <a:spLocks noGrp="1" noRot="1" noChangeAspect="1" noChangeArrowheads="1" noTextEdit="1"/>
          </p:cNvSpPr>
          <p:nvPr>
            <p:ph type="sldImg"/>
          </p:nvPr>
        </p:nvSpPr>
        <p:spPr bwMode="auto">
          <a:xfrm>
            <a:off x="1201738" y="706438"/>
            <a:ext cx="4672012" cy="3503612"/>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128004" name="Rectangle 3"/>
          <p:cNvSpPr>
            <a:spLocks noGrp="1" noChangeArrowheads="1"/>
          </p:cNvSpPr>
          <p:nvPr>
            <p:ph type="body" idx="1"/>
          </p:nvPr>
        </p:nvSpPr>
        <p:spPr bwMode="auto">
          <a:xfrm>
            <a:off x="940726" y="4444903"/>
            <a:ext cx="5194021" cy="42130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489" tIns="46745" rIns="93489" bIns="46745"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792567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E3EBE2D-16DF-41F0-85A0-1AD0322D1C9D}" type="datetime1">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896E384F-FCDD-4DB4-90CA-699EC3D155DA}" type="slidenum">
              <a:rPr lang="en-US"/>
              <a:pPr>
                <a:defRPr/>
              </a:pPr>
              <a:t>‹#›</a:t>
            </a:fld>
            <a:endParaRPr lang="en-US"/>
          </a:p>
        </p:txBody>
      </p:sp>
    </p:spTree>
    <p:extLst>
      <p:ext uri="{BB962C8B-B14F-4D97-AF65-F5344CB8AC3E}">
        <p14:creationId xmlns:p14="http://schemas.microsoft.com/office/powerpoint/2010/main" val="2824850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83919C-7B1A-4587-A1F4-74BA01A40274}" type="datetime1">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0A34E7E3-3F8C-4608-8138-16F3FCD84BF5}" type="slidenum">
              <a:rPr lang="en-US"/>
              <a:pPr>
                <a:defRPr/>
              </a:pPr>
              <a:t>‹#›</a:t>
            </a:fld>
            <a:endParaRPr lang="en-US"/>
          </a:p>
        </p:txBody>
      </p:sp>
    </p:spTree>
    <p:extLst>
      <p:ext uri="{BB962C8B-B14F-4D97-AF65-F5344CB8AC3E}">
        <p14:creationId xmlns:p14="http://schemas.microsoft.com/office/powerpoint/2010/main" val="363126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818963E-4B82-4D05-ACE6-3761ACE5A4EB}" type="datetime1">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717BD4F2-1F4D-4310-B21F-4AD4407AAE56}" type="slidenum">
              <a:rPr lang="en-US"/>
              <a:pPr>
                <a:defRPr/>
              </a:pPr>
              <a:t>‹#›</a:t>
            </a:fld>
            <a:endParaRPr lang="en-US"/>
          </a:p>
        </p:txBody>
      </p:sp>
    </p:spTree>
    <p:extLst>
      <p:ext uri="{BB962C8B-B14F-4D97-AF65-F5344CB8AC3E}">
        <p14:creationId xmlns:p14="http://schemas.microsoft.com/office/powerpoint/2010/main" val="1924668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3AB44981-DB69-4E3A-978B-BD001457713E}" type="slidenum">
              <a:rPr lang="en-US"/>
              <a:pPr>
                <a:defRPr/>
              </a:pPr>
              <a:t>‹#›</a:t>
            </a:fld>
            <a:endParaRPr lang="en-US"/>
          </a:p>
        </p:txBody>
      </p:sp>
    </p:spTree>
    <p:extLst>
      <p:ext uri="{BB962C8B-B14F-4D97-AF65-F5344CB8AC3E}">
        <p14:creationId xmlns:p14="http://schemas.microsoft.com/office/powerpoint/2010/main" val="1435615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DF7E83-EBD4-4BBD-A41E-1201B3428DF4}" type="datetime1">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3BFAD8B3-FD05-4EE1-AD0E-C911421AC550}" type="slidenum">
              <a:rPr lang="en-US"/>
              <a:pPr>
                <a:defRPr/>
              </a:pPr>
              <a:t>‹#›</a:t>
            </a:fld>
            <a:endParaRPr lang="en-US"/>
          </a:p>
        </p:txBody>
      </p:sp>
    </p:spTree>
    <p:extLst>
      <p:ext uri="{BB962C8B-B14F-4D97-AF65-F5344CB8AC3E}">
        <p14:creationId xmlns:p14="http://schemas.microsoft.com/office/powerpoint/2010/main" val="371251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F14E513-6DF9-4125-927C-A55B68257672}" type="datetime1">
              <a:rPr lang="en-US"/>
              <a:pPr>
                <a:defRPr/>
              </a:pPr>
              <a:t>8/30/2016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6" name="Slide Number Placeholder 5"/>
          <p:cNvSpPr>
            <a:spLocks noGrp="1"/>
          </p:cNvSpPr>
          <p:nvPr>
            <p:ph type="sldNum" sz="quarter" idx="12"/>
          </p:nvPr>
        </p:nvSpPr>
        <p:spPr/>
        <p:txBody>
          <a:bodyPr/>
          <a:lstStyle>
            <a:lvl1pPr>
              <a:defRPr/>
            </a:lvl1pPr>
          </a:lstStyle>
          <a:p>
            <a:pPr>
              <a:defRPr/>
            </a:pPr>
            <a:fld id="{C569981E-A6A1-4C99-94F2-2FC2F68BF206}" type="slidenum">
              <a:rPr lang="en-US"/>
              <a:pPr>
                <a:defRPr/>
              </a:pPr>
              <a:t>‹#›</a:t>
            </a:fld>
            <a:endParaRPr lang="en-US"/>
          </a:p>
        </p:txBody>
      </p:sp>
    </p:spTree>
    <p:extLst>
      <p:ext uri="{BB962C8B-B14F-4D97-AF65-F5344CB8AC3E}">
        <p14:creationId xmlns:p14="http://schemas.microsoft.com/office/powerpoint/2010/main" val="132713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EADEF1F-4AD6-468E-94B9-7CA8DAD067A0}" type="datetime1">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41B849E7-0405-48FB-92E6-D46DDF41923B}" type="slidenum">
              <a:rPr lang="en-US"/>
              <a:pPr>
                <a:defRPr/>
              </a:pPr>
              <a:t>‹#›</a:t>
            </a:fld>
            <a:endParaRPr lang="en-US"/>
          </a:p>
        </p:txBody>
      </p:sp>
    </p:spTree>
    <p:extLst>
      <p:ext uri="{BB962C8B-B14F-4D97-AF65-F5344CB8AC3E}">
        <p14:creationId xmlns:p14="http://schemas.microsoft.com/office/powerpoint/2010/main" val="92143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2A98583-BD50-4229-87C8-48E2E2715C28}" type="datetime1">
              <a:rPr lang="en-US"/>
              <a:pPr>
                <a:defRPr/>
              </a:pPr>
              <a:t>8/30/2016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9" name="Slide Number Placeholder 5"/>
          <p:cNvSpPr>
            <a:spLocks noGrp="1"/>
          </p:cNvSpPr>
          <p:nvPr>
            <p:ph type="sldNum" sz="quarter" idx="12"/>
          </p:nvPr>
        </p:nvSpPr>
        <p:spPr/>
        <p:txBody>
          <a:bodyPr/>
          <a:lstStyle>
            <a:lvl1pPr>
              <a:defRPr/>
            </a:lvl1pPr>
          </a:lstStyle>
          <a:p>
            <a:pPr>
              <a:defRPr/>
            </a:pPr>
            <a:fld id="{D951C533-85F1-48D9-A14F-531289E5C1AB}" type="slidenum">
              <a:rPr lang="en-US"/>
              <a:pPr>
                <a:defRPr/>
              </a:pPr>
              <a:t>‹#›</a:t>
            </a:fld>
            <a:endParaRPr lang="en-US"/>
          </a:p>
        </p:txBody>
      </p:sp>
    </p:spTree>
    <p:extLst>
      <p:ext uri="{BB962C8B-B14F-4D97-AF65-F5344CB8AC3E}">
        <p14:creationId xmlns:p14="http://schemas.microsoft.com/office/powerpoint/2010/main" val="2790437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0202C0A-1400-4C05-AC7B-083A280C81B7}" type="datetime1">
              <a:rPr lang="en-US"/>
              <a:pPr>
                <a:defRPr/>
              </a:pPr>
              <a:t>8/30/2016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5" name="Slide Number Placeholder 5"/>
          <p:cNvSpPr>
            <a:spLocks noGrp="1"/>
          </p:cNvSpPr>
          <p:nvPr>
            <p:ph type="sldNum" sz="quarter" idx="12"/>
          </p:nvPr>
        </p:nvSpPr>
        <p:spPr/>
        <p:txBody>
          <a:bodyPr/>
          <a:lstStyle>
            <a:lvl1pPr>
              <a:defRPr/>
            </a:lvl1pPr>
          </a:lstStyle>
          <a:p>
            <a:pPr>
              <a:defRPr/>
            </a:pPr>
            <a:fld id="{3E351B7C-0732-41CC-87BC-68D2CA5F974C}" type="slidenum">
              <a:rPr lang="en-US"/>
              <a:pPr>
                <a:defRPr/>
              </a:pPr>
              <a:t>‹#›</a:t>
            </a:fld>
            <a:endParaRPr lang="en-US"/>
          </a:p>
        </p:txBody>
      </p:sp>
    </p:spTree>
    <p:extLst>
      <p:ext uri="{BB962C8B-B14F-4D97-AF65-F5344CB8AC3E}">
        <p14:creationId xmlns:p14="http://schemas.microsoft.com/office/powerpoint/2010/main" val="3786547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A13587-C847-45FD-8992-20B3F7C9A2D9}" type="datetime1">
              <a:rPr lang="en-US"/>
              <a:pPr>
                <a:defRPr/>
              </a:pPr>
              <a:t>8/30/2016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4" name="Slide Number Placeholder 5"/>
          <p:cNvSpPr>
            <a:spLocks noGrp="1"/>
          </p:cNvSpPr>
          <p:nvPr>
            <p:ph type="sldNum" sz="quarter" idx="12"/>
          </p:nvPr>
        </p:nvSpPr>
        <p:spPr/>
        <p:txBody>
          <a:bodyPr/>
          <a:lstStyle>
            <a:lvl1pPr>
              <a:defRPr/>
            </a:lvl1pPr>
          </a:lstStyle>
          <a:p>
            <a:pPr>
              <a:defRPr/>
            </a:pPr>
            <a:fld id="{9F1B7D0D-8537-4263-A407-9E501F00841A}" type="slidenum">
              <a:rPr lang="en-US"/>
              <a:pPr>
                <a:defRPr/>
              </a:pPr>
              <a:t>‹#›</a:t>
            </a:fld>
            <a:endParaRPr lang="en-US"/>
          </a:p>
        </p:txBody>
      </p:sp>
    </p:spTree>
    <p:extLst>
      <p:ext uri="{BB962C8B-B14F-4D97-AF65-F5344CB8AC3E}">
        <p14:creationId xmlns:p14="http://schemas.microsoft.com/office/powerpoint/2010/main" val="1742961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4DACD1-30F0-401F-9F69-A449D7F6D46E}" type="datetime1">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721E8A2B-AF86-4EDC-8ACB-E8A2F43E3936}" type="slidenum">
              <a:rPr lang="en-US"/>
              <a:pPr>
                <a:defRPr/>
              </a:pPr>
              <a:t>‹#›</a:t>
            </a:fld>
            <a:endParaRPr lang="en-US"/>
          </a:p>
        </p:txBody>
      </p:sp>
    </p:spTree>
    <p:extLst>
      <p:ext uri="{BB962C8B-B14F-4D97-AF65-F5344CB8AC3E}">
        <p14:creationId xmlns:p14="http://schemas.microsoft.com/office/powerpoint/2010/main" val="413954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0C95707-D368-40C1-B62D-308C2E86FA56}" type="datetime1">
              <a:rPr lang="en-US"/>
              <a:pPr>
                <a:defRPr/>
              </a:pPr>
              <a:t>8/30/2016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Copyright 2008. Dr. Howard Godfrey</a:t>
            </a:r>
          </a:p>
        </p:txBody>
      </p:sp>
      <p:sp>
        <p:nvSpPr>
          <p:cNvPr id="7" name="Slide Number Placeholder 5"/>
          <p:cNvSpPr>
            <a:spLocks noGrp="1"/>
          </p:cNvSpPr>
          <p:nvPr>
            <p:ph type="sldNum" sz="quarter" idx="12"/>
          </p:nvPr>
        </p:nvSpPr>
        <p:spPr/>
        <p:txBody>
          <a:bodyPr/>
          <a:lstStyle>
            <a:lvl1pPr>
              <a:defRPr/>
            </a:lvl1pPr>
          </a:lstStyle>
          <a:p>
            <a:pPr>
              <a:defRPr/>
            </a:pPr>
            <a:fld id="{07E49D22-8C1C-4DFF-8BCC-86D76F1E8029}" type="slidenum">
              <a:rPr lang="en-US"/>
              <a:pPr>
                <a:defRPr/>
              </a:pPr>
              <a:t>‹#›</a:t>
            </a:fld>
            <a:endParaRPr lang="en-US"/>
          </a:p>
        </p:txBody>
      </p:sp>
    </p:spTree>
    <p:extLst>
      <p:ext uri="{BB962C8B-B14F-4D97-AF65-F5344CB8AC3E}">
        <p14:creationId xmlns:p14="http://schemas.microsoft.com/office/powerpoint/2010/main" val="46243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93918F4-E467-4F85-9E82-A2A3572CC4D2}" type="datetime1">
              <a:rPr lang="en-US"/>
              <a:pPr>
                <a:defRPr/>
              </a:pPr>
              <a:t>8/30/2016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Copyright 2008. Dr. Howard Godfrey</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0A112B0-EA5A-401C-975D-2119227822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 id="2147484221" r:id="rId3"/>
    <p:sldLayoutId id="2147484222" r:id="rId4"/>
    <p:sldLayoutId id="2147484223" r:id="rId5"/>
    <p:sldLayoutId id="2147484224" r:id="rId6"/>
    <p:sldLayoutId id="2147484225" r:id="rId7"/>
    <p:sldLayoutId id="2147484226" r:id="rId8"/>
    <p:sldLayoutId id="2147484227" r:id="rId9"/>
    <p:sldLayoutId id="2147484228" r:id="rId10"/>
    <p:sldLayoutId id="2147484229" r:id="rId11"/>
    <p:sldLayoutId id="214748423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package" Target="../embeddings/Microsoft_Excel_Worksheet2.xls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package" Target="../embeddings/Microsoft_Excel_Worksheet.xlsx"/></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2400" y="152400"/>
            <a:ext cx="8686800" cy="6477000"/>
          </a:xfrm>
        </p:spPr>
        <p:txBody>
          <a:bodyPr/>
          <a:lstStyle/>
          <a:p>
            <a:pPr eaLnBrk="1" hangingPunct="1"/>
            <a:br>
              <a:rPr lang="en-US" altLang="en-US" sz="3600" b="1" dirty="0">
                <a:solidFill>
                  <a:srgbClr val="FF3300"/>
                </a:solidFill>
              </a:rPr>
            </a:br>
            <a:r>
              <a:rPr lang="en-US" altLang="en-US" sz="5400" b="1" dirty="0">
                <a:solidFill>
                  <a:srgbClr val="FF3300"/>
                </a:solidFill>
              </a:rPr>
              <a:t>Chapter 1.</a:t>
            </a:r>
            <a:br>
              <a:rPr lang="en-US" altLang="en-US" b="1" dirty="0">
                <a:solidFill>
                  <a:srgbClr val="FF3300"/>
                </a:solidFill>
              </a:rPr>
            </a:br>
            <a:r>
              <a:rPr lang="en-US" altLang="en-US" b="1" dirty="0">
                <a:solidFill>
                  <a:srgbClr val="FF3300"/>
                </a:solidFill>
              </a:rPr>
              <a:t>Federal Income Taxation—</a:t>
            </a:r>
            <a:br>
              <a:rPr lang="en-US" altLang="en-US" b="1" dirty="0">
                <a:solidFill>
                  <a:srgbClr val="FF3300"/>
                </a:solidFill>
              </a:rPr>
            </a:br>
            <a:r>
              <a:rPr lang="en-US" altLang="en-US" b="1" dirty="0">
                <a:solidFill>
                  <a:srgbClr val="FF3300"/>
                </a:solidFill>
              </a:rPr>
              <a:t>An Overview</a:t>
            </a:r>
            <a:br>
              <a:rPr lang="en-US" altLang="en-US" sz="3600" b="1" dirty="0">
                <a:solidFill>
                  <a:srgbClr val="FF3300"/>
                </a:solidFill>
              </a:rPr>
            </a:br>
            <a:r>
              <a:rPr lang="en-US" altLang="en-US" sz="3600" b="1" dirty="0">
                <a:solidFill>
                  <a:srgbClr val="FF3300"/>
                </a:solidFill>
              </a:rPr>
              <a:t>Instructor PowerPoint Slides</a:t>
            </a:r>
            <a:br>
              <a:rPr lang="en-US" altLang="en-US" sz="3600" b="1" dirty="0">
                <a:solidFill>
                  <a:srgbClr val="FF3300"/>
                </a:solidFill>
              </a:rPr>
            </a:br>
            <a:r>
              <a:rPr lang="en-US" altLang="en-US" sz="3600" b="1" dirty="0"/>
              <a:t>This file contains illustrative problems that will be used in the lecture to illustrate important concepts and procedures.</a:t>
            </a:r>
            <a:br>
              <a:rPr lang="en-US" altLang="en-US" sz="3600" b="1" dirty="0"/>
            </a:br>
            <a:r>
              <a:rPr lang="en-US" altLang="en-US" sz="3600" b="1" u="sng" dirty="0"/>
              <a:t>Updated August 30, 2016</a:t>
            </a:r>
            <a:br>
              <a:rPr lang="en-US" altLang="en-US" sz="3600" b="1" u="sng" dirty="0"/>
            </a:br>
            <a:r>
              <a:rPr lang="en-US" altLang="en-US" sz="3600" b="1" dirty="0"/>
              <a:t> Howard Godfrey, Ph.D., CPA</a:t>
            </a:r>
            <a:br>
              <a:rPr lang="en-US" altLang="en-US" sz="3600" b="1" dirty="0"/>
            </a:br>
            <a:r>
              <a:rPr lang="en-US" altLang="en-US" sz="2800" b="1" dirty="0"/>
              <a:t>Professor of Accounting </a:t>
            </a:r>
            <a:br>
              <a:rPr lang="en-US" altLang="en-US" sz="3600" b="1" dirty="0"/>
            </a:br>
            <a:r>
              <a:rPr lang="en-US" altLang="en-US" sz="2800" b="1" dirty="0"/>
              <a:t>©Howard Godfrey-2016 </a:t>
            </a:r>
            <a:br>
              <a:rPr lang="en-US" altLang="en-US" sz="3600" b="1" dirty="0"/>
            </a:br>
            <a:endParaRPr lang="en-US" alt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6899" name="Rectangle 3"/>
          <p:cNvSpPr>
            <a:spLocks noGrp="1" noChangeArrowheads="1"/>
          </p:cNvSpPr>
          <p:nvPr>
            <p:ph type="body" idx="1"/>
          </p:nvPr>
        </p:nvSpPr>
        <p:spPr>
          <a:xfrm>
            <a:off x="152400" y="152400"/>
            <a:ext cx="8839200" cy="6477000"/>
          </a:xfrm>
          <a:noFill/>
        </p:spPr>
        <p:txBody>
          <a:bodyPr lIns="92064" tIns="46033" rIns="92064" bIns="46033"/>
          <a:lstStyle/>
          <a:p>
            <a:pPr eaLnBrk="1" hangingPunct="1">
              <a:lnSpc>
                <a:spcPts val="4200"/>
              </a:lnSpc>
              <a:spcBef>
                <a:spcPts val="600"/>
              </a:spcBef>
              <a:buFont typeface="Arial" charset="0"/>
              <a:buNone/>
            </a:pPr>
            <a:r>
              <a:rPr lang="en-US" altLang="en-US" sz="4800" b="1" u="sng" dirty="0">
                <a:solidFill>
                  <a:srgbClr val="FF0000"/>
                </a:solidFill>
              </a:rPr>
              <a:t>Progressive Tax Rate System</a:t>
            </a:r>
          </a:p>
          <a:p>
            <a:pPr eaLnBrk="1" hangingPunct="1">
              <a:lnSpc>
                <a:spcPts val="4200"/>
              </a:lnSpc>
              <a:spcBef>
                <a:spcPts val="600"/>
              </a:spcBef>
            </a:pPr>
            <a:r>
              <a:rPr lang="en-US" altLang="en-US" sz="3600" b="1" dirty="0"/>
              <a:t>Tax rates increase as income increases</a:t>
            </a:r>
          </a:p>
          <a:p>
            <a:pPr eaLnBrk="1" hangingPunct="1">
              <a:lnSpc>
                <a:spcPts val="4200"/>
              </a:lnSpc>
              <a:spcBef>
                <a:spcPts val="600"/>
              </a:spcBef>
            </a:pPr>
            <a:r>
              <a:rPr lang="en-US" altLang="en-US" sz="3600" b="1" dirty="0"/>
              <a:t>In 1913 rates ranged from 1% to 7%</a:t>
            </a:r>
          </a:p>
          <a:p>
            <a:pPr eaLnBrk="1" hangingPunct="1">
              <a:lnSpc>
                <a:spcPts val="4200"/>
              </a:lnSpc>
              <a:spcBef>
                <a:spcPts val="600"/>
              </a:spcBef>
            </a:pPr>
            <a:r>
              <a:rPr lang="en-US" altLang="en-US" sz="3600" b="1" dirty="0"/>
              <a:t>To finance World War I, top rate was increased to 77%</a:t>
            </a:r>
          </a:p>
          <a:p>
            <a:pPr eaLnBrk="1" hangingPunct="1">
              <a:lnSpc>
                <a:spcPts val="4200"/>
              </a:lnSpc>
              <a:spcBef>
                <a:spcPts val="600"/>
              </a:spcBef>
            </a:pPr>
            <a:r>
              <a:rPr lang="en-US" altLang="en-US" sz="3600" b="1" dirty="0"/>
              <a:t>In 1985, 15 tax brackets from 11% to 50%</a:t>
            </a:r>
          </a:p>
          <a:p>
            <a:pPr eaLnBrk="1" hangingPunct="1">
              <a:lnSpc>
                <a:spcPts val="4200"/>
              </a:lnSpc>
              <a:spcBef>
                <a:spcPts val="600"/>
              </a:spcBef>
            </a:pPr>
            <a:r>
              <a:rPr lang="en-US" altLang="en-US" sz="3600" b="1" dirty="0"/>
              <a:t>2003 Tax Act reduced top rate from 38.6% to 35% (rates now 10%, 15%, 25%, 28%, 33%, and 35%). </a:t>
            </a:r>
          </a:p>
          <a:p>
            <a:pPr eaLnBrk="1" hangingPunct="1">
              <a:lnSpc>
                <a:spcPts val="4200"/>
              </a:lnSpc>
              <a:spcBef>
                <a:spcPts val="600"/>
              </a:spcBef>
            </a:pPr>
            <a:r>
              <a:rPr lang="en-US" altLang="en-US" sz="3600" b="1" dirty="0"/>
              <a:t>2012 Tax Act kept rates at 10%, 15%, 25%, 28%, 33%, and 35%, but added 39.6% rate. </a:t>
            </a:r>
          </a:p>
          <a:p>
            <a:pPr eaLnBrk="1" hangingPunct="1">
              <a:lnSpc>
                <a:spcPts val="4200"/>
              </a:lnSpc>
              <a:spcBef>
                <a:spcPts val="600"/>
              </a:spcBef>
            </a:pPr>
            <a:endParaRPr lang="en-US" altLang="en-US" sz="3600" b="1" dirty="0"/>
          </a:p>
        </p:txBody>
      </p:sp>
    </p:spTree>
    <p:extLst>
      <p:ext uri="{BB962C8B-B14F-4D97-AF65-F5344CB8AC3E}">
        <p14:creationId xmlns:p14="http://schemas.microsoft.com/office/powerpoint/2010/main" val="3226438091"/>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6899">
                                            <p:txEl>
                                              <p:pRg st="0" end="0"/>
                                            </p:txEl>
                                          </p:spTgt>
                                        </p:tgtEl>
                                        <p:attrNameLst>
                                          <p:attrName>style.visibility</p:attrName>
                                        </p:attrNameLst>
                                      </p:cBhvr>
                                      <p:to>
                                        <p:strVal val="visible"/>
                                      </p:to>
                                    </p:set>
                                    <p:anim calcmode="lin" valueType="num">
                                      <p:cBhvr additive="base">
                                        <p:cTn id="7" dur="500" fill="hold"/>
                                        <p:tgtEl>
                                          <p:spTgt spid="976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689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0" end="0"/>
                                            </p:txEl>
                                          </p:spTgt>
                                        </p:tgtEl>
                                        <p:attrNameLst>
                                          <p:attrName>ppt_c</p:attrName>
                                        </p:attrNameLst>
                                      </p:cBhvr>
                                      <p:to>
                                        <a:schemeClr val="tx1"/>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6899">
                                            <p:txEl>
                                              <p:pRg st="1" end="1"/>
                                            </p:txEl>
                                          </p:spTgt>
                                        </p:tgtEl>
                                        <p:attrNameLst>
                                          <p:attrName>style.visibility</p:attrName>
                                        </p:attrNameLst>
                                      </p:cBhvr>
                                      <p:to>
                                        <p:strVal val="visible"/>
                                      </p:to>
                                    </p:set>
                                    <p:anim calcmode="lin" valueType="num">
                                      <p:cBhvr additive="base">
                                        <p:cTn id="13" dur="500" fill="hold"/>
                                        <p:tgtEl>
                                          <p:spTgt spid="976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689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1" end="1"/>
                                            </p:txEl>
                                          </p:spTgt>
                                        </p:tgtEl>
                                        <p:attrNameLst>
                                          <p:attrName>ppt_c</p:attrName>
                                        </p:attrNameLst>
                                      </p:cBhvr>
                                      <p:to>
                                        <a:schemeClr val="tx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76899">
                                            <p:txEl>
                                              <p:pRg st="2" end="2"/>
                                            </p:txEl>
                                          </p:spTgt>
                                        </p:tgtEl>
                                        <p:attrNameLst>
                                          <p:attrName>style.visibility</p:attrName>
                                        </p:attrNameLst>
                                      </p:cBhvr>
                                      <p:to>
                                        <p:strVal val="visible"/>
                                      </p:to>
                                    </p:set>
                                    <p:anim calcmode="lin" valueType="num">
                                      <p:cBhvr additive="base">
                                        <p:cTn id="19" dur="500" fill="hold"/>
                                        <p:tgtEl>
                                          <p:spTgt spid="9768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7689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2" end="2"/>
                                            </p:txEl>
                                          </p:spTgt>
                                        </p:tgtEl>
                                        <p:attrNameLst>
                                          <p:attrName>ppt_c</p:attrName>
                                        </p:attrNameLst>
                                      </p:cBhvr>
                                      <p:to>
                                        <a:schemeClr val="tx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76899">
                                            <p:txEl>
                                              <p:pRg st="3" end="3"/>
                                            </p:txEl>
                                          </p:spTgt>
                                        </p:tgtEl>
                                        <p:attrNameLst>
                                          <p:attrName>style.visibility</p:attrName>
                                        </p:attrNameLst>
                                      </p:cBhvr>
                                      <p:to>
                                        <p:strVal val="visible"/>
                                      </p:to>
                                    </p:set>
                                    <p:anim calcmode="lin" valueType="num">
                                      <p:cBhvr additive="base">
                                        <p:cTn id="25" dur="500" fill="hold"/>
                                        <p:tgtEl>
                                          <p:spTgt spid="97689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7689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3" end="3"/>
                                            </p:txEl>
                                          </p:spTgt>
                                        </p:tgtEl>
                                        <p:attrNameLst>
                                          <p:attrName>ppt_c</p:attrName>
                                        </p:attrNameLst>
                                      </p:cBhvr>
                                      <p:to>
                                        <a:schemeClr val="tx1"/>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76899">
                                            <p:txEl>
                                              <p:pRg st="4" end="4"/>
                                            </p:txEl>
                                          </p:spTgt>
                                        </p:tgtEl>
                                        <p:attrNameLst>
                                          <p:attrName>style.visibility</p:attrName>
                                        </p:attrNameLst>
                                      </p:cBhvr>
                                      <p:to>
                                        <p:strVal val="visible"/>
                                      </p:to>
                                    </p:set>
                                    <p:anim calcmode="lin" valueType="num">
                                      <p:cBhvr additive="base">
                                        <p:cTn id="31" dur="500" fill="hold"/>
                                        <p:tgtEl>
                                          <p:spTgt spid="97689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76899">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4" end="4"/>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76899">
                                            <p:txEl>
                                              <p:pRg st="5" end="5"/>
                                            </p:txEl>
                                          </p:spTgt>
                                        </p:tgtEl>
                                        <p:attrNameLst>
                                          <p:attrName>style.visibility</p:attrName>
                                        </p:attrNameLst>
                                      </p:cBhvr>
                                      <p:to>
                                        <p:strVal val="visible"/>
                                      </p:to>
                                    </p:set>
                                    <p:anim calcmode="lin" valueType="num">
                                      <p:cBhvr additive="base">
                                        <p:cTn id="37" dur="500" fill="hold"/>
                                        <p:tgtEl>
                                          <p:spTgt spid="97689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76899">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5" end="5"/>
                                            </p:txEl>
                                          </p:spTgt>
                                        </p:tgtEl>
                                        <p:attrNameLst>
                                          <p:attrName>ppt_c</p:attrName>
                                        </p:attrNameLst>
                                      </p:cBhvr>
                                      <p:to>
                                        <a:schemeClr val="tx1"/>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76899">
                                            <p:txEl>
                                              <p:pRg st="6" end="6"/>
                                            </p:txEl>
                                          </p:spTgt>
                                        </p:tgtEl>
                                        <p:attrNameLst>
                                          <p:attrName>style.visibility</p:attrName>
                                        </p:attrNameLst>
                                      </p:cBhvr>
                                      <p:to>
                                        <p:strVal val="visible"/>
                                      </p:to>
                                    </p:set>
                                    <p:anim calcmode="lin" valueType="num">
                                      <p:cBhvr additive="base">
                                        <p:cTn id="43" dur="500" fill="hold"/>
                                        <p:tgtEl>
                                          <p:spTgt spid="97689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76899">
                                            <p:txEl>
                                              <p:pRg st="6" end="6"/>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6" end="6"/>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228600" y="304800"/>
            <a:ext cx="8686800" cy="6172200"/>
          </a:xfrm>
        </p:spPr>
        <p:txBody>
          <a:bodyPr/>
          <a:lstStyle/>
          <a:p>
            <a:pPr marL="0" indent="0" eaLnBrk="1" hangingPunct="1">
              <a:buFontTx/>
              <a:buNone/>
            </a:pPr>
            <a:r>
              <a:rPr lang="en-US" altLang="en-US" sz="4000" b="1" u="sng">
                <a:solidFill>
                  <a:srgbClr val="FF3300"/>
                </a:solidFill>
              </a:rPr>
              <a:t> </a:t>
            </a:r>
            <a:endParaRPr lang="en-US" altLang="en-US" sz="4400" b="1" u="sng"/>
          </a:p>
        </p:txBody>
      </p:sp>
      <p:graphicFrame>
        <p:nvGraphicFramePr>
          <p:cNvPr id="22531" name="Object 2"/>
          <p:cNvGraphicFramePr>
            <a:graphicFrameLocks noChangeAspect="1"/>
          </p:cNvGraphicFramePr>
          <p:nvPr>
            <p:extLst>
              <p:ext uri="{D42A27DB-BD31-4B8C-83A1-F6EECF244321}">
                <p14:modId xmlns:p14="http://schemas.microsoft.com/office/powerpoint/2010/main" val="1707306395"/>
              </p:ext>
            </p:extLst>
          </p:nvPr>
        </p:nvGraphicFramePr>
        <p:xfrm>
          <a:off x="152400" y="685800"/>
          <a:ext cx="8535988" cy="5705475"/>
        </p:xfrm>
        <a:graphic>
          <a:graphicData uri="http://schemas.openxmlformats.org/presentationml/2006/ole">
            <mc:AlternateContent xmlns:mc="http://schemas.openxmlformats.org/markup-compatibility/2006">
              <mc:Choice xmlns:v="urn:schemas-microsoft-com:vml" Requires="v">
                <p:oleObj spid="_x0000_s22561" name="Worksheet" r:id="rId4" imgW="3324256" imgH="2228850" progId="Excel.Sheet.12">
                  <p:embed/>
                </p:oleObj>
              </mc:Choice>
              <mc:Fallback>
                <p:oleObj name="Worksheet" r:id="rId4" imgW="3324256" imgH="2228850" progId="Excel.Sheet.12">
                  <p:embed/>
                  <p:pic>
                    <p:nvPicPr>
                      <p:cNvPr id="0" name="Object 2"/>
                      <p:cNvPicPr>
                        <a:picLocks noChangeAspect="1" noChangeArrowheads="1"/>
                      </p:cNvPicPr>
                      <p:nvPr/>
                    </p:nvPicPr>
                    <p:blipFill>
                      <a:blip r:embed="rId5"/>
                      <a:srcRect/>
                      <a:stretch>
                        <a:fillRect/>
                      </a:stretch>
                    </p:blipFill>
                    <p:spPr bwMode="auto">
                      <a:xfrm>
                        <a:off x="152400" y="685800"/>
                        <a:ext cx="8535988" cy="570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228600" y="304800"/>
            <a:ext cx="8686800" cy="6172200"/>
          </a:xfrm>
        </p:spPr>
        <p:txBody>
          <a:bodyPr/>
          <a:lstStyle/>
          <a:p>
            <a:pPr marL="0" indent="0" eaLnBrk="1" hangingPunct="1">
              <a:buFontTx/>
              <a:buNone/>
            </a:pPr>
            <a:r>
              <a:rPr lang="en-US" altLang="en-US" sz="4000" b="1" u="sng">
                <a:solidFill>
                  <a:srgbClr val="FF3300"/>
                </a:solidFill>
              </a:rPr>
              <a:t> </a:t>
            </a:r>
            <a:endParaRPr lang="en-US" altLang="en-US" sz="4400" b="1" u="sng"/>
          </a:p>
        </p:txBody>
      </p:sp>
      <p:graphicFrame>
        <p:nvGraphicFramePr>
          <p:cNvPr id="23555" name="Object 2"/>
          <p:cNvGraphicFramePr>
            <a:graphicFrameLocks noChangeAspect="1"/>
          </p:cNvGraphicFramePr>
          <p:nvPr>
            <p:extLst>
              <p:ext uri="{D42A27DB-BD31-4B8C-83A1-F6EECF244321}">
                <p14:modId xmlns:p14="http://schemas.microsoft.com/office/powerpoint/2010/main" val="3374049421"/>
              </p:ext>
            </p:extLst>
          </p:nvPr>
        </p:nvGraphicFramePr>
        <p:xfrm>
          <a:off x="76200" y="152400"/>
          <a:ext cx="8991600" cy="6608763"/>
        </p:xfrm>
        <a:graphic>
          <a:graphicData uri="http://schemas.openxmlformats.org/presentationml/2006/ole">
            <mc:AlternateContent xmlns:mc="http://schemas.openxmlformats.org/markup-compatibility/2006">
              <mc:Choice xmlns:v="urn:schemas-microsoft-com:vml" Requires="v">
                <p:oleObj spid="_x0000_s23585" name="Worksheet" r:id="rId4" imgW="3533879" imgH="2295540" progId="Excel.Sheet.12">
                  <p:embed/>
                </p:oleObj>
              </mc:Choice>
              <mc:Fallback>
                <p:oleObj name="Worksheet" r:id="rId4" imgW="3533879" imgH="2295540" progId="Excel.Sheet.12">
                  <p:embed/>
                  <p:pic>
                    <p:nvPicPr>
                      <p:cNvPr id="0" name="Object 2"/>
                      <p:cNvPicPr>
                        <a:picLocks noChangeAspect="1" noChangeArrowheads="1"/>
                      </p:cNvPicPr>
                      <p:nvPr/>
                    </p:nvPicPr>
                    <p:blipFill>
                      <a:blip r:embed="rId5"/>
                      <a:srcRect/>
                      <a:stretch>
                        <a:fillRect/>
                      </a:stretch>
                    </p:blipFill>
                    <p:spPr bwMode="auto">
                      <a:xfrm>
                        <a:off x="76200" y="152400"/>
                        <a:ext cx="8991600" cy="6608763"/>
                      </a:xfrm>
                      <a:prstGeom prst="rect">
                        <a:avLst/>
                      </a:prstGeom>
                      <a:noFill/>
                      <a:ln>
                        <a:noFill/>
                      </a:ln>
                      <a:extLst/>
                    </p:spPr>
                  </p:pic>
                </p:oleObj>
              </mc:Fallback>
            </mc:AlternateContent>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28600" y="304800"/>
            <a:ext cx="8458200" cy="6096000"/>
          </a:xfrm>
        </p:spPr>
        <p:txBody>
          <a:bodyPr/>
          <a:lstStyle/>
          <a:p>
            <a:pPr marL="0" indent="0" eaLnBrk="1" hangingPunct="1">
              <a:buFontTx/>
              <a:buNone/>
            </a:pPr>
            <a:r>
              <a:rPr lang="en-US" altLang="en-US" sz="4000" b="1">
                <a:solidFill>
                  <a:srgbClr val="FF3300"/>
                </a:solidFill>
              </a:rPr>
              <a:t>What do you think?-1 </a:t>
            </a:r>
          </a:p>
          <a:p>
            <a:pPr marL="0" indent="0" eaLnBrk="1" hangingPunct="1">
              <a:buFontTx/>
              <a:buNone/>
            </a:pPr>
            <a:r>
              <a:rPr lang="en-US" altLang="en-US" b="1"/>
              <a:t>Two persons are in the 35% marginal tax bracket because of equal salaries. </a:t>
            </a:r>
          </a:p>
          <a:p>
            <a:pPr marL="0" indent="0" eaLnBrk="1" hangingPunct="1">
              <a:buFontTx/>
              <a:buNone/>
            </a:pPr>
            <a:r>
              <a:rPr lang="en-US" altLang="en-US" b="1" u="sng"/>
              <a:t>A earns bonus of </a:t>
            </a:r>
            <a:r>
              <a:rPr lang="en-US" altLang="en-US" sz="2400" b="1" u="sng">
                <a:solidFill>
                  <a:srgbClr val="FF0000"/>
                </a:solidFill>
                <a:latin typeface="Arial Black" pitchFamily="34" charset="0"/>
              </a:rPr>
              <a:t>$20,000 taxed at a </a:t>
            </a:r>
            <a:r>
              <a:rPr lang="en-US" altLang="en-US" sz="2800" b="1" u="sng">
                <a:solidFill>
                  <a:srgbClr val="FF0000"/>
                </a:solidFill>
                <a:latin typeface="Arial Black" pitchFamily="34" charset="0"/>
              </a:rPr>
              <a:t>35% rate</a:t>
            </a:r>
            <a:r>
              <a:rPr lang="en-US" altLang="en-US" sz="2800" b="1">
                <a:solidFill>
                  <a:srgbClr val="FF0000"/>
                </a:solidFill>
                <a:latin typeface="Arial Black" pitchFamily="34" charset="0"/>
              </a:rPr>
              <a:t>.</a:t>
            </a:r>
            <a:endParaRPr lang="en-US" altLang="en-US" sz="3600" b="1">
              <a:solidFill>
                <a:srgbClr val="FF0000"/>
              </a:solidFill>
              <a:latin typeface="Arial Black" pitchFamily="34" charset="0"/>
            </a:endParaRPr>
          </a:p>
          <a:p>
            <a:pPr marL="0" indent="0" eaLnBrk="1" hangingPunct="1">
              <a:buFontTx/>
              <a:buNone/>
            </a:pPr>
            <a:r>
              <a:rPr lang="en-US" altLang="en-US" b="1" u="sng"/>
              <a:t>B has $20,000 of capital gains</a:t>
            </a:r>
            <a:r>
              <a:rPr lang="en-US" altLang="en-US" b="1"/>
              <a:t> </a:t>
            </a:r>
            <a:br>
              <a:rPr lang="en-US" altLang="en-US" b="1"/>
            </a:br>
            <a:r>
              <a:rPr lang="en-US" altLang="en-US" b="1">
                <a:solidFill>
                  <a:srgbClr val="FF0000"/>
                </a:solidFill>
                <a:latin typeface="Arial Black" pitchFamily="34" charset="0"/>
              </a:rPr>
              <a:t>taxed at </a:t>
            </a:r>
            <a:r>
              <a:rPr lang="en-US" altLang="en-US" b="1" u="sng">
                <a:solidFill>
                  <a:srgbClr val="FF0000"/>
                </a:solidFill>
                <a:latin typeface="Arial Black" pitchFamily="34" charset="0"/>
              </a:rPr>
              <a:t>15 percent</a:t>
            </a:r>
            <a:r>
              <a:rPr lang="en-US" altLang="en-US" b="1">
                <a:solidFill>
                  <a:srgbClr val="FF0000"/>
                </a:solidFill>
                <a:latin typeface="Arial Black" pitchFamily="34" charset="0"/>
              </a:rPr>
              <a:t>. </a:t>
            </a:r>
          </a:p>
          <a:p>
            <a:pPr marL="0" indent="0" eaLnBrk="1" hangingPunct="1">
              <a:buFontTx/>
              <a:buNone/>
            </a:pPr>
            <a:r>
              <a:rPr lang="en-US" altLang="en-US" b="1"/>
              <a:t>A pays an additional </a:t>
            </a:r>
            <a:r>
              <a:rPr lang="en-US" altLang="en-US" b="1" u="sng">
                <a:solidFill>
                  <a:srgbClr val="FF0000"/>
                </a:solidFill>
                <a:latin typeface="Arial Black" pitchFamily="34" charset="0"/>
              </a:rPr>
              <a:t>$7,000</a:t>
            </a:r>
            <a:r>
              <a:rPr lang="en-US" altLang="en-US" b="1">
                <a:solidFill>
                  <a:srgbClr val="FF0000"/>
                </a:solidFill>
                <a:latin typeface="Arial Black" pitchFamily="34" charset="0"/>
              </a:rPr>
              <a:t> </a:t>
            </a:r>
            <a:r>
              <a:rPr lang="en-US" altLang="en-US" b="1"/>
              <a:t>in tax. </a:t>
            </a:r>
          </a:p>
          <a:p>
            <a:pPr marL="0" indent="0" eaLnBrk="1" hangingPunct="1">
              <a:buFontTx/>
              <a:buNone/>
            </a:pPr>
            <a:r>
              <a:rPr lang="en-US" altLang="en-US" b="1"/>
              <a:t>B pays only </a:t>
            </a:r>
            <a:r>
              <a:rPr lang="en-US" altLang="en-US" b="1" u="sng">
                <a:solidFill>
                  <a:srgbClr val="FF0000"/>
                </a:solidFill>
                <a:latin typeface="Arial Black" pitchFamily="34" charset="0"/>
              </a:rPr>
              <a:t>$3,000</a:t>
            </a:r>
            <a:r>
              <a:rPr lang="en-US" altLang="en-US" b="1">
                <a:solidFill>
                  <a:srgbClr val="FF0000"/>
                </a:solidFill>
                <a:latin typeface="Arial Black" pitchFamily="34" charset="0"/>
              </a:rPr>
              <a:t> </a:t>
            </a:r>
            <a:r>
              <a:rPr lang="en-US" altLang="en-US" b="1"/>
              <a:t>in tax on the additional $20,000 of income.  </a:t>
            </a:r>
            <a:br>
              <a:rPr lang="en-US" altLang="en-US" b="1"/>
            </a:br>
            <a:r>
              <a:rPr lang="en-US" altLang="en-US" b="1"/>
              <a:t>Do we see </a:t>
            </a:r>
            <a:r>
              <a:rPr lang="en-US" altLang="en-US" b="1" u="sng"/>
              <a:t>horizontal equity</a:t>
            </a:r>
            <a:r>
              <a:rPr lang="en-US" altLang="en-US" b="1"/>
              <a:t>, which dictates that equal incomes should be taxed equally.</a:t>
            </a:r>
            <a:r>
              <a:rPr lang="en-US" altLang="en-US"/>
              <a:t> </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228600" y="228600"/>
            <a:ext cx="8610600" cy="6400800"/>
          </a:xfrm>
        </p:spPr>
        <p:txBody>
          <a:bodyPr/>
          <a:lstStyle/>
          <a:p>
            <a:pPr marL="0" indent="0" eaLnBrk="1" hangingPunct="1">
              <a:lnSpc>
                <a:spcPct val="95000"/>
              </a:lnSpc>
              <a:spcBef>
                <a:spcPct val="5000"/>
              </a:spcBef>
              <a:buFontTx/>
              <a:buNone/>
            </a:pPr>
            <a:r>
              <a:rPr lang="en-US" altLang="en-US" sz="3600" b="1">
                <a:solidFill>
                  <a:srgbClr val="FF3300"/>
                </a:solidFill>
              </a:rPr>
              <a:t>What do you think?-2 </a:t>
            </a:r>
          </a:p>
          <a:p>
            <a:pPr marL="0" indent="0" eaLnBrk="1" hangingPunct="1">
              <a:lnSpc>
                <a:spcPct val="95000"/>
              </a:lnSpc>
              <a:spcBef>
                <a:spcPct val="5000"/>
              </a:spcBef>
              <a:buFontTx/>
              <a:buNone/>
            </a:pPr>
            <a:r>
              <a:rPr lang="en-US" altLang="en-US" sz="3600" b="1"/>
              <a:t>A wealthy person invests in municipal bonds, and earned tax-exempt interest of $100,000.</a:t>
            </a:r>
          </a:p>
          <a:p>
            <a:pPr marL="0" indent="0" eaLnBrk="1" hangingPunct="1">
              <a:lnSpc>
                <a:spcPct val="95000"/>
              </a:lnSpc>
              <a:spcBef>
                <a:spcPct val="5000"/>
              </a:spcBef>
              <a:buFontTx/>
              <a:buNone/>
            </a:pPr>
            <a:r>
              <a:rPr lang="en-US" altLang="en-US" sz="3600" b="1"/>
              <a:t>Her neighbor, who is not wealthy,  earns a salary of $100,000. </a:t>
            </a:r>
            <a:br>
              <a:rPr lang="en-US" altLang="en-US" sz="3600" b="1"/>
            </a:br>
            <a:r>
              <a:rPr lang="en-US" altLang="en-US" sz="3600" b="1"/>
              <a:t>The working person may pay taxes at rates up to 25 to 30 percent. Is this equitable? </a:t>
            </a:r>
            <a:br>
              <a:rPr lang="en-US" altLang="en-US" sz="3600" b="1"/>
            </a:br>
            <a:r>
              <a:rPr lang="en-US" altLang="en-US" sz="3600" b="1"/>
              <a:t>Both taxpayers have the same inflow of income, but one is able to avoid tax because of his or her wealth and ability to invest in tax-sheltered investments.</a:t>
            </a:r>
            <a:r>
              <a:rPr lang="en-US" altLang="en-US" sz="3600"/>
              <a: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152400" y="304800"/>
            <a:ext cx="8763000" cy="6324600"/>
          </a:xfrm>
        </p:spPr>
        <p:txBody>
          <a:bodyPr/>
          <a:lstStyle/>
          <a:p>
            <a:pPr marL="0" indent="0" eaLnBrk="1" hangingPunct="1">
              <a:lnSpc>
                <a:spcPct val="95000"/>
              </a:lnSpc>
              <a:spcBef>
                <a:spcPct val="5000"/>
              </a:spcBef>
              <a:buFontTx/>
              <a:buNone/>
            </a:pPr>
            <a:r>
              <a:rPr lang="en-US" altLang="en-US" sz="3600" b="1">
                <a:solidFill>
                  <a:srgbClr val="FF3300"/>
                </a:solidFill>
              </a:rPr>
              <a:t>What do you think?-3</a:t>
            </a:r>
            <a:r>
              <a:rPr lang="en-US" altLang="en-US" sz="3600" b="1"/>
              <a:t> </a:t>
            </a:r>
          </a:p>
          <a:p>
            <a:pPr marL="0" indent="0" eaLnBrk="1" hangingPunct="1">
              <a:lnSpc>
                <a:spcPct val="95000"/>
              </a:lnSpc>
              <a:spcBef>
                <a:spcPct val="5000"/>
              </a:spcBef>
              <a:buFontTx/>
              <a:buNone/>
            </a:pPr>
            <a:r>
              <a:rPr lang="en-US" altLang="en-US" sz="3600" b="1"/>
              <a:t>The individual investing in a municipal bond may accept a market rate of interest of </a:t>
            </a:r>
            <a:r>
              <a:rPr lang="en-US" altLang="en-US" sz="3600" b="1" u="sng">
                <a:solidFill>
                  <a:srgbClr val="FF0000"/>
                </a:solidFill>
              </a:rPr>
              <a:t>4%,</a:t>
            </a:r>
            <a:r>
              <a:rPr lang="en-US" altLang="en-US" sz="3600" b="1">
                <a:solidFill>
                  <a:srgbClr val="FF0000"/>
                </a:solidFill>
              </a:rPr>
              <a:t> </a:t>
            </a:r>
            <a:r>
              <a:rPr lang="en-US" altLang="en-US" sz="3600" b="1"/>
              <a:t>passing up a market rate of interest of </a:t>
            </a:r>
            <a:r>
              <a:rPr lang="en-US" altLang="en-US" sz="3600" b="1" u="sng">
                <a:solidFill>
                  <a:srgbClr val="FF0000"/>
                </a:solidFill>
              </a:rPr>
              <a:t>6%</a:t>
            </a:r>
            <a:r>
              <a:rPr lang="en-US" altLang="en-US" sz="3600" b="1">
                <a:solidFill>
                  <a:srgbClr val="FF0000"/>
                </a:solidFill>
              </a:rPr>
              <a:t> </a:t>
            </a:r>
            <a:r>
              <a:rPr lang="en-US" altLang="en-US" sz="3600" b="1"/>
              <a:t>on corporate bonds which pay interest that is taxable.</a:t>
            </a:r>
          </a:p>
          <a:p>
            <a:pPr marL="0" indent="0" eaLnBrk="1" hangingPunct="1">
              <a:lnSpc>
                <a:spcPct val="95000"/>
              </a:lnSpc>
              <a:spcBef>
                <a:spcPct val="5000"/>
              </a:spcBef>
              <a:buFontTx/>
              <a:buNone/>
            </a:pPr>
            <a:r>
              <a:rPr lang="en-US" altLang="en-US" sz="3600" b="1"/>
              <a:t>If the individual earned </a:t>
            </a:r>
            <a:r>
              <a:rPr lang="en-US" altLang="en-US" sz="3600" b="1" u="sng">
                <a:solidFill>
                  <a:srgbClr val="FF0000"/>
                </a:solidFill>
              </a:rPr>
              <a:t>$100,000 on 4% </a:t>
            </a:r>
            <a:r>
              <a:rPr lang="en-US" altLang="en-US" sz="3600" b="1"/>
              <a:t>bonds, </a:t>
            </a:r>
            <a:r>
              <a:rPr lang="en-US" altLang="en-US" sz="3600" b="1" u="sng">
                <a:solidFill>
                  <a:srgbClr val="FF0000"/>
                </a:solidFill>
              </a:rPr>
              <a:t>she could have earned $150,000 if she had chosen 6% corporate bonds. </a:t>
            </a:r>
            <a:r>
              <a:rPr lang="en-US" altLang="en-US" sz="3600" b="1"/>
              <a:t>You could say that </a:t>
            </a:r>
            <a:r>
              <a:rPr lang="en-US" altLang="en-US" sz="3600" b="1" u="sng">
                <a:latin typeface="Arial Black" pitchFamily="34" charset="0"/>
              </a:rPr>
              <a:t>she has paid a tax</a:t>
            </a:r>
            <a:r>
              <a:rPr lang="en-US" altLang="en-US" sz="3600" b="1"/>
              <a:t>, by </a:t>
            </a:r>
            <a:r>
              <a:rPr lang="en-US" altLang="en-US" sz="3600" b="1" u="sng"/>
              <a:t>loaning money to a local government at a low interest rate</a:t>
            </a:r>
            <a:r>
              <a:rPr lang="en-US" altLang="en-US" sz="3600" b="1"/>
              <a:t>, accepting less interest.</a:t>
            </a:r>
            <a:r>
              <a:rPr lang="en-US" altLang="en-US" sz="3600"/>
              <a:t>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994" name="Object 2"/>
          <p:cNvGraphicFramePr>
            <a:graphicFrameLocks noGrp="1" noChangeAspect="1"/>
          </p:cNvGraphicFramePr>
          <p:nvPr>
            <p:ph/>
            <p:extLst>
              <p:ext uri="{D42A27DB-BD31-4B8C-83A1-F6EECF244321}">
                <p14:modId xmlns:p14="http://schemas.microsoft.com/office/powerpoint/2010/main" val="2488846204"/>
              </p:ext>
            </p:extLst>
          </p:nvPr>
        </p:nvGraphicFramePr>
        <p:xfrm>
          <a:off x="97486" y="228600"/>
          <a:ext cx="8819502" cy="6483350"/>
        </p:xfrm>
        <a:graphic>
          <a:graphicData uri="http://schemas.openxmlformats.org/presentationml/2006/ole">
            <mc:AlternateContent xmlns:mc="http://schemas.openxmlformats.org/markup-compatibility/2006">
              <mc:Choice xmlns:v="urn:schemas-microsoft-com:vml" Requires="v">
                <p:oleObj spid="_x0000_s85023" name="Worksheet" r:id="rId4" imgW="3421446" imgH="2514600" progId="Excel.Sheet.8">
                  <p:embed/>
                </p:oleObj>
              </mc:Choice>
              <mc:Fallback>
                <p:oleObj name="Worksheet" r:id="rId4" imgW="3421446" imgH="251460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486" y="228600"/>
                        <a:ext cx="8819502" cy="6483350"/>
                      </a:xfrm>
                      <a:prstGeom prst="rect">
                        <a:avLst/>
                      </a:prstGeom>
                      <a:noFill/>
                      <a:ln>
                        <a:noFill/>
                      </a:ln>
                      <a:extLst/>
                    </p:spPr>
                  </p:pic>
                </p:oleObj>
              </mc:Fallback>
            </mc:AlternateContent>
          </a:graphicData>
        </a:graphic>
      </p:graphicFrame>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18" name="Object 2"/>
          <p:cNvGraphicFramePr>
            <a:graphicFrameLocks noGrp="1" noChangeAspect="1"/>
          </p:cNvGraphicFramePr>
          <p:nvPr>
            <p:ph/>
          </p:nvPr>
        </p:nvGraphicFramePr>
        <p:xfrm>
          <a:off x="146050" y="333375"/>
          <a:ext cx="8689975" cy="6099175"/>
        </p:xfrm>
        <a:graphic>
          <a:graphicData uri="http://schemas.openxmlformats.org/presentationml/2006/ole">
            <mc:AlternateContent xmlns:mc="http://schemas.openxmlformats.org/markup-compatibility/2006">
              <mc:Choice xmlns:v="urn:schemas-microsoft-com:vml" Requires="v">
                <p:oleObj spid="_x0000_s86047" name="Worksheet" r:id="rId4" imgW="3322453" imgH="2331720" progId="Excel.Sheet.8">
                  <p:embed/>
                </p:oleObj>
              </mc:Choice>
              <mc:Fallback>
                <p:oleObj name="Worksheet" r:id="rId4" imgW="3322453" imgH="233172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050" y="333375"/>
                        <a:ext cx="8689975" cy="609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4" name="Object 2"/>
          <p:cNvGraphicFramePr>
            <a:graphicFrameLocks noGrp="1" noChangeAspect="1"/>
          </p:cNvGraphicFramePr>
          <p:nvPr>
            <p:ph idx="1"/>
          </p:nvPr>
        </p:nvGraphicFramePr>
        <p:xfrm>
          <a:off x="157163" y="838200"/>
          <a:ext cx="8758237" cy="5097463"/>
        </p:xfrm>
        <a:graphic>
          <a:graphicData uri="http://schemas.openxmlformats.org/presentationml/2006/ole">
            <mc:AlternateContent xmlns:mc="http://schemas.openxmlformats.org/markup-compatibility/2006">
              <mc:Choice xmlns:v="urn:schemas-microsoft-com:vml" Requires="v">
                <p:oleObj spid="_x0000_s107524" name="Worksheet" r:id="rId4" imgW="3486240" imgH="2028825" progId="Excel.Sheet.8">
                  <p:embed/>
                </p:oleObj>
              </mc:Choice>
              <mc:Fallback>
                <p:oleObj name="Worksheet" r:id="rId4" imgW="3486240" imgH="2028825" progId="Excel.Sheet.8">
                  <p:embed/>
                  <p:pic>
                    <p:nvPicPr>
                      <p:cNvPr id="38914"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3" y="838200"/>
                        <a:ext cx="8758237" cy="509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06947099"/>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938" name="Object 2"/>
          <p:cNvGraphicFramePr>
            <a:graphicFrameLocks noGrp="1" noChangeAspect="1"/>
          </p:cNvGraphicFramePr>
          <p:nvPr>
            <p:ph idx="1"/>
          </p:nvPr>
        </p:nvGraphicFramePr>
        <p:xfrm>
          <a:off x="247650" y="596900"/>
          <a:ext cx="8591550" cy="5516563"/>
        </p:xfrm>
        <a:graphic>
          <a:graphicData uri="http://schemas.openxmlformats.org/presentationml/2006/ole">
            <mc:AlternateContent xmlns:mc="http://schemas.openxmlformats.org/markup-compatibility/2006">
              <mc:Choice xmlns:v="urn:schemas-microsoft-com:vml" Requires="v">
                <p:oleObj spid="_x0000_s108548" name="Worksheet" r:id="rId4" imgW="2714752" imgH="1743185" progId="Excel.Sheet.8">
                  <p:embed/>
                </p:oleObj>
              </mc:Choice>
              <mc:Fallback>
                <p:oleObj name="Worksheet" r:id="rId4" imgW="2714752" imgH="1743185" progId="Excel.Sheet.8">
                  <p:embed/>
                  <p:pic>
                    <p:nvPicPr>
                      <p:cNvPr id="39938"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 y="596900"/>
                        <a:ext cx="8591550" cy="551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88836227"/>
      </p:ext>
    </p:extLst>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2" name="Object 2"/>
          <p:cNvGraphicFramePr>
            <a:graphicFrameLocks noGrp="1" noChangeAspect="1"/>
          </p:cNvGraphicFramePr>
          <p:nvPr>
            <p:ph/>
          </p:nvPr>
        </p:nvGraphicFramePr>
        <p:xfrm>
          <a:off x="625475" y="287338"/>
          <a:ext cx="7675563" cy="6081712"/>
        </p:xfrm>
        <a:graphic>
          <a:graphicData uri="http://schemas.openxmlformats.org/presentationml/2006/ole">
            <mc:AlternateContent xmlns:mc="http://schemas.openxmlformats.org/markup-compatibility/2006">
              <mc:Choice xmlns:v="urn:schemas-microsoft-com:vml" Requires="v">
                <p:oleObj spid="_x0000_s109572" name="Worksheet" r:id="rId4" imgW="2476579" imgH="1962090" progId="Excel.Sheet.8">
                  <p:embed/>
                </p:oleObj>
              </mc:Choice>
              <mc:Fallback>
                <p:oleObj name="Worksheet" r:id="rId4" imgW="2476579" imgH="1962090" progId="Excel.Sheet.8">
                  <p:embed/>
                  <p:pic>
                    <p:nvPicPr>
                      <p:cNvPr id="40962"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287338"/>
                        <a:ext cx="7675563" cy="6081712"/>
                      </a:xfrm>
                      <a:prstGeom prst="rect">
                        <a:avLst/>
                      </a:prstGeom>
                      <a:noFill/>
                      <a:ln w="1905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94467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8195"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6149" name="Rectangle 5"/>
          <p:cNvSpPr>
            <a:spLocks noGrp="1" noChangeArrowheads="1"/>
          </p:cNvSpPr>
          <p:nvPr>
            <p:ph type="body" idx="1"/>
          </p:nvPr>
        </p:nvSpPr>
        <p:spPr>
          <a:xfrm>
            <a:off x="152400" y="152400"/>
            <a:ext cx="8839200" cy="6553200"/>
          </a:xfrm>
          <a:noFill/>
        </p:spPr>
        <p:txBody>
          <a:bodyPr lIns="92075" tIns="46038" rIns="92075" bIns="46038"/>
          <a:lstStyle/>
          <a:p>
            <a:pPr algn="ctr">
              <a:buFont typeface="Arial" charset="0"/>
              <a:buNone/>
            </a:pPr>
            <a:r>
              <a:rPr lang="en-US" altLang="en-US" sz="4800" b="1" u="sng">
                <a:solidFill>
                  <a:srgbClr val="FF0000"/>
                </a:solidFill>
              </a:rPr>
              <a:t>Definition of a Tax</a:t>
            </a:r>
          </a:p>
          <a:p>
            <a:pPr>
              <a:spcBef>
                <a:spcPts val="600"/>
              </a:spcBef>
            </a:pPr>
            <a:r>
              <a:rPr lang="en-US" altLang="en-US" sz="4400" b="1"/>
              <a:t>An </a:t>
            </a:r>
            <a:r>
              <a:rPr lang="en-US" altLang="en-US" sz="4400" b="1" u="sng"/>
              <a:t>enforced</a:t>
            </a:r>
            <a:r>
              <a:rPr lang="en-US" altLang="en-US" sz="4400" b="1"/>
              <a:t>, involuntary contribution</a:t>
            </a:r>
          </a:p>
          <a:p>
            <a:pPr>
              <a:lnSpc>
                <a:spcPct val="120000"/>
              </a:lnSpc>
              <a:spcBef>
                <a:spcPts val="600"/>
              </a:spcBef>
            </a:pPr>
            <a:r>
              <a:rPr lang="en-US" altLang="en-US" sz="4400" b="1"/>
              <a:t>Required and determined by law</a:t>
            </a:r>
          </a:p>
          <a:p>
            <a:pPr>
              <a:lnSpc>
                <a:spcPct val="120000"/>
              </a:lnSpc>
              <a:spcBef>
                <a:spcPts val="600"/>
              </a:spcBef>
            </a:pPr>
            <a:r>
              <a:rPr lang="en-US" altLang="en-US" sz="4400" b="1" u="sng"/>
              <a:t>Providing revenue </a:t>
            </a:r>
            <a:r>
              <a:rPr lang="en-US" altLang="en-US" sz="4400" b="1"/>
              <a:t>for public and governmental purposes</a:t>
            </a:r>
          </a:p>
          <a:p>
            <a:pPr>
              <a:lnSpc>
                <a:spcPct val="120000"/>
              </a:lnSpc>
              <a:spcBef>
                <a:spcPts val="600"/>
              </a:spcBef>
            </a:pPr>
            <a:r>
              <a:rPr lang="en-US" altLang="en-US" sz="4400" b="1"/>
              <a:t>For which </a:t>
            </a:r>
            <a:r>
              <a:rPr lang="en-US" altLang="en-US" sz="4400" b="1" u="sng"/>
              <a:t>no </a:t>
            </a:r>
            <a:r>
              <a:rPr lang="en-US" altLang="en-US" sz="4400" b="1" u="sng">
                <a:solidFill>
                  <a:schemeClr val="tx2"/>
                </a:solidFill>
              </a:rPr>
              <a:t>specific</a:t>
            </a:r>
            <a:r>
              <a:rPr lang="en-US" altLang="en-US" sz="4400" b="1" u="sng"/>
              <a:t> benefits </a:t>
            </a:r>
            <a:r>
              <a:rPr lang="en-US" altLang="en-US" sz="4400" b="1"/>
              <a:t>or services are received</a:t>
            </a:r>
          </a:p>
        </p:txBody>
      </p:sp>
    </p:spTree>
    <p:extLst>
      <p:ext uri="{BB962C8B-B14F-4D97-AF65-F5344CB8AC3E}">
        <p14:creationId xmlns:p14="http://schemas.microsoft.com/office/powerpoint/2010/main" val="249555566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9">
                                            <p:txEl>
                                              <p:pRg st="3" end="3"/>
                                            </p:txEl>
                                          </p:spTgt>
                                        </p:tgtEl>
                                        <p:attrNameLst>
                                          <p:attrName>style.visibility</p:attrName>
                                        </p:attrNameLst>
                                      </p:cBhvr>
                                      <p:to>
                                        <p:strVal val="visible"/>
                                      </p:to>
                                    </p:set>
                                    <p:animEffect transition="in" filter="wipe(left)">
                                      <p:cBhvr>
                                        <p:cTn id="22" dur="500"/>
                                        <p:tgtEl>
                                          <p:spTgt spid="614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9">
                                            <p:txEl>
                                              <p:pRg st="4" end="4"/>
                                            </p:txEl>
                                          </p:spTgt>
                                        </p:tgtEl>
                                        <p:attrNameLst>
                                          <p:attrName>style.visibility</p:attrName>
                                        </p:attrNameLst>
                                      </p:cBhvr>
                                      <p:to>
                                        <p:strVal val="visible"/>
                                      </p:to>
                                    </p:set>
                                    <p:animEffect transition="in" filter="wipe(left)">
                                      <p:cBhvr>
                                        <p:cTn id="27" dur="500"/>
                                        <p:tgtEl>
                                          <p:spTgt spid="61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152400" y="152400"/>
            <a:ext cx="8763000" cy="5973763"/>
          </a:xfrm>
        </p:spPr>
        <p:txBody>
          <a:bodyPr/>
          <a:lstStyle/>
          <a:p>
            <a:pPr>
              <a:buFont typeface="Arial" charset="0"/>
              <a:buNone/>
            </a:pPr>
            <a:r>
              <a:rPr lang="en-US" altLang="en-US" sz="6000" b="1" u="sng">
                <a:solidFill>
                  <a:srgbClr val="FF0000"/>
                </a:solidFill>
              </a:rPr>
              <a:t>Purpose of a Tax</a:t>
            </a:r>
          </a:p>
          <a:p>
            <a:r>
              <a:rPr lang="en-US" altLang="en-US" sz="5400" b="1"/>
              <a:t>Revenue</a:t>
            </a:r>
          </a:p>
          <a:p>
            <a:r>
              <a:rPr lang="en-US" altLang="en-US" sz="5400" b="1"/>
              <a:t>Penalty</a:t>
            </a:r>
          </a:p>
          <a:p>
            <a:r>
              <a:rPr lang="en-US" altLang="en-US" sz="5400" b="1"/>
              <a:t>Social changes</a:t>
            </a:r>
          </a:p>
          <a:p>
            <a:r>
              <a:rPr lang="en-US" altLang="en-US" sz="5400" b="1"/>
              <a:t>Economic changes</a:t>
            </a:r>
          </a:p>
          <a:p>
            <a:r>
              <a:rPr lang="en-US" altLang="en-US" sz="5400" b="1"/>
              <a:t>Equity</a:t>
            </a:r>
          </a:p>
        </p:txBody>
      </p:sp>
    </p:spTree>
    <p:extLst>
      <p:ext uri="{BB962C8B-B14F-4D97-AF65-F5344CB8AC3E}">
        <p14:creationId xmlns:p14="http://schemas.microsoft.com/office/powerpoint/2010/main" val="4454608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03">
                                            <p:txEl>
                                              <p:pRg st="2" end="2"/>
                                            </p:txEl>
                                          </p:spTgt>
                                        </p:tgtEl>
                                        <p:attrNameLst>
                                          <p:attrName>style.visibility</p:attrName>
                                        </p:attrNameLst>
                                      </p:cBhvr>
                                      <p:to>
                                        <p:strVal val="visible"/>
                                      </p:to>
                                    </p:set>
                                    <p:anim calcmode="lin" valueType="num">
                                      <p:cBhvr additive="base">
                                        <p:cTn id="19" dur="500" fill="hold"/>
                                        <p:tgtEl>
                                          <p:spTgt spid="1024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03">
                                            <p:txEl>
                                              <p:pRg st="3" end="3"/>
                                            </p:txEl>
                                          </p:spTgt>
                                        </p:tgtEl>
                                        <p:attrNameLst>
                                          <p:attrName>style.visibility</p:attrName>
                                        </p:attrNameLst>
                                      </p:cBhvr>
                                      <p:to>
                                        <p:strVal val="visible"/>
                                      </p:to>
                                    </p:set>
                                    <p:anim calcmode="lin" valueType="num">
                                      <p:cBhvr additive="base">
                                        <p:cTn id="25" dur="500" fill="hold"/>
                                        <p:tgtEl>
                                          <p:spTgt spid="1024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2403">
                                            <p:txEl>
                                              <p:pRg st="4" end="4"/>
                                            </p:txEl>
                                          </p:spTgt>
                                        </p:tgtEl>
                                        <p:attrNameLst>
                                          <p:attrName>style.visibility</p:attrName>
                                        </p:attrNameLst>
                                      </p:cBhvr>
                                      <p:to>
                                        <p:strVal val="visible"/>
                                      </p:to>
                                    </p:set>
                                    <p:anim calcmode="lin" valueType="num">
                                      <p:cBhvr additive="base">
                                        <p:cTn id="31" dur="500" fill="hold"/>
                                        <p:tgtEl>
                                          <p:spTgt spid="10240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24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2403">
                                            <p:txEl>
                                              <p:pRg st="5" end="5"/>
                                            </p:txEl>
                                          </p:spTgt>
                                        </p:tgtEl>
                                        <p:attrNameLst>
                                          <p:attrName>style.visibility</p:attrName>
                                        </p:attrNameLst>
                                      </p:cBhvr>
                                      <p:to>
                                        <p:strVal val="visible"/>
                                      </p:to>
                                    </p:set>
                                    <p:anim calcmode="lin" valueType="num">
                                      <p:cBhvr additive="base">
                                        <p:cTn id="37" dur="500" fill="hold"/>
                                        <p:tgtEl>
                                          <p:spTgt spid="10240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240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43"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245" name="Rectangle 5"/>
          <p:cNvSpPr>
            <a:spLocks noGrp="1" noChangeArrowheads="1"/>
          </p:cNvSpPr>
          <p:nvPr>
            <p:ph type="body" idx="1"/>
          </p:nvPr>
        </p:nvSpPr>
        <p:spPr>
          <a:xfrm>
            <a:off x="304800" y="304800"/>
            <a:ext cx="8382000" cy="6248400"/>
          </a:xfrm>
        </p:spPr>
        <p:txBody>
          <a:bodyPr lIns="92075" tIns="46038" rIns="92075" bIns="46038"/>
          <a:lstStyle/>
          <a:p>
            <a:pPr>
              <a:buFont typeface="Monotype Sorts" pitchFamily="2" charset="2"/>
              <a:buNone/>
              <a:defRPr/>
            </a:pPr>
            <a:r>
              <a:rPr lang="en-US" sz="2400" dirty="0"/>
              <a:t> </a:t>
            </a:r>
          </a:p>
        </p:txBody>
      </p:sp>
      <p:graphicFrame>
        <p:nvGraphicFramePr>
          <p:cNvPr id="2" name="Object 1"/>
          <p:cNvGraphicFramePr>
            <a:graphicFrameLocks noChangeAspect="1"/>
          </p:cNvGraphicFramePr>
          <p:nvPr>
            <p:extLst/>
          </p:nvPr>
        </p:nvGraphicFramePr>
        <p:xfrm>
          <a:off x="28574" y="304799"/>
          <a:ext cx="9039225" cy="6450901"/>
        </p:xfrm>
        <a:graphic>
          <a:graphicData uri="http://schemas.openxmlformats.org/presentationml/2006/ole">
            <mc:AlternateContent xmlns:mc="http://schemas.openxmlformats.org/markup-compatibility/2006">
              <mc:Choice xmlns:v="urn:schemas-microsoft-com:vml" Requires="v">
                <p:oleObj spid="_x0000_s110596" name="Worksheet" r:id="rId4" imgW="5171965" imgH="3000510" progId="Excel.Sheet.12">
                  <p:embed/>
                </p:oleObj>
              </mc:Choice>
              <mc:Fallback>
                <p:oleObj name="Worksheet" r:id="rId4" imgW="5171965" imgH="3000510" progId="Excel.Sheet.12">
                  <p:embed/>
                  <p:pic>
                    <p:nvPicPr>
                      <p:cNvPr id="2" name="Object 1"/>
                      <p:cNvPicPr/>
                      <p:nvPr/>
                    </p:nvPicPr>
                    <p:blipFill>
                      <a:blip r:embed="rId5"/>
                      <a:stretch>
                        <a:fillRect/>
                      </a:stretch>
                    </p:blipFill>
                    <p:spPr>
                      <a:xfrm>
                        <a:off x="28574" y="304799"/>
                        <a:ext cx="9039225" cy="6450901"/>
                      </a:xfrm>
                      <a:prstGeom prst="rect">
                        <a:avLst/>
                      </a:prstGeom>
                    </p:spPr>
                  </p:pic>
                </p:oleObj>
              </mc:Fallback>
            </mc:AlternateContent>
          </a:graphicData>
        </a:graphic>
      </p:graphicFrame>
    </p:spTree>
    <p:extLst>
      <p:ext uri="{BB962C8B-B14F-4D97-AF65-F5344CB8AC3E}">
        <p14:creationId xmlns:p14="http://schemas.microsoft.com/office/powerpoint/2010/main" val="331506595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4339"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6629" name="Rectangle 5"/>
          <p:cNvSpPr>
            <a:spLocks noChangeArrowheads="1"/>
          </p:cNvSpPr>
          <p:nvPr/>
        </p:nvSpPr>
        <p:spPr bwMode="auto">
          <a:xfrm>
            <a:off x="152400" y="152400"/>
            <a:ext cx="88392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20000"/>
              </a:spcBef>
            </a:pPr>
            <a:r>
              <a:rPr lang="en-US" altLang="en-US" sz="4200" b="1" u="sng" dirty="0">
                <a:solidFill>
                  <a:srgbClr val="FF0000"/>
                </a:solidFill>
                <a:latin typeface="Book Antiqua" pitchFamily="18" charset="0"/>
              </a:rPr>
              <a:t>Tax Rates for Income Tax</a:t>
            </a:r>
          </a:p>
          <a:p>
            <a:pPr eaLnBrk="1" hangingPunct="1">
              <a:lnSpc>
                <a:spcPts val="4400"/>
              </a:lnSpc>
              <a:spcBef>
                <a:spcPts val="600"/>
              </a:spcBef>
              <a:buFontTx/>
              <a:buChar char="•"/>
            </a:pPr>
            <a:r>
              <a:rPr lang="en-US" altLang="en-US" sz="4200" b="1" u="sng" dirty="0">
                <a:solidFill>
                  <a:schemeClr val="tx2"/>
                </a:solidFill>
              </a:rPr>
              <a:t>Marginal Tax Rate </a:t>
            </a:r>
            <a:r>
              <a:rPr lang="en-US" altLang="en-US" sz="4200" b="1" dirty="0"/>
              <a:t>– </a:t>
            </a:r>
            <a:br>
              <a:rPr lang="en-US" altLang="en-US" sz="4200" b="1" dirty="0"/>
            </a:br>
            <a:r>
              <a:rPr lang="en-US" altLang="en-US" sz="4200" b="1" dirty="0"/>
              <a:t>rate of tax on the next dollar of taxable income</a:t>
            </a:r>
          </a:p>
          <a:p>
            <a:pPr eaLnBrk="1" hangingPunct="1">
              <a:lnSpc>
                <a:spcPts val="4400"/>
              </a:lnSpc>
              <a:spcBef>
                <a:spcPts val="600"/>
              </a:spcBef>
              <a:buFontTx/>
              <a:buChar char="•"/>
            </a:pPr>
            <a:r>
              <a:rPr lang="en-US" altLang="en-US" sz="4200" b="1" u="sng" dirty="0">
                <a:solidFill>
                  <a:schemeClr val="tx2"/>
                </a:solidFill>
              </a:rPr>
              <a:t>Average Tax Rate</a:t>
            </a:r>
            <a:r>
              <a:rPr lang="en-US" altLang="en-US" sz="4200" b="1" u="sng" dirty="0"/>
              <a:t> </a:t>
            </a:r>
            <a:r>
              <a:rPr lang="en-US" altLang="en-US" sz="4200" b="1" dirty="0"/>
              <a:t>– </a:t>
            </a:r>
            <a:br>
              <a:rPr lang="en-US" altLang="en-US" sz="4200" b="1" dirty="0"/>
            </a:br>
            <a:r>
              <a:rPr lang="en-US" altLang="en-US" sz="4200" b="1" dirty="0"/>
              <a:t>rate equal to the total tax divided by tax base.</a:t>
            </a:r>
          </a:p>
          <a:p>
            <a:pPr eaLnBrk="1" hangingPunct="1">
              <a:lnSpc>
                <a:spcPts val="4400"/>
              </a:lnSpc>
              <a:spcBef>
                <a:spcPts val="600"/>
              </a:spcBef>
              <a:buFontTx/>
              <a:buChar char="•"/>
            </a:pPr>
            <a:r>
              <a:rPr lang="en-US" altLang="en-US" sz="4200" b="1" u="sng" dirty="0">
                <a:solidFill>
                  <a:schemeClr val="tx2"/>
                </a:solidFill>
              </a:rPr>
              <a:t>Effective Tax Rate </a:t>
            </a:r>
            <a:r>
              <a:rPr lang="en-US" altLang="en-US" sz="4200" b="1" dirty="0"/>
              <a:t>– </a:t>
            </a:r>
            <a:br>
              <a:rPr lang="en-US" altLang="en-US" sz="4200" b="1" dirty="0"/>
            </a:br>
            <a:r>
              <a:rPr lang="en-US" altLang="en-US" sz="4200" b="1" dirty="0"/>
              <a:t>rate equal to the total tax divided by economic income (taxable &amp; nontaxable income).</a:t>
            </a:r>
          </a:p>
        </p:txBody>
      </p:sp>
    </p:spTree>
    <p:extLst>
      <p:ext uri="{BB962C8B-B14F-4D97-AF65-F5344CB8AC3E}">
        <p14:creationId xmlns:p14="http://schemas.microsoft.com/office/powerpoint/2010/main" val="183306509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9">
                                            <p:txEl>
                                              <p:pRg st="0" end="0"/>
                                            </p:txEl>
                                          </p:spTgt>
                                        </p:tgtEl>
                                        <p:attrNameLst>
                                          <p:attrName>style.visibility</p:attrName>
                                        </p:attrNameLst>
                                      </p:cBhvr>
                                      <p:to>
                                        <p:strVal val="visible"/>
                                      </p:to>
                                    </p:set>
                                    <p:animEffect transition="in" filter="wipe(left)">
                                      <p:cBhvr>
                                        <p:cTn id="7" dur="500"/>
                                        <p:tgtEl>
                                          <p:spTgt spid="26629">
                                            <p:txEl>
                                              <p:pRg st="0" end="0"/>
                                            </p:txEl>
                                          </p:spTgt>
                                        </p:tgtEl>
                                      </p:cBhvr>
                                    </p:animEffect>
                                  </p:childTnLst>
                                  <p:subTnLst>
                                    <p:animClr clrSpc="rgb" dir="cw">
                                      <p:cBhvr override="childStyle">
                                        <p:cTn dur="1" fill="hold" display="0" masterRel="nextClick" afterEffect="1"/>
                                        <p:tgtEl>
                                          <p:spTgt spid="26629">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9">
                                            <p:txEl>
                                              <p:pRg st="1" end="1"/>
                                            </p:txEl>
                                          </p:spTgt>
                                        </p:tgtEl>
                                        <p:attrNameLst>
                                          <p:attrName>style.visibility</p:attrName>
                                        </p:attrNameLst>
                                      </p:cBhvr>
                                      <p:to>
                                        <p:strVal val="visible"/>
                                      </p:to>
                                    </p:set>
                                    <p:animEffect transition="in" filter="wipe(left)">
                                      <p:cBhvr>
                                        <p:cTn id="12" dur="500"/>
                                        <p:tgtEl>
                                          <p:spTgt spid="26629">
                                            <p:txEl>
                                              <p:pRg st="1" end="1"/>
                                            </p:txEl>
                                          </p:spTgt>
                                        </p:tgtEl>
                                      </p:cBhvr>
                                    </p:animEffect>
                                  </p:childTnLst>
                                  <p:subTnLst>
                                    <p:animClr clrSpc="rgb" dir="cw">
                                      <p:cBhvr override="childStyle">
                                        <p:cTn dur="1" fill="hold" display="0" masterRel="nextClick" afterEffect="1"/>
                                        <p:tgtEl>
                                          <p:spTgt spid="26629">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9">
                                            <p:txEl>
                                              <p:pRg st="2" end="2"/>
                                            </p:txEl>
                                          </p:spTgt>
                                        </p:tgtEl>
                                        <p:attrNameLst>
                                          <p:attrName>style.visibility</p:attrName>
                                        </p:attrNameLst>
                                      </p:cBhvr>
                                      <p:to>
                                        <p:strVal val="visible"/>
                                      </p:to>
                                    </p:set>
                                    <p:animEffect transition="in" filter="wipe(left)">
                                      <p:cBhvr>
                                        <p:cTn id="17" dur="500"/>
                                        <p:tgtEl>
                                          <p:spTgt spid="26629">
                                            <p:txEl>
                                              <p:pRg st="2" end="2"/>
                                            </p:txEl>
                                          </p:spTgt>
                                        </p:tgtEl>
                                      </p:cBhvr>
                                    </p:animEffect>
                                  </p:childTnLst>
                                  <p:subTnLst>
                                    <p:animClr clrSpc="rgb" dir="cw">
                                      <p:cBhvr override="childStyle">
                                        <p:cTn dur="1" fill="hold" display="0" masterRel="nextClick" afterEffect="1"/>
                                        <p:tgtEl>
                                          <p:spTgt spid="26629">
                                            <p:txEl>
                                              <p:pRg st="2" end="2"/>
                                            </p:txEl>
                                          </p:spTgt>
                                        </p:tgtEl>
                                        <p:attrNameLst>
                                          <p:attrName>ppt_c</p:attrName>
                                        </p:attrNameLst>
                                      </p:cBhvr>
                                      <p:to>
                                        <a:schemeClr val="folHlink"/>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9">
                                            <p:txEl>
                                              <p:pRg st="3" end="3"/>
                                            </p:txEl>
                                          </p:spTgt>
                                        </p:tgtEl>
                                        <p:attrNameLst>
                                          <p:attrName>style.visibility</p:attrName>
                                        </p:attrNameLst>
                                      </p:cBhvr>
                                      <p:to>
                                        <p:strVal val="visible"/>
                                      </p:to>
                                    </p:set>
                                    <p:animEffect transition="in" filter="wipe(left)">
                                      <p:cBhvr>
                                        <p:cTn id="22" dur="500"/>
                                        <p:tgtEl>
                                          <p:spTgt spid="26629">
                                            <p:txEl>
                                              <p:pRg st="3" end="3"/>
                                            </p:txEl>
                                          </p:spTgt>
                                        </p:tgtEl>
                                      </p:cBhvr>
                                    </p:animEffect>
                                  </p:childTnLst>
                                  <p:subTnLst>
                                    <p:animClr clrSpc="rgb" dir="cw">
                                      <p:cBhvr override="childStyle">
                                        <p:cTn dur="1" fill="hold" display="0" masterRel="nextClick" afterEffect="1"/>
                                        <p:tgtEl>
                                          <p:spTgt spid="26629">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6899" name="Rectangle 3"/>
          <p:cNvSpPr>
            <a:spLocks noGrp="1" noChangeArrowheads="1"/>
          </p:cNvSpPr>
          <p:nvPr>
            <p:ph type="body" idx="1"/>
          </p:nvPr>
        </p:nvSpPr>
        <p:spPr>
          <a:xfrm>
            <a:off x="152400" y="152400"/>
            <a:ext cx="8839200" cy="6477000"/>
          </a:xfrm>
          <a:noFill/>
        </p:spPr>
        <p:txBody>
          <a:bodyPr lIns="92064" tIns="46033" rIns="92064" bIns="46033"/>
          <a:lstStyle/>
          <a:p>
            <a:pPr eaLnBrk="1" hangingPunct="1">
              <a:lnSpc>
                <a:spcPts val="4200"/>
              </a:lnSpc>
              <a:spcBef>
                <a:spcPts val="600"/>
              </a:spcBef>
              <a:buFont typeface="Arial" charset="0"/>
              <a:buNone/>
            </a:pPr>
            <a:endParaRPr lang="en-US" altLang="en-US" sz="3600" b="1" dirty="0"/>
          </a:p>
          <a:p>
            <a:pPr eaLnBrk="1" hangingPunct="1">
              <a:lnSpc>
                <a:spcPts val="4200"/>
              </a:lnSpc>
              <a:spcBef>
                <a:spcPts val="600"/>
              </a:spcBef>
            </a:pPr>
            <a:endParaRPr lang="en-US" altLang="en-US" sz="36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4062359764"/>
              </p:ext>
            </p:extLst>
          </p:nvPr>
        </p:nvGraphicFramePr>
        <p:xfrm>
          <a:off x="612038" y="228600"/>
          <a:ext cx="7919924" cy="6400800"/>
        </p:xfrm>
        <a:graphic>
          <a:graphicData uri="http://schemas.openxmlformats.org/presentationml/2006/ole">
            <mc:AlternateContent xmlns:mc="http://schemas.openxmlformats.org/markup-compatibility/2006">
              <mc:Choice xmlns:v="urn:schemas-microsoft-com:vml" Requires="v">
                <p:oleObj spid="_x0000_s111618" name="Worksheet" r:id="rId4" imgW="4419600" imgH="3572009" progId="Excel.Sheet.12">
                  <p:embed/>
                </p:oleObj>
              </mc:Choice>
              <mc:Fallback>
                <p:oleObj name="Worksheet" r:id="rId4" imgW="4419600" imgH="3572009" progId="Excel.Sheet.12">
                  <p:embed/>
                  <p:pic>
                    <p:nvPicPr>
                      <p:cNvPr id="0" name=""/>
                      <p:cNvPicPr/>
                      <p:nvPr/>
                    </p:nvPicPr>
                    <p:blipFill>
                      <a:blip r:embed="rId5"/>
                      <a:stretch>
                        <a:fillRect/>
                      </a:stretch>
                    </p:blipFill>
                    <p:spPr>
                      <a:xfrm>
                        <a:off x="612038" y="228600"/>
                        <a:ext cx="7919924" cy="6400800"/>
                      </a:xfrm>
                      <a:prstGeom prst="rect">
                        <a:avLst/>
                      </a:prstGeom>
                    </p:spPr>
                  </p:pic>
                </p:oleObj>
              </mc:Fallback>
            </mc:AlternateContent>
          </a:graphicData>
        </a:graphic>
      </p:graphicFrame>
    </p:spTree>
    <p:extLst>
      <p:ext uri="{BB962C8B-B14F-4D97-AF65-F5344CB8AC3E}">
        <p14:creationId xmlns:p14="http://schemas.microsoft.com/office/powerpoint/2010/main" val="184482091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976899">
                                            <p:txEl>
                                              <p:pRg st="0" end="0"/>
                                            </p:txEl>
                                          </p:spTgt>
                                        </p:tgtEl>
                                        <p:attrNameLst>
                                          <p:attrName>style.visibility</p:attrName>
                                        </p:attrNameLst>
                                      </p:cBhvr>
                                      <p:to>
                                        <p:strVal val="visible"/>
                                      </p:to>
                                    </p:set>
                                    <p:anim calcmode="lin" valueType="num">
                                      <p:cBhvr additive="base">
                                        <p:cTn id="7" dur="500" fill="hold"/>
                                        <p:tgtEl>
                                          <p:spTgt spid="976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689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76899">
                                            <p:txEl>
                                              <p:pRg st="0" end="0"/>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984</TotalTime>
  <Words>591</Words>
  <Application>Microsoft Office PowerPoint</Application>
  <PresentationFormat>On-screen Show (4:3)</PresentationFormat>
  <Paragraphs>72</Paragraphs>
  <Slides>17</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Arial Black</vt:lpstr>
      <vt:lpstr>Book Antiqua</vt:lpstr>
      <vt:lpstr>Calibri</vt:lpstr>
      <vt:lpstr>Monotype Sorts</vt:lpstr>
      <vt:lpstr>Times New Roman</vt:lpstr>
      <vt:lpstr>Office Theme</vt:lpstr>
      <vt:lpstr>Worksheet</vt:lpstr>
      <vt:lpstr>Microsoft Excel Worksheet</vt:lpstr>
      <vt:lpstr> Chapter 1. Federal Income Taxation— An Overview Instructor PowerPoint Slides This file contains illustrative problems that will be used in the lecture to illustrate important concepts and procedures. Updated August 30, 2016  Howard Godfrey, Ph.D., CPA Professor of Accounting  ©Howard Godfrey-2016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Instructor PowerPoint Slides. Summer, 2008. Edited May 30, 2008. Copyright © 2008, Dr. Howard Godfrey</dc:title>
  <dc:creator>Howard</dc:creator>
  <cp:lastModifiedBy>hgodfrey@uncc.edu</cp:lastModifiedBy>
  <cp:revision>197</cp:revision>
  <cp:lastPrinted>2016-08-31T01:49:09Z</cp:lastPrinted>
  <dcterms:created xsi:type="dcterms:W3CDTF">2008-05-30T15:41:50Z</dcterms:created>
  <dcterms:modified xsi:type="dcterms:W3CDTF">2016-08-31T01:49:12Z</dcterms:modified>
</cp:coreProperties>
</file>