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notesMasterIdLst>
    <p:notesMasterId r:id="rId16"/>
  </p:notesMasterIdLst>
  <p:handoutMasterIdLst>
    <p:handoutMasterId r:id="rId17"/>
  </p:handoutMasterIdLst>
  <p:sldIdLst>
    <p:sldId id="323" r:id="rId2"/>
    <p:sldId id="324" r:id="rId3"/>
    <p:sldId id="325" r:id="rId4"/>
    <p:sldId id="326" r:id="rId5"/>
    <p:sldId id="327" r:id="rId6"/>
    <p:sldId id="328" r:id="rId7"/>
    <p:sldId id="329" r:id="rId8"/>
    <p:sldId id="330" r:id="rId9"/>
    <p:sldId id="331" r:id="rId10"/>
    <p:sldId id="332" r:id="rId11"/>
    <p:sldId id="333" r:id="rId12"/>
    <p:sldId id="334" r:id="rId13"/>
    <p:sldId id="335" r:id="rId14"/>
    <p:sldId id="336" r:id="rId15"/>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18" autoAdjust="0"/>
    <p:restoredTop sz="88745" autoAdjust="0"/>
  </p:normalViewPr>
  <p:slideViewPr>
    <p:cSldViewPr>
      <p:cViewPr>
        <p:scale>
          <a:sx n="50" d="100"/>
          <a:sy n="50" d="100"/>
        </p:scale>
        <p:origin x="-3150" y="-11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051"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Box 5"/>
          <p:cNvSpPr txBox="1"/>
          <p:nvPr/>
        </p:nvSpPr>
        <p:spPr>
          <a:xfrm>
            <a:off x="3733800" y="0"/>
            <a:ext cx="3124200" cy="246063"/>
          </a:xfrm>
          <a:prstGeom prst="rect">
            <a:avLst/>
          </a:prstGeom>
          <a:noFill/>
        </p:spPr>
        <p:txBody>
          <a:bodyPr>
            <a:spAutoFit/>
          </a:bodyPr>
          <a:lstStyle/>
          <a:p>
            <a:pPr algn="r" fontAlgn="auto">
              <a:spcBef>
                <a:spcPts val="0"/>
              </a:spcBef>
              <a:spcAft>
                <a:spcPts val="0"/>
              </a:spcAft>
              <a:defRPr/>
            </a:pPr>
            <a:r>
              <a:rPr lang="en-US" sz="1000" dirty="0">
                <a:cs typeface="Arial" pitchFamily="34" charset="0"/>
              </a:rPr>
              <a:t>2-</a:t>
            </a:r>
            <a:fld id="{075D7293-4C81-4A79-AFF9-F9220587E73F}" type="slidenum">
              <a:rPr lang="en-US" sz="1000">
                <a:cs typeface="Arial" pitchFamily="34" charset="0"/>
              </a:rPr>
              <a:pPr algn="r" fontAlgn="auto">
                <a:spcBef>
                  <a:spcPts val="0"/>
                </a:spcBef>
                <a:spcAft>
                  <a:spcPts val="0"/>
                </a:spcAft>
                <a:defRPr/>
              </a:pPr>
              <a:t>‹#›</a:t>
            </a:fld>
            <a:endParaRPr lang="en-US" sz="1000" dirty="0">
              <a:cs typeface="Arial" pitchFamily="34" charset="0"/>
            </a:endParaRPr>
          </a:p>
        </p:txBody>
      </p:sp>
    </p:spTree>
    <p:extLst>
      <p:ext uri="{BB962C8B-B14F-4D97-AF65-F5344CB8AC3E}">
        <p14:creationId xmlns:p14="http://schemas.microsoft.com/office/powerpoint/2010/main" val="2676768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 name="TextBox 7"/>
          <p:cNvSpPr txBox="1"/>
          <p:nvPr/>
        </p:nvSpPr>
        <p:spPr>
          <a:xfrm>
            <a:off x="6019800" y="0"/>
            <a:ext cx="838200" cy="261938"/>
          </a:xfrm>
          <a:prstGeom prst="rect">
            <a:avLst/>
          </a:prstGeom>
          <a:noFill/>
        </p:spPr>
        <p:txBody>
          <a:bodyPr>
            <a:spAutoFit/>
          </a:bodyPr>
          <a:lstStyle/>
          <a:p>
            <a:pPr algn="r">
              <a:defRPr/>
            </a:pPr>
            <a:r>
              <a:rPr lang="en-US" sz="1100" dirty="0">
                <a:latin typeface="Arial" charset="0"/>
              </a:rPr>
              <a:t>2-</a:t>
            </a:r>
            <a:fld id="{4247447D-8DEE-4796-9351-B23451F4C34C}" type="slidenum">
              <a:rPr lang="en-US" sz="1100">
                <a:latin typeface="Arial" charset="0"/>
              </a:rPr>
              <a:pPr algn="r">
                <a:defRPr/>
              </a:pPr>
              <a:t>‹#›</a:t>
            </a:fld>
            <a:endParaRPr lang="en-US" sz="1100" dirty="0">
              <a:latin typeface="Arial" charset="0"/>
            </a:endParaRPr>
          </a:p>
        </p:txBody>
      </p:sp>
    </p:spTree>
    <p:extLst>
      <p:ext uri="{BB962C8B-B14F-4D97-AF65-F5344CB8AC3E}">
        <p14:creationId xmlns:p14="http://schemas.microsoft.com/office/powerpoint/2010/main" val="25928424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Appendix 2A:  Least-Squares Regression Computation.</a:t>
            </a:r>
          </a:p>
          <a:p>
            <a:pPr eaLnBrk="1" hangingPunct="1"/>
            <a:endParaRPr lang="en-US" smtClean="0"/>
          </a:p>
          <a:p>
            <a:pPr eaLnBrk="1" hangingPunct="1"/>
            <a:r>
              <a:rPr lang="en-US" smtClean="0"/>
              <a:t>In this appendix, we will show you how to use Microsoft Excel to determine the key variable necessary for least-squares regression. As you have seen, we need three pieces of information: the estimated variable cost per unit (the slope of the line), the estimated fixed cost (the intercept), and R squared.</a:t>
            </a:r>
          </a:p>
          <a:p>
            <a:pPr eaLnBrk="1" hangingPunct="1"/>
            <a:endParaRPr lang="en-US" smtClean="0"/>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2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Once again, we are asked to enter the “Known_y’s” and “Known_x’s.”  Follow the same procedures we used earlier to enter the </a:t>
            </a:r>
            <a:r>
              <a:rPr lang="en-US" u="sng" smtClean="0"/>
              <a:t>total cost</a:t>
            </a:r>
            <a:r>
              <a:rPr lang="en-US" smtClean="0"/>
              <a:t> in the “Known_y’s” and the </a:t>
            </a:r>
            <a:r>
              <a:rPr lang="en-US" u="sng" smtClean="0"/>
              <a:t>number of meals</a:t>
            </a:r>
            <a:r>
              <a:rPr lang="en-US" smtClean="0"/>
              <a:t> in the “Known_x’s” spaces.</a:t>
            </a:r>
          </a:p>
          <a:p>
            <a:pPr eaLnBrk="1" hangingPunct="1"/>
            <a:endParaRPr lang="en-US" smtClean="0"/>
          </a:p>
          <a:p>
            <a:pPr eaLnBrk="1" hangingPunct="1"/>
            <a:r>
              <a:rPr lang="en-US" smtClean="0"/>
              <a:t>The estimated fixed cost is identified on the screen as shown. This is the second piece of information needed.</a:t>
            </a:r>
          </a:p>
          <a:p>
            <a:pPr eaLnBrk="1" hangingPunct="1"/>
            <a:endParaRPr lang="en-US" smtClean="0"/>
          </a:p>
          <a:p>
            <a:pPr eaLnBrk="1" hangingPunct="1"/>
            <a:r>
              <a:rPr lang="en-US" smtClean="0"/>
              <a:t>Notice that Excel has already calculated the estimated fixed costs at </a:t>
            </a:r>
            <a:r>
              <a:rPr lang="en-US" u="sng" smtClean="0"/>
              <a:t>$2,618.72</a:t>
            </a:r>
            <a:r>
              <a:rPr lang="en-US" smtClean="0"/>
              <a:t>.  If you find this amount and your cell F5 looks like the one on the screen, press the enter key. </a:t>
            </a:r>
          </a:p>
          <a:p>
            <a:pPr eaLnBrk="1" hangingPunct="1"/>
            <a:endParaRPr lang="en-US" smtClean="0"/>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3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Move your cursor to cell F6, press the equal key, and select the “Special Functions” section of Excel. You are already in “Statistical,” so scroll until you find the special function “RSQ” (or R squared). Click on “RSQ” and you are ready to enter the necessary data.</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48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Once again, the function arguments window asks you to enter the “Known_y’s” and “Known_x’s.” Follow the same procedure to enter </a:t>
            </a:r>
            <a:r>
              <a:rPr lang="en-US" u="sng" smtClean="0"/>
              <a:t>total cost</a:t>
            </a:r>
            <a:r>
              <a:rPr lang="en-US" smtClean="0"/>
              <a:t> in the “Known_y’s” and the </a:t>
            </a:r>
            <a:r>
              <a:rPr lang="en-US" u="sng" smtClean="0"/>
              <a:t>number of meals</a:t>
            </a:r>
            <a:r>
              <a:rPr lang="en-US" smtClean="0"/>
              <a:t> in the “Known_x’s.” </a:t>
            </a:r>
          </a:p>
          <a:p>
            <a:pPr eaLnBrk="1" hangingPunct="1"/>
            <a:endParaRPr lang="en-US" smtClean="0"/>
          </a:p>
          <a:p>
            <a:pPr eaLnBrk="1" hangingPunct="1"/>
            <a:r>
              <a:rPr lang="en-US" smtClean="0"/>
              <a:t>Look in the arguments window and notice that the R squared is equal to </a:t>
            </a:r>
            <a:r>
              <a:rPr lang="en-US" u="sng" smtClean="0"/>
              <a:t>93.3%</a:t>
            </a:r>
            <a:r>
              <a:rPr lang="en-US" smtClean="0"/>
              <a:t>. That is an excellent R squared. If you calculated this value for R squared and your cell F6 looks like the one on your screen, press the enter key. You have now completed gathering all the information necessary.</a:t>
            </a:r>
            <a:br>
              <a:rPr lang="en-US" smtClean="0"/>
            </a:br>
            <a:r>
              <a:rPr lang="en-US" smtClean="0"/>
              <a:t/>
            </a:r>
            <a:br>
              <a:rPr lang="en-US" smtClean="0"/>
            </a:br>
            <a:r>
              <a:rPr lang="en-US" smtClean="0"/>
              <a:t>Using Excel to solve a least-squares regression problem is very easy. It is very important that you understand the output from these special functions.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154627" name="Rectangle 1027"/>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Learning objective number 8 is to analyze a mixed cost using a scattergraph plot and the least-squares regression method.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155651" name="Rectangle 5"/>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Assume that you have the following data set and that you wish to use Microsoft Excel to estimate the variable and fixed cost components of your total meals cost.</a:t>
            </a:r>
          </a:p>
          <a:p>
            <a:pPr eaLnBrk="1" hangingPunct="1"/>
            <a:endParaRPr lang="en-US" smtClean="0"/>
          </a:p>
          <a:p>
            <a:pPr eaLnBrk="1" hangingPunct="1"/>
            <a:r>
              <a:rPr lang="en-US" smtClean="0"/>
              <a:t>Matrix, Inc. has gathered 16 months of information concerning the number of meals prepared and the total cost of preparing them each month. We will use these data in our least-squares regression model. Using Microsoft Excel, we will estimate the variable and fixed cost components of the total meals cost.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6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You will need to calculate three pieces of information: the estimated variable cost per unit (called the slope of the line), the estimated fixed cost (called the intercept), and the R squared value. To get these three pieces of information you will need three Excel functions. These functions are named SLOPE, INTERCEPT, and RSQ. </a:t>
            </a:r>
          </a:p>
          <a:p>
            <a:pPr eaLnBrk="1" hangingPunct="1"/>
            <a:endParaRPr lang="en-US" smtClean="0"/>
          </a:p>
          <a:p>
            <a:pPr eaLnBrk="1" hangingPunct="1"/>
            <a:r>
              <a:rPr lang="en-US" smtClean="0"/>
              <a:t>“SLOPE” provides us with the slope of the line; “INTERCEPT” gives us the fixed cost intercept; and “RSQ” yields the R squared value.</a:t>
            </a:r>
          </a:p>
          <a:p>
            <a:pPr eaLnBrk="1" hangingPunct="1"/>
            <a:endParaRPr lang="en-US" smtClean="0"/>
          </a:p>
          <a:p>
            <a:pPr eaLnBrk="1" hangingPunct="1"/>
            <a:r>
              <a:rPr lang="en-US" smtClean="0"/>
              <a:t>Load Excel on your computer and enter the data shown in the table on the right side of your screen. Start with the headings in cell B3, C3, and D3. Enter the months in column B, the total cost in column C, and the number of meals in column D. When finished entering this data, go to the next screen.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769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The first step within Excel is to place your cursor in cell F4 and press the = key. Look to the left of your screen and you will see the “Special Functions” pull-down menu. Click on the pull-down arrow to the right of the “Special Functions” tab and scroll down to select “More Functions.”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87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When the function box opens, click on the “Statistical” category and then on “SLOPE.”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9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The “Function Arguments” window will pop-up for “SLOPE.” The first blank space is for “Known_y’s.”  We want to enter the </a:t>
            </a:r>
            <a:r>
              <a:rPr lang="en-US" u="sng" smtClean="0"/>
              <a:t>total cost</a:t>
            </a:r>
            <a:r>
              <a:rPr lang="en-US" smtClean="0"/>
              <a:t> for each month in this space. To do this, click on cell C4, hold down the mouse button and drag down to cell C19. Now, release the mouse button and </a:t>
            </a:r>
            <a:r>
              <a:rPr lang="en-US" u="sng" smtClean="0"/>
              <a:t>C4:C19</a:t>
            </a:r>
            <a:r>
              <a:rPr lang="en-US" smtClean="0"/>
              <a:t> will appear in the first space. We have now entered the total cost.</a:t>
            </a:r>
          </a:p>
          <a:p>
            <a:pPr eaLnBrk="1" hangingPunct="1"/>
            <a:endParaRPr lang="en-US" smtClean="0"/>
          </a:p>
          <a:p>
            <a:pPr eaLnBrk="1" hangingPunct="1"/>
            <a:r>
              <a:rPr lang="en-US" smtClean="0"/>
              <a:t>Move your cursor down to the second space named “Known_x’s.” We want to enter the </a:t>
            </a:r>
            <a:r>
              <a:rPr lang="en-US" u="sng" smtClean="0"/>
              <a:t>number of meals</a:t>
            </a:r>
            <a:r>
              <a:rPr lang="en-US" smtClean="0"/>
              <a:t> in this space. Click on cell D4, hold down the mouse button and drag down to cell D19 (</a:t>
            </a:r>
            <a:r>
              <a:rPr lang="en-US" u="sng" smtClean="0"/>
              <a:t>D4:D19</a:t>
            </a:r>
            <a:r>
              <a:rPr lang="en-US" smtClean="0"/>
              <a:t>). Release the mouse button and you have entered the number of meals.</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0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The slope, or estimated variable cost per unit, is identified on the screen as shown.</a:t>
            </a:r>
          </a:p>
          <a:p>
            <a:pPr eaLnBrk="1" hangingPunct="1"/>
            <a:endParaRPr lang="en-US" smtClean="0"/>
          </a:p>
          <a:p>
            <a:pPr eaLnBrk="1" hangingPunct="1"/>
            <a:r>
              <a:rPr lang="en-US" smtClean="0"/>
              <a:t>Look at your screen to locate the </a:t>
            </a:r>
            <a:r>
              <a:rPr lang="en-US" u="sng" smtClean="0"/>
              <a:t>2.76840062</a:t>
            </a:r>
            <a:r>
              <a:rPr lang="en-US" smtClean="0"/>
              <a:t>. This is the estimate of the slope of the line. Now look at your cell F4 and make sure it looks just like the cell contents on this screen. If you have 2.77 rounded and your cell F4 looks like the one on your screen, press the enter key. You have calculated the slope of the line, which is the first piece of vital information.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1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Move your cursor to cell F5 and press the = key. Return to the “Special Functions” area and click on the down arrow. The “Statistical” function should now be selected. Scroll the “Select a Function” window until you find “INTERCEPT.” Click on “INTERCEPT” to select this function.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TextBox 16"/>
          <p:cNvSpPr txBox="1">
            <a:spLocks noChangeArrowheads="1"/>
          </p:cNvSpPr>
          <p:nvPr userDrawn="1"/>
        </p:nvSpPr>
        <p:spPr bwMode="auto">
          <a:xfrm>
            <a:off x="457200" y="5305425"/>
            <a:ext cx="4724400" cy="1323975"/>
          </a:xfrm>
          <a:prstGeom prst="rect">
            <a:avLst/>
          </a:prstGeom>
          <a:noFill/>
          <a:ln w="9525">
            <a:noFill/>
            <a:miter lim="800000"/>
            <a:headEnd/>
            <a:tailEnd/>
          </a:ln>
        </p:spPr>
        <p:txBody>
          <a:bodyPr>
            <a:spAutoFit/>
          </a:bodyPr>
          <a:lstStyle/>
          <a:p>
            <a:pPr>
              <a:defRPr/>
            </a:pPr>
            <a:r>
              <a:rPr lang="en-US" sz="1600" dirty="0">
                <a:solidFill>
                  <a:schemeClr val="accent2">
                    <a:lumMod val="75000"/>
                  </a:schemeClr>
                </a:solidFill>
                <a:cs typeface="Arial" pitchFamily="34" charset="0"/>
              </a:rPr>
              <a:t>PowerPoint Authors:</a:t>
            </a:r>
          </a:p>
          <a:p>
            <a:pPr>
              <a:defRPr/>
            </a:pPr>
            <a:r>
              <a:rPr lang="en-US" sz="1600" dirty="0">
                <a:solidFill>
                  <a:schemeClr val="accent2">
                    <a:lumMod val="75000"/>
                  </a:schemeClr>
                </a:solidFill>
                <a:cs typeface="Arial" pitchFamily="34" charset="0"/>
              </a:rPr>
              <a:t>	Susan Coomer Galbreath, Ph.D., CPA</a:t>
            </a:r>
          </a:p>
          <a:p>
            <a:pPr>
              <a:defRPr/>
            </a:pPr>
            <a:r>
              <a:rPr lang="en-US" sz="1600" dirty="0">
                <a:solidFill>
                  <a:schemeClr val="accent2">
                    <a:lumMod val="75000"/>
                  </a:schemeClr>
                </a:solidFill>
                <a:cs typeface="Arial" pitchFamily="34" charset="0"/>
              </a:rPr>
              <a:t>	Charles W. Caldwell, D.B.A., CMA</a:t>
            </a:r>
          </a:p>
          <a:p>
            <a:pPr>
              <a:defRPr/>
            </a:pPr>
            <a:r>
              <a:rPr lang="en-US" sz="1600" dirty="0">
                <a:solidFill>
                  <a:schemeClr val="accent2">
                    <a:lumMod val="75000"/>
                  </a:schemeClr>
                </a:solidFill>
                <a:cs typeface="Arial" pitchFamily="34" charset="0"/>
              </a:rPr>
              <a:t>	Jon A. Booker, Ph.D., CPA, CIA</a:t>
            </a:r>
          </a:p>
          <a:p>
            <a:pPr>
              <a:defRPr/>
            </a:pPr>
            <a:r>
              <a:rPr lang="en-US" sz="1600" dirty="0">
                <a:solidFill>
                  <a:schemeClr val="accent2">
                    <a:lumMod val="75000"/>
                  </a:schemeClr>
                </a:solidFill>
                <a:cs typeface="Arial" pitchFamily="34" charset="0"/>
              </a:rPr>
              <a:t>	Cynthia J. Rooney, Ph.D., CPA</a:t>
            </a:r>
          </a:p>
        </p:txBody>
      </p:sp>
      <p:sp>
        <p:nvSpPr>
          <p:cNvPr id="18" name="Text Box 18"/>
          <p:cNvSpPr txBox="1">
            <a:spLocks noChangeArrowheads="1"/>
          </p:cNvSpPr>
          <p:nvPr userDrawn="1"/>
        </p:nvSpPr>
        <p:spPr bwMode="auto">
          <a:xfrm>
            <a:off x="4800600" y="6589713"/>
            <a:ext cx="4121150" cy="246062"/>
          </a:xfrm>
          <a:prstGeom prst="rect">
            <a:avLst/>
          </a:prstGeom>
          <a:noFill/>
          <a:ln w="9525">
            <a:noFill/>
            <a:miter lim="800000"/>
            <a:headEnd/>
            <a:tailEnd/>
          </a:ln>
          <a:effectLst/>
        </p:spPr>
        <p:txBody>
          <a:bodyPr wrap="none">
            <a:spAutoFit/>
          </a:bodyPr>
          <a:lstStyle/>
          <a:p>
            <a:pPr eaLnBrk="0" fontAlgn="auto" hangingPunct="0">
              <a:spcBef>
                <a:spcPts val="0"/>
              </a:spcBef>
              <a:spcAft>
                <a:spcPts val="0"/>
              </a:spcAft>
              <a:defRPr/>
            </a:pPr>
            <a:r>
              <a:rPr lang="en-US" sz="1000" i="1" dirty="0">
                <a:solidFill>
                  <a:schemeClr val="accent1">
                    <a:lumMod val="50000"/>
                  </a:schemeClr>
                </a:solidFill>
                <a:latin typeface="Times" pitchFamily="-110" charset="0"/>
                <a:ea typeface="ＭＳ Ｐゴシック" pitchFamily="-110" charset="-128"/>
              </a:rPr>
              <a:t>Copyright © 2012 by The McGraw-Hill Companies, Inc. All rights reserved.</a:t>
            </a: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457200"/>
            <a:ext cx="8229600" cy="1066800"/>
          </a:xfrm>
        </p:spPr>
        <p:txBody>
          <a:bodyPr>
            <a:normAutofit/>
          </a:bodyPr>
          <a:lstStyle>
            <a:lvl1pPr>
              <a:defRPr sz="3600"/>
            </a:lvl1pPr>
          </a:lstStyle>
          <a:p>
            <a:r>
              <a:rPr lang="en-US" dirty="0"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205" name="Title Placeholder 21"/>
          <p:cNvSpPr>
            <a:spLocks noGrp="1"/>
          </p:cNvSpPr>
          <p:nvPr>
            <p:ph type="title"/>
          </p:nvPr>
        </p:nvSpPr>
        <p:spPr bwMode="auto">
          <a:xfrm>
            <a:off x="457200" y="4572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206" name="Text Placeholder 12"/>
          <p:cNvSpPr>
            <a:spLocks noGrp="1"/>
          </p:cNvSpPr>
          <p:nvPr>
            <p:ph type="body" idx="1"/>
          </p:nvPr>
        </p:nvSpPr>
        <p:spPr bwMode="auto">
          <a:xfrm>
            <a:off x="457200" y="15636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 name="TextBox 19"/>
          <p:cNvSpPr txBox="1"/>
          <p:nvPr userDrawn="1"/>
        </p:nvSpPr>
        <p:spPr>
          <a:xfrm>
            <a:off x="7848600" y="0"/>
            <a:ext cx="990600" cy="246063"/>
          </a:xfrm>
          <a:prstGeom prst="rect">
            <a:avLst/>
          </a:prstGeom>
          <a:noFill/>
        </p:spPr>
        <p:txBody>
          <a:bodyPr>
            <a:spAutoFit/>
          </a:bodyPr>
          <a:lstStyle/>
          <a:p>
            <a:pPr algn="r"/>
            <a:r>
              <a:rPr lang="en-US" sz="1000">
                <a:solidFill>
                  <a:schemeClr val="bg1"/>
                </a:solidFill>
              </a:rPr>
              <a:t>2A-</a:t>
            </a:r>
            <a:fld id="{FC28D210-0D9F-4230-A1F1-B839249AB31F}" type="slidenum">
              <a:rPr lang="en-US" sz="1000">
                <a:solidFill>
                  <a:schemeClr val="bg1"/>
                </a:solidFill>
              </a:rPr>
              <a:pPr algn="r"/>
              <a:t>‹#›</a:t>
            </a:fld>
            <a:endParaRPr lang="en-US" sz="1000">
              <a:solidFill>
                <a:schemeClr val="bg1"/>
              </a:solidFill>
            </a:endParaRPr>
          </a:p>
        </p:txBody>
      </p:sp>
    </p:spTree>
  </p:cSld>
  <p:clrMap bg1="lt1" tx1="dk1" bg2="lt2" tx2="dk2" accent1="accent1" accent2="accent2" accent3="accent3" accent4="accent4" accent5="accent5" accent6="accent6" hlink="hlink" folHlink="folHlink"/>
  <p:sldLayoutIdLst>
    <p:sldLayoutId id="2147483990" r:id="rId1"/>
    <p:sldLayoutId id="2147483989" r:id="rId2"/>
    <p:sldLayoutId id="2147483988" r:id="rId3"/>
    <p:sldLayoutId id="2147483987" r:id="rId4"/>
    <p:sldLayoutId id="2147483991" r:id="rId5"/>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3600">
          <a:solidFill>
            <a:schemeClr val="tx2"/>
          </a:solidFill>
          <a:latin typeface="Trebuchet MS" pitchFamily="34" charset="0"/>
        </a:defRPr>
      </a:lvl6pPr>
      <a:lvl7pPr marL="914400" algn="l" rtl="0" fontAlgn="base">
        <a:spcBef>
          <a:spcPct val="0"/>
        </a:spcBef>
        <a:spcAft>
          <a:spcPct val="0"/>
        </a:spcAft>
        <a:defRPr sz="3600">
          <a:solidFill>
            <a:schemeClr val="tx2"/>
          </a:solidFill>
          <a:latin typeface="Trebuchet MS" pitchFamily="34" charset="0"/>
        </a:defRPr>
      </a:lvl7pPr>
      <a:lvl8pPr marL="1371600" algn="l" rtl="0" fontAlgn="base">
        <a:spcBef>
          <a:spcPct val="0"/>
        </a:spcBef>
        <a:spcAft>
          <a:spcPct val="0"/>
        </a:spcAft>
        <a:defRPr sz="3600">
          <a:solidFill>
            <a:schemeClr val="tx2"/>
          </a:solidFill>
          <a:latin typeface="Trebuchet MS" pitchFamily="34" charset="0"/>
        </a:defRPr>
      </a:lvl8pPr>
      <a:lvl9pPr marL="1828800" algn="l" rtl="0" fontAlgn="base">
        <a:spcBef>
          <a:spcPct val="0"/>
        </a:spcBef>
        <a:spcAft>
          <a:spcPct val="0"/>
        </a:spcAft>
        <a:defRPr sz="36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tags" Target="../tags/tag15.xml"/><Relationship Id="rId7" Type="http://schemas.openxmlformats.org/officeDocument/2006/relationships/oleObject" Target="../embeddings/oleObject1.bin"/><Relationship Id="rId2" Type="http://schemas.openxmlformats.org/officeDocument/2006/relationships/tags" Target="../tags/tag14.xml"/><Relationship Id="rId1" Type="http://schemas.openxmlformats.org/officeDocument/2006/relationships/vmlDrawing" Target="../drawings/vmlDrawing1.vml"/><Relationship Id="rId6" Type="http://schemas.openxmlformats.org/officeDocument/2006/relationships/slideLayout" Target="../slideLayouts/slideLayout5.xml"/><Relationship Id="rId5" Type="http://schemas.openxmlformats.org/officeDocument/2006/relationships/tags" Target="../tags/tag17.xml"/><Relationship Id="rId4" Type="http://schemas.openxmlformats.org/officeDocument/2006/relationships/tags" Target="../tags/tag16.xml"/></Relationships>
</file>

<file path=ppt/slides/_rels/slide14.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tags" Target="../tags/tag19.xml"/><Relationship Id="rId7" Type="http://schemas.openxmlformats.org/officeDocument/2006/relationships/oleObject" Target="../embeddings/oleObject2.bin"/><Relationship Id="rId2" Type="http://schemas.openxmlformats.org/officeDocument/2006/relationships/tags" Target="../tags/tag18.xml"/><Relationship Id="rId1" Type="http://schemas.openxmlformats.org/officeDocument/2006/relationships/vmlDrawing" Target="../drawings/vmlDrawing2.vml"/><Relationship Id="rId6" Type="http://schemas.openxmlformats.org/officeDocument/2006/relationships/slideLayout" Target="../slideLayouts/slideLayout5.xml"/><Relationship Id="rId5" Type="http://schemas.openxmlformats.org/officeDocument/2006/relationships/tags" Target="../tags/tag21.xml"/><Relationship Id="rId4"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6.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8.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9.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457200" y="2401888"/>
            <a:ext cx="8458200" cy="1470025"/>
          </a:xfrm>
        </p:spPr>
        <p:txBody>
          <a:bodyPr/>
          <a:lstStyle/>
          <a:p>
            <a:r>
              <a:rPr lang="en-US" smtClean="0">
                <a:cs typeface="Arial" pitchFamily="34" charset="0"/>
              </a:rPr>
              <a:t>Least-Squares Regression Computations</a:t>
            </a:r>
          </a:p>
        </p:txBody>
      </p:sp>
      <p:sp>
        <p:nvSpPr>
          <p:cNvPr id="5" name="Subtitle 4"/>
          <p:cNvSpPr>
            <a:spLocks noGrp="1"/>
          </p:cNvSpPr>
          <p:nvPr>
            <p:ph type="subTitle" idx="1"/>
          </p:nvPr>
        </p:nvSpPr>
        <p:spPr>
          <a:xfrm>
            <a:off x="457200" y="3900488"/>
            <a:ext cx="4953000" cy="1752600"/>
          </a:xfrm>
        </p:spPr>
        <p:txBody>
          <a:bodyPr/>
          <a:lstStyle/>
          <a:p>
            <a:pPr>
              <a:defRPr/>
            </a:pPr>
            <a:r>
              <a:rPr lang="en-US" dirty="0" smtClean="0"/>
              <a:t>Appendix 2A</a:t>
            </a:r>
            <a:endParaRPr lang="en-US" dirty="0"/>
          </a:p>
        </p:txBody>
      </p:sp>
    </p:spTree>
    <p:custDataLst>
      <p:tags r:id="rId1"/>
    </p:custDataLst>
  </p:cSld>
  <p:clrMapOvr>
    <a:masterClrMapping/>
  </p:clrMapOvr>
  <p:transition>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3" descr="C5Reg6"/>
          <p:cNvPicPr>
            <a:picLocks noChangeAspect="1" noChangeArrowheads="1"/>
          </p:cNvPicPr>
          <p:nvPr/>
        </p:nvPicPr>
        <p:blipFill>
          <a:blip r:embed="rId4" cstate="print"/>
          <a:srcRect/>
          <a:stretch>
            <a:fillRect/>
          </a:stretch>
        </p:blipFill>
        <p:spPr bwMode="auto">
          <a:xfrm>
            <a:off x="57150" y="1293813"/>
            <a:ext cx="6248400" cy="5640387"/>
          </a:xfrm>
          <a:prstGeom prst="rect">
            <a:avLst/>
          </a:prstGeom>
          <a:noFill/>
          <a:ln w="9525">
            <a:solidFill>
              <a:schemeClr val="bg2"/>
            </a:solidFill>
            <a:miter lim="800000"/>
            <a:headEnd/>
            <a:tailEnd/>
          </a:ln>
        </p:spPr>
      </p:pic>
      <p:sp>
        <p:nvSpPr>
          <p:cNvPr id="419844" name="Text Box 4"/>
          <p:cNvSpPr txBox="1">
            <a:spLocks noChangeArrowheads="1"/>
          </p:cNvSpPr>
          <p:nvPr/>
        </p:nvSpPr>
        <p:spPr bwMode="auto">
          <a:xfrm>
            <a:off x="819150" y="5308600"/>
            <a:ext cx="8001000" cy="1092200"/>
          </a:xfrm>
          <a:prstGeom prst="rect">
            <a:avLst/>
          </a:prstGeom>
          <a:solidFill>
            <a:schemeClr val="accent6">
              <a:lumMod val="75000"/>
            </a:schemeClr>
          </a:solidFill>
          <a:ln w="9525">
            <a:solidFill>
              <a:schemeClr val="tx1"/>
            </a:solid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kumimoji="1" lang="en-US" sz="2600" dirty="0">
                <a:solidFill>
                  <a:srgbClr val="FFFF00"/>
                </a:solidFill>
                <a:latin typeface="Arial" charset="0"/>
              </a:rPr>
              <a:t>1. </a:t>
            </a:r>
            <a:r>
              <a:rPr kumimoji="1" lang="en-US" sz="2600" dirty="0">
                <a:solidFill>
                  <a:srgbClr val="FFFFFF"/>
                </a:solidFill>
                <a:latin typeface="Arial" charset="0"/>
              </a:rPr>
              <a:t>In the Known_y’s box, enter C4:C19 for the range.</a:t>
            </a:r>
          </a:p>
          <a:p>
            <a:pPr>
              <a:spcBef>
                <a:spcPct val="50000"/>
              </a:spcBef>
              <a:defRPr/>
            </a:pPr>
            <a:r>
              <a:rPr kumimoji="1" lang="en-US" sz="2600" dirty="0">
                <a:solidFill>
                  <a:srgbClr val="FFFF00"/>
                </a:solidFill>
                <a:latin typeface="Arial" charset="0"/>
              </a:rPr>
              <a:t>2. </a:t>
            </a:r>
            <a:r>
              <a:rPr kumimoji="1" lang="en-US" sz="2600" dirty="0">
                <a:solidFill>
                  <a:srgbClr val="FFFFFF"/>
                </a:solidFill>
                <a:latin typeface="Arial" charset="0"/>
              </a:rPr>
              <a:t>In the Known_x’s box, enter D4:D19 for the range. </a:t>
            </a:r>
          </a:p>
        </p:txBody>
      </p:sp>
      <p:grpSp>
        <p:nvGrpSpPr>
          <p:cNvPr id="2" name="Group 5"/>
          <p:cNvGrpSpPr>
            <a:grpSpLocks/>
          </p:cNvGrpSpPr>
          <p:nvPr/>
        </p:nvGrpSpPr>
        <p:grpSpPr bwMode="auto">
          <a:xfrm>
            <a:off x="4476750" y="2206625"/>
            <a:ext cx="4419600" cy="2973388"/>
            <a:chOff x="2784" y="1343"/>
            <a:chExt cx="2784" cy="1873"/>
          </a:xfrm>
        </p:grpSpPr>
        <p:sp>
          <p:nvSpPr>
            <p:cNvPr id="419846" name="Oval 6"/>
            <p:cNvSpPr>
              <a:spLocks noChangeArrowheads="1"/>
            </p:cNvSpPr>
            <p:nvPr/>
          </p:nvSpPr>
          <p:spPr bwMode="auto">
            <a:xfrm>
              <a:off x="2784" y="2976"/>
              <a:ext cx="720" cy="240"/>
            </a:xfrm>
            <a:prstGeom prst="ellipse">
              <a:avLst/>
            </a:prstGeom>
            <a:noFill/>
            <a:ln w="38100">
              <a:solidFill>
                <a:srgbClr val="FF0000"/>
              </a:solidFill>
              <a:round/>
              <a:headEnd/>
              <a:tailEnd/>
            </a:ln>
            <a:effectLst>
              <a:outerShdw blurRad="50800" dist="38100" dir="2700000" algn="tl" rotWithShape="0">
                <a:prstClr val="black">
                  <a:alpha val="40000"/>
                </a:prstClr>
              </a:outerShdw>
            </a:effectLst>
          </p:spPr>
          <p:txBody>
            <a:bodyPr wrap="none" anchor="ctr"/>
            <a:lstStyle/>
            <a:p>
              <a:pPr>
                <a:defRPr/>
              </a:pPr>
              <a:endParaRPr lang="en-US" dirty="0">
                <a:latin typeface="Arial" charset="0"/>
              </a:endParaRPr>
            </a:p>
          </p:txBody>
        </p:sp>
        <p:sp>
          <p:nvSpPr>
            <p:cNvPr id="419847" name="Line 7"/>
            <p:cNvSpPr>
              <a:spLocks noChangeShapeType="1"/>
            </p:cNvSpPr>
            <p:nvPr/>
          </p:nvSpPr>
          <p:spPr bwMode="auto">
            <a:xfrm flipH="1">
              <a:off x="3456" y="2160"/>
              <a:ext cx="1200" cy="864"/>
            </a:xfrm>
            <a:prstGeom prst="line">
              <a:avLst/>
            </a:prstGeom>
            <a:noFill/>
            <a:ln w="38100">
              <a:solidFill>
                <a:srgbClr val="FF0000"/>
              </a:solidFill>
              <a:round/>
              <a:headEnd type="none" w="med" len="med"/>
              <a:tailEnd type="arrow" w="med" len="med"/>
            </a:ln>
            <a:effectLst>
              <a:outerShdw blurRad="50800" dist="38100" dir="2700000" algn="tl" rotWithShape="0">
                <a:prstClr val="black">
                  <a:alpha val="40000"/>
                </a:prstClr>
              </a:outerShdw>
            </a:effectLst>
          </p:spPr>
          <p:txBody>
            <a:bodyPr/>
            <a:lstStyle/>
            <a:p>
              <a:pPr>
                <a:defRPr/>
              </a:pPr>
              <a:endParaRPr lang="en-US" dirty="0">
                <a:latin typeface="Arial" charset="0"/>
              </a:endParaRPr>
            </a:p>
          </p:txBody>
        </p:sp>
        <p:sp>
          <p:nvSpPr>
            <p:cNvPr id="419848" name="Text Box 8"/>
            <p:cNvSpPr txBox="1">
              <a:spLocks noChangeArrowheads="1"/>
            </p:cNvSpPr>
            <p:nvPr/>
          </p:nvSpPr>
          <p:spPr bwMode="auto">
            <a:xfrm>
              <a:off x="3792" y="1343"/>
              <a:ext cx="1776" cy="865"/>
            </a:xfrm>
            <a:prstGeom prst="rect">
              <a:avLst/>
            </a:prstGeom>
            <a:solidFill>
              <a:srgbClr val="800080"/>
            </a:solidFill>
            <a:ln w="9525">
              <a:noFill/>
              <a:miter lim="800000"/>
              <a:headEnd/>
              <a:tailEnd/>
            </a:ln>
            <a:effectLst/>
          </p:spPr>
          <p:txBody>
            <a:bodyPr>
              <a:spAutoFit/>
            </a:bodyPr>
            <a:lstStyle/>
            <a:p>
              <a:pPr algn="ctr">
                <a:spcBef>
                  <a:spcPct val="50000"/>
                </a:spcBef>
                <a:defRPr/>
              </a:pPr>
              <a:r>
                <a:rPr lang="en-US" sz="2800" dirty="0">
                  <a:solidFill>
                    <a:srgbClr val="FFFFFF"/>
                  </a:solidFill>
                  <a:effectLst>
                    <a:outerShdw blurRad="38100" dist="38100" dir="2700000" algn="tl">
                      <a:srgbClr val="000000"/>
                    </a:outerShdw>
                  </a:effectLst>
                  <a:latin typeface="Arial" charset="0"/>
                </a:rPr>
                <a:t>Here is the estimate of the fixed costs.</a:t>
              </a:r>
            </a:p>
          </p:txBody>
        </p:sp>
      </p:grpSp>
      <p:sp>
        <p:nvSpPr>
          <p:cNvPr id="75781" name="Title 8"/>
          <p:cNvSpPr>
            <a:spLocks noGrp="1"/>
          </p:cNvSpPr>
          <p:nvPr>
            <p:ph type="title"/>
          </p:nvPr>
        </p:nvSpPr>
        <p:spPr/>
        <p:txBody>
          <a:bodyPr/>
          <a:lstStyle/>
          <a:p>
            <a:r>
              <a:rPr lang="en-US" smtClean="0">
                <a:cs typeface="Arial" pitchFamily="34" charset="0"/>
              </a:rPr>
              <a:t>Simple Regression Using Excel </a:t>
            </a:r>
            <a:endParaRPr lang="en-US" smtClean="0"/>
          </a:p>
        </p:txBody>
      </p:sp>
    </p:spTree>
    <p:custDataLst>
      <p:tags r:id="rId1"/>
    </p:custData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0"/>
                                  </p:stCondLst>
                                  <p:childTnLst>
                                    <p:set>
                                      <p:cBhvr>
                                        <p:cTn id="6" dur="1" fill="hold">
                                          <p:stCondLst>
                                            <p:cond delay="0"/>
                                          </p:stCondLst>
                                        </p:cTn>
                                        <p:tgtEl>
                                          <p:spTgt spid="419844"/>
                                        </p:tgtEl>
                                        <p:attrNameLst>
                                          <p:attrName>style.visibility</p:attrName>
                                        </p:attrNameLst>
                                      </p:cBhvr>
                                      <p:to>
                                        <p:strVal val="visible"/>
                                      </p:to>
                                    </p:set>
                                    <p:animEffect transition="in" filter="checkerboard(down)">
                                      <p:cBhvr>
                                        <p:cTn id="7" dur="500"/>
                                        <p:tgtEl>
                                          <p:spTgt spid="419844"/>
                                        </p:tgtEl>
                                      </p:cBhvr>
                                    </p:animEffect>
                                  </p:childTnLst>
                                </p:cTn>
                              </p:par>
                            </p:childTnLst>
                          </p:cTn>
                        </p:par>
                        <p:par>
                          <p:cTn id="8" fill="hold">
                            <p:stCondLst>
                              <p:cond delay="500"/>
                            </p:stCondLst>
                            <p:childTnLst>
                              <p:par>
                                <p:cTn id="9" presetID="18" presetClass="entr" presetSubtype="1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trips(downLeft)">
                                      <p:cBhvr>
                                        <p:cTn id="11"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44"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1" name="Text Box 3"/>
          <p:cNvSpPr txBox="1">
            <a:spLocks noChangeArrowheads="1"/>
          </p:cNvSpPr>
          <p:nvPr/>
        </p:nvSpPr>
        <p:spPr bwMode="auto">
          <a:xfrm>
            <a:off x="5410200" y="1574800"/>
            <a:ext cx="3200400" cy="3025775"/>
          </a:xfrm>
          <a:prstGeom prst="rect">
            <a:avLst/>
          </a:prstGeom>
          <a:solidFill>
            <a:schemeClr val="accent5">
              <a:lumMod val="50000"/>
            </a:schemeClr>
          </a:solidFill>
          <a:ln w="9525">
            <a:solidFill>
              <a:schemeClr val="tx1"/>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defRPr/>
            </a:pPr>
            <a:r>
              <a:rPr kumimoji="1" lang="en-US" sz="3200" dirty="0">
                <a:solidFill>
                  <a:srgbClr val="FFFFFF"/>
                </a:solidFill>
                <a:effectLst>
                  <a:outerShdw blurRad="38100" dist="38100" dir="2700000" algn="tl">
                    <a:srgbClr val="000000"/>
                  </a:outerShdw>
                </a:effectLst>
                <a:latin typeface="Arial" charset="0"/>
              </a:rPr>
              <a:t>Finally, we will determine the “</a:t>
            </a:r>
            <a:r>
              <a:rPr kumimoji="1" lang="en-US" sz="3200" i="1" dirty="0">
                <a:solidFill>
                  <a:srgbClr val="FFFF00"/>
                </a:solidFill>
                <a:effectLst>
                  <a:outerShdw blurRad="38100" dist="38100" dir="2700000" algn="tl">
                    <a:srgbClr val="000000"/>
                  </a:outerShdw>
                </a:effectLst>
                <a:latin typeface="Arial" charset="0"/>
              </a:rPr>
              <a:t>goodness of fit</a:t>
            </a:r>
            <a:r>
              <a:rPr kumimoji="1" lang="en-US" sz="3200" dirty="0">
                <a:solidFill>
                  <a:srgbClr val="FFFFFF"/>
                </a:solidFill>
                <a:effectLst>
                  <a:outerShdw blurRad="38100" dist="38100" dir="2700000" algn="tl">
                    <a:srgbClr val="000000"/>
                  </a:outerShdw>
                </a:effectLst>
                <a:latin typeface="Arial" charset="0"/>
              </a:rPr>
              <a:t>”, or </a:t>
            </a:r>
            <a:r>
              <a:rPr kumimoji="1" lang="en-US" sz="3200" i="1" dirty="0">
                <a:solidFill>
                  <a:srgbClr val="FFFF00"/>
                </a:solidFill>
                <a:effectLst>
                  <a:outerShdw blurRad="38100" dist="38100" dir="2700000" algn="tl">
                    <a:srgbClr val="000000"/>
                  </a:outerShdw>
                </a:effectLst>
                <a:latin typeface="Arial" charset="0"/>
              </a:rPr>
              <a:t>R</a:t>
            </a:r>
            <a:r>
              <a:rPr kumimoji="1" lang="en-US" sz="3200" i="1" baseline="30000" dirty="0">
                <a:solidFill>
                  <a:srgbClr val="FFFF00"/>
                </a:solidFill>
                <a:effectLst>
                  <a:outerShdw blurRad="38100" dist="38100" dir="2700000" algn="tl">
                    <a:srgbClr val="000000"/>
                  </a:outerShdw>
                </a:effectLst>
                <a:latin typeface="Arial" charset="0"/>
              </a:rPr>
              <a:t>2</a:t>
            </a:r>
            <a:r>
              <a:rPr kumimoji="1" lang="en-US" sz="3200" dirty="0">
                <a:solidFill>
                  <a:srgbClr val="FFFFFF"/>
                </a:solidFill>
                <a:effectLst>
                  <a:outerShdw blurRad="38100" dist="38100" dir="2700000" algn="tl">
                    <a:srgbClr val="000000"/>
                  </a:outerShdw>
                </a:effectLst>
                <a:latin typeface="Arial" charset="0"/>
              </a:rPr>
              <a:t>, by using the </a:t>
            </a:r>
            <a:r>
              <a:rPr kumimoji="1" lang="en-US" sz="3200" i="1" dirty="0">
                <a:solidFill>
                  <a:srgbClr val="FFFF00"/>
                </a:solidFill>
                <a:effectLst>
                  <a:outerShdw blurRad="38100" dist="38100" dir="2700000" algn="tl">
                    <a:srgbClr val="000000"/>
                  </a:outerShdw>
                </a:effectLst>
                <a:latin typeface="Arial" charset="0"/>
              </a:rPr>
              <a:t>RSQ</a:t>
            </a:r>
            <a:r>
              <a:rPr kumimoji="1" lang="en-US" sz="3200" dirty="0">
                <a:solidFill>
                  <a:srgbClr val="FFFFFF"/>
                </a:solidFill>
                <a:effectLst>
                  <a:outerShdw blurRad="38100" dist="38100" dir="2700000" algn="tl">
                    <a:srgbClr val="000000"/>
                  </a:outerShdw>
                </a:effectLst>
                <a:latin typeface="Arial" charset="0"/>
              </a:rPr>
              <a:t> function.</a:t>
            </a:r>
          </a:p>
        </p:txBody>
      </p:sp>
      <p:pic>
        <p:nvPicPr>
          <p:cNvPr id="76803" name="Picture 4" descr="C5Reg7"/>
          <p:cNvPicPr>
            <a:picLocks noChangeAspect="1" noChangeArrowheads="1"/>
          </p:cNvPicPr>
          <p:nvPr/>
        </p:nvPicPr>
        <p:blipFill>
          <a:blip r:embed="rId4" cstate="print"/>
          <a:srcRect/>
          <a:stretch>
            <a:fillRect/>
          </a:stretch>
        </p:blipFill>
        <p:spPr bwMode="auto">
          <a:xfrm>
            <a:off x="252413" y="1295400"/>
            <a:ext cx="4683125" cy="5638800"/>
          </a:xfrm>
          <a:prstGeom prst="rect">
            <a:avLst/>
          </a:prstGeom>
          <a:noFill/>
          <a:ln w="9525">
            <a:solidFill>
              <a:schemeClr val="tx1"/>
            </a:solidFill>
            <a:miter lim="800000"/>
            <a:headEnd/>
            <a:tailEnd/>
          </a:ln>
        </p:spPr>
      </p:pic>
      <p:sp>
        <p:nvSpPr>
          <p:cNvPr id="76804" name="Title 5"/>
          <p:cNvSpPr>
            <a:spLocks noGrp="1"/>
          </p:cNvSpPr>
          <p:nvPr>
            <p:ph type="title"/>
          </p:nvPr>
        </p:nvSpPr>
        <p:spPr/>
        <p:txBody>
          <a:bodyPr/>
          <a:lstStyle/>
          <a:p>
            <a:r>
              <a:rPr lang="en-US" smtClean="0">
                <a:cs typeface="Arial" pitchFamily="34" charset="0"/>
              </a:rPr>
              <a:t>Simple Regression Using Excel</a:t>
            </a:r>
            <a:endParaRPr lang="en-US" smtClean="0"/>
          </a:p>
        </p:txBody>
      </p:sp>
      <p:pic>
        <p:nvPicPr>
          <p:cNvPr id="76805" name="Picture 4" descr="C5Reg7"/>
          <p:cNvPicPr>
            <a:picLocks noChangeAspect="1" noChangeArrowheads="1"/>
          </p:cNvPicPr>
          <p:nvPr/>
        </p:nvPicPr>
        <p:blipFill>
          <a:blip r:embed="rId4" cstate="print"/>
          <a:srcRect/>
          <a:stretch>
            <a:fillRect/>
          </a:stretch>
        </p:blipFill>
        <p:spPr bwMode="auto">
          <a:xfrm>
            <a:off x="228600" y="1295400"/>
            <a:ext cx="4683125" cy="5638800"/>
          </a:xfrm>
          <a:prstGeom prst="rect">
            <a:avLst/>
          </a:prstGeom>
          <a:noFill/>
          <a:ln w="9525">
            <a:solidFill>
              <a:schemeClr val="tx1"/>
            </a:solidFill>
            <a:miter lim="800000"/>
            <a:headEnd/>
            <a:tailEnd/>
          </a:ln>
        </p:spPr>
      </p:pic>
      <p:sp>
        <p:nvSpPr>
          <p:cNvPr id="421893" name="Line 5"/>
          <p:cNvSpPr>
            <a:spLocks noChangeShapeType="1"/>
          </p:cNvSpPr>
          <p:nvPr/>
        </p:nvSpPr>
        <p:spPr bwMode="auto">
          <a:xfrm flipH="1">
            <a:off x="1143000" y="4318000"/>
            <a:ext cx="4953000" cy="863600"/>
          </a:xfrm>
          <a:prstGeom prst="line">
            <a:avLst/>
          </a:prstGeom>
          <a:noFill/>
          <a:ln w="38100">
            <a:solidFill>
              <a:srgbClr val="FF0000"/>
            </a:solidFill>
            <a:round/>
            <a:headEnd type="none" w="med" len="med"/>
            <a:tailEnd type="arrow" w="med" len="med"/>
          </a:ln>
          <a:effectLst>
            <a:outerShdw blurRad="50800" dist="38100" dir="2700000" algn="tl" rotWithShape="0">
              <a:prstClr val="black">
                <a:alpha val="40000"/>
              </a:prstClr>
            </a:outerShdw>
          </a:effectLst>
        </p:spPr>
        <p:txBody>
          <a:bodyPr/>
          <a:lstStyle/>
          <a:p>
            <a:pPr>
              <a:defRPr/>
            </a:pPr>
            <a:endParaRPr lang="en-US" dirty="0">
              <a:latin typeface="Arial" charset="0"/>
            </a:endParaRPr>
          </a:p>
        </p:txBody>
      </p:sp>
    </p:spTree>
    <p:custDataLst>
      <p:tags r:id="rId1"/>
    </p:custData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421893"/>
                                        </p:tgtEl>
                                        <p:attrNameLst>
                                          <p:attrName>style.visibility</p:attrName>
                                        </p:attrNameLst>
                                      </p:cBhvr>
                                      <p:to>
                                        <p:strVal val="visible"/>
                                      </p:to>
                                    </p:set>
                                    <p:animEffect transition="in" filter="strips(downLeft)">
                                      <p:cBhvr>
                                        <p:cTn id="7" dur="500"/>
                                        <p:tgtEl>
                                          <p:spTgt spid="421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4" descr="C5Reg8"/>
          <p:cNvPicPr>
            <a:picLocks noChangeAspect="1" noChangeArrowheads="1"/>
          </p:cNvPicPr>
          <p:nvPr/>
        </p:nvPicPr>
        <p:blipFill>
          <a:blip r:embed="rId4" cstate="print"/>
          <a:srcRect/>
          <a:stretch>
            <a:fillRect/>
          </a:stretch>
        </p:blipFill>
        <p:spPr bwMode="auto">
          <a:xfrm>
            <a:off x="381000" y="1363663"/>
            <a:ext cx="6172200" cy="5570537"/>
          </a:xfrm>
          <a:prstGeom prst="rect">
            <a:avLst/>
          </a:prstGeom>
          <a:noFill/>
          <a:ln w="9525">
            <a:solidFill>
              <a:schemeClr val="bg2"/>
            </a:solidFill>
            <a:miter lim="800000"/>
            <a:headEnd/>
            <a:tailEnd/>
          </a:ln>
        </p:spPr>
      </p:pic>
      <p:sp>
        <p:nvSpPr>
          <p:cNvPr id="423941" name="Text Box 5"/>
          <p:cNvSpPr txBox="1">
            <a:spLocks noChangeArrowheads="1"/>
          </p:cNvSpPr>
          <p:nvPr/>
        </p:nvSpPr>
        <p:spPr bwMode="auto">
          <a:xfrm>
            <a:off x="914400" y="5337175"/>
            <a:ext cx="8001000" cy="1092200"/>
          </a:xfrm>
          <a:prstGeom prst="rect">
            <a:avLst/>
          </a:prstGeom>
          <a:solidFill>
            <a:schemeClr val="accent6">
              <a:lumMod val="75000"/>
            </a:schemeClr>
          </a:solidFill>
          <a:ln w="9525">
            <a:solidFill>
              <a:schemeClr val="tx1"/>
            </a:solid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kumimoji="1" lang="en-US" sz="2600" dirty="0">
                <a:solidFill>
                  <a:srgbClr val="FFFF00"/>
                </a:solidFill>
                <a:latin typeface="Arial" charset="0"/>
              </a:rPr>
              <a:t>1. </a:t>
            </a:r>
            <a:r>
              <a:rPr kumimoji="1" lang="en-US" sz="2600" dirty="0">
                <a:solidFill>
                  <a:srgbClr val="FFFFFF"/>
                </a:solidFill>
                <a:latin typeface="Arial" charset="0"/>
              </a:rPr>
              <a:t>In the Known_y’s box, enter C4:C19 for the range.</a:t>
            </a:r>
          </a:p>
          <a:p>
            <a:pPr>
              <a:spcBef>
                <a:spcPct val="50000"/>
              </a:spcBef>
              <a:defRPr/>
            </a:pPr>
            <a:r>
              <a:rPr kumimoji="1" lang="en-US" sz="2600" dirty="0">
                <a:solidFill>
                  <a:srgbClr val="FFFF00"/>
                </a:solidFill>
                <a:latin typeface="Arial" charset="0"/>
              </a:rPr>
              <a:t>2. </a:t>
            </a:r>
            <a:r>
              <a:rPr kumimoji="1" lang="en-US" sz="2600" dirty="0">
                <a:solidFill>
                  <a:srgbClr val="FFFFFF"/>
                </a:solidFill>
                <a:latin typeface="Arial" charset="0"/>
              </a:rPr>
              <a:t>In the Known_x’s box, enter D4:D19 for the range. </a:t>
            </a:r>
          </a:p>
        </p:txBody>
      </p:sp>
      <p:grpSp>
        <p:nvGrpSpPr>
          <p:cNvPr id="2" name="Group 6"/>
          <p:cNvGrpSpPr>
            <a:grpSpLocks/>
          </p:cNvGrpSpPr>
          <p:nvPr/>
        </p:nvGrpSpPr>
        <p:grpSpPr bwMode="auto">
          <a:xfrm>
            <a:off x="4605338" y="2617788"/>
            <a:ext cx="4343400" cy="2592387"/>
            <a:chOff x="2880" y="1488"/>
            <a:chExt cx="2736" cy="1633"/>
          </a:xfrm>
        </p:grpSpPr>
        <p:sp>
          <p:nvSpPr>
            <p:cNvPr id="423943" name="Oval 7"/>
            <p:cNvSpPr>
              <a:spLocks noChangeArrowheads="1"/>
            </p:cNvSpPr>
            <p:nvPr/>
          </p:nvSpPr>
          <p:spPr bwMode="auto">
            <a:xfrm>
              <a:off x="2880" y="2881"/>
              <a:ext cx="720" cy="240"/>
            </a:xfrm>
            <a:prstGeom prst="ellipse">
              <a:avLst/>
            </a:prstGeom>
            <a:noFill/>
            <a:ln w="38100">
              <a:solidFill>
                <a:srgbClr val="FF0000"/>
              </a:solidFill>
              <a:round/>
              <a:headEnd/>
              <a:tailEnd/>
            </a:ln>
            <a:effectLst>
              <a:outerShdw blurRad="50800" dist="38100" dir="2700000" algn="tl" rotWithShape="0">
                <a:prstClr val="black">
                  <a:alpha val="40000"/>
                </a:prstClr>
              </a:outerShdw>
            </a:effectLst>
          </p:spPr>
          <p:txBody>
            <a:bodyPr wrap="none" anchor="ctr"/>
            <a:lstStyle/>
            <a:p>
              <a:pPr>
                <a:defRPr/>
              </a:pPr>
              <a:endParaRPr lang="en-US" dirty="0">
                <a:latin typeface="Arial" charset="0"/>
              </a:endParaRPr>
            </a:p>
          </p:txBody>
        </p:sp>
        <p:sp>
          <p:nvSpPr>
            <p:cNvPr id="423944" name="Line 8"/>
            <p:cNvSpPr>
              <a:spLocks noChangeShapeType="1"/>
            </p:cNvSpPr>
            <p:nvPr/>
          </p:nvSpPr>
          <p:spPr bwMode="auto">
            <a:xfrm flipH="1">
              <a:off x="3552" y="2065"/>
              <a:ext cx="1200" cy="864"/>
            </a:xfrm>
            <a:prstGeom prst="line">
              <a:avLst/>
            </a:prstGeom>
            <a:noFill/>
            <a:ln w="38100">
              <a:solidFill>
                <a:srgbClr val="FF0000"/>
              </a:solidFill>
              <a:round/>
              <a:headEnd type="none" w="med" len="med"/>
              <a:tailEnd type="arrow" w="med" len="med"/>
            </a:ln>
            <a:effectLst>
              <a:outerShdw blurRad="50800" dist="38100" dir="2700000" algn="tl" rotWithShape="0">
                <a:prstClr val="black">
                  <a:alpha val="40000"/>
                </a:prstClr>
              </a:outerShdw>
            </a:effectLst>
          </p:spPr>
          <p:txBody>
            <a:bodyPr/>
            <a:lstStyle/>
            <a:p>
              <a:pPr>
                <a:defRPr/>
              </a:pPr>
              <a:endParaRPr lang="en-US" dirty="0">
                <a:latin typeface="Arial" charset="0"/>
              </a:endParaRPr>
            </a:p>
          </p:txBody>
        </p:sp>
        <p:sp>
          <p:nvSpPr>
            <p:cNvPr id="423945" name="Text Box 9"/>
            <p:cNvSpPr txBox="1">
              <a:spLocks noChangeArrowheads="1"/>
            </p:cNvSpPr>
            <p:nvPr/>
          </p:nvSpPr>
          <p:spPr bwMode="auto">
            <a:xfrm>
              <a:off x="3840" y="1488"/>
              <a:ext cx="1776" cy="596"/>
            </a:xfrm>
            <a:prstGeom prst="rect">
              <a:avLst/>
            </a:prstGeom>
            <a:solidFill>
              <a:schemeClr val="accent4">
                <a:lumMod val="75000"/>
              </a:schemeClr>
            </a:solidFill>
            <a:ln w="9525">
              <a:noFill/>
              <a:miter lim="800000"/>
              <a:headEnd/>
              <a:tailEnd/>
            </a:ln>
            <a:effectLst/>
          </p:spPr>
          <p:txBody>
            <a:bodyPr>
              <a:spAutoFit/>
            </a:bodyPr>
            <a:lstStyle/>
            <a:p>
              <a:pPr algn="ctr">
                <a:spcBef>
                  <a:spcPct val="50000"/>
                </a:spcBef>
                <a:defRPr/>
              </a:pPr>
              <a:r>
                <a:rPr lang="en-US" sz="2800" dirty="0">
                  <a:solidFill>
                    <a:srgbClr val="FFFFFF"/>
                  </a:solidFill>
                  <a:effectLst>
                    <a:outerShdw blurRad="38100" dist="38100" dir="2700000" algn="tl">
                      <a:srgbClr val="000000"/>
                    </a:outerShdw>
                  </a:effectLst>
                  <a:latin typeface="Arial" charset="0"/>
                </a:rPr>
                <a:t>Here is the estimate of </a:t>
              </a:r>
              <a:r>
                <a:rPr lang="en-US" sz="2800" dirty="0">
                  <a:solidFill>
                    <a:srgbClr val="FFFF00"/>
                  </a:solidFill>
                  <a:effectLst>
                    <a:outerShdw blurRad="38100" dist="38100" dir="2700000" algn="tl">
                      <a:srgbClr val="000000"/>
                    </a:outerShdw>
                  </a:effectLst>
                  <a:latin typeface="Arial" charset="0"/>
                </a:rPr>
                <a:t>R</a:t>
              </a:r>
              <a:r>
                <a:rPr lang="en-US" sz="2800" baseline="30000" dirty="0">
                  <a:solidFill>
                    <a:srgbClr val="FFFF00"/>
                  </a:solidFill>
                  <a:effectLst>
                    <a:outerShdw blurRad="38100" dist="38100" dir="2700000" algn="tl">
                      <a:srgbClr val="000000"/>
                    </a:outerShdw>
                  </a:effectLst>
                  <a:latin typeface="Arial" charset="0"/>
                </a:rPr>
                <a:t>2</a:t>
              </a:r>
              <a:r>
                <a:rPr lang="en-US" sz="2800" dirty="0">
                  <a:solidFill>
                    <a:srgbClr val="FFFFFF"/>
                  </a:solidFill>
                  <a:effectLst>
                    <a:outerShdw blurRad="38100" dist="38100" dir="2700000" algn="tl">
                      <a:srgbClr val="000000"/>
                    </a:outerShdw>
                  </a:effectLst>
                  <a:latin typeface="Arial" charset="0"/>
                </a:rPr>
                <a:t>.</a:t>
              </a:r>
            </a:p>
          </p:txBody>
        </p:sp>
      </p:grpSp>
      <p:sp>
        <p:nvSpPr>
          <p:cNvPr id="77829" name="Title 8"/>
          <p:cNvSpPr>
            <a:spLocks noGrp="1"/>
          </p:cNvSpPr>
          <p:nvPr>
            <p:ph type="title"/>
          </p:nvPr>
        </p:nvSpPr>
        <p:spPr/>
        <p:txBody>
          <a:bodyPr/>
          <a:lstStyle/>
          <a:p>
            <a:r>
              <a:rPr lang="en-US" smtClean="0">
                <a:cs typeface="Arial" pitchFamily="34" charset="0"/>
              </a:rPr>
              <a:t>Simple Regression Using Excel</a:t>
            </a:r>
            <a:endParaRPr lang="en-US" smtClean="0"/>
          </a:p>
        </p:txBody>
      </p:sp>
    </p:spTree>
    <p:custDataLst>
      <p:tags r:id="rId1"/>
    </p:custData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0"/>
                                  </p:stCondLst>
                                  <p:childTnLst>
                                    <p:set>
                                      <p:cBhvr>
                                        <p:cTn id="6" dur="1" fill="hold">
                                          <p:stCondLst>
                                            <p:cond delay="0"/>
                                          </p:stCondLst>
                                        </p:cTn>
                                        <p:tgtEl>
                                          <p:spTgt spid="423941"/>
                                        </p:tgtEl>
                                        <p:attrNameLst>
                                          <p:attrName>style.visibility</p:attrName>
                                        </p:attrNameLst>
                                      </p:cBhvr>
                                      <p:to>
                                        <p:strVal val="visible"/>
                                      </p:to>
                                    </p:set>
                                    <p:animEffect transition="in" filter="checkerboard(down)">
                                      <p:cBhvr>
                                        <p:cTn id="7" dur="500"/>
                                        <p:tgtEl>
                                          <p:spTgt spid="423941"/>
                                        </p:tgtEl>
                                      </p:cBhvr>
                                    </p:animEffect>
                                  </p:childTnLst>
                                </p:cTn>
                              </p:par>
                            </p:childTnLst>
                          </p:cTn>
                        </p:par>
                        <p:par>
                          <p:cTn id="8" fill="hold">
                            <p:stCondLst>
                              <p:cond delay="500"/>
                            </p:stCondLst>
                            <p:childTnLst>
                              <p:par>
                                <p:cTn id="9" presetID="18" presetClass="entr" presetSubtype="1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trips(downLeft)">
                                      <p:cBhvr>
                                        <p:cTn id="11"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41"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066800"/>
            <a:ext cx="8229600" cy="1066800"/>
          </a:xfrm>
        </p:spPr>
        <p:txBody>
          <a:bodyPr/>
          <a:lstStyle/>
          <a:p>
            <a:r>
              <a:rPr lang="en-US" sz="2400" dirty="0" smtClean="0"/>
              <a:t>We plug data from a table into excel to calculate the following values:  </a:t>
            </a:r>
            <a:r>
              <a:rPr lang="en-US" sz="2400" b="1" dirty="0" smtClean="0"/>
              <a:t>Slope = 2.5; Intercept = 25; and R-square = .95</a:t>
            </a:r>
            <a:r>
              <a:rPr lang="en-US" sz="2400" dirty="0" smtClean="0"/>
              <a:t/>
            </a:r>
            <a:br>
              <a:rPr lang="en-US" sz="2400" dirty="0" smtClean="0"/>
            </a:br>
            <a:r>
              <a:rPr lang="en-US" sz="2400" dirty="0" smtClean="0"/>
              <a:t>Assuming q = quantity produced, then the cost equation would be:</a:t>
            </a:r>
            <a:br>
              <a:rPr lang="en-US" sz="2400" dirty="0" smtClean="0"/>
            </a:br>
            <a:endParaRPr lang="en-US" sz="2400" dirty="0"/>
          </a:p>
        </p:txBody>
      </p:sp>
      <p:graphicFrame>
        <p:nvGraphicFramePr>
          <p:cNvPr id="4" name="TPChart"/>
          <p:cNvGraphicFramePr>
            <a:graphicFrameLocks noChangeAspect="1"/>
          </p:cNvGraphicFramePr>
          <p:nvPr>
            <p:custDataLst>
              <p:tags r:id="rId3"/>
            </p:custDataLst>
          </p:nvPr>
        </p:nvGraphicFramePr>
        <p:xfrm>
          <a:off x="4508500" y="1981200"/>
          <a:ext cx="4572000" cy="4813300"/>
        </p:xfrm>
        <a:graphic>
          <a:graphicData uri="http://schemas.openxmlformats.org/presentationml/2006/ole">
            <mc:AlternateContent xmlns:mc="http://schemas.openxmlformats.org/markup-compatibility/2006">
              <mc:Choice xmlns:v="urn:schemas-microsoft-com:vml" Requires="v">
                <p:oleObj spid="_x0000_s1027" name="Chart" r:id="rId7" imgW="4572199" imgH="5143526" progId="MSGraph.Chart.8">
                  <p:embed followColorScheme="full"/>
                </p:oleObj>
              </mc:Choice>
              <mc:Fallback>
                <p:oleObj name="Chart" r:id="rId7" imgW="4572199" imgH="5143526" progId="MSGraph.Chart.8">
                  <p:embed followColorScheme="full"/>
                  <p:pic>
                    <p:nvPicPr>
                      <p:cNvPr id="0" name="TPChar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08500" y="1981200"/>
                        <a:ext cx="4572000" cy="4813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orShape1"/>
          <p:cNvSpPr/>
          <p:nvPr>
            <p:custDataLst>
              <p:tags r:id="rId4"/>
            </p:custDataLst>
          </p:nvPr>
        </p:nvSpPr>
        <p:spPr>
          <a:xfrm rot="10800000">
            <a:off x="243840" y="4121403"/>
            <a:ext cx="266700" cy="266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5"/>
            </p:custDataLst>
          </p:nvPr>
        </p:nvSpPr>
        <p:spPr>
          <a:xfrm>
            <a:off x="457200" y="2743200"/>
            <a:ext cx="4114800" cy="3181350"/>
          </a:xfrm>
        </p:spPr>
        <p:txBody>
          <a:bodyPr>
            <a:noAutofit/>
          </a:bodyPr>
          <a:lstStyle/>
          <a:p>
            <a:pPr marL="623887" indent="-514350">
              <a:spcBef>
                <a:spcPct val="20000"/>
              </a:spcBef>
              <a:spcAft>
                <a:spcPts val="0"/>
              </a:spcAft>
              <a:buFont typeface="Georgia" pitchFamily="18" charset="0"/>
              <a:buAutoNum type="arabicPeriod"/>
            </a:pPr>
            <a:r>
              <a:rPr lang="en-US" sz="2400" dirty="0" smtClean="0"/>
              <a:t>TC = .95 + 25(q)</a:t>
            </a:r>
          </a:p>
          <a:p>
            <a:pPr marL="623887" indent="-514350">
              <a:spcBef>
                <a:spcPct val="20000"/>
              </a:spcBef>
              <a:spcAft>
                <a:spcPts val="0"/>
              </a:spcAft>
              <a:buFont typeface="Georgia" pitchFamily="18" charset="0"/>
              <a:buAutoNum type="arabicPeriod"/>
            </a:pPr>
            <a:r>
              <a:rPr lang="en-US" sz="2400" dirty="0" smtClean="0"/>
              <a:t>TC = .95 + 2.5(q)</a:t>
            </a:r>
          </a:p>
          <a:p>
            <a:pPr marL="623887" indent="-514350">
              <a:spcBef>
                <a:spcPct val="20000"/>
              </a:spcBef>
              <a:spcAft>
                <a:spcPts val="0"/>
              </a:spcAft>
              <a:buFont typeface="Georgia" pitchFamily="18" charset="0"/>
              <a:buAutoNum type="arabicPeriod"/>
            </a:pPr>
            <a:r>
              <a:rPr lang="en-US" sz="2400" dirty="0" smtClean="0"/>
              <a:t>TC = 2.5 + 25(q)</a:t>
            </a:r>
          </a:p>
          <a:p>
            <a:pPr marL="623887" indent="-514350">
              <a:spcBef>
                <a:spcPct val="20000"/>
              </a:spcBef>
              <a:spcAft>
                <a:spcPts val="0"/>
              </a:spcAft>
              <a:buFont typeface="Georgia" pitchFamily="18" charset="0"/>
              <a:buAutoNum type="arabicPeriod"/>
            </a:pPr>
            <a:r>
              <a:rPr lang="en-US" sz="2400" dirty="0" smtClean="0"/>
              <a:t>TC = 25 + 2.5(q)</a:t>
            </a:r>
            <a:endParaRPr lang="en-US" sz="2400"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066800"/>
            <a:ext cx="8229600" cy="1066800"/>
          </a:xfrm>
        </p:spPr>
        <p:txBody>
          <a:bodyPr/>
          <a:lstStyle/>
          <a:p>
            <a:r>
              <a:rPr lang="en-US" sz="2400" dirty="0" smtClean="0"/>
              <a:t>If we had a data table with output by machine hours that had a r-square of .45; and a data table with output by labor hours of .92; which reflects a better “goodness of fit”?</a:t>
            </a:r>
            <a:br>
              <a:rPr lang="en-US" sz="2400" dirty="0" smtClean="0"/>
            </a:br>
            <a:endParaRPr lang="en-US" sz="2400" dirty="0"/>
          </a:p>
        </p:txBody>
      </p:sp>
      <p:graphicFrame>
        <p:nvGraphicFramePr>
          <p:cNvPr id="4" name="TPChart"/>
          <p:cNvGraphicFramePr>
            <a:graphicFrameLocks noChangeAspect="1"/>
          </p:cNvGraphicFramePr>
          <p:nvPr>
            <p:custDataLst>
              <p:tags r:id="rId3"/>
            </p:custDataLst>
          </p:nvPr>
        </p:nvGraphicFramePr>
        <p:xfrm>
          <a:off x="4508500" y="1981200"/>
          <a:ext cx="4572000" cy="4813300"/>
        </p:xfrm>
        <a:graphic>
          <a:graphicData uri="http://schemas.openxmlformats.org/presentationml/2006/ole">
            <mc:AlternateContent xmlns:mc="http://schemas.openxmlformats.org/markup-compatibility/2006">
              <mc:Choice xmlns:v="urn:schemas-microsoft-com:vml" Requires="v">
                <p:oleObj spid="_x0000_s2051" name="Chart" r:id="rId7" imgW="4572199" imgH="5143526" progId="MSGraph.Chart.8">
                  <p:embed followColorScheme="full"/>
                </p:oleObj>
              </mc:Choice>
              <mc:Fallback>
                <p:oleObj name="Chart" r:id="rId7" imgW="4572199" imgH="5143526" progId="MSGraph.Chart.8">
                  <p:embed followColorScheme="full"/>
                  <p:pic>
                    <p:nvPicPr>
                      <p:cNvPr id="0" name="TPChar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08500" y="1981200"/>
                        <a:ext cx="4572000" cy="4813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CorShape1"/>
          <p:cNvSpPr/>
          <p:nvPr>
            <p:custDataLst>
              <p:tags r:id="rId4"/>
            </p:custDataLst>
          </p:nvPr>
        </p:nvSpPr>
        <p:spPr>
          <a:xfrm rot="10800000">
            <a:off x="243840" y="3243579"/>
            <a:ext cx="266700" cy="266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5"/>
            </p:custDataLst>
          </p:nvPr>
        </p:nvSpPr>
        <p:spPr>
          <a:xfrm>
            <a:off x="457200" y="2743200"/>
            <a:ext cx="4114800" cy="3181350"/>
          </a:xfrm>
        </p:spPr>
        <p:txBody>
          <a:bodyPr>
            <a:noAutofit/>
          </a:bodyPr>
          <a:lstStyle/>
          <a:p>
            <a:pPr marL="623887" indent="-514350">
              <a:spcBef>
                <a:spcPct val="20000"/>
              </a:spcBef>
              <a:spcAft>
                <a:spcPts val="0"/>
              </a:spcAft>
              <a:buFont typeface="Georgia" pitchFamily="18" charset="0"/>
              <a:buAutoNum type="arabicPeriod"/>
            </a:pPr>
            <a:r>
              <a:rPr lang="en-US" sz="2400" dirty="0" smtClean="0"/>
              <a:t>Machine hours</a:t>
            </a:r>
          </a:p>
          <a:p>
            <a:pPr marL="623887" indent="-514350">
              <a:spcBef>
                <a:spcPct val="20000"/>
              </a:spcBef>
              <a:spcAft>
                <a:spcPts val="0"/>
              </a:spcAft>
              <a:buFont typeface="Georgia" pitchFamily="18" charset="0"/>
              <a:buAutoNum type="arabicPeriod"/>
            </a:pPr>
            <a:r>
              <a:rPr lang="en-US" sz="2400" dirty="0" smtClean="0"/>
              <a:t>Labor hours</a:t>
            </a: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lIns="90488" tIns="44450" rIns="90488" bIns="44450"/>
          <a:lstStyle/>
          <a:p>
            <a:pPr eaLnBrk="1" hangingPunct="1"/>
            <a:r>
              <a:rPr lang="en-US" sz="3600" smtClean="0">
                <a:cs typeface="Arial" pitchFamily="34" charset="0"/>
              </a:rPr>
              <a:t>Learning Objective 8</a:t>
            </a:r>
          </a:p>
        </p:txBody>
      </p:sp>
      <p:sp>
        <p:nvSpPr>
          <p:cNvPr id="5" name="Text Box 13"/>
          <p:cNvSpPr txBox="1">
            <a:spLocks noChangeArrowheads="1"/>
          </p:cNvSpPr>
          <p:nvPr/>
        </p:nvSpPr>
        <p:spPr bwMode="auto">
          <a:xfrm>
            <a:off x="1905000" y="2286000"/>
            <a:ext cx="5334000" cy="2185988"/>
          </a:xfrm>
          <a:prstGeom prst="rect">
            <a:avLst/>
          </a:prstGeom>
          <a:solidFill>
            <a:schemeClr val="bg1"/>
          </a:solidFill>
          <a:ln w="76200">
            <a:solidFill>
              <a:schemeClr val="accent6">
                <a:lumMod val="50000"/>
              </a:schemeClr>
            </a:solidFill>
            <a:miter lim="800000"/>
            <a:headEnd/>
            <a:tailEnd/>
          </a:ln>
          <a:effectLst/>
        </p:spPr>
        <p:txBody>
          <a:bodyPr>
            <a:spAutoFit/>
          </a:bodyPr>
          <a:lstStyle/>
          <a:p>
            <a:pPr algn="ctr" fontAlgn="auto">
              <a:spcBef>
                <a:spcPct val="50000"/>
              </a:spcBef>
              <a:spcAft>
                <a:spcPts val="0"/>
              </a:spcAft>
              <a:defRPr/>
            </a:pPr>
            <a:r>
              <a:rPr lang="en-US" sz="3400" b="1" dirty="0">
                <a:solidFill>
                  <a:schemeClr val="accent6">
                    <a:lumMod val="75000"/>
                  </a:schemeClr>
                </a:solidFill>
                <a:latin typeface="+mj-lt"/>
              </a:rPr>
              <a:t>Analyze a mixed cost using a scattergraph plot and the least-squares regression method.</a:t>
            </a:r>
          </a:p>
        </p:txBody>
      </p:sp>
    </p:spTree>
    <p:custDataLst>
      <p:tags r:id="rId1"/>
    </p:custDataLst>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mtClean="0">
                <a:cs typeface="Arial" pitchFamily="34" charset="0"/>
              </a:rPr>
              <a:t>Simple Regression Analysis</a:t>
            </a:r>
          </a:p>
        </p:txBody>
      </p:sp>
      <p:sp>
        <p:nvSpPr>
          <p:cNvPr id="405507" name="Text Box 3"/>
          <p:cNvSpPr txBox="1">
            <a:spLocks noChangeArrowheads="1"/>
          </p:cNvSpPr>
          <p:nvPr/>
        </p:nvSpPr>
        <p:spPr bwMode="auto">
          <a:xfrm>
            <a:off x="152400" y="1860550"/>
            <a:ext cx="4114800" cy="4770438"/>
          </a:xfrm>
          <a:prstGeom prst="rect">
            <a:avLst/>
          </a:prstGeom>
          <a:solidFill>
            <a:srgbClr val="800080"/>
          </a:solidFill>
          <a:ln w="9525">
            <a:noFill/>
            <a:miter lim="800000"/>
            <a:headEnd/>
            <a:tailEnd/>
          </a:ln>
          <a:effectLst>
            <a:outerShdw dist="53882" dir="2700000" algn="ctr" rotWithShape="0">
              <a:schemeClr val="bg2"/>
            </a:outerShdw>
          </a:effectLst>
        </p:spPr>
        <p:txBody>
          <a:bodyPr>
            <a:spAutoFit/>
          </a:bodyPr>
          <a:lstStyle/>
          <a:p>
            <a:pPr algn="ctr">
              <a:spcBef>
                <a:spcPct val="50000"/>
              </a:spcBef>
              <a:defRPr/>
            </a:pPr>
            <a:r>
              <a:rPr lang="en-US" sz="3200" dirty="0">
                <a:solidFill>
                  <a:srgbClr val="FFFFFF"/>
                </a:solidFill>
                <a:effectLst>
                  <a:outerShdw blurRad="38100" dist="38100" dir="2700000" algn="tl">
                    <a:srgbClr val="000000"/>
                  </a:outerShdw>
                </a:effectLst>
                <a:latin typeface="Arial" charset="0"/>
              </a:rPr>
              <a:t>Matrix, Inc. wants to know its average fixed cost and variable cost per meals served. </a:t>
            </a:r>
          </a:p>
          <a:p>
            <a:pPr algn="ctr">
              <a:spcBef>
                <a:spcPct val="50000"/>
              </a:spcBef>
              <a:defRPr/>
            </a:pPr>
            <a:r>
              <a:rPr lang="en-US" sz="3200" dirty="0">
                <a:solidFill>
                  <a:srgbClr val="FFFFFF"/>
                </a:solidFill>
                <a:effectLst>
                  <a:outerShdw blurRad="38100" dist="38100" dir="2700000" algn="tl">
                    <a:srgbClr val="000000"/>
                  </a:outerShdw>
                </a:effectLst>
                <a:latin typeface="Arial" charset="0"/>
              </a:rPr>
              <a:t>Using the data to the right, let’s see how to do a regression using Microsoft Excel.</a:t>
            </a:r>
          </a:p>
        </p:txBody>
      </p:sp>
      <p:pic>
        <p:nvPicPr>
          <p:cNvPr id="68612" name="Picture 4" descr="C5Reg1"/>
          <p:cNvPicPr>
            <a:picLocks noChangeAspect="1" noChangeArrowheads="1"/>
          </p:cNvPicPr>
          <p:nvPr/>
        </p:nvPicPr>
        <p:blipFill>
          <a:blip r:embed="rId4" cstate="print"/>
          <a:srcRect/>
          <a:stretch>
            <a:fillRect/>
          </a:stretch>
        </p:blipFill>
        <p:spPr bwMode="auto">
          <a:xfrm>
            <a:off x="4600575" y="1371600"/>
            <a:ext cx="4238625" cy="5486400"/>
          </a:xfrm>
          <a:prstGeom prst="rect">
            <a:avLst/>
          </a:prstGeom>
          <a:noFill/>
          <a:ln w="9525">
            <a:solidFill>
              <a:schemeClr val="bg2"/>
            </a:solidFill>
            <a:miter lim="800000"/>
            <a:headEnd/>
            <a:tailEnd/>
          </a:ln>
        </p:spPr>
      </p:pic>
    </p:spTree>
    <p:custDataLst>
      <p:tags r:id="rId1"/>
    </p:custDataLst>
  </p:cSld>
  <p:clrMapOvr>
    <a:masterClrMapping/>
  </p:clrMapOvr>
  <p:transition>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mtClean="0">
                <a:cs typeface="Arial" pitchFamily="34" charset="0"/>
              </a:rPr>
              <a:t>Simple Regression Using Excel</a:t>
            </a:r>
          </a:p>
        </p:txBody>
      </p:sp>
      <p:sp>
        <p:nvSpPr>
          <p:cNvPr id="407555" name="Text Box 3"/>
          <p:cNvSpPr txBox="1">
            <a:spLocks noChangeArrowheads="1"/>
          </p:cNvSpPr>
          <p:nvPr/>
        </p:nvSpPr>
        <p:spPr bwMode="auto">
          <a:xfrm>
            <a:off x="457200" y="2041525"/>
            <a:ext cx="3962400" cy="2617788"/>
          </a:xfrm>
          <a:prstGeom prst="rect">
            <a:avLst/>
          </a:prstGeom>
          <a:solidFill>
            <a:schemeClr val="accent4">
              <a:lumMod val="40000"/>
              <a:lumOff val="60000"/>
            </a:schemeClr>
          </a:solidFill>
          <a:ln w="9525">
            <a:solidFill>
              <a:schemeClr val="accent5">
                <a:lumMod val="50000"/>
              </a:schemeClr>
            </a:solidFill>
            <a:miter lim="800000"/>
            <a:headEnd/>
            <a:tailEnd/>
          </a:ln>
          <a:effectLst>
            <a:outerShdw blurRad="50800" dist="38100" dir="2700000" algn="tl" rotWithShape="0">
              <a:prstClr val="black">
                <a:alpha val="40000"/>
              </a:prstClr>
            </a:outerShdw>
          </a:effectLst>
        </p:spPr>
        <p:txBody>
          <a:bodyPr>
            <a:spAutoFit/>
          </a:bodyPr>
          <a:lstStyle/>
          <a:p>
            <a:pPr marL="457200" indent="-457200">
              <a:lnSpc>
                <a:spcPct val="90000"/>
              </a:lnSpc>
              <a:spcBef>
                <a:spcPct val="35000"/>
              </a:spcBef>
              <a:buClr>
                <a:srgbClr val="C00000"/>
              </a:buClr>
              <a:defRPr/>
            </a:pPr>
            <a:r>
              <a:rPr lang="en-US" sz="2000" dirty="0">
                <a:latin typeface="Arial" charset="0"/>
              </a:rPr>
              <a:t>You will need three pieces of information from your regression analysis:</a:t>
            </a:r>
          </a:p>
          <a:p>
            <a:pPr marL="457200" indent="-457200">
              <a:lnSpc>
                <a:spcPct val="90000"/>
              </a:lnSpc>
              <a:spcBef>
                <a:spcPct val="35000"/>
              </a:spcBef>
              <a:buClr>
                <a:srgbClr val="C00000"/>
              </a:buClr>
              <a:buFontTx/>
              <a:buAutoNum type="arabicPeriod"/>
              <a:defRPr/>
            </a:pPr>
            <a:r>
              <a:rPr lang="en-US" sz="2000" dirty="0">
                <a:latin typeface="Arial" charset="0"/>
              </a:rPr>
              <a:t>Estimated Variable Cost Per Unit (line slope)</a:t>
            </a:r>
          </a:p>
          <a:p>
            <a:pPr marL="457200" indent="-457200">
              <a:lnSpc>
                <a:spcPct val="90000"/>
              </a:lnSpc>
              <a:spcBef>
                <a:spcPct val="35000"/>
              </a:spcBef>
              <a:buClr>
                <a:srgbClr val="C00000"/>
              </a:buClr>
              <a:buFontTx/>
              <a:buAutoNum type="arabicPeriod"/>
              <a:defRPr/>
            </a:pPr>
            <a:r>
              <a:rPr lang="en-US" sz="2000" dirty="0">
                <a:latin typeface="Arial" charset="0"/>
              </a:rPr>
              <a:t>Estimated Fixed Costs (line intercept)</a:t>
            </a:r>
          </a:p>
          <a:p>
            <a:pPr marL="457200" indent="-457200">
              <a:lnSpc>
                <a:spcPct val="90000"/>
              </a:lnSpc>
              <a:spcBef>
                <a:spcPct val="35000"/>
              </a:spcBef>
              <a:buClr>
                <a:srgbClr val="C00000"/>
              </a:buClr>
              <a:buFontTx/>
              <a:buAutoNum type="arabicPeriod"/>
              <a:defRPr/>
            </a:pPr>
            <a:r>
              <a:rPr lang="en-US" sz="2000" dirty="0">
                <a:latin typeface="Arial" charset="0"/>
              </a:rPr>
              <a:t>Goodness of fit, or R</a:t>
            </a:r>
            <a:r>
              <a:rPr lang="en-US" sz="2000" baseline="30000" dirty="0">
                <a:latin typeface="Arial" charset="0"/>
              </a:rPr>
              <a:t>2</a:t>
            </a:r>
          </a:p>
        </p:txBody>
      </p:sp>
      <p:sp>
        <p:nvSpPr>
          <p:cNvPr id="407556" name="Text Box 4"/>
          <p:cNvSpPr txBox="1">
            <a:spLocks noChangeArrowheads="1"/>
          </p:cNvSpPr>
          <p:nvPr/>
        </p:nvSpPr>
        <p:spPr bwMode="auto">
          <a:xfrm>
            <a:off x="533400" y="5013325"/>
            <a:ext cx="3810000" cy="1463675"/>
          </a:xfrm>
          <a:prstGeom prst="rect">
            <a:avLst/>
          </a:prstGeom>
          <a:solidFill>
            <a:schemeClr val="accent1">
              <a:lumMod val="75000"/>
            </a:schemeClr>
          </a:solidFill>
          <a:ln w="9525">
            <a:noFill/>
            <a:miter lim="800000"/>
            <a:headEnd/>
            <a:tailEnd/>
          </a:ln>
          <a:effectLst>
            <a:outerShdw dist="63500" dir="2212194" algn="ctr" rotWithShape="0">
              <a:schemeClr val="bg2"/>
            </a:outerShdw>
          </a:effectLst>
        </p:spPr>
        <p:txBody>
          <a:bodyPr>
            <a:spAutoFit/>
          </a:bodyPr>
          <a:lstStyle/>
          <a:p>
            <a:pPr marL="457200" indent="-457200">
              <a:spcBef>
                <a:spcPct val="50000"/>
              </a:spcBef>
              <a:defRPr/>
            </a:pPr>
            <a:r>
              <a:rPr lang="en-US" sz="2000" dirty="0">
                <a:solidFill>
                  <a:srgbClr val="FFFFFF"/>
                </a:solidFill>
                <a:latin typeface="Arial" charset="0"/>
              </a:rPr>
              <a:t>To get these three pieces information we will need to use</a:t>
            </a:r>
            <a:r>
              <a:rPr lang="en-US" sz="2000" i="1" dirty="0">
                <a:solidFill>
                  <a:srgbClr val="FFFF00"/>
                </a:solidFill>
                <a:latin typeface="Arial" charset="0"/>
              </a:rPr>
              <a:t> three</a:t>
            </a:r>
            <a:r>
              <a:rPr lang="en-US" sz="2000" dirty="0">
                <a:solidFill>
                  <a:srgbClr val="FFFFFF"/>
                </a:solidFill>
                <a:latin typeface="Arial" charset="0"/>
              </a:rPr>
              <a:t> Excel functions.</a:t>
            </a:r>
          </a:p>
          <a:p>
            <a:pPr marL="457200" indent="-457200">
              <a:spcBef>
                <a:spcPct val="50000"/>
              </a:spcBef>
              <a:defRPr/>
            </a:pPr>
            <a:r>
              <a:rPr lang="en-US" sz="2000" dirty="0">
                <a:solidFill>
                  <a:srgbClr val="FFFFFF"/>
                </a:solidFill>
                <a:latin typeface="Arial" charset="0"/>
              </a:rPr>
              <a:t>SLOPE, INTERCEPT, and RSQ</a:t>
            </a:r>
            <a:endParaRPr lang="en-US" sz="2000" baseline="30000" dirty="0">
              <a:solidFill>
                <a:srgbClr val="FFFFFF"/>
              </a:solidFill>
              <a:latin typeface="Arial" charset="0"/>
            </a:endParaRPr>
          </a:p>
        </p:txBody>
      </p:sp>
      <p:pic>
        <p:nvPicPr>
          <p:cNvPr id="69637" name="Picture 5" descr="C5Reg1"/>
          <p:cNvPicPr>
            <a:picLocks noChangeAspect="1" noChangeArrowheads="1"/>
          </p:cNvPicPr>
          <p:nvPr/>
        </p:nvPicPr>
        <p:blipFill>
          <a:blip r:embed="rId4" cstate="print"/>
          <a:srcRect/>
          <a:stretch>
            <a:fillRect/>
          </a:stretch>
        </p:blipFill>
        <p:spPr bwMode="auto">
          <a:xfrm>
            <a:off x="4676775" y="1371600"/>
            <a:ext cx="4238625" cy="5486400"/>
          </a:xfrm>
          <a:prstGeom prst="rect">
            <a:avLst/>
          </a:prstGeom>
          <a:noFill/>
          <a:ln w="9525">
            <a:solidFill>
              <a:schemeClr val="bg2"/>
            </a:solidFill>
            <a:miter lim="800000"/>
            <a:headEnd/>
            <a:tailEnd/>
          </a:ln>
        </p:spPr>
      </p:pic>
    </p:spTree>
    <p:custDataLst>
      <p:tags r:id="rId1"/>
    </p:custDataLst>
  </p:cSld>
  <p:clrMapOvr>
    <a:masterClrMapping/>
  </p:clrMapOvr>
  <p:transition>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smtClean="0">
                <a:cs typeface="Arial" pitchFamily="34" charset="0"/>
              </a:rPr>
              <a:t>Simple Regression Using Excel</a:t>
            </a:r>
          </a:p>
        </p:txBody>
      </p:sp>
      <p:pic>
        <p:nvPicPr>
          <p:cNvPr id="70659" name="Picture 6" descr="C5Reg2"/>
          <p:cNvPicPr>
            <a:picLocks noChangeAspect="1" noChangeArrowheads="1"/>
          </p:cNvPicPr>
          <p:nvPr/>
        </p:nvPicPr>
        <p:blipFill>
          <a:blip r:embed="rId4" cstate="print"/>
          <a:srcRect/>
          <a:stretch>
            <a:fillRect/>
          </a:stretch>
        </p:blipFill>
        <p:spPr bwMode="auto">
          <a:xfrm>
            <a:off x="381000" y="1843088"/>
            <a:ext cx="3200400" cy="4343400"/>
          </a:xfrm>
          <a:prstGeom prst="rect">
            <a:avLst/>
          </a:prstGeom>
          <a:noFill/>
          <a:ln w="9525">
            <a:noFill/>
            <a:miter lim="800000"/>
            <a:headEnd/>
            <a:tailEnd/>
          </a:ln>
        </p:spPr>
      </p:pic>
      <p:grpSp>
        <p:nvGrpSpPr>
          <p:cNvPr id="2" name="Group 7"/>
          <p:cNvGrpSpPr>
            <a:grpSpLocks/>
          </p:cNvGrpSpPr>
          <p:nvPr/>
        </p:nvGrpSpPr>
        <p:grpSpPr bwMode="auto">
          <a:xfrm>
            <a:off x="1487488" y="3062288"/>
            <a:ext cx="5980112" cy="3186112"/>
            <a:chOff x="937" y="1584"/>
            <a:chExt cx="3767" cy="2007"/>
          </a:xfrm>
        </p:grpSpPr>
        <p:sp>
          <p:nvSpPr>
            <p:cNvPr id="409608" name="Text Box 8"/>
            <p:cNvSpPr txBox="1">
              <a:spLocks noChangeArrowheads="1"/>
            </p:cNvSpPr>
            <p:nvPr/>
          </p:nvSpPr>
          <p:spPr bwMode="auto">
            <a:xfrm>
              <a:off x="2400" y="1584"/>
              <a:ext cx="2304" cy="1678"/>
            </a:xfrm>
            <a:prstGeom prst="rect">
              <a:avLst/>
            </a:prstGeom>
            <a:solidFill>
              <a:schemeClr val="accent6">
                <a:lumMod val="75000"/>
              </a:schemeClr>
            </a:solidFill>
            <a:ln w="9525">
              <a:solidFill>
                <a:srgbClr val="000000"/>
              </a:solidFill>
              <a:miter lim="800000"/>
              <a:headEnd/>
              <a:tailEnd/>
            </a:ln>
            <a:effectLst>
              <a:outerShdw dist="71842" dir="2700000" algn="ctr" rotWithShape="0">
                <a:schemeClr val="bg2"/>
              </a:outerShdw>
            </a:effectLst>
          </p:spPr>
          <p:txBody>
            <a:bodyPr>
              <a:spAutoFit/>
            </a:bodyPr>
            <a:lstStyle/>
            <a:p>
              <a:pPr algn="ctr">
                <a:spcBef>
                  <a:spcPct val="50000"/>
                </a:spcBef>
                <a:defRPr/>
              </a:pPr>
              <a:r>
                <a:rPr kumimoji="1" lang="en-US" sz="2800" dirty="0">
                  <a:solidFill>
                    <a:srgbClr val="FFFFFF"/>
                  </a:solidFill>
                  <a:effectLst>
                    <a:outerShdw blurRad="38100" dist="38100" dir="2700000" algn="tl">
                      <a:srgbClr val="000000"/>
                    </a:outerShdw>
                  </a:effectLst>
                  <a:latin typeface="Arial" charset="0"/>
                </a:rPr>
                <a:t>Place your cursor in cell F4 and press the = key. Click on the pull down menu and scroll down to “More Functions . . .”</a:t>
              </a:r>
            </a:p>
          </p:txBody>
        </p:sp>
        <p:cxnSp>
          <p:nvCxnSpPr>
            <p:cNvPr id="409609" name="AutoShape 9"/>
            <p:cNvCxnSpPr>
              <a:cxnSpLocks noChangeShapeType="1"/>
              <a:stCxn id="409608" idx="2"/>
            </p:cNvCxnSpPr>
            <p:nvPr/>
          </p:nvCxnSpPr>
          <p:spPr bwMode="auto">
            <a:xfrm rot="5400000">
              <a:off x="2080" y="2119"/>
              <a:ext cx="329" cy="2615"/>
            </a:xfrm>
            <a:prstGeom prst="bentConnector3">
              <a:avLst>
                <a:gd name="adj1" fmla="val 143463"/>
              </a:avLst>
            </a:prstGeom>
            <a:noFill/>
            <a:ln w="38100">
              <a:solidFill>
                <a:srgbClr val="FF0000"/>
              </a:solidFill>
              <a:miter lim="800000"/>
              <a:headEnd type="none" w="med" len="med"/>
              <a:tailEnd type="arrow" w="med" len="med"/>
            </a:ln>
            <a:effectLst>
              <a:outerShdw dist="35921" dir="2700000" algn="ctr" rotWithShape="0">
                <a:schemeClr val="bg2"/>
              </a:outerShdw>
            </a:effectLst>
          </p:spPr>
        </p:cxnSp>
      </p:grpSp>
    </p:spTree>
    <p:custDataLst>
      <p:tags r:id="rId1"/>
    </p:custData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10" descr="Slope.png"/>
          <p:cNvPicPr>
            <a:picLocks noChangeAspect="1"/>
          </p:cNvPicPr>
          <p:nvPr/>
        </p:nvPicPr>
        <p:blipFill>
          <a:blip r:embed="rId4" cstate="print"/>
          <a:srcRect/>
          <a:stretch>
            <a:fillRect/>
          </a:stretch>
        </p:blipFill>
        <p:spPr bwMode="auto">
          <a:xfrm>
            <a:off x="152400" y="1373188"/>
            <a:ext cx="5257800" cy="5561012"/>
          </a:xfrm>
          <a:prstGeom prst="rect">
            <a:avLst/>
          </a:prstGeom>
          <a:noFill/>
          <a:ln w="9525">
            <a:noFill/>
            <a:miter lim="800000"/>
            <a:headEnd/>
            <a:tailEnd/>
          </a:ln>
        </p:spPr>
      </p:pic>
      <p:sp>
        <p:nvSpPr>
          <p:cNvPr id="411651" name="Text Box 3"/>
          <p:cNvSpPr txBox="1">
            <a:spLocks noChangeArrowheads="1"/>
          </p:cNvSpPr>
          <p:nvPr/>
        </p:nvSpPr>
        <p:spPr bwMode="auto">
          <a:xfrm>
            <a:off x="5791200" y="2058988"/>
            <a:ext cx="3048000" cy="3517900"/>
          </a:xfrm>
          <a:prstGeom prst="rect">
            <a:avLst/>
          </a:prstGeom>
          <a:solidFill>
            <a:schemeClr val="accent5">
              <a:lumMod val="5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defRPr/>
            </a:pPr>
            <a:r>
              <a:rPr kumimoji="1" lang="en-US" sz="2800" dirty="0">
                <a:solidFill>
                  <a:srgbClr val="FFFFFF"/>
                </a:solidFill>
                <a:effectLst>
                  <a:outerShdw blurRad="38100" dist="38100" dir="2700000" algn="tl">
                    <a:srgbClr val="000000"/>
                  </a:outerShdw>
                </a:effectLst>
                <a:latin typeface="Arial" charset="0"/>
              </a:rPr>
              <a:t>Scroll down to the “</a:t>
            </a:r>
            <a:r>
              <a:rPr kumimoji="1" lang="en-US" sz="2800" dirty="0">
                <a:solidFill>
                  <a:srgbClr val="FFFF00"/>
                </a:solidFill>
                <a:effectLst>
                  <a:outerShdw blurRad="38100" dist="38100" dir="2700000" algn="tl">
                    <a:srgbClr val="000000"/>
                  </a:outerShdw>
                </a:effectLst>
                <a:latin typeface="Arial" charset="0"/>
              </a:rPr>
              <a:t>Statistical</a:t>
            </a:r>
            <a:r>
              <a:rPr kumimoji="1" lang="en-US" sz="2800" dirty="0">
                <a:solidFill>
                  <a:srgbClr val="FFFFFF"/>
                </a:solidFill>
                <a:effectLst>
                  <a:outerShdw blurRad="38100" dist="38100" dir="2700000" algn="tl">
                    <a:srgbClr val="000000"/>
                  </a:outerShdw>
                </a:effectLst>
                <a:latin typeface="Arial" charset="0"/>
              </a:rPr>
              <a:t>” functions. Now scroll down the statistical functions until you highlight  “</a:t>
            </a:r>
            <a:r>
              <a:rPr kumimoji="1" lang="en-US" sz="2800" dirty="0">
                <a:solidFill>
                  <a:srgbClr val="FFFF00"/>
                </a:solidFill>
                <a:effectLst>
                  <a:outerShdw blurRad="38100" dist="38100" dir="2700000" algn="tl">
                    <a:srgbClr val="000000"/>
                  </a:outerShdw>
                </a:effectLst>
                <a:latin typeface="Arial" charset="0"/>
              </a:rPr>
              <a:t>SLOPE</a:t>
            </a:r>
            <a:r>
              <a:rPr kumimoji="1" lang="en-US" sz="2800" dirty="0">
                <a:solidFill>
                  <a:srgbClr val="FFFFFF"/>
                </a:solidFill>
                <a:effectLst>
                  <a:outerShdw blurRad="38100" dist="38100" dir="2700000" algn="tl">
                    <a:srgbClr val="000000"/>
                  </a:outerShdw>
                </a:effectLst>
                <a:latin typeface="Arial" charset="0"/>
              </a:rPr>
              <a:t>”</a:t>
            </a:r>
          </a:p>
        </p:txBody>
      </p:sp>
      <p:sp>
        <p:nvSpPr>
          <p:cNvPr id="411657" name="Line 9"/>
          <p:cNvSpPr>
            <a:spLocks noChangeShapeType="1"/>
          </p:cNvSpPr>
          <p:nvPr/>
        </p:nvSpPr>
        <p:spPr bwMode="auto">
          <a:xfrm flipH="1">
            <a:off x="2514600" y="2820988"/>
            <a:ext cx="3886200" cy="914400"/>
          </a:xfrm>
          <a:prstGeom prst="line">
            <a:avLst/>
          </a:prstGeom>
          <a:noFill/>
          <a:ln w="38100">
            <a:solidFill>
              <a:srgbClr val="FF0000"/>
            </a:solidFill>
            <a:round/>
            <a:headEnd type="none" w="med" len="med"/>
            <a:tailEnd type="arrow" w="med" len="med"/>
          </a:ln>
          <a:effectLst>
            <a:outerShdw blurRad="50800" dist="38100" dir="2700000" algn="tl" rotWithShape="0">
              <a:prstClr val="black">
                <a:alpha val="40000"/>
              </a:prstClr>
            </a:outerShdw>
          </a:effectLst>
        </p:spPr>
        <p:txBody>
          <a:bodyPr/>
          <a:lstStyle/>
          <a:p>
            <a:pPr>
              <a:defRPr/>
            </a:pPr>
            <a:endParaRPr lang="en-US" dirty="0">
              <a:latin typeface="Arial" charset="0"/>
            </a:endParaRPr>
          </a:p>
        </p:txBody>
      </p:sp>
      <p:sp>
        <p:nvSpPr>
          <p:cNvPr id="411658" name="Line 10"/>
          <p:cNvSpPr>
            <a:spLocks noChangeShapeType="1"/>
          </p:cNvSpPr>
          <p:nvPr/>
        </p:nvSpPr>
        <p:spPr bwMode="auto">
          <a:xfrm flipH="1" flipV="1">
            <a:off x="1295400" y="4954588"/>
            <a:ext cx="5334000" cy="381000"/>
          </a:xfrm>
          <a:prstGeom prst="line">
            <a:avLst/>
          </a:prstGeom>
          <a:noFill/>
          <a:ln w="38100">
            <a:solidFill>
              <a:srgbClr val="FF0000"/>
            </a:solidFill>
            <a:round/>
            <a:headEnd type="none" w="med" len="med"/>
            <a:tailEnd type="arrow" w="med" len="med"/>
          </a:ln>
          <a:effectLst>
            <a:outerShdw blurRad="50800" dist="38100" dir="2700000" algn="tl" rotWithShape="0">
              <a:prstClr val="black">
                <a:alpha val="40000"/>
              </a:prstClr>
            </a:outerShdw>
          </a:effectLst>
        </p:spPr>
        <p:txBody>
          <a:bodyPr/>
          <a:lstStyle/>
          <a:p>
            <a:pPr>
              <a:defRPr/>
            </a:pPr>
            <a:endParaRPr lang="en-US" dirty="0">
              <a:latin typeface="Arial" charset="0"/>
            </a:endParaRPr>
          </a:p>
        </p:txBody>
      </p:sp>
      <p:sp>
        <p:nvSpPr>
          <p:cNvPr id="71686" name="Rectangle 2"/>
          <p:cNvSpPr>
            <a:spLocks noChangeArrowheads="1"/>
          </p:cNvSpPr>
          <p:nvPr/>
        </p:nvSpPr>
        <p:spPr bwMode="auto">
          <a:xfrm>
            <a:off x="228600" y="0"/>
            <a:ext cx="8686800" cy="914400"/>
          </a:xfrm>
          <a:prstGeom prst="rect">
            <a:avLst/>
          </a:prstGeom>
          <a:noFill/>
          <a:ln w="9525">
            <a:noFill/>
            <a:miter lim="800000"/>
            <a:headEnd/>
            <a:tailEnd/>
          </a:ln>
        </p:spPr>
        <p:txBody>
          <a:bodyPr anchor="b"/>
          <a:lstStyle/>
          <a:p>
            <a:endParaRPr lang="en-US" sz="3200">
              <a:solidFill>
                <a:schemeClr val="tx2"/>
              </a:solidFill>
              <a:cs typeface="Arial" pitchFamily="34" charset="0"/>
            </a:endParaRPr>
          </a:p>
        </p:txBody>
      </p:sp>
      <p:sp>
        <p:nvSpPr>
          <p:cNvPr id="71687" name="Title 7"/>
          <p:cNvSpPr>
            <a:spLocks noGrp="1"/>
          </p:cNvSpPr>
          <p:nvPr>
            <p:ph type="title"/>
          </p:nvPr>
        </p:nvSpPr>
        <p:spPr/>
        <p:txBody>
          <a:bodyPr/>
          <a:lstStyle/>
          <a:p>
            <a:r>
              <a:rPr lang="en-US" smtClean="0">
                <a:cs typeface="Arial" pitchFamily="34" charset="0"/>
              </a:rPr>
              <a:t>Simple Regression Using Excel</a:t>
            </a:r>
            <a:endParaRPr lang="en-US" smtClean="0"/>
          </a:p>
        </p:txBody>
      </p:sp>
    </p:spTree>
    <p:custDataLst>
      <p:tags r:id="rId1"/>
    </p:custData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500"/>
                                  </p:stCondLst>
                                  <p:childTnLst>
                                    <p:set>
                                      <p:cBhvr>
                                        <p:cTn id="6" dur="1" fill="hold">
                                          <p:stCondLst>
                                            <p:cond delay="0"/>
                                          </p:stCondLst>
                                        </p:cTn>
                                        <p:tgtEl>
                                          <p:spTgt spid="411657"/>
                                        </p:tgtEl>
                                        <p:attrNameLst>
                                          <p:attrName>style.visibility</p:attrName>
                                        </p:attrNameLst>
                                      </p:cBhvr>
                                      <p:to>
                                        <p:strVal val="visible"/>
                                      </p:to>
                                    </p:set>
                                    <p:animEffect transition="in" filter="strips(downLeft)">
                                      <p:cBhvr>
                                        <p:cTn id="7" dur="500"/>
                                        <p:tgtEl>
                                          <p:spTgt spid="411657"/>
                                        </p:tgtEl>
                                      </p:cBhvr>
                                    </p:animEffect>
                                  </p:childTnLst>
                                </p:cTn>
                              </p:par>
                            </p:childTnLst>
                          </p:cTn>
                        </p:par>
                        <p:par>
                          <p:cTn id="8" fill="hold">
                            <p:stCondLst>
                              <p:cond delay="1000"/>
                            </p:stCondLst>
                            <p:childTnLst>
                              <p:par>
                                <p:cTn id="9" presetID="18" presetClass="entr" presetSubtype="12" fill="hold" nodeType="afterEffect">
                                  <p:stCondLst>
                                    <p:cond delay="500"/>
                                  </p:stCondLst>
                                  <p:childTnLst>
                                    <p:set>
                                      <p:cBhvr>
                                        <p:cTn id="10" dur="1" fill="hold">
                                          <p:stCondLst>
                                            <p:cond delay="0"/>
                                          </p:stCondLst>
                                        </p:cTn>
                                        <p:tgtEl>
                                          <p:spTgt spid="411658"/>
                                        </p:tgtEl>
                                        <p:attrNameLst>
                                          <p:attrName>style.visibility</p:attrName>
                                        </p:attrNameLst>
                                      </p:cBhvr>
                                      <p:to>
                                        <p:strVal val="visible"/>
                                      </p:to>
                                    </p:set>
                                    <p:animEffect transition="in" filter="strips(downLeft)">
                                      <p:cBhvr>
                                        <p:cTn id="11" dur="500"/>
                                        <p:tgtEl>
                                          <p:spTgt spid="411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5" descr="Slope1.png"/>
          <p:cNvPicPr>
            <a:picLocks noChangeAspect="1"/>
          </p:cNvPicPr>
          <p:nvPr/>
        </p:nvPicPr>
        <p:blipFill>
          <a:blip r:embed="rId4" cstate="print"/>
          <a:srcRect/>
          <a:stretch>
            <a:fillRect/>
          </a:stretch>
        </p:blipFill>
        <p:spPr bwMode="auto">
          <a:xfrm>
            <a:off x="457200" y="1438275"/>
            <a:ext cx="8197850" cy="5191125"/>
          </a:xfrm>
          <a:prstGeom prst="rect">
            <a:avLst/>
          </a:prstGeom>
          <a:noFill/>
          <a:ln w="9525">
            <a:noFill/>
            <a:miter lim="800000"/>
            <a:headEnd/>
            <a:tailEnd/>
          </a:ln>
        </p:spPr>
      </p:pic>
      <p:sp>
        <p:nvSpPr>
          <p:cNvPr id="413700" name="Text Box 4"/>
          <p:cNvSpPr txBox="1">
            <a:spLocks noChangeArrowheads="1"/>
          </p:cNvSpPr>
          <p:nvPr/>
        </p:nvSpPr>
        <p:spPr bwMode="auto">
          <a:xfrm>
            <a:off x="914400" y="4648200"/>
            <a:ext cx="8001000" cy="1092200"/>
          </a:xfrm>
          <a:prstGeom prst="rect">
            <a:avLst/>
          </a:prstGeom>
          <a:solidFill>
            <a:schemeClr val="accent6">
              <a:lumMod val="75000"/>
            </a:schemeClr>
          </a:solidFill>
          <a:ln w="9525">
            <a:solidFill>
              <a:schemeClr val="tx1"/>
            </a:solid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kumimoji="1" lang="en-US" sz="2600" dirty="0">
                <a:solidFill>
                  <a:srgbClr val="FFFF00"/>
                </a:solidFill>
                <a:latin typeface="Arial" charset="0"/>
              </a:rPr>
              <a:t>1. </a:t>
            </a:r>
            <a:r>
              <a:rPr kumimoji="1" lang="en-US" sz="2600" dirty="0">
                <a:solidFill>
                  <a:srgbClr val="FFFFFF"/>
                </a:solidFill>
                <a:latin typeface="Arial" charset="0"/>
              </a:rPr>
              <a:t>In the Known_y’s box, enter C4:C19 for the range.</a:t>
            </a:r>
          </a:p>
          <a:p>
            <a:pPr>
              <a:spcBef>
                <a:spcPct val="50000"/>
              </a:spcBef>
              <a:defRPr/>
            </a:pPr>
            <a:r>
              <a:rPr kumimoji="1" lang="en-US" sz="2600" dirty="0">
                <a:solidFill>
                  <a:srgbClr val="FFFF00"/>
                </a:solidFill>
                <a:latin typeface="Arial" charset="0"/>
              </a:rPr>
              <a:t>2. </a:t>
            </a:r>
            <a:r>
              <a:rPr kumimoji="1" lang="en-US" sz="2600" dirty="0">
                <a:solidFill>
                  <a:srgbClr val="FFFFFF"/>
                </a:solidFill>
                <a:latin typeface="Arial" charset="0"/>
              </a:rPr>
              <a:t>In the Known_x’s box, enter D4:D19 for the range. </a:t>
            </a:r>
          </a:p>
        </p:txBody>
      </p:sp>
      <p:sp>
        <p:nvSpPr>
          <p:cNvPr id="72708" name="Title 4"/>
          <p:cNvSpPr>
            <a:spLocks noGrp="1"/>
          </p:cNvSpPr>
          <p:nvPr>
            <p:ph type="title"/>
          </p:nvPr>
        </p:nvSpPr>
        <p:spPr/>
        <p:txBody>
          <a:bodyPr/>
          <a:lstStyle/>
          <a:p>
            <a:r>
              <a:rPr lang="en-US" smtClean="0">
                <a:cs typeface="Arial" pitchFamily="34" charset="0"/>
              </a:rPr>
              <a:t>Simple Regression Using Excel</a:t>
            </a:r>
            <a:endParaRPr lang="en-US" smtClean="0"/>
          </a:p>
        </p:txBody>
      </p:sp>
    </p:spTree>
    <p:custDataLst>
      <p:tags r:id="rId1"/>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0"/>
                                  </p:stCondLst>
                                  <p:childTnLst>
                                    <p:set>
                                      <p:cBhvr>
                                        <p:cTn id="6" dur="1" fill="hold">
                                          <p:stCondLst>
                                            <p:cond delay="0"/>
                                          </p:stCondLst>
                                        </p:cTn>
                                        <p:tgtEl>
                                          <p:spTgt spid="413700"/>
                                        </p:tgtEl>
                                        <p:attrNameLst>
                                          <p:attrName>style.visibility</p:attrName>
                                        </p:attrNameLst>
                                      </p:cBhvr>
                                      <p:to>
                                        <p:strVal val="visible"/>
                                      </p:to>
                                    </p:set>
                                    <p:animEffect transition="in" filter="checkerboard(down)">
                                      <p:cBhvr>
                                        <p:cTn id="7" dur="500"/>
                                        <p:tgtEl>
                                          <p:spTgt spid="413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700"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9" descr="Slope1.png"/>
          <p:cNvPicPr>
            <a:picLocks noChangeAspect="1"/>
          </p:cNvPicPr>
          <p:nvPr/>
        </p:nvPicPr>
        <p:blipFill>
          <a:blip r:embed="rId4" cstate="print"/>
          <a:srcRect/>
          <a:stretch>
            <a:fillRect/>
          </a:stretch>
        </p:blipFill>
        <p:spPr bwMode="auto">
          <a:xfrm>
            <a:off x="457200" y="1438275"/>
            <a:ext cx="8197850" cy="5191125"/>
          </a:xfrm>
          <a:prstGeom prst="rect">
            <a:avLst/>
          </a:prstGeom>
          <a:noFill/>
          <a:ln w="9525">
            <a:noFill/>
            <a:miter lim="800000"/>
            <a:headEnd/>
            <a:tailEnd/>
          </a:ln>
        </p:spPr>
      </p:pic>
      <p:sp>
        <p:nvSpPr>
          <p:cNvPr id="415750" name="Oval 6"/>
          <p:cNvSpPr>
            <a:spLocks noChangeArrowheads="1"/>
          </p:cNvSpPr>
          <p:nvPr/>
        </p:nvSpPr>
        <p:spPr bwMode="auto">
          <a:xfrm>
            <a:off x="5486400" y="4267200"/>
            <a:ext cx="1447800" cy="381000"/>
          </a:xfrm>
          <a:prstGeom prst="ellipse">
            <a:avLst/>
          </a:prstGeom>
          <a:noFill/>
          <a:ln w="38100">
            <a:solidFill>
              <a:srgbClr val="FF0000"/>
            </a:solidFill>
            <a:round/>
            <a:headEnd/>
            <a:tailEnd/>
          </a:ln>
          <a:effectLst>
            <a:outerShdw blurRad="50800" dist="38100" dir="2700000" algn="tl" rotWithShape="0">
              <a:prstClr val="black">
                <a:alpha val="40000"/>
              </a:prstClr>
            </a:outerShdw>
          </a:effectLst>
        </p:spPr>
        <p:txBody>
          <a:bodyPr wrap="none" anchor="ctr"/>
          <a:lstStyle/>
          <a:p>
            <a:pPr>
              <a:defRPr/>
            </a:pPr>
            <a:endParaRPr lang="en-US" dirty="0">
              <a:latin typeface="Arial" charset="0"/>
            </a:endParaRPr>
          </a:p>
        </p:txBody>
      </p:sp>
      <p:sp>
        <p:nvSpPr>
          <p:cNvPr id="415751" name="Line 7"/>
          <p:cNvSpPr>
            <a:spLocks noChangeShapeType="1"/>
          </p:cNvSpPr>
          <p:nvPr/>
        </p:nvSpPr>
        <p:spPr bwMode="auto">
          <a:xfrm flipH="1">
            <a:off x="6324600" y="3046413"/>
            <a:ext cx="1219200" cy="1220787"/>
          </a:xfrm>
          <a:prstGeom prst="line">
            <a:avLst/>
          </a:prstGeom>
          <a:noFill/>
          <a:ln w="38100">
            <a:solidFill>
              <a:srgbClr val="FF0000"/>
            </a:solidFill>
            <a:round/>
            <a:headEnd type="none" w="med" len="med"/>
            <a:tailEnd type="arrow" w="med" len="med"/>
          </a:ln>
          <a:effectLst>
            <a:outerShdw blurRad="50800" dist="38100" dir="2700000" algn="tl" rotWithShape="0">
              <a:prstClr val="black">
                <a:alpha val="40000"/>
              </a:prstClr>
            </a:outerShdw>
          </a:effectLst>
        </p:spPr>
        <p:txBody>
          <a:bodyPr/>
          <a:lstStyle/>
          <a:p>
            <a:pPr>
              <a:defRPr/>
            </a:pPr>
            <a:endParaRPr lang="en-US" dirty="0">
              <a:latin typeface="Arial" charset="0"/>
            </a:endParaRPr>
          </a:p>
        </p:txBody>
      </p:sp>
      <p:sp>
        <p:nvSpPr>
          <p:cNvPr id="415752" name="Text Box 8"/>
          <p:cNvSpPr txBox="1">
            <a:spLocks noChangeArrowheads="1"/>
          </p:cNvSpPr>
          <p:nvPr/>
        </p:nvSpPr>
        <p:spPr bwMode="auto">
          <a:xfrm>
            <a:off x="6172200" y="1749425"/>
            <a:ext cx="2819400" cy="1373188"/>
          </a:xfrm>
          <a:prstGeom prst="rect">
            <a:avLst/>
          </a:prstGeom>
          <a:solidFill>
            <a:srgbClr val="800080"/>
          </a:solidFill>
          <a:ln w="9525">
            <a:noFill/>
            <a:miter lim="800000"/>
            <a:headEnd/>
            <a:tailEnd/>
          </a:ln>
          <a:effectLst/>
        </p:spPr>
        <p:txBody>
          <a:bodyPr>
            <a:spAutoFit/>
          </a:bodyPr>
          <a:lstStyle/>
          <a:p>
            <a:pPr algn="ctr">
              <a:spcBef>
                <a:spcPct val="50000"/>
              </a:spcBef>
              <a:defRPr/>
            </a:pPr>
            <a:r>
              <a:rPr lang="en-US" sz="2800" dirty="0">
                <a:solidFill>
                  <a:srgbClr val="FFFFFF"/>
                </a:solidFill>
                <a:effectLst>
                  <a:outerShdw blurRad="38100" dist="38100" dir="2700000" algn="tl">
                    <a:srgbClr val="000000"/>
                  </a:outerShdw>
                </a:effectLst>
                <a:latin typeface="Arial" charset="0"/>
              </a:rPr>
              <a:t>Here is the estimate of the slope of the line.</a:t>
            </a:r>
          </a:p>
        </p:txBody>
      </p:sp>
      <p:sp>
        <p:nvSpPr>
          <p:cNvPr id="73734" name="Rectangle 2"/>
          <p:cNvSpPr>
            <a:spLocks noChangeArrowheads="1"/>
          </p:cNvSpPr>
          <p:nvPr/>
        </p:nvSpPr>
        <p:spPr bwMode="auto">
          <a:xfrm>
            <a:off x="228600" y="228600"/>
            <a:ext cx="8686800" cy="914400"/>
          </a:xfrm>
          <a:prstGeom prst="rect">
            <a:avLst/>
          </a:prstGeom>
          <a:noFill/>
          <a:ln w="9525">
            <a:noFill/>
            <a:miter lim="800000"/>
            <a:headEnd/>
            <a:tailEnd/>
          </a:ln>
        </p:spPr>
        <p:txBody>
          <a:bodyPr anchor="b"/>
          <a:lstStyle/>
          <a:p>
            <a:endParaRPr lang="en-US" sz="3200">
              <a:solidFill>
                <a:schemeClr val="tx2"/>
              </a:solidFill>
              <a:cs typeface="Arial" pitchFamily="34" charset="0"/>
            </a:endParaRPr>
          </a:p>
        </p:txBody>
      </p:sp>
      <p:sp>
        <p:nvSpPr>
          <p:cNvPr id="11" name="Text Box 4"/>
          <p:cNvSpPr txBox="1">
            <a:spLocks noChangeArrowheads="1"/>
          </p:cNvSpPr>
          <p:nvPr/>
        </p:nvSpPr>
        <p:spPr bwMode="auto">
          <a:xfrm>
            <a:off x="914400" y="4648200"/>
            <a:ext cx="8001000" cy="1092200"/>
          </a:xfrm>
          <a:prstGeom prst="rect">
            <a:avLst/>
          </a:prstGeom>
          <a:solidFill>
            <a:schemeClr val="accent6">
              <a:lumMod val="75000"/>
            </a:schemeClr>
          </a:solidFill>
          <a:ln w="9525">
            <a:solidFill>
              <a:schemeClr val="tx1"/>
            </a:solid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kumimoji="1" lang="en-US" sz="2600" dirty="0">
                <a:solidFill>
                  <a:srgbClr val="FFFF00"/>
                </a:solidFill>
                <a:latin typeface="Arial" charset="0"/>
              </a:rPr>
              <a:t>1. </a:t>
            </a:r>
            <a:r>
              <a:rPr kumimoji="1" lang="en-US" sz="2600" dirty="0">
                <a:solidFill>
                  <a:srgbClr val="FFFFFF"/>
                </a:solidFill>
                <a:latin typeface="Arial" charset="0"/>
              </a:rPr>
              <a:t>In the Known_y’s box, enter C4:C19 for the range.</a:t>
            </a:r>
          </a:p>
          <a:p>
            <a:pPr>
              <a:spcBef>
                <a:spcPct val="50000"/>
              </a:spcBef>
              <a:defRPr/>
            </a:pPr>
            <a:r>
              <a:rPr kumimoji="1" lang="en-US" sz="2600" dirty="0">
                <a:solidFill>
                  <a:srgbClr val="FFFF00"/>
                </a:solidFill>
                <a:latin typeface="Arial" charset="0"/>
              </a:rPr>
              <a:t>2. </a:t>
            </a:r>
            <a:r>
              <a:rPr kumimoji="1" lang="en-US" sz="2600" dirty="0">
                <a:solidFill>
                  <a:srgbClr val="FFFFFF"/>
                </a:solidFill>
                <a:latin typeface="Arial" charset="0"/>
              </a:rPr>
              <a:t>In the Known_x’s box, enter D4:D19 for the range. </a:t>
            </a:r>
          </a:p>
        </p:txBody>
      </p:sp>
      <p:sp>
        <p:nvSpPr>
          <p:cNvPr id="73736" name="Title 8"/>
          <p:cNvSpPr>
            <a:spLocks noGrp="1"/>
          </p:cNvSpPr>
          <p:nvPr>
            <p:ph type="title"/>
          </p:nvPr>
        </p:nvSpPr>
        <p:spPr/>
        <p:txBody>
          <a:bodyPr/>
          <a:lstStyle/>
          <a:p>
            <a:r>
              <a:rPr lang="en-US" smtClean="0">
                <a:cs typeface="Arial" pitchFamily="34" charset="0"/>
              </a:rPr>
              <a:t>Simple Regression Using Excel</a:t>
            </a:r>
            <a:endParaRPr lang="en-US" smtClean="0"/>
          </a:p>
        </p:txBody>
      </p:sp>
    </p:spTree>
    <p:custDataLst>
      <p:tags r:id="rId1"/>
    </p:custDataLst>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4" descr="C5Reg5"/>
          <p:cNvPicPr>
            <a:picLocks noChangeAspect="1" noChangeArrowheads="1"/>
          </p:cNvPicPr>
          <p:nvPr/>
        </p:nvPicPr>
        <p:blipFill>
          <a:blip r:embed="rId4" cstate="print"/>
          <a:srcRect/>
          <a:stretch>
            <a:fillRect/>
          </a:stretch>
        </p:blipFill>
        <p:spPr bwMode="auto">
          <a:xfrm>
            <a:off x="0" y="1295400"/>
            <a:ext cx="4843463" cy="5638800"/>
          </a:xfrm>
          <a:prstGeom prst="rect">
            <a:avLst/>
          </a:prstGeom>
          <a:noFill/>
          <a:ln w="9525">
            <a:solidFill>
              <a:schemeClr val="tx1"/>
            </a:solidFill>
            <a:miter lim="800000"/>
            <a:headEnd/>
            <a:tailEnd/>
          </a:ln>
        </p:spPr>
      </p:pic>
      <p:sp>
        <p:nvSpPr>
          <p:cNvPr id="417797" name="Text Box 5"/>
          <p:cNvSpPr txBox="1">
            <a:spLocks noChangeArrowheads="1"/>
          </p:cNvSpPr>
          <p:nvPr/>
        </p:nvSpPr>
        <p:spPr bwMode="auto">
          <a:xfrm>
            <a:off x="5181600" y="1447800"/>
            <a:ext cx="3733800" cy="3944938"/>
          </a:xfrm>
          <a:prstGeom prst="rect">
            <a:avLst/>
          </a:prstGeom>
          <a:solidFill>
            <a:schemeClr val="accent5">
              <a:lumMod val="5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defRPr/>
            </a:pPr>
            <a:r>
              <a:rPr kumimoji="1" lang="en-US" sz="2800" dirty="0">
                <a:solidFill>
                  <a:srgbClr val="FFFFFF"/>
                </a:solidFill>
                <a:effectLst>
                  <a:outerShdw blurRad="38100" dist="38100" dir="2700000" algn="tl">
                    <a:srgbClr val="000000"/>
                  </a:outerShdw>
                </a:effectLst>
                <a:latin typeface="Arial" charset="0"/>
              </a:rPr>
              <a:t>With your cursor in cell F5, press the = key and go to the pull down menu for “Special Functions.” Select </a:t>
            </a:r>
            <a:r>
              <a:rPr kumimoji="1" lang="en-US" sz="2800" dirty="0">
                <a:solidFill>
                  <a:srgbClr val="FFFF00"/>
                </a:solidFill>
                <a:effectLst>
                  <a:outerShdw blurRad="38100" dist="38100" dir="2700000" algn="tl">
                    <a:srgbClr val="000000"/>
                  </a:outerShdw>
                </a:effectLst>
                <a:latin typeface="Arial" charset="0"/>
              </a:rPr>
              <a:t>Statistical </a:t>
            </a:r>
            <a:r>
              <a:rPr kumimoji="1" lang="en-US" sz="2800" dirty="0">
                <a:solidFill>
                  <a:srgbClr val="FFFFFF"/>
                </a:solidFill>
                <a:effectLst>
                  <a:outerShdw blurRad="38100" dist="38100" dir="2700000" algn="tl">
                    <a:srgbClr val="000000"/>
                  </a:outerShdw>
                </a:effectLst>
                <a:latin typeface="Arial" charset="0"/>
              </a:rPr>
              <a:t>and scroll down to highlight the </a:t>
            </a:r>
            <a:r>
              <a:rPr kumimoji="1" lang="en-US" sz="2800" dirty="0">
                <a:solidFill>
                  <a:srgbClr val="FFFF00"/>
                </a:solidFill>
                <a:effectLst>
                  <a:outerShdw blurRad="38100" dist="38100" dir="2700000" algn="tl">
                    <a:srgbClr val="000000"/>
                  </a:outerShdw>
                </a:effectLst>
                <a:latin typeface="Arial" charset="0"/>
              </a:rPr>
              <a:t>INTERCEPT</a:t>
            </a:r>
            <a:r>
              <a:rPr kumimoji="1" lang="en-US" sz="2800" dirty="0">
                <a:solidFill>
                  <a:srgbClr val="FFFFFF"/>
                </a:solidFill>
                <a:effectLst>
                  <a:outerShdw blurRad="38100" dist="38100" dir="2700000" algn="tl">
                    <a:srgbClr val="000000"/>
                  </a:outerShdw>
                </a:effectLst>
                <a:latin typeface="Arial" charset="0"/>
              </a:rPr>
              <a:t> function.</a:t>
            </a:r>
          </a:p>
        </p:txBody>
      </p:sp>
      <p:sp>
        <p:nvSpPr>
          <p:cNvPr id="417798" name="Line 6"/>
          <p:cNvSpPr>
            <a:spLocks noChangeShapeType="1"/>
          </p:cNvSpPr>
          <p:nvPr/>
        </p:nvSpPr>
        <p:spPr bwMode="auto">
          <a:xfrm flipH="1">
            <a:off x="2514600" y="4038600"/>
            <a:ext cx="4038600" cy="152400"/>
          </a:xfrm>
          <a:prstGeom prst="line">
            <a:avLst/>
          </a:prstGeom>
          <a:noFill/>
          <a:ln w="38100">
            <a:solidFill>
              <a:srgbClr val="FF0000"/>
            </a:solidFill>
            <a:round/>
            <a:headEnd type="none" w="med" len="med"/>
            <a:tailEnd type="arrow" w="med" len="med"/>
          </a:ln>
          <a:effectLst>
            <a:outerShdw blurRad="50800" dist="38100" dir="2700000" algn="tl" rotWithShape="0">
              <a:prstClr val="black">
                <a:alpha val="40000"/>
              </a:prstClr>
            </a:outerShdw>
          </a:effectLst>
        </p:spPr>
        <p:txBody>
          <a:bodyPr/>
          <a:lstStyle/>
          <a:p>
            <a:pPr>
              <a:defRPr/>
            </a:pPr>
            <a:endParaRPr lang="en-US" dirty="0">
              <a:latin typeface="Arial" charset="0"/>
            </a:endParaRPr>
          </a:p>
        </p:txBody>
      </p:sp>
      <p:sp>
        <p:nvSpPr>
          <p:cNvPr id="417799" name="Line 7"/>
          <p:cNvSpPr>
            <a:spLocks noChangeShapeType="1"/>
          </p:cNvSpPr>
          <p:nvPr/>
        </p:nvSpPr>
        <p:spPr bwMode="auto">
          <a:xfrm flipH="1" flipV="1">
            <a:off x="1371600" y="4953000"/>
            <a:ext cx="3886200" cy="228600"/>
          </a:xfrm>
          <a:prstGeom prst="line">
            <a:avLst/>
          </a:prstGeom>
          <a:noFill/>
          <a:ln w="38100">
            <a:solidFill>
              <a:srgbClr val="FF0000"/>
            </a:solidFill>
            <a:round/>
            <a:headEnd type="none" w="med" len="med"/>
            <a:tailEnd type="arrow" w="med" len="med"/>
          </a:ln>
          <a:effectLst>
            <a:outerShdw blurRad="50800" dist="38100" dir="2700000" algn="tl" rotWithShape="0">
              <a:prstClr val="black">
                <a:alpha val="40000"/>
              </a:prstClr>
            </a:outerShdw>
          </a:effectLst>
        </p:spPr>
        <p:txBody>
          <a:bodyPr/>
          <a:lstStyle/>
          <a:p>
            <a:pPr>
              <a:defRPr/>
            </a:pPr>
            <a:endParaRPr lang="en-US" dirty="0">
              <a:latin typeface="Arial" charset="0"/>
            </a:endParaRPr>
          </a:p>
        </p:txBody>
      </p:sp>
      <p:sp>
        <p:nvSpPr>
          <p:cNvPr id="74758" name="Title 6"/>
          <p:cNvSpPr>
            <a:spLocks noGrp="1"/>
          </p:cNvSpPr>
          <p:nvPr>
            <p:ph type="title"/>
          </p:nvPr>
        </p:nvSpPr>
        <p:spPr/>
        <p:txBody>
          <a:bodyPr/>
          <a:lstStyle/>
          <a:p>
            <a:r>
              <a:rPr lang="en-US" smtClean="0">
                <a:cs typeface="Arial" pitchFamily="34" charset="0"/>
              </a:rPr>
              <a:t>Simple Regression Using Excel</a:t>
            </a:r>
            <a:endParaRPr lang="en-US" smtClean="0"/>
          </a:p>
        </p:txBody>
      </p:sp>
    </p:spTree>
    <p:custDataLst>
      <p:tags r:id="rId1"/>
    </p:custData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500"/>
                                  </p:stCondLst>
                                  <p:childTnLst>
                                    <p:set>
                                      <p:cBhvr>
                                        <p:cTn id="6" dur="1" fill="hold">
                                          <p:stCondLst>
                                            <p:cond delay="0"/>
                                          </p:stCondLst>
                                        </p:cTn>
                                        <p:tgtEl>
                                          <p:spTgt spid="417798"/>
                                        </p:tgtEl>
                                        <p:attrNameLst>
                                          <p:attrName>style.visibility</p:attrName>
                                        </p:attrNameLst>
                                      </p:cBhvr>
                                      <p:to>
                                        <p:strVal val="visible"/>
                                      </p:to>
                                    </p:set>
                                    <p:animEffect transition="in" filter="strips(downLeft)">
                                      <p:cBhvr>
                                        <p:cTn id="7" dur="500"/>
                                        <p:tgtEl>
                                          <p:spTgt spid="417798"/>
                                        </p:tgtEl>
                                      </p:cBhvr>
                                    </p:animEffect>
                                  </p:childTnLst>
                                </p:cTn>
                              </p:par>
                            </p:childTnLst>
                          </p:cTn>
                        </p:par>
                        <p:par>
                          <p:cTn id="8" fill="hold">
                            <p:stCondLst>
                              <p:cond delay="1000"/>
                            </p:stCondLst>
                            <p:childTnLst>
                              <p:par>
                                <p:cTn id="9" presetID="18" presetClass="entr" presetSubtype="12" fill="hold" nodeType="afterEffect">
                                  <p:stCondLst>
                                    <p:cond delay="500"/>
                                  </p:stCondLst>
                                  <p:childTnLst>
                                    <p:set>
                                      <p:cBhvr>
                                        <p:cTn id="10" dur="1" fill="hold">
                                          <p:stCondLst>
                                            <p:cond delay="0"/>
                                          </p:stCondLst>
                                        </p:cTn>
                                        <p:tgtEl>
                                          <p:spTgt spid="417799"/>
                                        </p:tgtEl>
                                        <p:attrNameLst>
                                          <p:attrName>style.visibility</p:attrName>
                                        </p:attrNameLst>
                                      </p:cBhvr>
                                      <p:to>
                                        <p:strVal val="visible"/>
                                      </p:to>
                                    </p:set>
                                    <p:animEffect transition="in" filter="strips(downLeft)">
                                      <p:cBhvr>
                                        <p:cTn id="11" dur="500"/>
                                        <p:tgtEl>
                                          <p:spTgt spid="4177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POWERPOINTVERSION" val="12.0"/>
  <p:tag name="CSVFORMAT" val="8"/>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POLLINGCYCLE" val="2"/>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False"/>
  <p:tag name="DISPLAYNAME" val="True"/>
  <p:tag name="PRRESPONSE7" val="4"/>
  <p:tag name="GRIDFONTSIZE" val="12"/>
  <p:tag name="STDCHART" val="1"/>
  <p:tag name="RESPTABLESTYLE" val="-1"/>
  <p:tag name="CUSTOMCELLBACKCOLOR1" val="-657956"/>
  <p:tag name="PRRESPONSE4" val="7"/>
  <p:tag name="ADVANCEDSETTINGSVIEW" val="False"/>
  <p:tag name="DELIMITERS" val="3.1"/>
  <p:tag name="TPFULLVERSION" val="4.3.1.1109"/>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SLIDEGUID" val="9CF745BAD59342B2A004F56DB13FE016"/>
  <p:tag name="SLIDEID" val="9CF745BAD59342B2A004F56DB13FE016"/>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QUESTIONALIAS" val="We plug data from a table into excel to calculate the following values:  Slope = 2.5; Intercept = 25; and R-square = .95 Assuming q = quantity produced, then the cost equation would be: "/>
  <p:tag name="ANSWERSALIAS" val="TC = .95 + 25(q)|smicln|TC = .95 + 2.5(q)|smicln|TC = 2.5 + 25(q)|smicln|TC = 25 + 2.5(q)"/>
  <p:tag name="VALUES" val="Incorrect|smicln|Incorrect|smicln|Incorrect|smicln|Correct"/>
</p:tagLst>
</file>

<file path=ppt/tags/tag15.xml><?xml version="1.0" encoding="utf-8"?>
<p:tagLst xmlns:a="http://schemas.openxmlformats.org/drawingml/2006/main" xmlns:r="http://schemas.openxmlformats.org/officeDocument/2006/relationships" xmlns:p="http://schemas.openxmlformats.org/presentationml/2006/main">
  <p:tag name="CHARTTYPE" val="0"/>
</p:tagLst>
</file>

<file path=ppt/tags/tag1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7.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68"/>
  <p:tag name="FONTSIZE" val="24"/>
  <p:tag name="BULLETTYPE" val="ppBulletArabicPeriod"/>
  <p:tag name="ANSWERTEXT" val="TC = .95 + 25(q)&#10;TC = .95 + 2.5(q)&#10;TC = 2.5 + 25(q)&#10;TC = 25 + 2.5(q)"/>
</p:tagLst>
</file>

<file path=ppt/tags/tag18.xml><?xml version="1.0" encoding="utf-8"?>
<p:tagLst xmlns:a="http://schemas.openxmlformats.org/drawingml/2006/main" xmlns:r="http://schemas.openxmlformats.org/officeDocument/2006/relationships" xmlns:p="http://schemas.openxmlformats.org/presentationml/2006/main">
  <p:tag name="SLIDEID" val="9CF745BAD59342B2A004F56DB13FE016"/>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SLIDEORDER" val="2"/>
  <p:tag name="SLIDEGUID" val="BEB70C5217BC44C4975014A23C80D025"/>
  <p:tag name="ANSWERSALIAS" val="Machine hours|smicln|Labor hours"/>
  <p:tag name="QUESTIONALIAS" val="If we had a data table with output by machine hours that had a r-square of .45; and a data table with output by labor hours of .92; which reflects a better “goodness of fit”? "/>
  <p:tag name="VALUES" val="Incorrect|smicln|Correct"/>
</p:tagLst>
</file>

<file path=ppt/tags/tag19.xml><?xml version="1.0" encoding="utf-8"?>
<p:tagLst xmlns:a="http://schemas.openxmlformats.org/drawingml/2006/main" xmlns:r="http://schemas.openxmlformats.org/officeDocument/2006/relationships" xmlns:p="http://schemas.openxmlformats.org/presentationml/2006/main">
  <p:tag name="CHARTTYPE" val="0"/>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1.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25"/>
  <p:tag name="FONTSIZE" val="24"/>
  <p:tag name="BULLETTYPE" val="ppBulletArabicPeriod"/>
  <p:tag name="ANSWERTEXT" val="Machine hours&#10;Labor hours"/>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903</TotalTime>
  <Words>1460</Words>
  <Application>Microsoft Office PowerPoint</Application>
  <PresentationFormat>On-screen Show (4:3)</PresentationFormat>
  <Paragraphs>75</Paragraphs>
  <Slides>14</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Urban</vt:lpstr>
      <vt:lpstr>Chart</vt:lpstr>
      <vt:lpstr>Least-Squares Regression Computations</vt:lpstr>
      <vt:lpstr>Learning Objective 8</vt:lpstr>
      <vt:lpstr>Simple Regression Analysis</vt:lpstr>
      <vt:lpstr>Simple Regression Using Excel</vt:lpstr>
      <vt:lpstr>Simple Regression Using Excel</vt:lpstr>
      <vt:lpstr>Simple Regression Using Excel</vt:lpstr>
      <vt:lpstr>Simple Regression Using Excel</vt:lpstr>
      <vt:lpstr>Simple Regression Using Excel</vt:lpstr>
      <vt:lpstr>Simple Regression Using Excel</vt:lpstr>
      <vt:lpstr>Simple Regression Using Excel </vt:lpstr>
      <vt:lpstr>Simple Regression Using Excel</vt:lpstr>
      <vt:lpstr>Simple Regression Using Excel</vt:lpstr>
      <vt:lpstr>We plug data from a table into excel to calculate the following values:  Slope = 2.5; Intercept = 25; and R-square = .95 Assuming q = quantity produced, then the cost equation would be: </vt:lpstr>
      <vt:lpstr>If we had a data table with output by machine hours that had a r-square of .45; and a data table with output by labor hours of .92; which reflects a better “goodness of fit”? </vt:lpstr>
    </vt:vector>
  </TitlesOfParts>
  <Company>Jon A. Booker, Ph.D., CPA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Title</dc:title>
  <dc:creator>Jon A. Booker</dc:creator>
  <cp:lastModifiedBy>HowardGodfrey</cp:lastModifiedBy>
  <cp:revision>61</cp:revision>
  <dcterms:created xsi:type="dcterms:W3CDTF">2008-08-28T13:55:57Z</dcterms:created>
  <dcterms:modified xsi:type="dcterms:W3CDTF">2013-01-23T05:00:01Z</dcterms:modified>
</cp:coreProperties>
</file>