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99"/>
  </p:notesMasterIdLst>
  <p:handoutMasterIdLst>
    <p:handoutMasterId r:id="rId100"/>
  </p:handoutMasterIdLst>
  <p:sldIdLst>
    <p:sldId id="386" r:id="rId2"/>
    <p:sldId id="482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55" r:id="rId72"/>
    <p:sldId id="456" r:id="rId73"/>
    <p:sldId id="457" r:id="rId74"/>
    <p:sldId id="458" r:id="rId75"/>
    <p:sldId id="459" r:id="rId76"/>
    <p:sldId id="460" r:id="rId77"/>
    <p:sldId id="461" r:id="rId78"/>
    <p:sldId id="462" r:id="rId79"/>
    <p:sldId id="463" r:id="rId80"/>
    <p:sldId id="464" r:id="rId81"/>
    <p:sldId id="465" r:id="rId82"/>
    <p:sldId id="466" r:id="rId83"/>
    <p:sldId id="467" r:id="rId84"/>
    <p:sldId id="468" r:id="rId85"/>
    <p:sldId id="469" r:id="rId86"/>
    <p:sldId id="470" r:id="rId87"/>
    <p:sldId id="471" r:id="rId88"/>
    <p:sldId id="472" r:id="rId89"/>
    <p:sldId id="473" r:id="rId90"/>
    <p:sldId id="474" r:id="rId91"/>
    <p:sldId id="475" r:id="rId92"/>
    <p:sldId id="476" r:id="rId93"/>
    <p:sldId id="477" r:id="rId94"/>
    <p:sldId id="478" r:id="rId95"/>
    <p:sldId id="479" r:id="rId96"/>
    <p:sldId id="480" r:id="rId97"/>
    <p:sldId id="268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79070" autoAdjust="0"/>
  </p:normalViewPr>
  <p:slideViewPr>
    <p:cSldViewPr>
      <p:cViewPr varScale="1">
        <p:scale>
          <a:sx n="87" d="100"/>
          <a:sy n="87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notesViewPr>
    <p:cSldViewPr>
      <p:cViewPr varScale="1">
        <p:scale>
          <a:sx n="71" d="100"/>
          <a:sy n="71" d="100"/>
        </p:scale>
        <p:origin x="328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on%20A.%20Booker\Desktop\GNB%2013e\Breakeve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on%20A.%20Booker\Desktop\GNB%2013e\Breakeve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on%20A.%20Booker\Desktop\GNB%2013e\Breakeve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on%20A.%20Booker\Desktop\GNB%2013e\Breakeve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on%20A.%20Booker\Desktop\GNB%2013e\Breakeven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Sheet2!$D$7:$J$7</c:f>
              <c:numCache>
                <c:formatCode>_(* #,##0_);_(* \(#,##0\);_(* "-"??_);_(@_)</c:formatCode>
                <c:ptCount val="7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</c:numCache>
            </c:numRef>
          </c:val>
          <c:smooth val="0"/>
        </c:ser>
        <c:ser>
          <c:idx val="3"/>
          <c:order val="1"/>
          <c:tx>
            <c:v>Fixed expenses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853384"/>
        <c:axId val="310859656"/>
      </c:lineChart>
      <c:catAx>
        <c:axId val="31085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859656"/>
        <c:crosses val="autoZero"/>
        <c:auto val="1"/>
        <c:lblAlgn val="ctr"/>
        <c:lblOffset val="100"/>
        <c:noMultiLvlLbl val="0"/>
      </c:catAx>
      <c:valAx>
        <c:axId val="310859656"/>
        <c:scaling>
          <c:orientation val="minMax"/>
          <c:max val="35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10853384"/>
        <c:crossesAt val="1"/>
        <c:crossBetween val="midCat"/>
        <c:majorUnit val="50000"/>
        <c:minorUnit val="1000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Sheet2!$D$7:$J$7</c:f>
              <c:numCache>
                <c:formatCode>_(* #,##0_);_(* \(#,##0\);_(* "-"??_);_(@_)</c:formatCode>
                <c:ptCount val="7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</c:numCache>
            </c:numRef>
          </c:val>
          <c:smooth val="0"/>
        </c:ser>
        <c:ser>
          <c:idx val="3"/>
          <c:order val="1"/>
          <c:tx>
            <c:v>Fixed expenses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856520"/>
        <c:axId val="310857696"/>
      </c:lineChart>
      <c:catAx>
        <c:axId val="31085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857696"/>
        <c:crosses val="autoZero"/>
        <c:auto val="1"/>
        <c:lblAlgn val="ctr"/>
        <c:lblOffset val="100"/>
        <c:noMultiLvlLbl val="0"/>
      </c:catAx>
      <c:valAx>
        <c:axId val="310857696"/>
        <c:scaling>
          <c:orientation val="minMax"/>
          <c:max val="35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10856520"/>
        <c:crossesAt val="1"/>
        <c:crossBetween val="midCat"/>
        <c:majorUnit val="50000"/>
        <c:minorUnit val="10000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Total expenses</c:v>
          </c:tx>
          <c:spPr>
            <a:ln w="38100">
              <a:solidFill>
                <a:srgbClr val="0000FF"/>
              </a:solidFill>
            </a:ln>
          </c:spPr>
          <c:marker>
            <c:symbol val="square"/>
            <c:size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Sheet2!$D$6:$J$6</c:f>
              <c:numCache>
                <c:formatCode>_(* #,##0_);_(* \(#,##0\);_(* "-"??_);_(@_)</c:formatCode>
                <c:ptCount val="7"/>
                <c:pt idx="0">
                  <c:v>80000</c:v>
                </c:pt>
                <c:pt idx="1">
                  <c:v>110000</c:v>
                </c:pt>
                <c:pt idx="2">
                  <c:v>140000</c:v>
                </c:pt>
                <c:pt idx="3">
                  <c:v>170000</c:v>
                </c:pt>
                <c:pt idx="4">
                  <c:v>200000</c:v>
                </c:pt>
                <c:pt idx="5">
                  <c:v>230000</c:v>
                </c:pt>
                <c:pt idx="6">
                  <c:v>260000</c:v>
                </c:pt>
              </c:numCache>
            </c:numRef>
          </c:val>
          <c:smooth val="0"/>
        </c:ser>
        <c:ser>
          <c:idx val="2"/>
          <c:order val="1"/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Sheet2!$D$7:$J$7</c:f>
              <c:numCache>
                <c:formatCode>_(* #,##0_);_(* \(#,##0\);_(* "-"??_);_(@_)</c:formatCode>
                <c:ptCount val="7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</c:numCache>
            </c:numRef>
          </c:val>
          <c:smooth val="0"/>
        </c:ser>
        <c:ser>
          <c:idx val="3"/>
          <c:order val="2"/>
          <c:tx>
            <c:v>Fixed expenses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857304"/>
        <c:axId val="310858088"/>
      </c:lineChart>
      <c:catAx>
        <c:axId val="31085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858088"/>
        <c:crosses val="autoZero"/>
        <c:auto val="1"/>
        <c:lblAlgn val="ctr"/>
        <c:lblOffset val="100"/>
        <c:noMultiLvlLbl val="0"/>
      </c:catAx>
      <c:valAx>
        <c:axId val="310858088"/>
        <c:scaling>
          <c:orientation val="minMax"/>
          <c:max val="35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10857304"/>
        <c:crossesAt val="1"/>
        <c:crossBetween val="midCat"/>
        <c:majorUnit val="50000"/>
        <c:minorUnit val="10000"/>
      </c:valAx>
    </c:plotArea>
    <c:legend>
      <c:legendPos val="r"/>
      <c:legendEntry>
        <c:idx val="1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Sales</c:v>
          </c:tx>
          <c:spPr>
            <a:ln w="38100">
              <a:solidFill>
                <a:srgbClr val="008000"/>
              </a:solidFill>
            </a:ln>
          </c:spPr>
          <c:marker>
            <c:symbol val="circle"/>
            <c:size val="8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Sheet2!$D$5:$J$5</c:f>
              <c:numCache>
                <c:formatCode>_("$"* #,##0_);_("$"* \(#,##0\);_("$"* "-"??_);_(@_)</c:formatCode>
                <c:ptCount val="7"/>
                <c:pt idx="0">
                  <c:v>0</c:v>
                </c:pt>
                <c:pt idx="1">
                  <c:v>50000</c:v>
                </c:pt>
                <c:pt idx="2">
                  <c:v>100000</c:v>
                </c:pt>
                <c:pt idx="3">
                  <c:v>150000</c:v>
                </c:pt>
                <c:pt idx="4">
                  <c:v>200000</c:v>
                </c:pt>
                <c:pt idx="5">
                  <c:v>250000</c:v>
                </c:pt>
                <c:pt idx="6">
                  <c:v>300000</c:v>
                </c:pt>
              </c:numCache>
            </c:numRef>
          </c:val>
          <c:smooth val="0"/>
        </c:ser>
        <c:ser>
          <c:idx val="1"/>
          <c:order val="1"/>
          <c:tx>
            <c:v>Total expenses</c:v>
          </c:tx>
          <c:spPr>
            <a:ln w="38100">
              <a:solidFill>
                <a:srgbClr val="0000FF"/>
              </a:solidFill>
            </a:ln>
          </c:spPr>
          <c:marker>
            <c:symbol val="square"/>
            <c:size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Sheet2!$D$6:$J$6</c:f>
              <c:numCache>
                <c:formatCode>_(* #,##0_);_(* \(#,##0\);_(* "-"??_);_(@_)</c:formatCode>
                <c:ptCount val="7"/>
                <c:pt idx="0">
                  <c:v>80000</c:v>
                </c:pt>
                <c:pt idx="1">
                  <c:v>110000</c:v>
                </c:pt>
                <c:pt idx="2">
                  <c:v>140000</c:v>
                </c:pt>
                <c:pt idx="3">
                  <c:v>170000</c:v>
                </c:pt>
                <c:pt idx="4">
                  <c:v>200000</c:v>
                </c:pt>
                <c:pt idx="5">
                  <c:v>230000</c:v>
                </c:pt>
                <c:pt idx="6">
                  <c:v>260000</c:v>
                </c:pt>
              </c:numCache>
            </c:numRef>
          </c:val>
          <c:smooth val="0"/>
        </c:ser>
        <c:ser>
          <c:idx val="2"/>
          <c:order val="2"/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Sheet2!$D$7:$J$7</c:f>
              <c:numCache>
                <c:formatCode>_(* #,##0_);_(* \(#,##0\);_(* "-"??_);_(@_)</c:formatCode>
                <c:ptCount val="7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</c:numCache>
            </c:numRef>
          </c:val>
          <c:smooth val="0"/>
        </c:ser>
        <c:ser>
          <c:idx val="3"/>
          <c:order val="3"/>
          <c:tx>
            <c:v>Fixed expenses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859264"/>
        <c:axId val="310860440"/>
      </c:lineChart>
      <c:catAx>
        <c:axId val="31085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860440"/>
        <c:crosses val="autoZero"/>
        <c:auto val="1"/>
        <c:lblAlgn val="ctr"/>
        <c:lblOffset val="100"/>
        <c:noMultiLvlLbl val="0"/>
      </c:catAx>
      <c:valAx>
        <c:axId val="310860440"/>
        <c:scaling>
          <c:orientation val="minMax"/>
          <c:max val="35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10859264"/>
        <c:crossesAt val="1"/>
        <c:crossBetween val="midCat"/>
        <c:majorUnit val="50000"/>
        <c:minorUnit val="10000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Sales</c:v>
          </c:tx>
          <c:spPr>
            <a:ln w="38100">
              <a:solidFill>
                <a:srgbClr val="008000"/>
              </a:solidFill>
            </a:ln>
          </c:spPr>
          <c:marker>
            <c:symbol val="circle"/>
            <c:size val="8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Sheet2!$D$5:$J$5</c:f>
              <c:numCache>
                <c:formatCode>_("$"* #,##0_);_("$"* \(#,##0\);_("$"* "-"??_);_(@_)</c:formatCode>
                <c:ptCount val="7"/>
                <c:pt idx="0">
                  <c:v>0</c:v>
                </c:pt>
                <c:pt idx="1">
                  <c:v>50000</c:v>
                </c:pt>
                <c:pt idx="2">
                  <c:v>100000</c:v>
                </c:pt>
                <c:pt idx="3">
                  <c:v>150000</c:v>
                </c:pt>
                <c:pt idx="4">
                  <c:v>200000</c:v>
                </c:pt>
                <c:pt idx="5">
                  <c:v>250000</c:v>
                </c:pt>
                <c:pt idx="6">
                  <c:v>300000</c:v>
                </c:pt>
              </c:numCache>
            </c:numRef>
          </c:val>
          <c:smooth val="0"/>
        </c:ser>
        <c:ser>
          <c:idx val="1"/>
          <c:order val="1"/>
          <c:tx>
            <c:v>Total expenses</c:v>
          </c:tx>
          <c:spPr>
            <a:ln w="38100">
              <a:solidFill>
                <a:srgbClr val="0000FF"/>
              </a:solidFill>
            </a:ln>
          </c:spPr>
          <c:marker>
            <c:symbol val="square"/>
            <c:size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Sheet2!$D$6:$J$6</c:f>
              <c:numCache>
                <c:formatCode>_(* #,##0_);_(* \(#,##0\);_(* "-"??_);_(@_)</c:formatCode>
                <c:ptCount val="7"/>
                <c:pt idx="0">
                  <c:v>80000</c:v>
                </c:pt>
                <c:pt idx="1">
                  <c:v>110000</c:v>
                </c:pt>
                <c:pt idx="2">
                  <c:v>140000</c:v>
                </c:pt>
                <c:pt idx="3">
                  <c:v>170000</c:v>
                </c:pt>
                <c:pt idx="4">
                  <c:v>200000</c:v>
                </c:pt>
                <c:pt idx="5">
                  <c:v>230000</c:v>
                </c:pt>
                <c:pt idx="6">
                  <c:v>260000</c:v>
                </c:pt>
              </c:numCache>
            </c:numRef>
          </c:val>
          <c:smooth val="0"/>
        </c:ser>
        <c:ser>
          <c:idx val="2"/>
          <c:order val="2"/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Sheet2!$D$7:$J$7</c:f>
              <c:numCache>
                <c:formatCode>_(* #,##0_);_(* \(#,##0\);_(* "-"??_);_(@_)</c:formatCode>
                <c:ptCount val="7"/>
                <c:pt idx="0">
                  <c:v>80000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  <c:pt idx="4">
                  <c:v>80000</c:v>
                </c:pt>
                <c:pt idx="5">
                  <c:v>80000</c:v>
                </c:pt>
                <c:pt idx="6">
                  <c:v>80000</c:v>
                </c:pt>
              </c:numCache>
            </c:numRef>
          </c:val>
          <c:smooth val="0"/>
        </c:ser>
        <c:ser>
          <c:idx val="3"/>
          <c:order val="3"/>
          <c:tx>
            <c:v>Fixed expenses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Sheet2!$D$4:$J$4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 formatCode="_(* #,##0_);_(* \(#,##0\);_(* &quot;-&quot;??_);_(@_)">
                  <c:v>300</c:v>
                </c:pt>
                <c:pt idx="4" formatCode="_(* #,##0_);_(* \(#,##0\);_(* &quot;-&quot;??_);_(@_)">
                  <c:v>400</c:v>
                </c:pt>
                <c:pt idx="5" formatCode="_(* #,##0_);_(* \(#,##0\);_(* &quot;-&quot;??_);_(@_)">
                  <c:v>500</c:v>
                </c:pt>
                <c:pt idx="6" formatCode="_(* #,##0_);_(* \(#,##0\);_(* &quot;-&quot;??_);_(@_)">
                  <c:v>600</c:v>
                </c:pt>
              </c:numCache>
            </c:num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288408"/>
        <c:axId val="288288800"/>
      </c:lineChart>
      <c:catAx>
        <c:axId val="288288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8288800"/>
        <c:crosses val="autoZero"/>
        <c:auto val="1"/>
        <c:lblAlgn val="ctr"/>
        <c:lblOffset val="100"/>
        <c:noMultiLvlLbl val="0"/>
      </c:catAx>
      <c:valAx>
        <c:axId val="288288800"/>
        <c:scaling>
          <c:orientation val="minMax"/>
          <c:max val="35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88288408"/>
        <c:crossesAt val="1"/>
        <c:crossBetween val="midCat"/>
        <c:majorUnit val="50000"/>
        <c:minorUnit val="10000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0"/>
            <a:ext cx="31242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000">
                <a:cs typeface="Arial" panose="020B0604020202020204" pitchFamily="34" charset="0"/>
              </a:rPr>
              <a:t>5-</a:t>
            </a:r>
            <a:fld id="{E87805B8-6577-44E1-A85C-77A759760752}" type="slidenum">
              <a:rPr lang="en-US" altLang="en-US" sz="1000"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1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0"/>
            <a:ext cx="838200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100"/>
              <a:t>5-</a:t>
            </a:r>
            <a:fld id="{D34BF1E7-5E63-46BB-807A-709A7A366CA5}" type="slidenum">
              <a:rPr lang="en-US" altLang="en-US" sz="1100"/>
              <a:pPr algn="r" eaLnBrk="1" hangingPunct="1"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9437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3428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565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4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2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0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4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50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9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61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8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64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1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81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23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71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92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60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57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20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16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6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4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55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53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08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35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76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1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95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59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94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516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9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80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87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05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4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30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650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600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531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971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713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2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001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478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16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672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524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231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04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7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241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924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331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630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690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988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730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254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715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534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346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132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804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81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434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601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68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029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08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518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81252" name="Notes 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711148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183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9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360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8844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9717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549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9439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962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5265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0124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1023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0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49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8463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3758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234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0446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03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3642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534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79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rnd" cmpd="thickThin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57200" y="5305425"/>
            <a:ext cx="4724400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A3171E"/>
                </a:solidFill>
                <a:cs typeface="Arial" panose="020B0604020202020204" pitchFamily="34" charset="0"/>
              </a:rPr>
              <a:t>PowerPoint Authors: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A3171E"/>
                </a:solidFill>
                <a:cs typeface="Arial" panose="020B0604020202020204" pitchFamily="34" charset="0"/>
              </a:rPr>
              <a:t>	Susan Coomer Galbreath, Ph.D., CPA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A3171E"/>
                </a:solidFill>
                <a:cs typeface="Arial" panose="020B0604020202020204" pitchFamily="34" charset="0"/>
              </a:rPr>
              <a:t>	Charles W. Caldwell, D.B.A., CMA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A3171E"/>
                </a:solidFill>
                <a:cs typeface="Arial" panose="020B0604020202020204" pitchFamily="34" charset="0"/>
              </a:rPr>
              <a:t>	Jon A. Booker, Ph.D.,</a:t>
            </a:r>
            <a:r>
              <a:rPr lang="en-US" sz="1600" dirty="0" smtClean="0">
                <a:solidFill>
                  <a:srgbClr val="78310B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A3171E"/>
                </a:solidFill>
                <a:cs typeface="Arial" panose="020B0604020202020204" pitchFamily="34" charset="0"/>
              </a:rPr>
              <a:t>CPA, CIA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A3171E"/>
                </a:solidFill>
                <a:cs typeface="Arial" panose="020B0604020202020204" pitchFamily="34" charset="0"/>
              </a:rPr>
              <a:t>	Cynthia J. Rooney, Ph.D., CPA</a:t>
            </a:r>
          </a:p>
        </p:txBody>
      </p:sp>
      <p:sp>
        <p:nvSpPr>
          <p:cNvPr id="15" name="Text Box 18"/>
          <p:cNvSpPr txBox="1">
            <a:spLocks noChangeArrowheads="1"/>
          </p:cNvSpPr>
          <p:nvPr userDrawn="1"/>
        </p:nvSpPr>
        <p:spPr bwMode="auto">
          <a:xfrm>
            <a:off x="4800600" y="6589713"/>
            <a:ext cx="3617913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00" i="1" dirty="0" smtClean="0">
                <a:solidFill>
                  <a:srgbClr val="85540A"/>
                </a:solidFill>
                <a:latin typeface="Times" panose="02020603050405020304" pitchFamily="18" charset="0"/>
              </a:rPr>
              <a:t>Copyright © 2015 by McGraw-Hill Education.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1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49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rnd" cmpd="thickThin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9" name="Title Placeholder 21"/>
          <p:cNvSpPr>
            <a:spLocks noGrp="1"/>
          </p:cNvSpPr>
          <p:nvPr userDrawn="1"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563688"/>
            <a:ext cx="82296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772400" y="0"/>
            <a:ext cx="12192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000"/>
              <a:t>5-</a:t>
            </a:r>
            <a:fld id="{963D7F09-B885-456E-8E06-8FB86A414532}" type="slidenum">
              <a:rPr lang="en-US" altLang="en-US" sz="1000"/>
              <a:pPr algn="r" eaLnBrk="1" hangingPunct="1"/>
              <a:t>‹#›</a:t>
            </a:fld>
            <a:endParaRPr lang="en-US" alt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49" r:id="rId2"/>
    <p:sldLayoutId id="2147484150" r:id="rId3"/>
    <p:sldLayoutId id="214748415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MS PGothic" pitchFamily="34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MS PGothic" pitchFamily="34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MS PGothic" pitchFamily="34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MS PGothic" pitchFamily="34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w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wmf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wmf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wmf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wmf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w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wmf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wmf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wmf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wmf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wmf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86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6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6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wmf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3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wmf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4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Cost-Volume-Profit 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en-US" dirty="0" smtClean="0"/>
              <a:t>Chapter 5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Contribution Approach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610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/>
              <a:t>We do not need to prepare an income statement to estimate profits at a particular sales volume. Simply multiply the number of units sold above break-even by the contribution margin per unit.</a:t>
            </a:r>
          </a:p>
        </p:txBody>
      </p:sp>
      <p:pic>
        <p:nvPicPr>
          <p:cNvPr id="12292" name="Picture 5" descr="j0284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1828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352800" y="3276600"/>
            <a:ext cx="4648200" cy="2362200"/>
          </a:xfrm>
          <a:prstGeom prst="cloudCallou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Racing sells 430 bikes, its net operating income will be $6,000.</a:t>
            </a:r>
          </a:p>
        </p:txBody>
      </p:sp>
      <p:pic>
        <p:nvPicPr>
          <p:cNvPr id="1229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CVP Relationships in Equation Form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92163" y="1684338"/>
            <a:ext cx="7543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/>
              <a:t>The contribution format income statement can be expressed in the following equation: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3" y="2784475"/>
            <a:ext cx="8229600" cy="49212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chemeClr val="bg1"/>
                </a:solidFill>
              </a:rPr>
              <a:t>Profit = (Sales – Variable expenses) – Fixed expenses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2133600" y="3714750"/>
          <a:ext cx="48006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Worksheet" r:id="rId4" imgW="3743374" imgH="1952728" progId="Excel.Sheet.12">
                  <p:embed/>
                </p:oleObj>
              </mc:Choice>
              <mc:Fallback>
                <p:oleObj name="Worksheet" r:id="rId4" imgW="3743374" imgH="1952728" progId="Excel.Shee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14750"/>
                        <a:ext cx="48006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CVP Relationships in Equation Form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85800" y="1981200"/>
            <a:ext cx="7543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/>
              <a:t>This equation can be used to show the profit RBC earns if it sells 401. Notice, the answer of $200 mirrors our earlier solution.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235325"/>
            <a:ext cx="8229600" cy="49847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chemeClr val="bg1"/>
                </a:solidFill>
              </a:rPr>
              <a:t>Profit = (Sales – Variable expenses) – Fixed expenses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42963" y="3784600"/>
            <a:ext cx="2076450" cy="1016000"/>
            <a:chOff x="842962" y="2819400"/>
            <a:chExt cx="2076303" cy="1016060"/>
          </a:xfrm>
        </p:grpSpPr>
        <p:sp>
          <p:nvSpPr>
            <p:cNvPr id="18" name="TextBox 17"/>
            <p:cNvSpPr txBox="1"/>
            <p:nvPr/>
          </p:nvSpPr>
          <p:spPr>
            <a:xfrm>
              <a:off x="842962" y="3429036"/>
              <a:ext cx="2076303" cy="4064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401 units × $500</a:t>
              </a:r>
            </a:p>
          </p:txBody>
        </p:sp>
        <p:cxnSp>
          <p:nvCxnSpPr>
            <p:cNvPr id="22" name="Straight Arrow Connector 21"/>
            <p:cNvCxnSpPr>
              <a:stCxn id="18" idx="0"/>
            </p:cNvCxnSpPr>
            <p:nvPr/>
          </p:nvCxnSpPr>
          <p:spPr>
            <a:xfrm rot="5400000" flipH="1" flipV="1">
              <a:off x="1702493" y="2998021"/>
              <a:ext cx="609636" cy="25239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557588" y="3810000"/>
            <a:ext cx="2076450" cy="1320800"/>
            <a:chOff x="3557735" y="2895599"/>
            <a:chExt cx="2076303" cy="1320861"/>
          </a:xfrm>
        </p:grpSpPr>
        <p:sp>
          <p:nvSpPr>
            <p:cNvPr id="19" name="TextBox 18"/>
            <p:cNvSpPr txBox="1"/>
            <p:nvPr/>
          </p:nvSpPr>
          <p:spPr>
            <a:xfrm>
              <a:off x="3557735" y="3810041"/>
              <a:ext cx="2076303" cy="4064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401 units × $300</a:t>
              </a:r>
            </a:p>
          </p:txBody>
        </p:sp>
        <p:cxnSp>
          <p:nvCxnSpPr>
            <p:cNvPr id="24" name="Straight Arrow Connector 23"/>
            <p:cNvCxnSpPr>
              <a:stCxn id="19" idx="0"/>
            </p:cNvCxnSpPr>
            <p:nvPr/>
          </p:nvCxnSpPr>
          <p:spPr>
            <a:xfrm rot="16200000" flipV="1">
              <a:off x="4050566" y="3264719"/>
              <a:ext cx="914442" cy="17620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781800" y="3810000"/>
            <a:ext cx="1111250" cy="863600"/>
            <a:chOff x="6781800" y="2895599"/>
            <a:chExt cx="1111202" cy="863661"/>
          </a:xfrm>
        </p:grpSpPr>
        <p:sp>
          <p:nvSpPr>
            <p:cNvPr id="20" name="TextBox 19"/>
            <p:cNvSpPr txBox="1"/>
            <p:nvPr/>
          </p:nvSpPr>
          <p:spPr>
            <a:xfrm>
              <a:off x="6781800" y="3352831"/>
              <a:ext cx="1111202" cy="4064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$80,000</a:t>
              </a:r>
            </a:p>
          </p:txBody>
        </p:sp>
        <p:cxnSp>
          <p:nvCxnSpPr>
            <p:cNvPr id="26" name="Straight Arrow Connector 25"/>
            <p:cNvCxnSpPr>
              <a:stCxn id="20" idx="0"/>
            </p:cNvCxnSpPr>
            <p:nvPr/>
          </p:nvCxnSpPr>
          <p:spPr>
            <a:xfrm rot="16200000" flipV="1">
              <a:off x="7097673" y="3113103"/>
              <a:ext cx="457232" cy="222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4" name="TextBox 31"/>
          <p:cNvSpPr txBox="1">
            <a:spLocks noChangeArrowheads="1"/>
          </p:cNvSpPr>
          <p:nvPr/>
        </p:nvSpPr>
        <p:spPr bwMode="auto">
          <a:xfrm>
            <a:off x="609600" y="5908675"/>
            <a:ext cx="822960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/>
              <a:t>Profit = </a:t>
            </a:r>
            <a:r>
              <a:rPr lang="en-US" altLang="en-US" sz="2600">
                <a:solidFill>
                  <a:schemeClr val="bg1"/>
                </a:solidFill>
              </a:rPr>
              <a:t>(</a:t>
            </a:r>
            <a:r>
              <a:rPr lang="en-US" altLang="en-US" sz="2600"/>
              <a:t>$200,500 </a:t>
            </a:r>
            <a:r>
              <a:rPr lang="en-US" altLang="en-US" sz="2600">
                <a:solidFill>
                  <a:schemeClr val="bg1"/>
                </a:solidFill>
              </a:rPr>
              <a:t>– Variable expenses) – Fixed</a:t>
            </a:r>
          </a:p>
        </p:txBody>
      </p:sp>
      <p:sp>
        <p:nvSpPr>
          <p:cNvPr id="14345" name="TextBox 30"/>
          <p:cNvSpPr txBox="1">
            <a:spLocks noChangeArrowheads="1"/>
          </p:cNvSpPr>
          <p:nvPr/>
        </p:nvSpPr>
        <p:spPr bwMode="auto">
          <a:xfrm>
            <a:off x="609600" y="5908675"/>
            <a:ext cx="822960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/>
              <a:t>Profit = ($200,500 – $120,300) </a:t>
            </a:r>
            <a:r>
              <a:rPr lang="en-US" altLang="en-US" sz="2600">
                <a:solidFill>
                  <a:schemeClr val="bg1"/>
                </a:solidFill>
              </a:rPr>
              <a:t>– Fixed expenses</a:t>
            </a:r>
          </a:p>
        </p:txBody>
      </p:sp>
      <p:sp>
        <p:nvSpPr>
          <p:cNvPr id="14346" name="TextBox 32"/>
          <p:cNvSpPr txBox="1">
            <a:spLocks noChangeArrowheads="1"/>
          </p:cNvSpPr>
          <p:nvPr/>
        </p:nvSpPr>
        <p:spPr bwMode="auto">
          <a:xfrm>
            <a:off x="609600" y="5908675"/>
            <a:ext cx="822960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/>
              <a:t>Profit = ($200,500 – $120,300) – $80,000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8650" y="5908675"/>
            <a:ext cx="668655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C00000"/>
                </a:solidFill>
              </a:rPr>
              <a:t>$200 </a:t>
            </a:r>
            <a:r>
              <a:rPr lang="en-US" altLang="en-US" sz="2600"/>
              <a:t>= ($200,500 – $120,300) – $80,000</a:t>
            </a:r>
          </a:p>
        </p:txBody>
      </p:sp>
      <p:pic>
        <p:nvPicPr>
          <p:cNvPr id="14348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CVP Relationships in Equation Form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84213" y="18542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/>
              <a:t>When a company has only one product we can further refine this equation as shown on this slide.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413" y="2844800"/>
            <a:ext cx="8229600" cy="49212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chemeClr val="bg1"/>
                </a:solidFill>
              </a:rPr>
              <a:t>Profit = (Sales – Variable expenses) – Fixed expenses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3213" y="3379788"/>
            <a:ext cx="3749675" cy="1657350"/>
            <a:chOff x="304800" y="2820194"/>
            <a:chExt cx="3749907" cy="1658673"/>
          </a:xfrm>
        </p:grpSpPr>
        <p:graphicFrame>
          <p:nvGraphicFramePr>
            <p:cNvPr id="15371" name="Object 2"/>
            <p:cNvGraphicFramePr>
              <a:graphicFrameLocks noChangeAspect="1"/>
            </p:cNvGraphicFramePr>
            <p:nvPr/>
          </p:nvGraphicFramePr>
          <p:xfrm>
            <a:off x="304800" y="3434292"/>
            <a:ext cx="3749907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Worksheet" r:id="rId4" imgW="1886021" imgH="580989" progId="Excel.Sheet.12">
                    <p:embed/>
                  </p:oleObj>
                </mc:Choice>
                <mc:Fallback>
                  <p:oleObj name="Worksheet" r:id="rId4" imgW="1886021" imgH="580989" progId="Excel.Sheet.1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3434292"/>
                          <a:ext cx="3749907" cy="1044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1904081" y="3124443"/>
              <a:ext cx="610087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68800" y="3378200"/>
            <a:ext cx="4621213" cy="1676400"/>
            <a:chOff x="4370796" y="2819400"/>
            <a:chExt cx="4620804" cy="1676400"/>
          </a:xfrm>
        </p:grpSpPr>
        <p:graphicFrame>
          <p:nvGraphicFramePr>
            <p:cNvPr id="15369" name="Object 4"/>
            <p:cNvGraphicFramePr>
              <a:graphicFrameLocks noChangeAspect="1"/>
            </p:cNvGraphicFramePr>
            <p:nvPr/>
          </p:nvGraphicFramePr>
          <p:xfrm>
            <a:off x="4370796" y="3428999"/>
            <a:ext cx="4620804" cy="1066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Worksheet" r:id="rId6" imgW="2276605" imgH="580913" progId="Excel.Sheet.12">
                    <p:embed/>
                  </p:oleObj>
                </mc:Choice>
                <mc:Fallback>
                  <p:oleObj name="Worksheet" r:id="rId6" imgW="2276605" imgH="580913" progId="Excel.Sheet.1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0796" y="3428999"/>
                          <a:ext cx="4620804" cy="1066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 rot="10800000">
              <a:off x="5105744" y="2819400"/>
              <a:ext cx="1142899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5613" y="54356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Profit = (P × Q – V × Q) – Fixed expenses</a:t>
            </a:r>
          </a:p>
        </p:txBody>
      </p:sp>
      <p:pic>
        <p:nvPicPr>
          <p:cNvPr id="15368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CVP Relationships in Equation Form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85800" y="16129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/>
              <a:t>This equation can also be used to show the $200 profit RBC earns if it sells 401 bikes.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603500"/>
            <a:ext cx="8229600" cy="49212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chemeClr val="bg1"/>
                </a:solidFill>
              </a:rPr>
              <a:t>Profit = (Sales – Variable expenses) – Fixed expenses</a:t>
            </a:r>
          </a:p>
        </p:txBody>
      </p:sp>
      <p:sp>
        <p:nvSpPr>
          <p:cNvPr id="16389" name="TextBox 20"/>
          <p:cNvSpPr txBox="1">
            <a:spLocks noChangeArrowheads="1"/>
          </p:cNvSpPr>
          <p:nvPr/>
        </p:nvSpPr>
        <p:spPr bwMode="auto">
          <a:xfrm>
            <a:off x="457200" y="33147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Profit = (P × Q – V × Q) – Fixed expenses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4140200"/>
            <a:ext cx="8915400" cy="584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</a:rPr>
              <a:t>Profit = ($500 × 401 – $300 × 401) – $80,000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838" y="4135438"/>
            <a:ext cx="8915400" cy="584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$200 </a:t>
            </a:r>
            <a:r>
              <a:rPr lang="en-US" sz="3200" dirty="0">
                <a:solidFill>
                  <a:srgbClr val="FFFF00"/>
                </a:solidFill>
              </a:rPr>
              <a:t>= ($500 × 401 – $300 × 401) – $80,000</a:t>
            </a:r>
          </a:p>
        </p:txBody>
      </p:sp>
      <p:pic>
        <p:nvPicPr>
          <p:cNvPr id="16392" name="Picture 2" descr="C:\Documents and Settings\Jon A. Booker\Local Settings\Temporary Internet Files\Content.IE5\EU4PW6E4\MCj031081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40325"/>
            <a:ext cx="18430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CVP Relationships in Equation Form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81000" y="2438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Unit CM </a:t>
            </a:r>
            <a:r>
              <a:rPr lang="en-US" altLang="en-US" sz="2400"/>
              <a:t>= Selling price per unit – Variable expenses per unit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52400" y="15319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</a:rPr>
              <a:t>It is often useful to express the simple profit equation in terms of the unit contribution margin (Unit CM) as follows: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8229600" cy="138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Profit = (P × Q – V × Q) – Fixed expenses</a:t>
            </a:r>
          </a:p>
          <a:p>
            <a:pPr>
              <a:defRPr/>
            </a:pPr>
            <a:r>
              <a:rPr lang="en-US" sz="2800" dirty="0"/>
              <a:t>Profit = (P – V) × Q – Fixed expenses</a:t>
            </a:r>
          </a:p>
          <a:p>
            <a:pPr>
              <a:defRPr/>
            </a:pPr>
            <a:r>
              <a:rPr lang="en-US" sz="2800" dirty="0"/>
              <a:t>Profit = </a:t>
            </a:r>
            <a:r>
              <a:rPr lang="en-US" sz="2800" dirty="0">
                <a:solidFill>
                  <a:srgbClr val="0000FF"/>
                </a:solidFill>
              </a:rPr>
              <a:t>Unit CM </a:t>
            </a:r>
            <a:r>
              <a:rPr lang="en-US" sz="2800" dirty="0"/>
              <a:t>× Q – Fixed expenses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381000" y="2824163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Unit CM </a:t>
            </a:r>
            <a:r>
              <a:rPr lang="en-US" altLang="en-US" sz="2400"/>
              <a:t>= P – V</a:t>
            </a:r>
          </a:p>
        </p:txBody>
      </p:sp>
      <p:pic>
        <p:nvPicPr>
          <p:cNvPr id="17415" name="Picture 2" descr="C:\Documents and Settings\Jon A. Booker\Local Settings\Temporary Internet Files\Content.IE5\EU4PW6E4\MCj031081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40325"/>
            <a:ext cx="18430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CVP Relationships in Equation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587500"/>
            <a:ext cx="8229600" cy="138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Profit = (P × Q – V × Q) – Fixed expenses</a:t>
            </a:r>
          </a:p>
          <a:p>
            <a:pPr>
              <a:defRPr/>
            </a:pPr>
            <a:r>
              <a:rPr lang="en-US" sz="2800" dirty="0"/>
              <a:t>Profit = (P – V) × Q – Fixed expenses</a:t>
            </a:r>
          </a:p>
          <a:p>
            <a:pPr>
              <a:defRPr/>
            </a:pPr>
            <a:r>
              <a:rPr lang="en-US" sz="2800" dirty="0"/>
              <a:t>Profit = </a:t>
            </a:r>
            <a:r>
              <a:rPr lang="en-US" sz="2800" dirty="0">
                <a:solidFill>
                  <a:srgbClr val="0000FF"/>
                </a:solidFill>
              </a:rPr>
              <a:t>Unit CM </a:t>
            </a:r>
            <a:r>
              <a:rPr lang="en-US" sz="2800" dirty="0"/>
              <a:t>× Q – Fixed expenses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3289300"/>
            <a:ext cx="807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/>
              <a:t>Profit = ($500 – $300) × 401 – $80,000</a:t>
            </a:r>
          </a:p>
          <a:p>
            <a:pPr eaLnBrk="1" hangingPunct="1"/>
            <a:r>
              <a:rPr lang="en-US" altLang="en-US" sz="2800"/>
              <a:t>Profit = $200 × 401 – $80,000</a:t>
            </a:r>
          </a:p>
          <a:p>
            <a:pPr eaLnBrk="1" hangingPunct="1"/>
            <a:r>
              <a:rPr lang="en-US" altLang="en-US" sz="2800"/>
              <a:t>Profit = $80,200 – $80,000</a:t>
            </a:r>
          </a:p>
          <a:p>
            <a:pPr eaLnBrk="1" hangingPunct="1"/>
            <a:r>
              <a:rPr lang="en-US" altLang="en-US" sz="2800"/>
              <a:t>Profit = </a:t>
            </a:r>
            <a:r>
              <a:rPr lang="en-US" altLang="en-US" sz="2800">
                <a:solidFill>
                  <a:srgbClr val="C00000"/>
                </a:solidFill>
              </a:rPr>
              <a:t>$200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248400" y="4048125"/>
            <a:ext cx="2514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</a:rPr>
              <a:t>This equation can also be  used to compute RBC’s $200 profit if it sells 401 bikes.</a:t>
            </a:r>
          </a:p>
        </p:txBody>
      </p:sp>
      <p:pic>
        <p:nvPicPr>
          <p:cNvPr id="18438" name="Picture 2" descr="C:\Documents and Settings\Jon A. Booker\Local Settings\Temporary Internet Files\Content.IE5\EU4PW6E4\MCj031081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40325"/>
            <a:ext cx="18430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2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528888"/>
            <a:ext cx="5334000" cy="1662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Prepare and interpret a cost-volume-profit (CVP) graph and a profit graph.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z="3000" smtClean="0">
                <a:cs typeface="Arial" panose="020B0604020202020204" pitchFamily="34" charset="0"/>
              </a:rPr>
              <a:t>CVP Relationships in Graphic Form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400" smtClean="0">
                <a:cs typeface="Arial" panose="020B0604020202020204" pitchFamily="34" charset="0"/>
              </a:rPr>
              <a:t>The relationships among revenue, cost, profit, and volume can be expressed graphically by preparing a CVP graph. Racing Bicycle developed contribution margin income statements at 0, 200, 400, and 600 units sold. We will use this information to prepare the CVP graph.</a:t>
            </a:r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304800" y="3587750"/>
          <a:ext cx="8678863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Worksheet" r:id="rId4" imgW="5695816" imgH="1552544" progId="Excel.Sheet.12">
                  <p:embed/>
                </p:oleObj>
              </mc:Choice>
              <mc:Fallback>
                <p:oleObj name="Worksheet" r:id="rId4" imgW="5695816" imgH="1552544" progId="Excel.Shee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7750"/>
                        <a:ext cx="8678863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219200" y="1538287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Preparing the CVP Graph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267200" y="6110288"/>
            <a:ext cx="760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Units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-5340000">
            <a:off x="524669" y="3434557"/>
            <a:ext cx="10255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Dollars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905000" y="4360863"/>
            <a:ext cx="6172200" cy="129222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600">
                <a:solidFill>
                  <a:srgbClr val="FFFFFF"/>
                </a:solidFill>
              </a:rPr>
              <a:t>In a CVP graph, </a:t>
            </a:r>
            <a:r>
              <a:rPr lang="en-US" altLang="en-US" sz="2600">
                <a:solidFill>
                  <a:schemeClr val="bg1"/>
                </a:solidFill>
              </a:rPr>
              <a:t>unit volume</a:t>
            </a:r>
            <a:r>
              <a:rPr lang="en-US" altLang="en-US" sz="2600">
                <a:solidFill>
                  <a:srgbClr val="FFFFFF"/>
                </a:solidFill>
              </a:rPr>
              <a:t> is usually represented on the </a:t>
            </a:r>
            <a:r>
              <a:rPr lang="en-US" altLang="en-US" sz="2600">
                <a:solidFill>
                  <a:schemeClr val="bg1"/>
                </a:solidFill>
              </a:rPr>
              <a:t>horizontal (X) axis</a:t>
            </a:r>
            <a:r>
              <a:rPr lang="en-US" altLang="en-US" sz="2600">
                <a:solidFill>
                  <a:srgbClr val="FFFFFF"/>
                </a:solidFill>
              </a:rPr>
              <a:t> and </a:t>
            </a:r>
            <a:r>
              <a:rPr lang="en-US" altLang="en-US" sz="2600">
                <a:solidFill>
                  <a:schemeClr val="bg1"/>
                </a:solidFill>
              </a:rPr>
              <a:t>dollars</a:t>
            </a:r>
            <a:r>
              <a:rPr lang="en-US" altLang="en-US" sz="2600">
                <a:solidFill>
                  <a:srgbClr val="FFFFFF"/>
                </a:solidFill>
              </a:rPr>
              <a:t> on the </a:t>
            </a:r>
            <a:r>
              <a:rPr lang="en-US" altLang="en-US" sz="2600">
                <a:solidFill>
                  <a:schemeClr val="bg1"/>
                </a:solidFill>
              </a:rPr>
              <a:t>vertical (Y) axis.</a:t>
            </a:r>
            <a:r>
              <a:rPr lang="en-US" altLang="en-US" sz="26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151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Key Assumptions of CVP Analysis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548640" indent="-548640" eaLnBrk="1" hangingPunct="1">
              <a:buClr>
                <a:schemeClr val="accent4"/>
              </a:buClr>
              <a:buFont typeface="+mj-lt"/>
              <a:buAutoNum type="arabicPeriod"/>
              <a:defRPr/>
            </a:pPr>
            <a:r>
              <a:rPr lang="en-US" sz="3000" dirty="0" smtClean="0">
                <a:cs typeface="Arial" panose="020B0604020202020204" pitchFamily="34" charset="0"/>
              </a:rPr>
              <a:t>Selling price is constant.</a:t>
            </a:r>
          </a:p>
          <a:p>
            <a:pPr marL="548640" indent="-548640" eaLnBrk="1" hangingPunct="1">
              <a:buClr>
                <a:schemeClr val="accent4"/>
              </a:buClr>
              <a:buFont typeface="+mj-lt"/>
              <a:buAutoNum type="arabicPeriod"/>
              <a:defRPr/>
            </a:pPr>
            <a:r>
              <a:rPr lang="en-US" sz="3000" dirty="0" smtClean="0">
                <a:cs typeface="Arial" panose="020B0604020202020204" pitchFamily="34" charset="0"/>
              </a:rPr>
              <a:t>Costs are linear and can be accurately divided into variable (constant per unit) and fixed (constant in total) elements.</a:t>
            </a:r>
          </a:p>
          <a:p>
            <a:pPr marL="548640" indent="-548640" eaLnBrk="1" hangingPunct="1">
              <a:buClr>
                <a:schemeClr val="accent4"/>
              </a:buClr>
              <a:buFont typeface="+mj-lt"/>
              <a:buAutoNum type="arabicPeriod"/>
              <a:defRPr/>
            </a:pPr>
            <a:r>
              <a:rPr lang="en-US" sz="3000" dirty="0" smtClean="0">
                <a:cs typeface="Arial" panose="020B0604020202020204" pitchFamily="34" charset="0"/>
              </a:rPr>
              <a:t>In multiproduct companies, the sales mix is constant.</a:t>
            </a:r>
          </a:p>
          <a:p>
            <a:pPr marL="548640" indent="-548640" eaLnBrk="1" hangingPunct="1">
              <a:buClr>
                <a:schemeClr val="accent4"/>
              </a:buClr>
              <a:buFont typeface="+mj-lt"/>
              <a:buAutoNum type="arabicPeriod"/>
              <a:defRPr/>
            </a:pPr>
            <a:r>
              <a:rPr lang="en-US" sz="3000" dirty="0" smtClean="0">
                <a:cs typeface="Arial" panose="020B0604020202020204" pitchFamily="34" charset="0"/>
              </a:rPr>
              <a:t>In manufacturing companies, inventories do not change (units produced = units sold).</a:t>
            </a:r>
          </a:p>
        </p:txBody>
      </p:sp>
      <p:pic>
        <p:nvPicPr>
          <p:cNvPr id="6" name="Picture 19" descr="C:\Users\jonbooker\AppData\Local\Microsoft\Windows\Temporary Internet Files\Content.IE5\ICNRLO95\MCj043959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410200"/>
            <a:ext cx="1981200" cy="122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1218597" y="1549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Preparing the CVP Graph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329113" y="6121400"/>
            <a:ext cx="760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Units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-5340000">
            <a:off x="440531" y="3598069"/>
            <a:ext cx="10255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Dollars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0" y="1524000"/>
            <a:ext cx="4572000" cy="101600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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Draw a line parallel to the volume axis to represent total fixed expenses.</a:t>
            </a:r>
          </a:p>
        </p:txBody>
      </p:sp>
      <p:pic>
        <p:nvPicPr>
          <p:cNvPr id="2253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/>
        </p:nvGraphicFramePr>
        <p:xfrm>
          <a:off x="1219200" y="1538287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Preparing the CVP Graph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329113" y="6110288"/>
            <a:ext cx="760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Units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rot="-5340000">
            <a:off x="440531" y="3586957"/>
            <a:ext cx="10255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Dollars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1462088"/>
            <a:ext cx="8534400" cy="1311275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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Choose some sales volume, say 400 units, and plot the point representing total expenses (fixed and variable). Draw a line through the data point back to where the fixed expenses line intersects the dollar axis.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55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/>
        </p:nvGraphicFramePr>
        <p:xfrm>
          <a:off x="1219200" y="1538287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Preparing the CVP Graph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329113" y="6110288"/>
            <a:ext cx="760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Units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 rot="-5340000">
            <a:off x="440531" y="3586957"/>
            <a:ext cx="10255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Dollars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1462088"/>
            <a:ext cx="8534400" cy="1006475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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Choose some sales volume, say 400 units, and plot the point representing total sales. Draw a line through the data point back to the point of origin.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458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1264404" y="1538287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Preparing the CVP Graph</a:t>
            </a: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2330450" y="1385888"/>
            <a:ext cx="4665663" cy="1905000"/>
            <a:chOff x="1552" y="1104"/>
            <a:chExt cx="2939" cy="1200"/>
          </a:xfrm>
        </p:grpSpPr>
        <p:sp>
          <p:nvSpPr>
            <p:cNvPr id="329737" name="Rectangle 9"/>
            <p:cNvSpPr>
              <a:spLocks noChangeArrowheads="1"/>
            </p:cNvSpPr>
            <p:nvPr/>
          </p:nvSpPr>
          <p:spPr bwMode="auto">
            <a:xfrm>
              <a:off x="1552" y="1104"/>
              <a:ext cx="2939" cy="5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Break-even point</a:t>
              </a:r>
              <a:b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(400 units or $200,000 in sales)</a:t>
              </a:r>
            </a:p>
          </p:txBody>
        </p:sp>
        <p:sp>
          <p:nvSpPr>
            <p:cNvPr id="25617" name="Line 10"/>
            <p:cNvSpPr>
              <a:spLocks noChangeShapeType="1"/>
            </p:cNvSpPr>
            <p:nvPr/>
          </p:nvSpPr>
          <p:spPr bwMode="auto">
            <a:xfrm>
              <a:off x="3024" y="1632"/>
              <a:ext cx="19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373563" y="6110288"/>
            <a:ext cx="760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Units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 rot="-5340000">
            <a:off x="484981" y="3586957"/>
            <a:ext cx="10255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Dollars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895725" y="4546600"/>
            <a:ext cx="2208213" cy="476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949450" y="3384550"/>
            <a:ext cx="31242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77850" y="5043488"/>
            <a:ext cx="1752600" cy="1314450"/>
            <a:chOff x="533400" y="4800600"/>
            <a:chExt cx="1752600" cy="1314450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5715000"/>
              <a:ext cx="1524000" cy="40005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Loss Area</a:t>
              </a:r>
            </a:p>
          </p:txBody>
        </p:sp>
        <p:cxnSp>
          <p:nvCxnSpPr>
            <p:cNvPr id="25" name="Straight Arrow Connector 24"/>
            <p:cNvCxnSpPr>
              <a:stCxn id="22" idx="0"/>
            </p:cNvCxnSpPr>
            <p:nvPr/>
          </p:nvCxnSpPr>
          <p:spPr>
            <a:xfrm rot="5400000" flipH="1" flipV="1">
              <a:off x="1333500" y="4762500"/>
              <a:ext cx="914400" cy="9906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216650" y="1919288"/>
            <a:ext cx="2743200" cy="762000"/>
            <a:chOff x="6172200" y="1676400"/>
            <a:chExt cx="2743200" cy="762000"/>
          </a:xfrm>
        </p:grpSpPr>
        <p:sp>
          <p:nvSpPr>
            <p:cNvPr id="23" name="TextBox 22"/>
            <p:cNvSpPr txBox="1"/>
            <p:nvPr/>
          </p:nvSpPr>
          <p:spPr>
            <a:xfrm>
              <a:off x="7391400" y="1676400"/>
              <a:ext cx="1524000" cy="40005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Profit Area</a:t>
              </a:r>
            </a:p>
          </p:txBody>
        </p:sp>
        <p:cxnSp>
          <p:nvCxnSpPr>
            <p:cNvPr id="27" name="Straight Arrow Connector 26"/>
            <p:cNvCxnSpPr>
              <a:stCxn id="23" idx="1"/>
            </p:cNvCxnSpPr>
            <p:nvPr/>
          </p:nvCxnSpPr>
          <p:spPr>
            <a:xfrm rot="10800000" flipV="1">
              <a:off x="6172200" y="1876425"/>
              <a:ext cx="1219200" cy="56197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611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4"/>
          <p:cNvGraphicFramePr>
            <a:graphicFrameLocks noChangeAspect="1"/>
          </p:cNvGraphicFramePr>
          <p:nvPr/>
        </p:nvGraphicFramePr>
        <p:xfrm>
          <a:off x="457200" y="1600200"/>
          <a:ext cx="819626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Worksheet" r:id="rId4" imgW="5909903" imgH="3515753" progId="Excel.Sheet.12">
                  <p:embed/>
                </p:oleObj>
              </mc:Choice>
              <mc:Fallback>
                <p:oleObj name="Worksheet" r:id="rId4" imgW="5909903" imgH="3515753" progId="Excel.Sheet.12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196263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Preparing the CVP Graph</a:t>
            </a:r>
          </a:p>
        </p:txBody>
      </p: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4568825" y="1600200"/>
            <a:ext cx="3736975" cy="1371600"/>
            <a:chOff x="2971800" y="1981200"/>
            <a:chExt cx="3736921" cy="1371598"/>
          </a:xfrm>
        </p:grpSpPr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rot="16200000" flipH="1">
              <a:off x="4471960" y="2719389"/>
              <a:ext cx="1001711" cy="2651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971800" y="1981200"/>
              <a:ext cx="3736921" cy="36988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Profit = Unit CM × Q – Fixed Costs</a:t>
              </a:r>
            </a:p>
          </p:txBody>
        </p:sp>
      </p:grpSp>
      <p:sp>
        <p:nvSpPr>
          <p:cNvPr id="53281" name="Rectangle 3"/>
          <p:cNvSpPr>
            <a:spLocks noChangeArrowheads="1"/>
          </p:cNvSpPr>
          <p:nvPr/>
        </p:nvSpPr>
        <p:spPr bwMode="auto">
          <a:xfrm>
            <a:off x="5334000" y="4038600"/>
            <a:ext cx="3733800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Times" pitchFamily="34" charset="0"/>
              <a:buNone/>
              <a:defRPr/>
            </a:pPr>
            <a:r>
              <a:rPr lang="en-US" sz="27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An even simpler form of the CVP graph is called   the profit graph. </a:t>
            </a:r>
          </a:p>
        </p:txBody>
      </p:sp>
      <p:pic>
        <p:nvPicPr>
          <p:cNvPr id="26630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0"/>
          <p:cNvGraphicFramePr>
            <a:graphicFrameLocks noChangeAspect="1"/>
          </p:cNvGraphicFramePr>
          <p:nvPr/>
        </p:nvGraphicFramePr>
        <p:xfrm>
          <a:off x="461963" y="1600200"/>
          <a:ext cx="819626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Worksheet" r:id="rId4" imgW="5909903" imgH="3515753" progId="Excel.Sheet.12">
                  <p:embed/>
                </p:oleObj>
              </mc:Choice>
              <mc:Fallback>
                <p:oleObj name="Worksheet" r:id="rId4" imgW="5909903" imgH="3515753" progId="Excel.Shee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600200"/>
                        <a:ext cx="8196262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Preparing the CVP Graph</a:t>
            </a:r>
          </a:p>
        </p:txBody>
      </p: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3333750" y="2260600"/>
            <a:ext cx="2686050" cy="1371600"/>
            <a:chOff x="2534654" y="2302933"/>
            <a:chExt cx="2685351" cy="1371596"/>
          </a:xfrm>
        </p:grpSpPr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rot="16200000" flipH="1">
              <a:off x="4048677" y="3055508"/>
              <a:ext cx="447674" cy="7903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534654" y="2302933"/>
              <a:ext cx="2685351" cy="92392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Break-even point, where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profit is zero, is 400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units sold.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rot="5400000">
            <a:off x="4628357" y="4780756"/>
            <a:ext cx="1752600" cy="1587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3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057400"/>
            <a:ext cx="5334000" cy="37544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Use the contribution margin ration (CM ratio) to compute changes in contribution margin and net operating income resulting from changes in sales volume.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Contribution Margin Ratio (CM Ratio)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09600" y="2438400"/>
          <a:ext cx="79851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Worksheet" r:id="rId4" imgW="4506596" imgH="1892774" progId="Excel.Sheet.12">
                  <p:embed/>
                </p:oleObj>
              </mc:Choice>
              <mc:Fallback>
                <p:oleObj name="Worksheet" r:id="rId4" imgW="4506596" imgH="1892774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798512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95600" y="5486400"/>
            <a:ext cx="4032250" cy="4667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$100,000 ÷ $250,000 = 40%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6927850" y="4572000"/>
            <a:ext cx="996950" cy="11477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457200" y="1524000"/>
            <a:ext cx="8305800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294349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The CM ratio is calculated by dividing the total contribution margin by total sales.</a:t>
            </a:r>
          </a:p>
        </p:txBody>
      </p:sp>
      <p:pic>
        <p:nvPicPr>
          <p:cNvPr id="2970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609600" y="59436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400"/>
              <a:t>Each $1 increase in sales results in a total contribution margin increase of 40¢.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Contribution Margin Ratio (CM Ratio)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63700"/>
            <a:ext cx="8077200" cy="622300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The contribution margin ratio at Racing Bicycle is:</a:t>
            </a:r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1066800" y="4027488"/>
            <a:ext cx="7010400" cy="13827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633F32"/>
                </a:solidFill>
                <a:latin typeface="Arial" charset="0"/>
              </a:rPr>
              <a:t>The CM ratio can also be calculated by dividing the contribution margin per unit by the selling price per unit.</a:t>
            </a:r>
            <a:endParaRPr lang="en-US" sz="2800" dirty="0">
              <a:solidFill>
                <a:srgbClr val="633F32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90600" y="2590800"/>
            <a:ext cx="7262813" cy="922338"/>
            <a:chOff x="585788" y="2730500"/>
            <a:chExt cx="7262812" cy="922339"/>
          </a:xfrm>
        </p:grpSpPr>
        <p:grpSp>
          <p:nvGrpSpPr>
            <p:cNvPr id="30727" name="Group 4"/>
            <p:cNvGrpSpPr>
              <a:grpSpLocks/>
            </p:cNvGrpSpPr>
            <p:nvPr/>
          </p:nvGrpSpPr>
          <p:grpSpPr bwMode="auto">
            <a:xfrm>
              <a:off x="585788" y="2762251"/>
              <a:ext cx="4038596" cy="890588"/>
              <a:chOff x="1632" y="1652"/>
              <a:chExt cx="2544" cy="561"/>
            </a:xfrm>
          </p:grpSpPr>
          <p:grpSp>
            <p:nvGrpSpPr>
              <p:cNvPr id="30734" name="Group 5"/>
              <p:cNvGrpSpPr>
                <a:grpSpLocks/>
              </p:cNvGrpSpPr>
              <p:nvPr/>
            </p:nvGrpSpPr>
            <p:grpSpPr bwMode="auto">
              <a:xfrm>
                <a:off x="1632" y="1652"/>
                <a:ext cx="2542" cy="561"/>
                <a:chOff x="1224" y="1488"/>
                <a:chExt cx="2542" cy="561"/>
              </a:xfrm>
            </p:grpSpPr>
            <p:sp>
              <p:nvSpPr>
                <p:cNvPr id="30736" name="Rectangle 6"/>
                <p:cNvSpPr>
                  <a:spLocks noChangeArrowheads="1"/>
                </p:cNvSpPr>
                <p:nvPr/>
              </p:nvSpPr>
              <p:spPr bwMode="auto">
                <a:xfrm>
                  <a:off x="2496" y="1488"/>
                  <a:ext cx="1270" cy="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000CC"/>
                      </a:solidFill>
                    </a:rPr>
                    <a:t>CM per unit</a:t>
                  </a:r>
                </a:p>
                <a:p>
                  <a:pPr eaLnBrk="1" hangingPunct="1"/>
                  <a:r>
                    <a:rPr lang="en-US" altLang="en-US" sz="2600" b="1">
                      <a:solidFill>
                        <a:srgbClr val="0000CC"/>
                      </a:solidFill>
                    </a:rPr>
                    <a:t>SP per unit</a:t>
                  </a:r>
                </a:p>
              </p:txBody>
            </p:sp>
            <p:sp>
              <p:nvSpPr>
                <p:cNvPr id="30737" name="Rectangle 7"/>
                <p:cNvSpPr>
                  <a:spLocks noChangeArrowheads="1"/>
                </p:cNvSpPr>
                <p:nvPr/>
              </p:nvSpPr>
              <p:spPr bwMode="auto">
                <a:xfrm>
                  <a:off x="1224" y="1606"/>
                  <a:ext cx="1368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600" b="1">
                      <a:solidFill>
                        <a:srgbClr val="0000CC"/>
                      </a:solidFill>
                    </a:rPr>
                    <a:t>CM Ratio  =</a:t>
                  </a:r>
                  <a:r>
                    <a:rPr lang="en-US" altLang="en-US" sz="2600" b="1">
                      <a:solidFill>
                        <a:srgbClr val="CC9900"/>
                      </a:solidFill>
                    </a:rPr>
                    <a:t>  </a:t>
                  </a:r>
                </a:p>
              </p:txBody>
            </p:sp>
          </p:grpSp>
          <p:sp>
            <p:nvSpPr>
              <p:cNvPr id="30735" name="Line 8"/>
              <p:cNvSpPr>
                <a:spLocks noChangeShapeType="1"/>
              </p:cNvSpPr>
              <p:nvPr/>
            </p:nvSpPr>
            <p:spPr bwMode="auto">
              <a:xfrm>
                <a:off x="2928" y="1920"/>
                <a:ext cx="1248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728" name="Group 11"/>
            <p:cNvGrpSpPr>
              <a:grpSpLocks/>
            </p:cNvGrpSpPr>
            <p:nvPr/>
          </p:nvGrpSpPr>
          <p:grpSpPr bwMode="auto">
            <a:xfrm>
              <a:off x="5172075" y="2730500"/>
              <a:ext cx="2676525" cy="882650"/>
              <a:chOff x="2048" y="2400"/>
              <a:chExt cx="1686" cy="556"/>
            </a:xfrm>
          </p:grpSpPr>
          <p:sp>
            <p:nvSpPr>
              <p:cNvPr id="30730" name="Rectangle 12"/>
              <p:cNvSpPr>
                <a:spLocks noChangeArrowheads="1"/>
              </p:cNvSpPr>
              <p:nvPr/>
            </p:nvSpPr>
            <p:spPr bwMode="auto">
              <a:xfrm>
                <a:off x="3024" y="2515"/>
                <a:ext cx="710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2600" b="1">
                    <a:solidFill>
                      <a:srgbClr val="0000CC"/>
                    </a:solidFill>
                  </a:rPr>
                  <a:t>= </a:t>
                </a:r>
                <a:r>
                  <a:rPr lang="en-US" altLang="en-US" sz="2600" b="1">
                    <a:solidFill>
                      <a:srgbClr val="FF0000"/>
                    </a:solidFill>
                  </a:rPr>
                  <a:t>40%</a:t>
                </a:r>
              </a:p>
            </p:txBody>
          </p:sp>
          <p:grpSp>
            <p:nvGrpSpPr>
              <p:cNvPr id="30731" name="Group 13"/>
              <p:cNvGrpSpPr>
                <a:grpSpLocks/>
              </p:cNvGrpSpPr>
              <p:nvPr/>
            </p:nvGrpSpPr>
            <p:grpSpPr bwMode="auto">
              <a:xfrm>
                <a:off x="2048" y="2400"/>
                <a:ext cx="912" cy="556"/>
                <a:chOff x="2048" y="2400"/>
                <a:chExt cx="912" cy="556"/>
              </a:xfrm>
            </p:grpSpPr>
            <p:sp>
              <p:nvSpPr>
                <p:cNvPr id="30732" name="Rectangle 14"/>
                <p:cNvSpPr>
                  <a:spLocks noChangeArrowheads="1"/>
                </p:cNvSpPr>
                <p:nvPr/>
              </p:nvSpPr>
              <p:spPr bwMode="auto">
                <a:xfrm>
                  <a:off x="2224" y="2400"/>
                  <a:ext cx="578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600" b="1">
                      <a:solidFill>
                        <a:srgbClr val="0000CC"/>
                      </a:solidFill>
                    </a:rPr>
                    <a:t>$200</a:t>
                  </a:r>
                </a:p>
                <a:p>
                  <a:pPr algn="ctr" eaLnBrk="1" hangingPunct="1"/>
                  <a:r>
                    <a:rPr lang="en-US" altLang="en-US" sz="2600" b="1">
                      <a:solidFill>
                        <a:srgbClr val="0000CC"/>
                      </a:solidFill>
                    </a:rPr>
                    <a:t>$500</a:t>
                  </a:r>
                </a:p>
              </p:txBody>
            </p:sp>
            <p:sp>
              <p:nvSpPr>
                <p:cNvPr id="30733" name="Line 15"/>
                <p:cNvSpPr>
                  <a:spLocks noChangeShapeType="1"/>
                </p:cNvSpPr>
                <p:nvPr/>
              </p:nvSpPr>
              <p:spPr bwMode="auto">
                <a:xfrm>
                  <a:off x="2048" y="2680"/>
                  <a:ext cx="912" cy="0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729" name="Rectangle 12"/>
            <p:cNvSpPr>
              <a:spLocks noChangeArrowheads="1"/>
            </p:cNvSpPr>
            <p:nvPr/>
          </p:nvSpPr>
          <p:spPr bwMode="auto">
            <a:xfrm>
              <a:off x="4708524" y="2933700"/>
              <a:ext cx="373063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CC"/>
                  </a:solidFill>
                </a:rPr>
                <a:t>=</a:t>
              </a:r>
              <a:endParaRPr lang="en-US" altLang="en-US" sz="2600" b="1">
                <a:solidFill>
                  <a:srgbClr val="FF0000"/>
                </a:solidFill>
              </a:endParaRPr>
            </a:p>
          </p:txBody>
        </p:sp>
      </p:grpSp>
      <p:pic>
        <p:nvPicPr>
          <p:cNvPr id="30726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/>
          </p:cNvGraphicFramePr>
          <p:nvPr/>
        </p:nvGraphicFramePr>
        <p:xfrm>
          <a:off x="228600" y="2743200"/>
          <a:ext cx="8534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Worksheet" r:id="rId4" imgW="3362410" imgH="1085805" progId="Excel.Sheet.8">
                  <p:embed/>
                </p:oleObj>
              </mc:Choice>
              <mc:Fallback>
                <p:oleObj name="Worksheet" r:id="rId4" imgW="3362410" imgH="1085805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85344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71842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Contribution Margin Ratio (CM Ratio)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9575" y="4252913"/>
            <a:ext cx="8582025" cy="2147887"/>
            <a:chOff x="457200" y="4039658"/>
            <a:chExt cx="8582025" cy="2148174"/>
          </a:xfrm>
        </p:grpSpPr>
        <p:sp>
          <p:nvSpPr>
            <p:cNvPr id="335877" name="Line 5"/>
            <p:cNvSpPr>
              <a:spLocks noChangeShapeType="1"/>
            </p:cNvSpPr>
            <p:nvPr/>
          </p:nvSpPr>
          <p:spPr bwMode="auto">
            <a:xfrm flipH="1" flipV="1">
              <a:off x="6062663" y="4039658"/>
              <a:ext cx="457200" cy="1544843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35878" name="Line 6"/>
            <p:cNvSpPr>
              <a:spLocks noChangeShapeType="1"/>
            </p:cNvSpPr>
            <p:nvPr/>
          </p:nvSpPr>
          <p:spPr bwMode="auto">
            <a:xfrm flipV="1">
              <a:off x="6367463" y="4072999"/>
              <a:ext cx="685800" cy="152420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1753" name="Rectangle 7"/>
            <p:cNvSpPr>
              <a:spLocks noChangeArrowheads="1"/>
            </p:cNvSpPr>
            <p:nvPr/>
          </p:nvSpPr>
          <p:spPr bwMode="auto">
            <a:xfrm>
              <a:off x="457200" y="5355871"/>
              <a:ext cx="8582025" cy="83196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0000CC"/>
                  </a:solidFill>
                </a:rPr>
                <a:t>A $50,000 increase in sales revenue results in a $20,000 increase in CM ($50,000 × 40% = $20,000).</a:t>
              </a:r>
            </a:p>
          </p:txBody>
        </p:sp>
      </p:grp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-60325" y="1406525"/>
            <a:ext cx="920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/>
              <a:t>If Racing Bicycle increases sales from 400 to 500 bikes ($50,000),</a:t>
            </a:r>
            <a:br>
              <a:rPr lang="en-US" altLang="en-US" sz="2400"/>
            </a:br>
            <a:r>
              <a:rPr lang="en-US" altLang="en-US" sz="2400"/>
              <a:t>contribution margin will increase by $20,000 ($50,000 × 40%).</a:t>
            </a:r>
            <a:br>
              <a:rPr lang="en-US" altLang="en-US" sz="2400"/>
            </a:br>
            <a:r>
              <a:rPr lang="en-US" altLang="en-US" sz="2400"/>
              <a:t>Here is the proof:</a:t>
            </a:r>
          </a:p>
        </p:txBody>
      </p:sp>
      <p:pic>
        <p:nvPicPr>
          <p:cNvPr id="3175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462213"/>
            <a:ext cx="5334000" cy="21859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Explain how changes in activity affect contribution margin and net operating income.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600200"/>
            <a:ext cx="8153400" cy="4457700"/>
          </a:xfrm>
          <a:solidFill>
            <a:srgbClr val="EDECD2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mtClean="0">
                <a:solidFill>
                  <a:srgbClr val="633F32"/>
                </a:solidFill>
                <a:cs typeface="Arial" panose="020B0604020202020204" pitchFamily="34" charset="0"/>
              </a:rPr>
              <a:t> 	</a:t>
            </a:r>
            <a:r>
              <a:rPr lang="en-US" altLang="en-US" sz="2500" smtClean="0">
                <a:solidFill>
                  <a:srgbClr val="633F32"/>
                </a:solidFill>
                <a:cs typeface="Arial" panose="020B0604020202020204" pitchFamily="34" charset="0"/>
              </a:rPr>
              <a:t>Coffee Klatch is an espresso stand in a downtown office building. The average selling price of a cup of coffee is $1.49 and the average variable expense per cup is $0.36. The average fixed expense per month is $1,300. An average of 2,100 cups are sold each month. What is the CM Ratio for Coffee Klatch?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500" smtClean="0">
                <a:solidFill>
                  <a:srgbClr val="633F32"/>
                </a:solidFill>
                <a:cs typeface="Arial" panose="020B0604020202020204" pitchFamily="34" charset="0"/>
              </a:rPr>
              <a:t>a. 1.319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500" smtClean="0">
                <a:solidFill>
                  <a:srgbClr val="633F32"/>
                </a:solidFill>
                <a:cs typeface="Arial" panose="020B0604020202020204" pitchFamily="34" charset="0"/>
              </a:rPr>
              <a:t>b. 0.758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500" smtClean="0">
                <a:solidFill>
                  <a:srgbClr val="633F32"/>
                </a:solidFill>
                <a:cs typeface="Arial" panose="020B0604020202020204" pitchFamily="34" charset="0"/>
              </a:rPr>
              <a:t>c. 0.242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500" smtClean="0">
                <a:solidFill>
                  <a:srgbClr val="633F32"/>
                </a:solidFill>
                <a:cs typeface="Arial" panose="020B0604020202020204" pitchFamily="34" charset="0"/>
              </a:rPr>
              <a:t>d. 4.139</a:t>
            </a:r>
          </a:p>
        </p:txBody>
      </p:sp>
      <p:pic>
        <p:nvPicPr>
          <p:cNvPr id="41988" name="Picture 4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3053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88950" y="1600200"/>
            <a:ext cx="8153400" cy="4457700"/>
          </a:xfrm>
          <a:prstGeom prst="rect">
            <a:avLst/>
          </a:prstGeom>
          <a:solidFill>
            <a:srgbClr val="EDECD2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Times" pitchFamily="18" charset="0"/>
              <a:buNone/>
              <a:defRPr/>
            </a:pPr>
            <a:r>
              <a:rPr lang="en-US" dirty="0" smtClean="0">
                <a:solidFill>
                  <a:srgbClr val="633F32"/>
                </a:solidFill>
                <a:cs typeface="Arial" pitchFamily="34" charset="0"/>
              </a:rPr>
              <a:t> 	</a:t>
            </a:r>
            <a:r>
              <a:rPr lang="en-US" sz="2500" dirty="0" smtClean="0">
                <a:solidFill>
                  <a:srgbClr val="633F32"/>
                </a:solidFill>
                <a:cs typeface="Arial" pitchFamily="34" charset="0"/>
              </a:rPr>
              <a:t>Coffee Klatch is an espresso stand in a downtown office building. The average selling price of a cup of coffee is $1.49 and the average variable expense per cup is $0.36. The average fixed expense per month is $1,300. An average of 2,100 cups are sold each month. What is the CM Ratio for Coffee Klatch?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a. 1.319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500" dirty="0" smtClean="0">
                <a:solidFill>
                  <a:srgbClr val="633F32"/>
                </a:solidFill>
                <a:cs typeface="Arial" pitchFamily="34" charset="0"/>
              </a:rPr>
              <a:t>b. 0.758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c. 0.242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d. 4.139</a:t>
            </a:r>
          </a:p>
        </p:txBody>
      </p:sp>
      <p:pic>
        <p:nvPicPr>
          <p:cNvPr id="18" name="Picture 4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3053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812800" y="4362450"/>
            <a:ext cx="482600" cy="485775"/>
          </a:xfrm>
          <a:prstGeom prst="ellipse">
            <a:avLst/>
          </a:prstGeom>
          <a:noFill/>
          <a:ln w="50799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3798" name="Group 5"/>
          <p:cNvGrpSpPr>
            <a:grpSpLocks/>
          </p:cNvGrpSpPr>
          <p:nvPr/>
        </p:nvGrpSpPr>
        <p:grpSpPr bwMode="auto">
          <a:xfrm>
            <a:off x="3200400" y="4038600"/>
            <a:ext cx="5638800" cy="2667000"/>
            <a:chOff x="2016" y="2544"/>
            <a:chExt cx="3552" cy="1680"/>
          </a:xfrm>
        </p:grpSpPr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2016" y="2544"/>
              <a:ext cx="3552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0" name="Text Box 7"/>
            <p:cNvSpPr txBox="1">
              <a:spLocks noChangeArrowheads="1"/>
            </p:cNvSpPr>
            <p:nvPr/>
          </p:nvSpPr>
          <p:spPr bwMode="auto">
            <a:xfrm>
              <a:off x="3120" y="2544"/>
              <a:ext cx="240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Unit contribution margin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Unit selling price</a:t>
              </a:r>
            </a:p>
          </p:txBody>
        </p:sp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>
              <a:off x="3216" y="2806"/>
              <a:ext cx="220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2016" y="2651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CM Ratio =</a:t>
              </a:r>
            </a:p>
          </p:txBody>
        </p:sp>
        <p:sp>
          <p:nvSpPr>
            <p:cNvPr id="33803" name="Text Box 10"/>
            <p:cNvSpPr txBox="1">
              <a:spLocks noChangeArrowheads="1"/>
            </p:cNvSpPr>
            <p:nvPr/>
          </p:nvSpPr>
          <p:spPr bwMode="auto">
            <a:xfrm>
              <a:off x="2832" y="320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</a:t>
              </a:r>
            </a:p>
          </p:txBody>
        </p:sp>
        <p:sp>
          <p:nvSpPr>
            <p:cNvPr id="33804" name="Text Box 11"/>
            <p:cNvSpPr txBox="1">
              <a:spLocks noChangeArrowheads="1"/>
            </p:cNvSpPr>
            <p:nvPr/>
          </p:nvSpPr>
          <p:spPr bwMode="auto">
            <a:xfrm>
              <a:off x="2976" y="3072"/>
              <a:ext cx="16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($1.49 - $0.36)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$1.49</a:t>
              </a:r>
            </a:p>
          </p:txBody>
        </p:sp>
        <p:sp>
          <p:nvSpPr>
            <p:cNvPr id="33805" name="Text Box 12"/>
            <p:cNvSpPr txBox="1">
              <a:spLocks noChangeArrowheads="1"/>
            </p:cNvSpPr>
            <p:nvPr/>
          </p:nvSpPr>
          <p:spPr bwMode="auto">
            <a:xfrm>
              <a:off x="2880" y="37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</a:t>
              </a:r>
            </a:p>
          </p:txBody>
        </p:sp>
        <p:sp>
          <p:nvSpPr>
            <p:cNvPr id="33806" name="Text Box 13"/>
            <p:cNvSpPr txBox="1">
              <a:spLocks noChangeArrowheads="1"/>
            </p:cNvSpPr>
            <p:nvPr/>
          </p:nvSpPr>
          <p:spPr bwMode="auto">
            <a:xfrm>
              <a:off x="3024" y="3658"/>
              <a:ext cx="91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$1.13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$1.49</a:t>
              </a:r>
            </a:p>
          </p:txBody>
        </p:sp>
        <p:sp>
          <p:nvSpPr>
            <p:cNvPr id="33807" name="Text Box 14"/>
            <p:cNvSpPr txBox="1">
              <a:spLocks noChangeArrowheads="1"/>
            </p:cNvSpPr>
            <p:nvPr/>
          </p:nvSpPr>
          <p:spPr bwMode="auto">
            <a:xfrm>
              <a:off x="3792" y="3766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 0.758</a:t>
              </a:r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>
              <a:off x="3216" y="3349"/>
              <a:ext cx="115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9" name="Line 16"/>
            <p:cNvSpPr>
              <a:spLocks noChangeShapeType="1"/>
            </p:cNvSpPr>
            <p:nvPr/>
          </p:nvSpPr>
          <p:spPr bwMode="auto">
            <a:xfrm>
              <a:off x="3216" y="3921"/>
              <a:ext cx="52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Contribution Margin Ratio (CM Ratio)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57200" y="156845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The relationship between profit and the CM ratio can be expressed using the following equation: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695575"/>
            <a:ext cx="8534400" cy="588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Profit = (CM ratio × Sales) – Fixed expenses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1175" y="4981575"/>
            <a:ext cx="6003925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/>
              <a:t>Profit = (40% × </a:t>
            </a:r>
            <a:r>
              <a:rPr lang="en-US" altLang="en-US" sz="2800">
                <a:solidFill>
                  <a:srgbClr val="C00000"/>
                </a:solidFill>
              </a:rPr>
              <a:t>$250,000) </a:t>
            </a:r>
            <a:r>
              <a:rPr lang="en-US" altLang="en-US" sz="2800"/>
              <a:t>– $80,000</a:t>
            </a:r>
          </a:p>
          <a:p>
            <a:pPr eaLnBrk="1" hangingPunct="1"/>
            <a:r>
              <a:rPr lang="en-US" altLang="en-US" sz="2800"/>
              <a:t>Profit = $100,000 – $80,000</a:t>
            </a:r>
          </a:p>
          <a:p>
            <a:pPr eaLnBrk="1" hangingPunct="1"/>
            <a:r>
              <a:rPr lang="en-US" altLang="en-US" sz="2800"/>
              <a:t>Profit = </a:t>
            </a:r>
            <a:r>
              <a:rPr lang="en-US" altLang="en-US" sz="2800">
                <a:solidFill>
                  <a:srgbClr val="C00000"/>
                </a:solidFill>
              </a:rPr>
              <a:t>$20,000</a:t>
            </a:r>
            <a:br>
              <a:rPr lang="en-US" altLang="en-US" sz="2800">
                <a:solidFill>
                  <a:srgbClr val="C00000"/>
                </a:solidFill>
              </a:rPr>
            </a:br>
            <a:endParaRPr lang="en-US" altLang="en-US" sz="28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" y="3503479"/>
            <a:ext cx="8915400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If Racing Bicycle increased its sales volume to 500 bikes, what would management expect profit or net operating income to be?</a:t>
            </a:r>
          </a:p>
        </p:txBody>
      </p:sp>
      <p:pic>
        <p:nvPicPr>
          <p:cNvPr id="3482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 4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320925"/>
            <a:ext cx="5334000" cy="323215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Show the effects on net operating income of changes in variable costs, fixed costs, selling price, and volume.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The Variable Expense Ratio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33400" y="16002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990000"/>
                </a:solidFill>
              </a:rPr>
              <a:t>The variable expense ratio is the ratio of variable expenses to sales. It can be computed by dividing the total variable expenses by the total sales, or in a single product analysis, it can be computed by dividing the variable expenses per unit by the unit selling price.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1371600" y="3675063"/>
          <a:ext cx="6308725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Worksheet" r:id="rId4" imgW="4591077" imgH="1952728" progId="Excel.Sheet.12">
                  <p:embed/>
                </p:oleObj>
              </mc:Choice>
              <mc:Fallback>
                <p:oleObj name="Worksheet" r:id="rId4" imgW="4591077" imgH="1952728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75063"/>
                        <a:ext cx="6308725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Changes in Fixed Costs and Sales Volume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4050"/>
            <a:ext cx="8229600" cy="4324350"/>
          </a:xfrm>
        </p:spPr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z="3200" smtClean="0">
                <a:solidFill>
                  <a:srgbClr val="C00000"/>
                </a:solidFill>
                <a:cs typeface="Arial" panose="020B0604020202020204" pitchFamily="34" charset="0"/>
              </a:rPr>
              <a:t>What is the profit impact if Racing Bicycle can increase unit sales from 500 to 540 by increasing the monthly advertising budget by $10,000?</a:t>
            </a:r>
            <a:r>
              <a:rPr lang="en-US" altLang="en-US" sz="3600" smtClean="0">
                <a:cs typeface="Arial" panose="020B0604020202020204" pitchFamily="34" charset="0"/>
              </a:rPr>
              <a:t/>
            </a:r>
            <a:br>
              <a:rPr lang="en-US" altLang="en-US" sz="3600" smtClean="0">
                <a:cs typeface="Arial" panose="020B0604020202020204" pitchFamily="34" charset="0"/>
              </a:rPr>
            </a:br>
            <a:endParaRPr lang="en-US" altLang="en-US" sz="3600" smtClean="0">
              <a:cs typeface="Arial" panose="020B0604020202020204" pitchFamily="34" charset="0"/>
            </a:endParaRPr>
          </a:p>
        </p:txBody>
      </p:sp>
      <p:pic>
        <p:nvPicPr>
          <p:cNvPr id="3789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495800"/>
            <a:ext cx="12985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8"/>
          <p:cNvGraphicFramePr>
            <a:graphicFrameLocks noChangeAspect="1"/>
          </p:cNvGraphicFramePr>
          <p:nvPr/>
        </p:nvGraphicFramePr>
        <p:xfrm>
          <a:off x="533400" y="2597150"/>
          <a:ext cx="80645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Worksheet" r:id="rId4" imgW="3600513" imgH="1362062" progId="Excel.Sheet.12">
                  <p:embed/>
                </p:oleObj>
              </mc:Choice>
              <mc:Fallback>
                <p:oleObj name="Worksheet" r:id="rId4" imgW="3600513" imgH="1362062" progId="Excel.Shee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7150"/>
                        <a:ext cx="80645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Changes in Fixed Costs and Sales Volume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1825625"/>
            <a:ext cx="6934200" cy="2676525"/>
            <a:chOff x="457200" y="1362075"/>
            <a:chExt cx="6934200" cy="2676525"/>
          </a:xfrm>
        </p:grpSpPr>
        <p:sp>
          <p:nvSpPr>
            <p:cNvPr id="344069" name="Rectangle 5"/>
            <p:cNvSpPr>
              <a:spLocks noChangeArrowheads="1"/>
            </p:cNvSpPr>
            <p:nvPr/>
          </p:nvSpPr>
          <p:spPr bwMode="auto">
            <a:xfrm>
              <a:off x="457200" y="1362075"/>
              <a:ext cx="5905500" cy="4667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$80,000 + $10,000 advertising = $90,000</a:t>
              </a:r>
            </a:p>
          </p:txBody>
        </p:sp>
        <p:sp>
          <p:nvSpPr>
            <p:cNvPr id="344070" name="Line 6"/>
            <p:cNvSpPr>
              <a:spLocks noChangeShapeType="1"/>
            </p:cNvSpPr>
            <p:nvPr/>
          </p:nvSpPr>
          <p:spPr bwMode="auto">
            <a:xfrm>
              <a:off x="3810000" y="1828800"/>
              <a:ext cx="3581400" cy="2209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344071" name="Rectangle 7"/>
          <p:cNvSpPr>
            <a:spLocks noChangeArrowheads="1"/>
          </p:cNvSpPr>
          <p:nvPr/>
        </p:nvSpPr>
        <p:spPr bwMode="auto">
          <a:xfrm>
            <a:off x="609600" y="5721350"/>
            <a:ext cx="7924800" cy="8318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Sales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increased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$20,000,  but net operating income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decreased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$2,000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Changes in Fixed Costs and Sales Volume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143000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 typeface="Times" panose="02020603050405020304" pitchFamily="18" charset="0"/>
              <a:buNone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 shortcut solution using  incremental analysis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457200" y="2895600"/>
          <a:ext cx="828833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Worksheet" r:id="rId4" imgW="2790892" imgH="600193" progId="Excel.Sheet.8">
                  <p:embed/>
                </p:oleObj>
              </mc:Choice>
              <mc:Fallback>
                <p:oleObj name="Worksheet" r:id="rId4" imgW="2790892" imgH="6001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8288338" cy="17541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45791" dir="3378596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7" descr="G:\FILES\PFILES\MSOFFICE\MEDIA\CNTCD1\ClipArt1\j019811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800600"/>
            <a:ext cx="1016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2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 in Variable Costs and Sales Volume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33400" y="1746250"/>
            <a:ext cx="80772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solidFill>
                  <a:srgbClr val="C00000"/>
                </a:solidFill>
              </a:rPr>
              <a:t>What is the profit impact if Racing Bicycle can use higher quality raw materials, thus increasing variable costs per unit by $10, to generate an increase in unit sales from 500 to 580?</a:t>
            </a:r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495800"/>
            <a:ext cx="12985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685800" y="2667000"/>
          <a:ext cx="78581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Worksheet" r:id="rId4" imgW="3676533" imgH="1362062" progId="Excel.Sheet.12">
                  <p:embed/>
                </p:oleObj>
              </mc:Choice>
              <mc:Fallback>
                <p:oleObj name="Worksheet" r:id="rId4" imgW="3676533" imgH="1362062" progId="Excel.Shee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785812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 in Variable Costs and Sales Volume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1743075"/>
            <a:ext cx="7010400" cy="1838325"/>
            <a:chOff x="576" y="906"/>
            <a:chExt cx="4251" cy="1158"/>
          </a:xfrm>
        </p:grpSpPr>
        <p:sp>
          <p:nvSpPr>
            <p:cNvPr id="350214" name="Line 6"/>
            <p:cNvSpPr>
              <a:spLocks noChangeShapeType="1"/>
            </p:cNvSpPr>
            <p:nvPr/>
          </p:nvSpPr>
          <p:spPr bwMode="auto">
            <a:xfrm>
              <a:off x="2544" y="1056"/>
              <a:ext cx="1868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50213" name="Rectangle 5"/>
            <p:cNvSpPr>
              <a:spLocks noChangeArrowheads="1"/>
            </p:cNvSpPr>
            <p:nvPr/>
          </p:nvSpPr>
          <p:spPr bwMode="auto">
            <a:xfrm>
              <a:off x="576" y="906"/>
              <a:ext cx="4251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580 units </a:t>
              </a: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×</a:t>
              </a: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$310 variable cost/unit = $179,800</a:t>
              </a:r>
            </a:p>
          </p:txBody>
        </p:sp>
      </p:grpSp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609600" y="5721350"/>
            <a:ext cx="7924800" cy="8318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Sales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$40,000 and net operating income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$10,200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4199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Basics of Cost-Volume-Profit Analysis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76200" y="5486400"/>
            <a:ext cx="8991600" cy="8905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1"/>
                </a:solidFill>
                <a:latin typeface="Arial" charset="0"/>
              </a:rPr>
              <a:t>Contribution Margin (CM) is the amount remaining from sales revenue after variable expenses have been deducted.</a:t>
            </a:r>
          </a:p>
        </p:txBody>
      </p:sp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2286000" y="2733675"/>
          <a:ext cx="4495800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4" imgW="2943292" imgH="1743026" progId="Excel.Sheet.12">
                  <p:embed/>
                </p:oleObj>
              </mc:Choice>
              <mc:Fallback>
                <p:oleObj name="Worksheet" r:id="rId4" imgW="2943292" imgH="1743026" progId="Excel.Shee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33675"/>
                        <a:ext cx="4495800" cy="264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371600"/>
            <a:ext cx="8915400" cy="1196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The contribution income statement is helpful to managers in judging the impact on profits of changes in selling price, cost, or volume. The emphasis is on cost behavior.</a:t>
            </a:r>
          </a:p>
        </p:txBody>
      </p:sp>
      <p:pic>
        <p:nvPicPr>
          <p:cNvPr id="615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nimBg="1" autoUpdateAnimBg="0"/>
      <p:bldP spid="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 in Fixed Cost, Sales Price,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and Volume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1746250"/>
            <a:ext cx="8763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solidFill>
                  <a:srgbClr val="C00000"/>
                </a:solidFill>
              </a:rPr>
              <a:t>What is the profit impact if RBC: (1) cuts its selling price $20 per unit, (2) increases its advertising budget by $15,000 per month, and (3) increases sales from 500 to 650 units per month? </a:t>
            </a:r>
          </a:p>
        </p:txBody>
      </p:sp>
      <p:pic>
        <p:nvPicPr>
          <p:cNvPr id="430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495800"/>
            <a:ext cx="12985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457200" y="5721350"/>
            <a:ext cx="8305800" cy="8318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Sales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$62,000,  fixed costs increase by $15,000, and net operating income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$2,000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 in Fixed Cost, Sales Price,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and Volume</a:t>
            </a:r>
          </a:p>
        </p:txBody>
      </p:sp>
      <p:graphicFrame>
        <p:nvGraphicFramePr>
          <p:cNvPr id="44036" name="Object 5"/>
          <p:cNvGraphicFramePr>
            <a:graphicFrameLocks noChangeAspect="1"/>
          </p:cNvGraphicFramePr>
          <p:nvPr/>
        </p:nvGraphicFramePr>
        <p:xfrm>
          <a:off x="965200" y="2597150"/>
          <a:ext cx="71882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Worksheet" r:id="rId4" imgW="3428964" imgH="1362062" progId="Excel.Sheet.12">
                  <p:embed/>
                </p:oleObj>
              </mc:Choice>
              <mc:Fallback>
                <p:oleObj name="Worksheet" r:id="rId4" imgW="3428964" imgH="1362062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597150"/>
                        <a:ext cx="718820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825625"/>
            <a:ext cx="5715000" cy="1298575"/>
            <a:chOff x="576" y="906"/>
            <a:chExt cx="3506" cy="866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544" y="1056"/>
              <a:ext cx="1538" cy="7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76" y="906"/>
              <a:ext cx="2638" cy="2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650 units </a:t>
              </a: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×</a:t>
              </a: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$480 = $312,000</a:t>
              </a:r>
            </a:p>
          </p:txBody>
        </p:sp>
      </p:grpSp>
      <p:pic>
        <p:nvPicPr>
          <p:cNvPr id="4403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 in Variable Cost, Fixed Cost,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and Sales Volume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" y="1670050"/>
            <a:ext cx="8763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solidFill>
                  <a:srgbClr val="C00000"/>
                </a:solidFill>
              </a:rPr>
              <a:t>What is the profit impact if RBC: (1) pays a $15 sales commission per bike sold instead of paying salespersons flat salaries that currently total $6,000 per month, and (2) increases unit sales from 500 to 575 bikes? </a:t>
            </a: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495800"/>
            <a:ext cx="12985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Change in Variable Cost, Fixed Cost,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and Sales Volume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381000" y="5797550"/>
            <a:ext cx="8305800" cy="8286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Sales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$37,500, fixed expenses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decrease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$6,000, and net operating income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by $12,375.</a:t>
            </a:r>
          </a:p>
        </p:txBody>
      </p:sp>
      <p:graphicFrame>
        <p:nvGraphicFramePr>
          <p:cNvPr id="46084" name="Object 6"/>
          <p:cNvGraphicFramePr>
            <a:graphicFrameLocks noChangeAspect="1"/>
          </p:cNvGraphicFramePr>
          <p:nvPr/>
        </p:nvGraphicFramePr>
        <p:xfrm>
          <a:off x="457200" y="2301875"/>
          <a:ext cx="8229600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Worksheet" r:id="rId4" imgW="3390810" imgH="1362062" progId="Excel.Sheet.12">
                  <p:embed/>
                </p:oleObj>
              </mc:Choice>
              <mc:Fallback>
                <p:oleObj name="Worksheet" r:id="rId4" imgW="3390810" imgH="1362062" progId="Excel.Shee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01875"/>
                        <a:ext cx="8229600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758950"/>
            <a:ext cx="5715000" cy="1670050"/>
            <a:chOff x="576" y="906"/>
            <a:chExt cx="3460" cy="1052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544" y="1056"/>
              <a:ext cx="1492" cy="9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76" y="906"/>
              <a:ext cx="2638" cy="2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575 units </a:t>
              </a: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×</a:t>
              </a: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$315 = $181,125</a:t>
              </a:r>
            </a:p>
          </p:txBody>
        </p:sp>
      </p:grpSp>
      <p:pic>
        <p:nvPicPr>
          <p:cNvPr id="4608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Change in Regular Sales Price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1670050"/>
            <a:ext cx="8077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solidFill>
                  <a:srgbClr val="C00000"/>
                </a:solidFill>
              </a:rPr>
              <a:t>If RBC has an opportunity to sell 150 bikes to a wholesaler without disturbing sales to other customers or fixed expenses, what price would it quote to the wholesaler if it wants to increase monthly profits by $3,000? </a:t>
            </a:r>
          </a:p>
        </p:txBody>
      </p:sp>
      <p:pic>
        <p:nvPicPr>
          <p:cNvPr id="471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884738"/>
            <a:ext cx="12985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Change in Regular Sales Price</a:t>
            </a: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309563" y="1811338"/>
          <a:ext cx="71532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Worksheet" r:id="rId4" imgW="3378600" imgH="765360" progId="Excel.Sheet.8">
                  <p:embed/>
                </p:oleObj>
              </mc:Choice>
              <mc:Fallback>
                <p:oleObj name="Worksheet" r:id="rId4" imgW="3378600" imgH="76536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811338"/>
                        <a:ext cx="71532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84138" y="3843338"/>
          <a:ext cx="8907462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Worksheet" r:id="rId6" imgW="3352800" imgH="714414" progId="Excel.Sheet.8">
                  <p:embed/>
                </p:oleObj>
              </mc:Choice>
              <mc:Fallback>
                <p:oleObj name="Worksheet" r:id="rId6" imgW="3352800" imgH="71441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843338"/>
                        <a:ext cx="8907462" cy="1871662"/>
                      </a:xfrm>
                      <a:prstGeom prst="rect">
                        <a:avLst/>
                      </a:prstGeom>
                      <a:solidFill>
                        <a:srgbClr val="39639D"/>
                      </a:solidFill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5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900363"/>
            <a:ext cx="5334000" cy="113823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Determine the break-even point.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Break-even Analysis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304800" y="1647825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b="1"/>
              <a:t>The equation and formula methods can be used to determine the unit sales and dollar sales needed to achieve a target profit of zero. Let’s use the RBC information to complete the break-even analysis.</a:t>
            </a:r>
          </a:p>
        </p:txBody>
      </p:sp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990600" y="3355975"/>
          <a:ext cx="707072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Worksheet" r:id="rId4" imgW="4506596" imgH="1892774" progId="Excel.Sheet.12">
                  <p:embed/>
                </p:oleObj>
              </mc:Choice>
              <mc:Fallback>
                <p:oleObj name="Worksheet" r:id="rId4" imgW="4506596" imgH="1892774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5975"/>
                        <a:ext cx="707072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Break-even in Unit Sales: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Equation Method</a:t>
            </a: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1905000" y="4360863"/>
            <a:ext cx="5207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$0  =  $200 × Q  +  $80,000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595313" y="1895475"/>
            <a:ext cx="79390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Profits  =  Unit CM × Q – Fixed expenses</a:t>
            </a:r>
          </a:p>
        </p:txBody>
      </p: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533400" y="2647950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 b="1"/>
              <a:t>Suppose RBC wants to know how many bikes must be sold to break-even                 (earn a target profit of $0).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0" y="4727575"/>
            <a:ext cx="6172200" cy="1139825"/>
            <a:chOff x="1524000" y="4356337"/>
            <a:chExt cx="6172200" cy="1139588"/>
          </a:xfrm>
          <a:solidFill>
            <a:schemeClr val="accent2"/>
          </a:solidFill>
        </p:grpSpPr>
        <p:sp>
          <p:nvSpPr>
            <p:cNvPr id="8" name="TextBox 7"/>
            <p:cNvSpPr txBox="1"/>
            <p:nvPr/>
          </p:nvSpPr>
          <p:spPr>
            <a:xfrm>
              <a:off x="1524000" y="5029297"/>
              <a:ext cx="6172200" cy="466628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Profits are zero at the break-even point.</a:t>
              </a:r>
            </a:p>
          </p:txBody>
        </p:sp>
        <p:cxnSp>
          <p:nvCxnSpPr>
            <p:cNvPr id="16" name="Elbow Connector 15"/>
            <p:cNvCxnSpPr>
              <a:stCxn id="8" idx="1"/>
              <a:endCxn id="80899" idx="1"/>
            </p:cNvCxnSpPr>
            <p:nvPr/>
          </p:nvCxnSpPr>
          <p:spPr>
            <a:xfrm rot="10800000" flipH="1">
              <a:off x="1524000" y="4356337"/>
              <a:ext cx="381000" cy="906275"/>
            </a:xfrm>
            <a:prstGeom prst="bentConnector3">
              <a:avLst>
                <a:gd name="adj1" fmla="val -60000"/>
              </a:avLst>
            </a:prstGeom>
            <a:grpFill/>
            <a:ln w="28575">
              <a:solidFill>
                <a:schemeClr val="accent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0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Break-even in Unit Sales: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Equation Method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303338" y="2705100"/>
            <a:ext cx="5207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$0  =  $200 × Q  +  $80,000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/>
            </a:r>
            <a:br>
              <a:rPr lang="en-US" altLang="en-US" sz="3200" b="1">
                <a:solidFill>
                  <a:srgbClr val="0000FF"/>
                </a:solidFill>
              </a:rPr>
            </a:br>
            <a:r>
              <a:rPr lang="en-US" altLang="en-US" sz="3200" b="1"/>
              <a:t>$200 × Q = $80,000</a:t>
            </a:r>
          </a:p>
          <a:p>
            <a:pPr eaLnBrk="1" hangingPunct="1"/>
            <a:endParaRPr lang="en-US" altLang="en-US" sz="32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/>
              <a:t>Q  =  </a:t>
            </a:r>
            <a:r>
              <a:rPr lang="en-US" altLang="en-US" sz="3200" b="1">
                <a:solidFill>
                  <a:srgbClr val="C00000"/>
                </a:solidFill>
              </a:rPr>
              <a:t>400 </a:t>
            </a:r>
            <a:r>
              <a:rPr lang="en-US" altLang="en-US" sz="3200" b="1"/>
              <a:t>bikes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595313" y="1905000"/>
            <a:ext cx="79390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Profits  =  Unit CM × Q – Fixed expenses</a:t>
            </a:r>
          </a:p>
        </p:txBody>
      </p:sp>
      <p:pic>
        <p:nvPicPr>
          <p:cNvPr id="522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Basics of Cost-Volume-Profit Analysis</a:t>
            </a: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304800" y="1524000"/>
            <a:ext cx="8534400" cy="9699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mpd="thinThick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1"/>
                </a:solidFill>
                <a:latin typeface="Arial" charset="0"/>
              </a:rPr>
              <a:t>CM is used first to cover fixed expenses.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1"/>
                </a:solidFill>
                <a:latin typeface="Arial" charset="0"/>
              </a:rPr>
              <a:t>Any remaining CM contributes to net operating income.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286000" y="2733675"/>
          <a:ext cx="4495800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4" imgW="2943292" imgH="1743026" progId="Excel.Sheet.12">
                  <p:embed/>
                </p:oleObj>
              </mc:Choice>
              <mc:Fallback>
                <p:oleObj name="Worksheet" r:id="rId4" imgW="2943292" imgH="1743026" progId="Excel.Shee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33675"/>
                        <a:ext cx="4495800" cy="264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Break-even in Unit Sales: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Formula Method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  <a:defRPr/>
            </a:pPr>
            <a:r>
              <a:rPr lang="en-US" sz="3200" dirty="0" smtClean="0"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Let’s apply the formula method to solve for the break-even point.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70063" y="5267325"/>
            <a:ext cx="287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/>
              <a:t>Unit sales =  </a:t>
            </a:r>
            <a:r>
              <a:rPr lang="en-US" altLang="en-US" sz="2800">
                <a:solidFill>
                  <a:srgbClr val="C00000"/>
                </a:solidFill>
              </a:rPr>
              <a:t>400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52600" y="4357688"/>
            <a:ext cx="4953000" cy="954087"/>
            <a:chOff x="1752600" y="4191000"/>
            <a:chExt cx="4953000" cy="954107"/>
          </a:xfrm>
        </p:grpSpPr>
        <p:sp>
          <p:nvSpPr>
            <p:cNvPr id="53262" name="TextBox 11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3429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$80,000</a:t>
              </a:r>
            </a:p>
            <a:p>
              <a:pPr algn="ctr" eaLnBrk="1" hangingPunct="1"/>
              <a:r>
                <a:rPr lang="en-US" altLang="en-US" sz="2800"/>
                <a:t>$200</a:t>
              </a:r>
            </a:p>
          </p:txBody>
        </p:sp>
        <p:sp>
          <p:nvSpPr>
            <p:cNvPr id="53263" name="TextBox 12"/>
            <p:cNvSpPr txBox="1">
              <a:spLocks noChangeArrowheads="1"/>
            </p:cNvSpPr>
            <p:nvPr/>
          </p:nvSpPr>
          <p:spPr bwMode="auto">
            <a:xfrm>
              <a:off x="1752600" y="4429780"/>
              <a:ext cx="28636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800"/>
                <a:t>Unit sales =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962400" y="4648210"/>
              <a:ext cx="20574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54" name="Group 20"/>
          <p:cNvGrpSpPr>
            <a:grpSpLocks/>
          </p:cNvGrpSpPr>
          <p:nvPr/>
        </p:nvGrpSpPr>
        <p:grpSpPr bwMode="auto">
          <a:xfrm>
            <a:off x="1524000" y="2909888"/>
            <a:ext cx="6019800" cy="1066800"/>
            <a:chOff x="914400" y="2743200"/>
            <a:chExt cx="6019800" cy="1066800"/>
          </a:xfrm>
        </p:grpSpPr>
        <p:grpSp>
          <p:nvGrpSpPr>
            <p:cNvPr id="53256" name="Group 15"/>
            <p:cNvGrpSpPr>
              <a:grpSpLocks/>
            </p:cNvGrpSpPr>
            <p:nvPr/>
          </p:nvGrpSpPr>
          <p:grpSpPr bwMode="auto">
            <a:xfrm>
              <a:off x="914400" y="2743200"/>
              <a:ext cx="6019800" cy="1066800"/>
              <a:chOff x="948266" y="2692401"/>
              <a:chExt cx="6019800" cy="10668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948266" y="2692401"/>
                <a:ext cx="6019800" cy="10668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3259" name="Rectangle 6"/>
              <p:cNvSpPr>
                <a:spLocks noChangeArrowheads="1"/>
              </p:cNvSpPr>
              <p:nvPr/>
            </p:nvSpPr>
            <p:spPr bwMode="auto">
              <a:xfrm>
                <a:off x="4035828" y="2819400"/>
                <a:ext cx="2475038" cy="828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chemeClr val="tx2"/>
                    </a:solidFill>
                  </a:rPr>
                  <a:t>Fixed expenses</a:t>
                </a:r>
                <a:br>
                  <a:rPr lang="en-US" altLang="en-US" sz="2400" b="1">
                    <a:solidFill>
                      <a:schemeClr val="tx2"/>
                    </a:solidFill>
                  </a:rPr>
                </a:br>
                <a:r>
                  <a:rPr lang="en-US" altLang="en-US" sz="2400" b="1">
                    <a:solidFill>
                      <a:schemeClr val="tx2"/>
                    </a:solidFill>
                  </a:rPr>
                  <a:t>CM </a:t>
                </a:r>
                <a:r>
                  <a:rPr lang="en-US" altLang="en-US" sz="2400" b="1">
                    <a:solidFill>
                      <a:srgbClr val="008000"/>
                    </a:solidFill>
                  </a:rPr>
                  <a:t>per unit   </a:t>
                </a:r>
              </a:p>
            </p:txBody>
          </p:sp>
          <p:sp>
            <p:nvSpPr>
              <p:cNvPr id="53260" name="Rectangle 7"/>
              <p:cNvSpPr>
                <a:spLocks noChangeArrowheads="1"/>
              </p:cNvSpPr>
              <p:nvPr/>
            </p:nvSpPr>
            <p:spPr bwMode="auto">
              <a:xfrm>
                <a:off x="3501183" y="3001963"/>
                <a:ext cx="358775" cy="45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chemeClr val="tx2"/>
                    </a:solidFill>
                  </a:rPr>
                  <a:t>=</a:t>
                </a:r>
              </a:p>
            </p:txBody>
          </p:sp>
          <p:sp>
            <p:nvSpPr>
              <p:cNvPr id="53261" name="Rectangle 8"/>
              <p:cNvSpPr>
                <a:spLocks noChangeArrowheads="1"/>
              </p:cNvSpPr>
              <p:nvPr/>
            </p:nvSpPr>
            <p:spPr bwMode="auto">
              <a:xfrm>
                <a:off x="1405466" y="2819400"/>
                <a:ext cx="2096729" cy="828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00000"/>
                    </a:solidFill>
                  </a:rPr>
                  <a:t>Unit sales </a:t>
                </a:r>
                <a:r>
                  <a:rPr lang="en-US" altLang="en-US" sz="2400" b="1">
                    <a:solidFill>
                      <a:schemeClr val="tx2"/>
                    </a:solidFill>
                  </a:rPr>
                  <a:t>to </a:t>
                </a:r>
                <a:br>
                  <a:rPr lang="en-US" altLang="en-US" sz="2400" b="1">
                    <a:solidFill>
                      <a:schemeClr val="tx2"/>
                    </a:solidFill>
                  </a:rPr>
                </a:br>
                <a:r>
                  <a:rPr lang="en-US" altLang="en-US" sz="2400" b="1">
                    <a:solidFill>
                      <a:schemeClr val="tx2"/>
                    </a:solidFill>
                  </a:rPr>
                  <a:t>break even</a:t>
                </a:r>
              </a:p>
            </p:txBody>
          </p:sp>
        </p:grpSp>
        <p:cxnSp>
          <p:nvCxnSpPr>
            <p:cNvPr id="20" name="Straight Connector 19"/>
            <p:cNvCxnSpPr>
              <a:stCxn id="53259" idx="1"/>
              <a:endCxn id="53259" idx="3"/>
            </p:cNvCxnSpPr>
            <p:nvPr/>
          </p:nvCxnSpPr>
          <p:spPr>
            <a:xfrm rot="10800000" flipH="1">
              <a:off x="4002088" y="3284537"/>
              <a:ext cx="24749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2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Break-even in Dollar Sales: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Equation Method</a:t>
            </a:r>
          </a:p>
        </p:txBody>
      </p:sp>
      <p:sp>
        <p:nvSpPr>
          <p:cNvPr id="54275" name="TextBox 8"/>
          <p:cNvSpPr txBox="1">
            <a:spLocks noChangeArrowheads="1"/>
          </p:cNvSpPr>
          <p:nvPr/>
        </p:nvSpPr>
        <p:spPr bwMode="auto">
          <a:xfrm>
            <a:off x="609600" y="1828800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/>
              <a:t>Suppose Racing Bicycle wants to compute the sales dollars required to break-even (earn a target profit of $0). Let’s use the equation method to solve this problem.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207963" y="4060825"/>
            <a:ext cx="88598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b="1"/>
              <a:t>Profit  =  CM ratio × Sales – Fixed expenses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481638"/>
            <a:ext cx="4419600" cy="4619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Solve for the unknown “Sales.”</a:t>
            </a:r>
          </a:p>
        </p:txBody>
      </p:sp>
      <p:cxnSp>
        <p:nvCxnSpPr>
          <p:cNvPr id="17" name="Straight Arrow Connector 16"/>
          <p:cNvCxnSpPr>
            <a:stCxn id="15" idx="0"/>
            <a:endCxn id="54276" idx="2"/>
          </p:cNvCxnSpPr>
          <p:nvPr/>
        </p:nvCxnSpPr>
        <p:spPr>
          <a:xfrm rot="5400000" flipH="1" flipV="1">
            <a:off x="3271044" y="4115594"/>
            <a:ext cx="838200" cy="18938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Break-even in Dollar Sales: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Equation Method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52400" y="1903413"/>
            <a:ext cx="88598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b="1"/>
              <a:t>Profit  =  CM ratio × </a:t>
            </a:r>
            <a:r>
              <a:rPr lang="en-US" altLang="en-US" sz="3200" b="1">
                <a:solidFill>
                  <a:srgbClr val="C00000"/>
                </a:solidFill>
              </a:rPr>
              <a:t>Sales</a:t>
            </a:r>
            <a:r>
              <a:rPr lang="en-US" altLang="en-US" sz="3200" b="1"/>
              <a:t> – Fixed expenses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2225" y="2714625"/>
            <a:ext cx="50593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/>
              <a:t>$ 0  =  40% × Sales – $80,000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2225" y="3552825"/>
            <a:ext cx="4060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/>
              <a:t>40% × Sales =  $80,000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95400" y="4484688"/>
            <a:ext cx="41148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/>
              <a:t>Sales = $80,000 ÷ 40%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Sales = </a:t>
            </a:r>
            <a:r>
              <a:rPr lang="en-US" altLang="en-US" sz="2800" b="1">
                <a:solidFill>
                  <a:srgbClr val="C00000"/>
                </a:solidFill>
              </a:rPr>
              <a:t>$200,000</a:t>
            </a:r>
          </a:p>
        </p:txBody>
      </p:sp>
      <p:pic>
        <p:nvPicPr>
          <p:cNvPr id="5530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Break-even in Dollar Sales: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Formula Method</a:t>
            </a:r>
          </a:p>
        </p:txBody>
      </p:sp>
      <p:sp>
        <p:nvSpPr>
          <p:cNvPr id="56323" name="TextBox 8"/>
          <p:cNvSpPr txBox="1">
            <a:spLocks noChangeArrowheads="1"/>
          </p:cNvSpPr>
          <p:nvPr/>
        </p:nvSpPr>
        <p:spPr bwMode="auto">
          <a:xfrm>
            <a:off x="457200" y="19192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Now, let’s use the formula method to calculate the dollar sales at the break-even point.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70063" y="5572125"/>
            <a:ext cx="4075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/>
              <a:t>Dollar sales =  </a:t>
            </a:r>
            <a:r>
              <a:rPr lang="en-US" altLang="en-US" sz="2800">
                <a:solidFill>
                  <a:srgbClr val="C00000"/>
                </a:solidFill>
              </a:rPr>
              <a:t>$200,000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52600" y="4662488"/>
            <a:ext cx="5181600" cy="954087"/>
            <a:chOff x="1752600" y="4191000"/>
            <a:chExt cx="5181600" cy="954107"/>
          </a:xfrm>
        </p:grpSpPr>
        <p:sp>
          <p:nvSpPr>
            <p:cNvPr id="56334" name="TextBox 15"/>
            <p:cNvSpPr txBox="1">
              <a:spLocks noChangeArrowheads="1"/>
            </p:cNvSpPr>
            <p:nvPr/>
          </p:nvSpPr>
          <p:spPr bwMode="auto">
            <a:xfrm>
              <a:off x="3505200" y="4191000"/>
              <a:ext cx="3429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$80,000</a:t>
              </a:r>
            </a:p>
            <a:p>
              <a:pPr algn="ctr" eaLnBrk="1" hangingPunct="1"/>
              <a:r>
                <a:rPr lang="en-US" altLang="en-US" sz="2800"/>
                <a:t>40%</a:t>
              </a:r>
            </a:p>
          </p:txBody>
        </p:sp>
        <p:sp>
          <p:nvSpPr>
            <p:cNvPr id="56335" name="TextBox 16"/>
            <p:cNvSpPr txBox="1">
              <a:spLocks noChangeArrowheads="1"/>
            </p:cNvSpPr>
            <p:nvPr/>
          </p:nvSpPr>
          <p:spPr bwMode="auto">
            <a:xfrm>
              <a:off x="1752600" y="4429780"/>
              <a:ext cx="28636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800"/>
                <a:t>Dollar sales =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14800" y="4648210"/>
              <a:ext cx="22860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6" name="Group 17"/>
          <p:cNvGrpSpPr>
            <a:grpSpLocks/>
          </p:cNvGrpSpPr>
          <p:nvPr/>
        </p:nvGrpSpPr>
        <p:grpSpPr bwMode="auto">
          <a:xfrm>
            <a:off x="1676400" y="3138488"/>
            <a:ext cx="5715000" cy="1143000"/>
            <a:chOff x="1676400" y="2667000"/>
            <a:chExt cx="5715000" cy="1143000"/>
          </a:xfrm>
        </p:grpSpPr>
        <p:grpSp>
          <p:nvGrpSpPr>
            <p:cNvPr id="56328" name="Group 7"/>
            <p:cNvGrpSpPr>
              <a:grpSpLocks/>
            </p:cNvGrpSpPr>
            <p:nvPr/>
          </p:nvGrpSpPr>
          <p:grpSpPr bwMode="auto">
            <a:xfrm>
              <a:off x="1676400" y="2667000"/>
              <a:ext cx="5715000" cy="1143000"/>
              <a:chOff x="1143000" y="4343400"/>
              <a:chExt cx="5715000" cy="11430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143000" y="4343400"/>
                <a:ext cx="5715000" cy="11430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6331" name="Rectangle 11"/>
              <p:cNvSpPr>
                <a:spLocks noChangeArrowheads="1"/>
              </p:cNvSpPr>
              <p:nvPr/>
            </p:nvSpPr>
            <p:spPr bwMode="auto">
              <a:xfrm>
                <a:off x="4149941" y="4514850"/>
                <a:ext cx="2475038" cy="828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chemeClr val="tx2"/>
                    </a:solidFill>
                  </a:rPr>
                  <a:t>Fixed expenses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chemeClr val="tx2"/>
                    </a:solidFill>
                  </a:rPr>
                  <a:t> CM </a:t>
                </a:r>
                <a:r>
                  <a:rPr lang="en-US" altLang="en-US" sz="2400" b="1">
                    <a:solidFill>
                      <a:srgbClr val="0000FF"/>
                    </a:solidFill>
                  </a:rPr>
                  <a:t>ratio</a:t>
                </a:r>
              </a:p>
            </p:txBody>
          </p:sp>
          <p:sp>
            <p:nvSpPr>
              <p:cNvPr id="56332" name="Rectangle 12"/>
              <p:cNvSpPr>
                <a:spLocks noChangeArrowheads="1"/>
              </p:cNvSpPr>
              <p:nvPr/>
            </p:nvSpPr>
            <p:spPr bwMode="auto">
              <a:xfrm>
                <a:off x="3810000" y="4693709"/>
                <a:ext cx="358775" cy="45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tx2"/>
                    </a:solidFill>
                  </a:rPr>
                  <a:t>=</a:t>
                </a:r>
              </a:p>
            </p:txBody>
          </p:sp>
          <p:sp>
            <p:nvSpPr>
              <p:cNvPr id="56333" name="Rectangle 13"/>
              <p:cNvSpPr>
                <a:spLocks noChangeArrowheads="1"/>
              </p:cNvSpPr>
              <p:nvPr/>
            </p:nvSpPr>
            <p:spPr bwMode="auto">
              <a:xfrm>
                <a:off x="1524000" y="4505568"/>
                <a:ext cx="2285883" cy="828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00000"/>
                    </a:solidFill>
                  </a:rPr>
                  <a:t>Dollar sales </a:t>
                </a:r>
                <a:r>
                  <a:rPr lang="en-US" altLang="en-US" sz="2400" b="1">
                    <a:solidFill>
                      <a:schemeClr val="tx2"/>
                    </a:solidFill>
                  </a:rPr>
                  <a:t>to</a:t>
                </a:r>
                <a:br>
                  <a:rPr lang="en-US" altLang="en-US" sz="2400" b="1">
                    <a:solidFill>
                      <a:schemeClr val="tx2"/>
                    </a:solidFill>
                  </a:rPr>
                </a:br>
                <a:r>
                  <a:rPr lang="en-US" altLang="en-US" sz="2400" b="1">
                    <a:solidFill>
                      <a:schemeClr val="tx2"/>
                    </a:solidFill>
                  </a:rPr>
                  <a:t>break even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4800600" y="3255962"/>
              <a:ext cx="2286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32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41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290513">
              <a:spcBef>
                <a:spcPts val="600"/>
              </a:spcBef>
              <a:buClr>
                <a:schemeClr val="accent1"/>
              </a:buClr>
              <a:buSzPct val="76000"/>
              <a:buFont typeface="Times" pitchFamily="34" charset="0"/>
              <a:buNone/>
              <a:defRPr/>
            </a:pPr>
            <a:r>
              <a:rPr lang="en-US" sz="2500" dirty="0">
                <a:latin typeface="Arial" charset="0"/>
                <a:cs typeface="Arial" charset="0"/>
              </a:rPr>
              <a:t>Coffee Klatch is an espresso stand in a downtown office building. The average selling price of a cup of coffee is $1.49 and the average variable expense per cup is $0.36. The average fixed expense per month is $1,300. An average of 2,100 cups are sold each month. What is the break-even sales dollars?</a:t>
            </a:r>
            <a:endParaRPr lang="en-US" sz="2600" dirty="0">
              <a:latin typeface="Arial" charset="0"/>
              <a:cs typeface="Arial" charset="0"/>
            </a:endParaRPr>
          </a:p>
          <a:p>
            <a:pPr marL="407988" lvl="1" indent="-3175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a. $1,300</a:t>
            </a:r>
          </a:p>
          <a:p>
            <a:pPr marL="407988" lvl="1" indent="-3175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b. $1,715</a:t>
            </a:r>
          </a:p>
          <a:p>
            <a:pPr marL="407988" lvl="1" indent="-3175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c. $1,788</a:t>
            </a:r>
          </a:p>
          <a:p>
            <a:pPr marL="407988" lvl="1" indent="-3175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d. $3,129</a:t>
            </a:r>
          </a:p>
        </p:txBody>
      </p:sp>
      <p:pic>
        <p:nvPicPr>
          <p:cNvPr id="5" name="Picture 4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958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41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01650" indent="-501650">
              <a:spcBef>
                <a:spcPts val="600"/>
              </a:spcBef>
              <a:buClr>
                <a:schemeClr val="accent1"/>
              </a:buClr>
              <a:buSzPct val="76000"/>
              <a:buFont typeface="Times" pitchFamily="34" charset="0"/>
              <a:buNone/>
              <a:defRPr/>
            </a:pPr>
            <a:r>
              <a:rPr lang="en-US" sz="2500" dirty="0">
                <a:latin typeface="Arial" charset="0"/>
                <a:cs typeface="Arial" charset="0"/>
              </a:rPr>
              <a:t> 	Coffee Klatch is an espresso stand in a downtown office building. The average selling price of a cup of coffee is $1.49 and the average variable expense per cup is $0.36. The average fixed expense per month is $1,300. An average of 2,100 cups are sold each month. What is the break-even sales dollars?</a:t>
            </a:r>
            <a:endParaRPr lang="en-US" sz="2600" dirty="0">
              <a:latin typeface="Arial" charset="0"/>
              <a:cs typeface="Arial" charset="0"/>
            </a:endParaRPr>
          </a:p>
          <a:p>
            <a:pPr marL="846138" lvl="1" indent="-57150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None/>
              <a:defRPr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  a. $1,300</a:t>
            </a:r>
          </a:p>
          <a:p>
            <a:pPr marL="846138" lvl="1" indent="-57150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   b. $1,715</a:t>
            </a:r>
          </a:p>
          <a:p>
            <a:pPr marL="846138" lvl="1" indent="-57150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  c. $1,788</a:t>
            </a:r>
          </a:p>
          <a:p>
            <a:pPr marL="846138" lvl="1" indent="-57150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  d. $3,129</a:t>
            </a:r>
          </a:p>
        </p:txBody>
      </p:sp>
      <p:pic>
        <p:nvPicPr>
          <p:cNvPr id="16" name="Picture 15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958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914400" y="4437063"/>
            <a:ext cx="515938" cy="515937"/>
          </a:xfrm>
          <a:prstGeom prst="ellipse">
            <a:avLst/>
          </a:prstGeom>
          <a:noFill/>
          <a:ln w="50799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58374" name="Group 5"/>
          <p:cNvGrpSpPr>
            <a:grpSpLocks/>
          </p:cNvGrpSpPr>
          <p:nvPr/>
        </p:nvGrpSpPr>
        <p:grpSpPr bwMode="auto">
          <a:xfrm>
            <a:off x="3276600" y="4100513"/>
            <a:ext cx="5334000" cy="2224087"/>
            <a:chOff x="2160" y="2727"/>
            <a:chExt cx="3360" cy="1401"/>
          </a:xfrm>
        </p:grpSpPr>
        <p:sp>
          <p:nvSpPr>
            <p:cNvPr id="58375" name="Rectangle 6"/>
            <p:cNvSpPr>
              <a:spLocks noChangeArrowheads="1"/>
            </p:cNvSpPr>
            <p:nvPr/>
          </p:nvSpPr>
          <p:spPr bwMode="auto">
            <a:xfrm>
              <a:off x="2160" y="2736"/>
              <a:ext cx="3360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58376" name="Text Box 7"/>
            <p:cNvSpPr txBox="1">
              <a:spLocks noChangeArrowheads="1"/>
            </p:cNvSpPr>
            <p:nvPr/>
          </p:nvSpPr>
          <p:spPr bwMode="auto">
            <a:xfrm>
              <a:off x="3792" y="2727"/>
              <a:ext cx="16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Fixed expenses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CM Ratio</a:t>
              </a:r>
            </a:p>
          </p:txBody>
        </p:sp>
        <p:sp>
          <p:nvSpPr>
            <p:cNvPr id="58377" name="Line 8"/>
            <p:cNvSpPr>
              <a:spLocks noChangeShapeType="1"/>
            </p:cNvSpPr>
            <p:nvPr/>
          </p:nvSpPr>
          <p:spPr bwMode="auto">
            <a:xfrm>
              <a:off x="3936" y="2998"/>
              <a:ext cx="139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8" name="Text Box 9"/>
            <p:cNvSpPr txBox="1">
              <a:spLocks noChangeArrowheads="1"/>
            </p:cNvSpPr>
            <p:nvPr/>
          </p:nvSpPr>
          <p:spPr bwMode="auto">
            <a:xfrm>
              <a:off x="2256" y="2728"/>
              <a:ext cx="12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Break-even</a:t>
              </a:r>
              <a:br>
                <a:rPr lang="en-US" altLang="en-US" sz="2400" b="1">
                  <a:solidFill>
                    <a:srgbClr val="FFFFFF"/>
                  </a:solidFill>
                </a:rPr>
              </a:br>
              <a:r>
                <a:rPr lang="en-US" altLang="en-US" sz="2400" b="1">
                  <a:solidFill>
                    <a:srgbClr val="FFFFFF"/>
                  </a:solidFill>
                </a:rPr>
                <a:t>sales </a:t>
              </a:r>
            </a:p>
          </p:txBody>
        </p:sp>
        <p:sp>
          <p:nvSpPr>
            <p:cNvPr id="58379" name="Text Box 10"/>
            <p:cNvSpPr txBox="1">
              <a:spLocks noChangeArrowheads="1"/>
            </p:cNvSpPr>
            <p:nvPr/>
          </p:nvSpPr>
          <p:spPr bwMode="auto">
            <a:xfrm>
              <a:off x="3600" y="3168"/>
              <a:ext cx="11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$1,300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0.758</a:t>
              </a:r>
            </a:p>
          </p:txBody>
        </p:sp>
        <p:sp>
          <p:nvSpPr>
            <p:cNvPr id="58380" name="Text Box 11"/>
            <p:cNvSpPr txBox="1">
              <a:spLocks noChangeArrowheads="1"/>
            </p:cNvSpPr>
            <p:nvPr/>
          </p:nvSpPr>
          <p:spPr bwMode="auto">
            <a:xfrm>
              <a:off x="3504" y="3744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   </a:t>
              </a:r>
              <a:r>
                <a:rPr lang="en-US" altLang="en-US" sz="2400" b="1" i="1">
                  <a:solidFill>
                    <a:srgbClr val="FFFF00"/>
                  </a:solidFill>
                </a:rPr>
                <a:t>$1,715</a:t>
              </a:r>
            </a:p>
          </p:txBody>
        </p:sp>
        <p:sp>
          <p:nvSpPr>
            <p:cNvPr id="58381" name="Line 12"/>
            <p:cNvSpPr>
              <a:spLocks noChangeShapeType="1"/>
            </p:cNvSpPr>
            <p:nvPr/>
          </p:nvSpPr>
          <p:spPr bwMode="auto">
            <a:xfrm>
              <a:off x="3936" y="3445"/>
              <a:ext cx="52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2" name="Text Box 13"/>
            <p:cNvSpPr txBox="1">
              <a:spLocks noChangeArrowheads="1"/>
            </p:cNvSpPr>
            <p:nvPr/>
          </p:nvSpPr>
          <p:spPr bwMode="auto">
            <a:xfrm>
              <a:off x="3504" y="329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</a:t>
              </a:r>
            </a:p>
          </p:txBody>
        </p:sp>
        <p:sp>
          <p:nvSpPr>
            <p:cNvPr id="58383" name="Text Box 14"/>
            <p:cNvSpPr txBox="1">
              <a:spLocks noChangeArrowheads="1"/>
            </p:cNvSpPr>
            <p:nvPr/>
          </p:nvSpPr>
          <p:spPr bwMode="auto">
            <a:xfrm>
              <a:off x="3503" y="284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FFFF"/>
                  </a:solidFill>
                </a:rPr>
                <a:t>=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153400" cy="4419600"/>
          </a:xfrm>
          <a:solidFill>
            <a:schemeClr val="accent4">
              <a:lumMod val="40000"/>
              <a:lumOff val="60000"/>
            </a:schemeClr>
          </a:solidFill>
          <a:ln w="12699"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233363" indent="0" eaLnBrk="1" hangingPunct="1">
              <a:buFont typeface="Times" pitchFamily="34" charset="0"/>
              <a:buNone/>
              <a:defRPr/>
            </a:pPr>
            <a:r>
              <a:rPr lang="en-US" sz="2500" dirty="0" smtClean="0">
                <a:cs typeface="Arial" charset="0"/>
              </a:rPr>
              <a:t>Coffee Klatch is an espresso stand in a downtown office building. The average selling price of a cup of coffee is $1.49 and the average variable expense per cup is $0.36. The average fixed expense per month is $1,300. An average of 2,100 cups are sold each month. What is the break-even sales in units?</a:t>
            </a:r>
          </a:p>
          <a:p>
            <a:pPr marL="233363" indent="0" eaLnBrk="1" hangingPunct="1">
              <a:buFont typeface="Times" pitchFamily="34" charset="0"/>
              <a:buNone/>
              <a:defRPr/>
            </a:pPr>
            <a:r>
              <a:rPr lang="en-US" sz="2500" dirty="0" smtClean="0">
                <a:cs typeface="Arial" charset="0"/>
              </a:rPr>
              <a:t> a. 872 cups</a:t>
            </a:r>
          </a:p>
          <a:p>
            <a:pPr marL="233363" indent="0" eaLnBrk="1" hangingPunct="1">
              <a:buFont typeface="Times" pitchFamily="34" charset="0"/>
              <a:buNone/>
              <a:defRPr/>
            </a:pPr>
            <a:r>
              <a:rPr lang="en-US" sz="2500" dirty="0" smtClean="0">
                <a:cs typeface="Arial" charset="0"/>
              </a:rPr>
              <a:t> b. 3,611 cups</a:t>
            </a:r>
          </a:p>
          <a:p>
            <a:pPr marL="233363" indent="0" eaLnBrk="1" hangingPunct="1">
              <a:buFont typeface="Times" pitchFamily="34" charset="0"/>
              <a:buNone/>
              <a:defRPr/>
            </a:pPr>
            <a:r>
              <a:rPr lang="en-US" sz="2500" dirty="0" smtClean="0">
                <a:cs typeface="Arial" charset="0"/>
              </a:rPr>
              <a:t> c. 1,200 cups</a:t>
            </a:r>
          </a:p>
          <a:p>
            <a:pPr marL="233363" indent="0" eaLnBrk="1" hangingPunct="1">
              <a:buFont typeface="Times" pitchFamily="34" charset="0"/>
              <a:buNone/>
              <a:defRPr/>
            </a:pPr>
            <a:r>
              <a:rPr lang="en-US" sz="2500" dirty="0" smtClean="0">
                <a:cs typeface="Arial" charset="0"/>
              </a:rPr>
              <a:t> d. 1,150 cups</a:t>
            </a:r>
          </a:p>
        </p:txBody>
      </p:sp>
      <p:pic>
        <p:nvPicPr>
          <p:cNvPr id="4" name="Picture 4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958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41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233363" indent="-233363">
              <a:spcBef>
                <a:spcPts val="600"/>
              </a:spcBef>
              <a:buClr>
                <a:schemeClr val="accent1"/>
              </a:buClr>
              <a:buSzPct val="76000"/>
              <a:buFont typeface="Times" pitchFamily="34" charset="0"/>
              <a:buNone/>
              <a:defRPr/>
            </a:pPr>
            <a:r>
              <a:rPr lang="en-US" sz="2500" dirty="0">
                <a:latin typeface="Arial" charset="0"/>
                <a:cs typeface="Arial" charset="0"/>
              </a:rPr>
              <a:t> 	Coffee Klatch is an espresso stand in a downtown office building. The average selling price of a cup of coffee is $1.49 and the average variable expense per cup is $0.36. The average fixed expense per month is $1,300. An average of 2,100 cups are sold each month. What is the break-even sales in units?</a:t>
            </a:r>
            <a:endParaRPr lang="en-US" sz="2600" dirty="0">
              <a:latin typeface="Arial" charset="0"/>
              <a:cs typeface="Arial" charset="0"/>
            </a:endParaRPr>
          </a:p>
          <a:p>
            <a:pPr marL="677863" lvl="1" indent="-33020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None/>
              <a:defRPr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a. 872 cups</a:t>
            </a:r>
          </a:p>
          <a:p>
            <a:pPr marL="677863" lvl="1" indent="-33020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b. 3,611 cups</a:t>
            </a:r>
          </a:p>
          <a:p>
            <a:pPr marL="677863" lvl="1" indent="-33020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c. 1,200 cups</a:t>
            </a:r>
          </a:p>
          <a:p>
            <a:pPr marL="677863" lvl="1" indent="-33020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d. 1,150 cups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64516" name="Oval 1028"/>
          <p:cNvSpPr>
            <a:spLocks noChangeArrowheads="1"/>
          </p:cNvSpPr>
          <p:nvPr/>
        </p:nvSpPr>
        <p:spPr bwMode="auto">
          <a:xfrm>
            <a:off x="685800" y="5334000"/>
            <a:ext cx="533400" cy="533400"/>
          </a:xfrm>
          <a:prstGeom prst="ellipse">
            <a:avLst/>
          </a:prstGeom>
          <a:noFill/>
          <a:ln w="50799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60421" name="Group 1029"/>
          <p:cNvGrpSpPr>
            <a:grpSpLocks/>
          </p:cNvGrpSpPr>
          <p:nvPr/>
        </p:nvGrpSpPr>
        <p:grpSpPr bwMode="auto">
          <a:xfrm>
            <a:off x="3352800" y="2971800"/>
            <a:ext cx="5486400" cy="3505200"/>
            <a:chOff x="2064" y="1344"/>
            <a:chExt cx="3456" cy="2208"/>
          </a:xfrm>
        </p:grpSpPr>
        <p:sp>
          <p:nvSpPr>
            <p:cNvPr id="60422" name="Rectangle 1030"/>
            <p:cNvSpPr>
              <a:spLocks noChangeArrowheads="1"/>
            </p:cNvSpPr>
            <p:nvPr/>
          </p:nvSpPr>
          <p:spPr bwMode="auto">
            <a:xfrm>
              <a:off x="2064" y="1344"/>
              <a:ext cx="3264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3" name="Text Box 1031"/>
            <p:cNvSpPr txBox="1">
              <a:spLocks noChangeArrowheads="1"/>
            </p:cNvSpPr>
            <p:nvPr/>
          </p:nvSpPr>
          <p:spPr bwMode="auto">
            <a:xfrm>
              <a:off x="3120" y="1392"/>
              <a:ext cx="240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Fixed expenses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CM per Unit</a:t>
              </a:r>
            </a:p>
          </p:txBody>
        </p:sp>
        <p:sp>
          <p:nvSpPr>
            <p:cNvPr id="60424" name="Line 1032"/>
            <p:cNvSpPr>
              <a:spLocks noChangeShapeType="1"/>
            </p:cNvSpPr>
            <p:nvPr/>
          </p:nvSpPr>
          <p:spPr bwMode="auto">
            <a:xfrm flipV="1">
              <a:off x="3504" y="1659"/>
              <a:ext cx="1632" cy="2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25" name="Text Box 1033"/>
            <p:cNvSpPr txBox="1">
              <a:spLocks noChangeArrowheads="1"/>
            </p:cNvSpPr>
            <p:nvPr/>
          </p:nvSpPr>
          <p:spPr bwMode="auto">
            <a:xfrm>
              <a:off x="2121" y="1527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Break-even =</a:t>
              </a:r>
            </a:p>
          </p:txBody>
        </p:sp>
        <p:sp>
          <p:nvSpPr>
            <p:cNvPr id="60426" name="Text Box 1034"/>
            <p:cNvSpPr txBox="1">
              <a:spLocks noChangeArrowheads="1"/>
            </p:cNvSpPr>
            <p:nvPr/>
          </p:nvSpPr>
          <p:spPr bwMode="auto">
            <a:xfrm>
              <a:off x="2448" y="1920"/>
              <a:ext cx="29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$1,300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$1.49/cup - $0.36/cup</a:t>
              </a:r>
            </a:p>
          </p:txBody>
        </p:sp>
        <p:sp>
          <p:nvSpPr>
            <p:cNvPr id="60427" name="Text Box 1035"/>
            <p:cNvSpPr txBox="1">
              <a:spLocks noChangeArrowheads="1"/>
            </p:cNvSpPr>
            <p:nvPr/>
          </p:nvSpPr>
          <p:spPr bwMode="auto">
            <a:xfrm>
              <a:off x="2544" y="261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</a:t>
              </a:r>
            </a:p>
          </p:txBody>
        </p:sp>
        <p:sp>
          <p:nvSpPr>
            <p:cNvPr id="60428" name="Text Box 1036"/>
            <p:cNvSpPr txBox="1">
              <a:spLocks noChangeArrowheads="1"/>
            </p:cNvSpPr>
            <p:nvPr/>
          </p:nvSpPr>
          <p:spPr bwMode="auto">
            <a:xfrm>
              <a:off x="2496" y="2506"/>
              <a:ext cx="16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$1,300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$1.13/cup</a:t>
              </a:r>
            </a:p>
          </p:txBody>
        </p:sp>
        <p:sp>
          <p:nvSpPr>
            <p:cNvPr id="60429" name="Text Box 1037"/>
            <p:cNvSpPr txBox="1">
              <a:spLocks noChangeArrowheads="1"/>
            </p:cNvSpPr>
            <p:nvPr/>
          </p:nvSpPr>
          <p:spPr bwMode="auto">
            <a:xfrm>
              <a:off x="2544" y="3120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 </a:t>
              </a:r>
              <a:r>
                <a:rPr lang="en-US" altLang="en-US" sz="2400" b="1" i="1">
                  <a:solidFill>
                    <a:srgbClr val="FFFF00"/>
                  </a:solidFill>
                </a:rPr>
                <a:t>1,150 cups</a:t>
              </a:r>
            </a:p>
          </p:txBody>
        </p:sp>
        <p:sp>
          <p:nvSpPr>
            <p:cNvPr id="60430" name="Line 1038"/>
            <p:cNvSpPr>
              <a:spLocks noChangeShapeType="1"/>
            </p:cNvSpPr>
            <p:nvPr/>
          </p:nvSpPr>
          <p:spPr bwMode="auto">
            <a:xfrm>
              <a:off x="2832" y="2188"/>
              <a:ext cx="211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31" name="Line 1039"/>
            <p:cNvSpPr>
              <a:spLocks noChangeShapeType="1"/>
            </p:cNvSpPr>
            <p:nvPr/>
          </p:nvSpPr>
          <p:spPr bwMode="auto">
            <a:xfrm>
              <a:off x="2841" y="2775"/>
              <a:ext cx="91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32" name="Text Box 1040"/>
            <p:cNvSpPr txBox="1">
              <a:spLocks noChangeArrowheads="1"/>
            </p:cNvSpPr>
            <p:nvPr/>
          </p:nvSpPr>
          <p:spPr bwMode="auto">
            <a:xfrm>
              <a:off x="2496" y="205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6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667000"/>
            <a:ext cx="5334000" cy="166211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Determine the level of sales needed to achieve a desired target profit.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Target Profit Analysis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Times" panose="02020603050405020304" pitchFamily="18" charset="0"/>
              <a:buNone/>
            </a:pPr>
            <a:r>
              <a:rPr lang="en-US" altLang="en-US" sz="3800" smtClean="0">
                <a:cs typeface="Arial" panose="020B0604020202020204" pitchFamily="34" charset="0"/>
              </a:rPr>
              <a:t>We can compute the number of units that must be sold to attain a target profit using either:</a:t>
            </a:r>
          </a:p>
          <a:p>
            <a:pPr marL="990600" lvl="1" indent="-533400" algn="ctr" eaLnBrk="1" hangingPunct="1"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en-US" altLang="en-US" sz="3800" smtClean="0">
                <a:solidFill>
                  <a:srgbClr val="C00000"/>
                </a:solidFill>
                <a:cs typeface="Arial" panose="020B0604020202020204" pitchFamily="34" charset="0"/>
              </a:rPr>
              <a:t>(1) Equation method, or</a:t>
            </a:r>
          </a:p>
          <a:p>
            <a:pPr marL="990600" lvl="1" indent="-533400" algn="ctr" eaLnBrk="1" hangingPunct="1">
              <a:buClr>
                <a:srgbClr val="C00000"/>
              </a:buClr>
              <a:buFont typeface="Georgia" panose="02040502050405020303" pitchFamily="18" charset="0"/>
              <a:buNone/>
            </a:pPr>
            <a:r>
              <a:rPr lang="en-US" altLang="en-US" sz="3800" smtClean="0">
                <a:solidFill>
                  <a:srgbClr val="C00000"/>
                </a:solidFill>
                <a:cs typeface="Arial" panose="020B0604020202020204" pitchFamily="34" charset="0"/>
              </a:rPr>
              <a:t>(2) Formula method.</a:t>
            </a:r>
          </a:p>
        </p:txBody>
      </p:sp>
      <p:pic>
        <p:nvPicPr>
          <p:cNvPr id="624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943475"/>
            <a:ext cx="1936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1447800" y="3276600"/>
          <a:ext cx="64611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4" imgW="3743374" imgH="1952728" progId="Excel.Sheet.12">
                  <p:embed/>
                </p:oleObj>
              </mc:Choice>
              <mc:Fallback>
                <p:oleObj name="Worksheet" r:id="rId4" imgW="3743374" imgH="1952728" progId="Excel.Shee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646112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Contribution Approach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63688"/>
            <a:ext cx="8839200" cy="4324350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 Sales, variable expenses, and contribution margin can also be expressed on a per unit basis. If Racing sells an additional bicycle, $200 additional CM will be generated to cover fixed expenses and profit.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953000" y="2286000"/>
            <a:ext cx="2362200" cy="3048000"/>
            <a:chOff x="3200400" y="1905000"/>
            <a:chExt cx="2362200" cy="3048000"/>
          </a:xfrm>
        </p:grpSpPr>
        <p:sp>
          <p:nvSpPr>
            <p:cNvPr id="309254" name="Oval 6"/>
            <p:cNvSpPr>
              <a:spLocks noChangeArrowheads="1"/>
            </p:cNvSpPr>
            <p:nvPr/>
          </p:nvSpPr>
          <p:spPr bwMode="auto">
            <a:xfrm>
              <a:off x="3200400" y="1905000"/>
              <a:ext cx="939800" cy="533400"/>
            </a:xfrm>
            <a:prstGeom prst="ellips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09255" name="Line 7"/>
            <p:cNvSpPr>
              <a:spLocks noChangeShapeType="1"/>
            </p:cNvSpPr>
            <p:nvPr/>
          </p:nvSpPr>
          <p:spPr bwMode="auto">
            <a:xfrm>
              <a:off x="3670300" y="2438400"/>
              <a:ext cx="1892300" cy="251460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pic>
        <p:nvPicPr>
          <p:cNvPr id="819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Equation Method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46125" y="1600200"/>
            <a:ext cx="80168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Profit  =  Unit CM × Q – Fixed expenses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563813"/>
            <a:ext cx="8153400" cy="1384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Our goal is to solve  for the unknown “Q” which represents the quantity of units that must be sold to attain the target profit.</a:t>
            </a:r>
          </a:p>
        </p:txBody>
      </p:sp>
      <p:pic>
        <p:nvPicPr>
          <p:cNvPr id="634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943475"/>
            <a:ext cx="1936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Target Profit Analysis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1703388"/>
            <a:ext cx="8001000" cy="1524000"/>
          </a:xfrm>
          <a:solidFill>
            <a:schemeClr val="bg2">
              <a:lumMod val="2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0488" tIns="44450" rIns="90488" bIns="44450"/>
          <a:lstStyle/>
          <a:p>
            <a:pPr algn="ctr" eaLnBrk="1" hangingPunct="1">
              <a:buFont typeface="Times" pitchFamily="18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Suppose RBC’s management wants to know how many bikes must be sold to earn a target profit of $100,000.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533400" y="3303588"/>
            <a:ext cx="80168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Profit  =  Unit CM × Q – Fixed expenses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3913188"/>
            <a:ext cx="62182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$100,000  =  $200 × </a:t>
            </a:r>
            <a:r>
              <a:rPr lang="en-US" altLang="en-US" sz="3200" b="1">
                <a:solidFill>
                  <a:srgbClr val="C00000"/>
                </a:solidFill>
              </a:rPr>
              <a:t>Q</a:t>
            </a:r>
            <a:r>
              <a:rPr lang="en-US" altLang="en-US" sz="3200" b="1"/>
              <a:t> – $80,000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" y="4491038"/>
            <a:ext cx="64023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$200 × </a:t>
            </a:r>
            <a:r>
              <a:rPr lang="en-US" altLang="en-US" sz="3200" b="1">
                <a:solidFill>
                  <a:srgbClr val="C00000"/>
                </a:solidFill>
              </a:rPr>
              <a:t>Q</a:t>
            </a:r>
            <a:r>
              <a:rPr lang="en-US" altLang="en-US" sz="3200" b="1"/>
              <a:t>  =  $100,000 + $80,000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5070475"/>
            <a:ext cx="6475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Q</a:t>
            </a:r>
            <a:r>
              <a:rPr lang="en-US" altLang="en-US" sz="3200" b="1"/>
              <a:t>  =  ($100,000 + $80,000) ÷ $200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" y="5665788"/>
            <a:ext cx="18796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</a:rPr>
              <a:t>Q</a:t>
            </a:r>
            <a:r>
              <a:rPr lang="en-US" altLang="en-US" sz="3200" b="1"/>
              <a:t>  =  900</a:t>
            </a:r>
          </a:p>
        </p:txBody>
      </p:sp>
      <p:pic>
        <p:nvPicPr>
          <p:cNvPr id="6452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Formula Method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1328738"/>
          </a:xfrm>
        </p:spPr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z="3600" smtClean="0">
                <a:cs typeface="Arial" panose="020B0604020202020204" pitchFamily="34" charset="0"/>
              </a:rPr>
              <a:t>The formula uses the following equation.</a:t>
            </a:r>
          </a:p>
        </p:txBody>
      </p:sp>
      <p:grpSp>
        <p:nvGrpSpPr>
          <p:cNvPr id="65540" name="Group 15"/>
          <p:cNvGrpSpPr>
            <a:grpSpLocks/>
          </p:cNvGrpSpPr>
          <p:nvPr/>
        </p:nvGrpSpPr>
        <p:grpSpPr bwMode="auto">
          <a:xfrm>
            <a:off x="304800" y="2743200"/>
            <a:ext cx="8534400" cy="1066800"/>
            <a:chOff x="338666" y="2692401"/>
            <a:chExt cx="8534400" cy="1066800"/>
          </a:xfrm>
        </p:grpSpPr>
        <p:sp>
          <p:nvSpPr>
            <p:cNvPr id="15" name="Rounded Rectangle 14"/>
            <p:cNvSpPr/>
            <p:nvPr/>
          </p:nvSpPr>
          <p:spPr>
            <a:xfrm>
              <a:off x="338666" y="2692401"/>
              <a:ext cx="8534400" cy="1066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544" name="Rectangle 6"/>
            <p:cNvSpPr>
              <a:spLocks noChangeArrowheads="1"/>
            </p:cNvSpPr>
            <p:nvPr/>
          </p:nvSpPr>
          <p:spPr bwMode="auto">
            <a:xfrm>
              <a:off x="3921341" y="2819400"/>
              <a:ext cx="4613059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tx2"/>
                  </a:solidFill>
                </a:rPr>
                <a:t>Target profit + Fixed expenses</a:t>
              </a:r>
              <a:br>
                <a:rPr lang="en-US" altLang="en-US" sz="2400" b="1">
                  <a:solidFill>
                    <a:schemeClr val="tx2"/>
                  </a:solidFill>
                </a:rPr>
              </a:br>
              <a:r>
                <a:rPr lang="en-US" altLang="en-US" sz="2400" b="1">
                  <a:solidFill>
                    <a:schemeClr val="tx2"/>
                  </a:solidFill>
                </a:rPr>
                <a:t>CM </a:t>
              </a:r>
              <a:r>
                <a:rPr lang="en-US" altLang="en-US" sz="2400" b="1">
                  <a:solidFill>
                    <a:srgbClr val="008000"/>
                  </a:solidFill>
                </a:rPr>
                <a:t>per unit   </a:t>
              </a:r>
            </a:p>
          </p:txBody>
        </p:sp>
        <p:sp>
          <p:nvSpPr>
            <p:cNvPr id="65545" name="Rectangle 7"/>
            <p:cNvSpPr>
              <a:spLocks noChangeArrowheads="1"/>
            </p:cNvSpPr>
            <p:nvPr/>
          </p:nvSpPr>
          <p:spPr bwMode="auto">
            <a:xfrm>
              <a:off x="3501183" y="3001963"/>
              <a:ext cx="3587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tx2"/>
                  </a:solidFill>
                </a:rPr>
                <a:t>=</a:t>
              </a:r>
            </a:p>
          </p:txBody>
        </p:sp>
        <p:sp>
          <p:nvSpPr>
            <p:cNvPr id="65546" name="Rectangle 8"/>
            <p:cNvSpPr>
              <a:spLocks noChangeArrowheads="1"/>
            </p:cNvSpPr>
            <p:nvPr/>
          </p:nvSpPr>
          <p:spPr bwMode="auto">
            <a:xfrm>
              <a:off x="699075" y="2819400"/>
              <a:ext cx="2917466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C00000"/>
                  </a:solidFill>
                </a:rPr>
                <a:t>Unit sales </a:t>
              </a:r>
              <a:r>
                <a:rPr lang="en-US" altLang="en-US" sz="2400" b="1">
                  <a:solidFill>
                    <a:schemeClr val="tx2"/>
                  </a:solidFill>
                </a:rPr>
                <a:t>to attain</a:t>
              </a:r>
              <a:br>
                <a:rPr lang="en-US" altLang="en-US" sz="2400" b="1">
                  <a:solidFill>
                    <a:schemeClr val="tx2"/>
                  </a:solidFill>
                </a:rPr>
              </a:br>
              <a:r>
                <a:rPr lang="en-US" altLang="en-US" sz="2400" b="1">
                  <a:solidFill>
                    <a:schemeClr val="tx2"/>
                  </a:solidFill>
                </a:rPr>
                <a:t>the target profit</a:t>
              </a:r>
            </a:p>
          </p:txBody>
        </p:sp>
        <p:sp>
          <p:nvSpPr>
            <p:cNvPr id="65547" name="Line 9"/>
            <p:cNvSpPr>
              <a:spLocks noChangeShapeType="1"/>
            </p:cNvSpPr>
            <p:nvPr/>
          </p:nvSpPr>
          <p:spPr bwMode="auto">
            <a:xfrm>
              <a:off x="3921341" y="3251200"/>
              <a:ext cx="45720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0675" name="Picture 19" descr="C:\Users\jonbooker\AppData\Local\Microsoft\Windows\Temporary Internet Files\Content.IE5\ICNRLO95\MCj043959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267200"/>
            <a:ext cx="294322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Target Profit Analysis in Terms of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Unit Sales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Suppose Racing Bicycle Company wants to know how many bikes must be sold to earn a profit of $100,000.</a:t>
            </a:r>
          </a:p>
          <a:p>
            <a:pPr algn="ctr" eaLnBrk="1" hangingPunct="1">
              <a:buFont typeface="Times" panose="02020603050405020304" pitchFamily="18" charset="0"/>
              <a:buNone/>
              <a:defRPr/>
            </a:pPr>
            <a:endParaRPr lang="en-US" sz="3200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grpSp>
        <p:nvGrpSpPr>
          <p:cNvPr id="66564" name="Group 5"/>
          <p:cNvGrpSpPr>
            <a:grpSpLocks/>
          </p:cNvGrpSpPr>
          <p:nvPr/>
        </p:nvGrpSpPr>
        <p:grpSpPr bwMode="auto">
          <a:xfrm>
            <a:off x="304800" y="3443288"/>
            <a:ext cx="8534400" cy="1066800"/>
            <a:chOff x="338666" y="2692401"/>
            <a:chExt cx="8534400" cy="1066800"/>
          </a:xfrm>
        </p:grpSpPr>
        <p:sp>
          <p:nvSpPr>
            <p:cNvPr id="7" name="Rounded Rectangle 6"/>
            <p:cNvSpPr/>
            <p:nvPr/>
          </p:nvSpPr>
          <p:spPr>
            <a:xfrm>
              <a:off x="338666" y="2692401"/>
              <a:ext cx="8534400" cy="1066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6572" name="Rectangle 6"/>
            <p:cNvSpPr>
              <a:spLocks noChangeArrowheads="1"/>
            </p:cNvSpPr>
            <p:nvPr/>
          </p:nvSpPr>
          <p:spPr bwMode="auto">
            <a:xfrm>
              <a:off x="3921341" y="2819400"/>
              <a:ext cx="4613059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tx2"/>
                  </a:solidFill>
                </a:rPr>
                <a:t>Target profit + Fixed expenses</a:t>
              </a:r>
              <a:br>
                <a:rPr lang="en-US" altLang="en-US" sz="2400" b="1">
                  <a:solidFill>
                    <a:schemeClr val="tx2"/>
                  </a:solidFill>
                </a:rPr>
              </a:br>
              <a:r>
                <a:rPr lang="en-US" altLang="en-US" sz="2400" b="1">
                  <a:solidFill>
                    <a:schemeClr val="tx2"/>
                  </a:solidFill>
                </a:rPr>
                <a:t>CM </a:t>
              </a:r>
              <a:r>
                <a:rPr lang="en-US" altLang="en-US" sz="2400" b="1">
                  <a:solidFill>
                    <a:srgbClr val="008000"/>
                  </a:solidFill>
                </a:rPr>
                <a:t>per unit   </a:t>
              </a:r>
            </a:p>
          </p:txBody>
        </p:sp>
        <p:sp>
          <p:nvSpPr>
            <p:cNvPr id="66573" name="Rectangle 7"/>
            <p:cNvSpPr>
              <a:spLocks noChangeArrowheads="1"/>
            </p:cNvSpPr>
            <p:nvPr/>
          </p:nvSpPr>
          <p:spPr bwMode="auto">
            <a:xfrm>
              <a:off x="3501183" y="3001963"/>
              <a:ext cx="3587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tx2"/>
                  </a:solidFill>
                </a:rPr>
                <a:t>=</a:t>
              </a:r>
            </a:p>
          </p:txBody>
        </p:sp>
        <p:sp>
          <p:nvSpPr>
            <p:cNvPr id="66574" name="Rectangle 8"/>
            <p:cNvSpPr>
              <a:spLocks noChangeArrowheads="1"/>
            </p:cNvSpPr>
            <p:nvPr/>
          </p:nvSpPr>
          <p:spPr bwMode="auto">
            <a:xfrm>
              <a:off x="699075" y="2819400"/>
              <a:ext cx="2917466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C00000"/>
                  </a:solidFill>
                </a:rPr>
                <a:t>Unit sales </a:t>
              </a:r>
              <a:r>
                <a:rPr lang="en-US" altLang="en-US" sz="2400" b="1">
                  <a:solidFill>
                    <a:schemeClr val="tx2"/>
                  </a:solidFill>
                </a:rPr>
                <a:t>to attain</a:t>
              </a:r>
              <a:br>
                <a:rPr lang="en-US" altLang="en-US" sz="2400" b="1">
                  <a:solidFill>
                    <a:schemeClr val="tx2"/>
                  </a:solidFill>
                </a:rPr>
              </a:br>
              <a:r>
                <a:rPr lang="en-US" altLang="en-US" sz="2400" b="1">
                  <a:solidFill>
                    <a:schemeClr val="tx2"/>
                  </a:solidFill>
                </a:rPr>
                <a:t>the target profit</a:t>
              </a:r>
            </a:p>
          </p:txBody>
        </p:sp>
        <p:sp>
          <p:nvSpPr>
            <p:cNvPr id="66575" name="Line 9"/>
            <p:cNvSpPr>
              <a:spLocks noChangeShapeType="1"/>
            </p:cNvSpPr>
            <p:nvPr/>
          </p:nvSpPr>
          <p:spPr bwMode="auto">
            <a:xfrm>
              <a:off x="3921341" y="3251200"/>
              <a:ext cx="45720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70063" y="5724525"/>
            <a:ext cx="287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/>
              <a:t>Unit sales =  </a:t>
            </a:r>
            <a:r>
              <a:rPr lang="en-US" altLang="en-US" sz="2800">
                <a:solidFill>
                  <a:srgbClr val="C00000"/>
                </a:solidFill>
              </a:rPr>
              <a:t>900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752600" y="4814888"/>
            <a:ext cx="6172200" cy="954087"/>
            <a:chOff x="1752600" y="4191000"/>
            <a:chExt cx="6172200" cy="954107"/>
          </a:xfrm>
        </p:grpSpPr>
        <p:sp>
          <p:nvSpPr>
            <p:cNvPr id="66568" name="TextBox 11"/>
            <p:cNvSpPr txBox="1">
              <a:spLocks noChangeArrowheads="1"/>
            </p:cNvSpPr>
            <p:nvPr/>
          </p:nvSpPr>
          <p:spPr bwMode="auto">
            <a:xfrm>
              <a:off x="3505200" y="4191000"/>
              <a:ext cx="4419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$100,000 + $80,000</a:t>
              </a:r>
            </a:p>
            <a:p>
              <a:pPr algn="ctr" eaLnBrk="1" hangingPunct="1"/>
              <a:r>
                <a:rPr lang="en-US" altLang="en-US" sz="2800"/>
                <a:t>$200</a:t>
              </a:r>
            </a:p>
          </p:txBody>
        </p:sp>
        <p:sp>
          <p:nvSpPr>
            <p:cNvPr id="66569" name="TextBox 12"/>
            <p:cNvSpPr txBox="1">
              <a:spLocks noChangeArrowheads="1"/>
            </p:cNvSpPr>
            <p:nvPr/>
          </p:nvSpPr>
          <p:spPr bwMode="auto">
            <a:xfrm>
              <a:off x="1752600" y="4429780"/>
              <a:ext cx="28636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800"/>
                <a:t>Unit sales = 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962400" y="4648210"/>
              <a:ext cx="35814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56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Target Profit Analysis</a:t>
            </a:r>
          </a:p>
        </p:txBody>
      </p:sp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685800" y="1679575"/>
            <a:ext cx="7924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600" b="1"/>
              <a:t>We can also compute the target profit in terms of sales dollars using either the equation method or the formula method.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914400" y="3027363"/>
            <a:ext cx="3352800" cy="2535237"/>
          </a:xfrm>
          <a:prstGeom prst="pent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Equation</a:t>
            </a:r>
            <a:br>
              <a:rPr lang="en-US" sz="3600" dirty="0"/>
            </a:br>
            <a:r>
              <a:rPr lang="en-US" sz="3600" dirty="0"/>
              <a:t>Method</a:t>
            </a:r>
          </a:p>
        </p:txBody>
      </p:sp>
      <p:sp>
        <p:nvSpPr>
          <p:cNvPr id="5" name="Regular Pentagon 4"/>
          <p:cNvSpPr/>
          <p:nvPr/>
        </p:nvSpPr>
        <p:spPr>
          <a:xfrm>
            <a:off x="4953000" y="3027363"/>
            <a:ext cx="3352800" cy="2535237"/>
          </a:xfrm>
          <a:prstGeom prst="pentagon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Formula</a:t>
            </a:r>
            <a:br>
              <a:rPr lang="en-US" sz="3600" dirty="0"/>
            </a:br>
            <a:r>
              <a:rPr lang="en-US" sz="3600" dirty="0"/>
              <a:t>Method</a:t>
            </a:r>
          </a:p>
        </p:txBody>
      </p: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4267200" y="403860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OR</a:t>
            </a:r>
          </a:p>
        </p:txBody>
      </p:sp>
      <p:pic>
        <p:nvPicPr>
          <p:cNvPr id="6759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Equation Method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862013" y="1620838"/>
            <a:ext cx="75199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 b="1"/>
              <a:t>Profit  =  CM ratio × Sales – Fixed expenses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2136775"/>
            <a:ext cx="8001000" cy="274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lIns="90488" tIns="44450" rIns="90488" bIns="44450"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Our goal is to solve for the unknown “Sales,” which represents the dollar amount of sales that must be sold to attain the target profit.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6000"/>
              <a:buFont typeface="Times" pitchFamily="18" charset="0"/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Suppose RBC management wants to know the sales volume that must be generated to earn a target profit of $100,000.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38313" y="4956175"/>
            <a:ext cx="51641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$100,000  =  40% × Sales – $80,000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38313" y="5337175"/>
            <a:ext cx="5003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40% × Sales = $100,000 + $80,000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38313" y="5734050"/>
            <a:ext cx="51958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Sales = ($100,000 + $80,000) ÷ 40%</a:t>
            </a:r>
          </a:p>
          <a:p>
            <a:pPr eaLnBrk="1" hangingPunct="1"/>
            <a:r>
              <a:rPr lang="en-US" altLang="en-US" sz="2400" b="1"/>
              <a:t>Sales = </a:t>
            </a:r>
            <a:r>
              <a:rPr lang="en-US" altLang="en-US" sz="2400" b="1">
                <a:solidFill>
                  <a:srgbClr val="C00000"/>
                </a:solidFill>
              </a:rPr>
              <a:t>$450,000</a:t>
            </a:r>
          </a:p>
        </p:txBody>
      </p:sp>
      <p:pic>
        <p:nvPicPr>
          <p:cNvPr id="6861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Formula Method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SzPct val="25000"/>
              <a:buFont typeface="Monotype Sorts"/>
              <a:buChar char=" "/>
            </a:pPr>
            <a:r>
              <a:rPr lang="en-US" altLang="en-US" sz="3000" smtClean="0">
                <a:cs typeface="Arial" panose="020B0604020202020204" pitchFamily="34" charset="0"/>
              </a:rPr>
              <a:t>We can calculate the dollar sales needed to attain a target profit (net operating profit) of $100,000 at Racing Bicycle.</a:t>
            </a:r>
          </a:p>
        </p:txBody>
      </p:sp>
      <p:grpSp>
        <p:nvGrpSpPr>
          <p:cNvPr id="69636" name="Group 7"/>
          <p:cNvGrpSpPr>
            <a:grpSpLocks/>
          </p:cNvGrpSpPr>
          <p:nvPr/>
        </p:nvGrpSpPr>
        <p:grpSpPr bwMode="auto">
          <a:xfrm>
            <a:off x="457200" y="3205163"/>
            <a:ext cx="8229600" cy="1143000"/>
            <a:chOff x="609600" y="4343400"/>
            <a:chExt cx="8229600" cy="1143000"/>
          </a:xfrm>
        </p:grpSpPr>
        <p:sp>
          <p:nvSpPr>
            <p:cNvPr id="9" name="Rounded Rectangle 8"/>
            <p:cNvSpPr/>
            <p:nvPr/>
          </p:nvSpPr>
          <p:spPr>
            <a:xfrm>
              <a:off x="609600" y="4343400"/>
              <a:ext cx="82296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9644" name="Rectangle 11"/>
            <p:cNvSpPr>
              <a:spLocks noChangeArrowheads="1"/>
            </p:cNvSpPr>
            <p:nvPr/>
          </p:nvSpPr>
          <p:spPr bwMode="auto">
            <a:xfrm>
              <a:off x="4149941" y="4514850"/>
              <a:ext cx="4613059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tx2"/>
                  </a:solidFill>
                </a:rPr>
                <a:t>Target profit + Fixed expenses</a:t>
              </a:r>
            </a:p>
            <a:p>
              <a:pPr algn="ctr" eaLnBrk="1" hangingPunct="1"/>
              <a:r>
                <a:rPr lang="en-US" altLang="en-US" sz="2400" b="1">
                  <a:solidFill>
                    <a:schemeClr val="tx2"/>
                  </a:solidFill>
                </a:rPr>
                <a:t> CM </a:t>
              </a:r>
              <a:r>
                <a:rPr lang="en-US" altLang="en-US" sz="2400" b="1">
                  <a:solidFill>
                    <a:srgbClr val="0000FF"/>
                  </a:solidFill>
                </a:rPr>
                <a:t>ratio</a:t>
              </a:r>
            </a:p>
          </p:txBody>
        </p:sp>
        <p:sp>
          <p:nvSpPr>
            <p:cNvPr id="69645" name="Rectangle 12"/>
            <p:cNvSpPr>
              <a:spLocks noChangeArrowheads="1"/>
            </p:cNvSpPr>
            <p:nvPr/>
          </p:nvSpPr>
          <p:spPr bwMode="auto">
            <a:xfrm>
              <a:off x="3810000" y="4693709"/>
              <a:ext cx="3587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chemeClr val="tx2"/>
                  </a:solidFill>
                </a:rPr>
                <a:t>=</a:t>
              </a:r>
            </a:p>
          </p:txBody>
        </p:sp>
        <p:sp>
          <p:nvSpPr>
            <p:cNvPr id="69646" name="Rectangle 13"/>
            <p:cNvSpPr>
              <a:spLocks noChangeArrowheads="1"/>
            </p:cNvSpPr>
            <p:nvPr/>
          </p:nvSpPr>
          <p:spPr bwMode="auto">
            <a:xfrm>
              <a:off x="685800" y="4505568"/>
              <a:ext cx="3191580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C00000"/>
                  </a:solidFill>
                </a:rPr>
                <a:t>Dollar sales </a:t>
              </a:r>
              <a:r>
                <a:rPr lang="en-US" altLang="en-US" sz="2400" b="1">
                  <a:solidFill>
                    <a:schemeClr val="tx2"/>
                  </a:solidFill>
                </a:rPr>
                <a:t>to attain</a:t>
              </a:r>
              <a:br>
                <a:rPr lang="en-US" altLang="en-US" sz="2400" b="1">
                  <a:solidFill>
                    <a:schemeClr val="tx2"/>
                  </a:solidFill>
                </a:rPr>
              </a:br>
              <a:r>
                <a:rPr lang="en-US" altLang="en-US" sz="2400" b="1">
                  <a:solidFill>
                    <a:schemeClr val="tx2"/>
                  </a:solidFill>
                </a:rPr>
                <a:t>the target profit </a:t>
              </a:r>
            </a:p>
          </p:txBody>
        </p:sp>
        <p:sp>
          <p:nvSpPr>
            <p:cNvPr id="69647" name="Line 14"/>
            <p:cNvSpPr>
              <a:spLocks noChangeShapeType="1"/>
            </p:cNvSpPr>
            <p:nvPr/>
          </p:nvSpPr>
          <p:spPr bwMode="auto">
            <a:xfrm>
              <a:off x="4267200" y="4936067"/>
              <a:ext cx="4267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0063" y="5653088"/>
            <a:ext cx="4037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/>
              <a:t>Dollar sales =  </a:t>
            </a:r>
            <a:r>
              <a:rPr lang="en-US" altLang="en-US" sz="2800">
                <a:solidFill>
                  <a:srgbClr val="C00000"/>
                </a:solidFill>
              </a:rPr>
              <a:t>$450,000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752600" y="4652963"/>
            <a:ext cx="6172200" cy="954087"/>
            <a:chOff x="1752600" y="4191000"/>
            <a:chExt cx="6172200" cy="954107"/>
          </a:xfrm>
        </p:grpSpPr>
        <p:sp>
          <p:nvSpPr>
            <p:cNvPr id="69640" name="TextBox 15"/>
            <p:cNvSpPr txBox="1">
              <a:spLocks noChangeArrowheads="1"/>
            </p:cNvSpPr>
            <p:nvPr/>
          </p:nvSpPr>
          <p:spPr bwMode="auto">
            <a:xfrm>
              <a:off x="3505200" y="4191000"/>
              <a:ext cx="4419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$100,000 + $80,000</a:t>
              </a:r>
            </a:p>
            <a:p>
              <a:pPr algn="ctr" eaLnBrk="1" hangingPunct="1"/>
              <a:r>
                <a:rPr lang="en-US" altLang="en-US" sz="2800"/>
                <a:t>40%</a:t>
              </a:r>
            </a:p>
          </p:txBody>
        </p:sp>
        <p:sp>
          <p:nvSpPr>
            <p:cNvPr id="69641" name="TextBox 16"/>
            <p:cNvSpPr txBox="1">
              <a:spLocks noChangeArrowheads="1"/>
            </p:cNvSpPr>
            <p:nvPr/>
          </p:nvSpPr>
          <p:spPr bwMode="auto">
            <a:xfrm>
              <a:off x="1752600" y="4429130"/>
              <a:ext cx="2863850" cy="51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800"/>
                <a:t>Dollar sales =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035425" y="4648210"/>
              <a:ext cx="3432175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3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686800" cy="4876800"/>
          </a:xfrm>
          <a:solidFill>
            <a:srgbClr val="EDECD2"/>
          </a:solidFill>
          <a:ln w="12699">
            <a:solidFill>
              <a:schemeClr val="accent5">
                <a:lumMod val="50000"/>
              </a:schemeClr>
            </a:solidFill>
          </a:ln>
        </p:spPr>
        <p:txBody>
          <a:bodyPr lIns="90488" tIns="44450" rIns="90488" bIns="44450"/>
          <a:lstStyle/>
          <a:p>
            <a:pPr eaLnBrk="1" hangingPunct="1">
              <a:buFont typeface="Times" pitchFamily="34" charset="0"/>
              <a:buNone/>
              <a:defRPr/>
            </a:pPr>
            <a:r>
              <a:rPr lang="en-US" dirty="0">
                <a:cs typeface="Arial" pitchFamily="34" charset="0"/>
              </a:rPr>
              <a:t> 	Coffee Klatch is an espresso stand in a downtown office building. The average selling price of a cup of coffee is $1.49 and the average variable expense per cup is $0.36. The average fixed expense per month is $1,300.  </a:t>
            </a:r>
            <a:r>
              <a:rPr lang="en-US" dirty="0" smtClean="0">
                <a:cs typeface="Arial" pitchFamily="34" charset="0"/>
              </a:rPr>
              <a:t>Use the </a:t>
            </a:r>
            <a:r>
              <a:rPr lang="en-US" i="1" dirty="0" smtClean="0">
                <a:solidFill>
                  <a:srgbClr val="C00000"/>
                </a:solidFill>
                <a:cs typeface="Arial" pitchFamily="34" charset="0"/>
              </a:rPr>
              <a:t>formula method </a:t>
            </a:r>
            <a:r>
              <a:rPr lang="en-US" dirty="0" smtClean="0">
                <a:cs typeface="Arial" pitchFamily="34" charset="0"/>
              </a:rPr>
              <a:t>to determine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how many cups </a:t>
            </a:r>
            <a:r>
              <a:rPr lang="en-US" dirty="0" smtClean="0">
                <a:cs typeface="Arial" pitchFamily="34" charset="0"/>
              </a:rPr>
              <a:t>of </a:t>
            </a:r>
            <a:r>
              <a:rPr lang="en-US" dirty="0">
                <a:cs typeface="Arial" pitchFamily="34" charset="0"/>
              </a:rPr>
              <a:t>coffee would have to be sold to attain target profits of $2,500 per </a:t>
            </a:r>
            <a:r>
              <a:rPr lang="en-US" dirty="0" smtClean="0">
                <a:cs typeface="Arial" pitchFamily="34" charset="0"/>
              </a:rPr>
              <a:t>month.</a:t>
            </a:r>
            <a:endParaRPr lang="en-US" dirty="0"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a. 3,363 cups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b. 2,212 cups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c. 1,150 cups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d. 4,200 cups</a:t>
            </a:r>
          </a:p>
        </p:txBody>
      </p:sp>
      <p:pic>
        <p:nvPicPr>
          <p:cNvPr id="4" name="Picture 3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98975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8686800" cy="4876800"/>
          </a:xfrm>
          <a:prstGeom prst="rect">
            <a:avLst/>
          </a:prstGeom>
          <a:solidFill>
            <a:srgbClr val="EDECD2"/>
          </a:solidFill>
          <a:ln w="12699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Times" pitchFamily="34" charset="0"/>
              <a:buNone/>
              <a:defRPr/>
            </a:pPr>
            <a:r>
              <a:rPr lang="en-US" sz="2600" dirty="0">
                <a:cs typeface="Arial" pitchFamily="34" charset="0"/>
              </a:rPr>
              <a:t> 	Coffee Klatch is an espresso stand in a downtown office building. The average selling price of a cup of coffee is $1.49 and the average variable expense per cup is $0.36. The average fixed expense per month is $1,300.  Use the </a:t>
            </a:r>
            <a:r>
              <a:rPr lang="en-US" sz="2600" i="1" dirty="0">
                <a:solidFill>
                  <a:srgbClr val="C00000"/>
                </a:solidFill>
                <a:cs typeface="Arial" pitchFamily="34" charset="0"/>
              </a:rPr>
              <a:t>formula method </a:t>
            </a:r>
            <a:r>
              <a:rPr lang="en-US" sz="2600" dirty="0">
                <a:cs typeface="Arial" pitchFamily="34" charset="0"/>
              </a:rPr>
              <a:t>to determine how many cups of coffee would have to be sold to attain target profits of $2,500 per month.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cs typeface="Arial" pitchFamily="34" charset="0"/>
              </a:rPr>
              <a:t>a. 3,363 cups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b. 2,212 cups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c. 1,150 cups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d. 4,200 cups</a:t>
            </a:r>
          </a:p>
        </p:txBody>
      </p:sp>
      <p:pic>
        <p:nvPicPr>
          <p:cNvPr id="21" name="Picture 20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910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84" name="Rectangle 1027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0900" name="Oval 1028"/>
          <p:cNvSpPr>
            <a:spLocks noChangeArrowheads="1"/>
          </p:cNvSpPr>
          <p:nvPr/>
        </p:nvSpPr>
        <p:spPr bwMode="auto">
          <a:xfrm>
            <a:off x="338138" y="4267200"/>
            <a:ext cx="558800" cy="558800"/>
          </a:xfrm>
          <a:prstGeom prst="ellipse">
            <a:avLst/>
          </a:prstGeom>
          <a:noFill/>
          <a:ln w="50799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71686" name="Group 1029"/>
          <p:cNvGrpSpPr>
            <a:grpSpLocks/>
          </p:cNvGrpSpPr>
          <p:nvPr/>
        </p:nvGrpSpPr>
        <p:grpSpPr bwMode="auto">
          <a:xfrm>
            <a:off x="1828800" y="2590800"/>
            <a:ext cx="7162800" cy="3733800"/>
            <a:chOff x="1152" y="672"/>
            <a:chExt cx="4464" cy="2208"/>
          </a:xfrm>
        </p:grpSpPr>
        <p:sp>
          <p:nvSpPr>
            <p:cNvPr id="71687" name="Rectangle 1030"/>
            <p:cNvSpPr>
              <a:spLocks noChangeArrowheads="1"/>
            </p:cNvSpPr>
            <p:nvPr/>
          </p:nvSpPr>
          <p:spPr bwMode="auto">
            <a:xfrm>
              <a:off x="1200" y="672"/>
              <a:ext cx="4416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688" name="Text Box 1031"/>
            <p:cNvSpPr txBox="1">
              <a:spLocks noChangeArrowheads="1"/>
            </p:cNvSpPr>
            <p:nvPr/>
          </p:nvSpPr>
          <p:spPr bwMode="auto">
            <a:xfrm>
              <a:off x="2592" y="778"/>
              <a:ext cx="302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Target profit + Fixed expenses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FFFFFF"/>
                  </a:solidFill>
                </a:rPr>
                <a:t>Unit CM</a:t>
              </a:r>
            </a:p>
          </p:txBody>
        </p:sp>
        <p:sp>
          <p:nvSpPr>
            <p:cNvPr id="71689" name="Line 1032"/>
            <p:cNvSpPr>
              <a:spLocks noChangeShapeType="1"/>
            </p:cNvSpPr>
            <p:nvPr/>
          </p:nvSpPr>
          <p:spPr bwMode="auto">
            <a:xfrm>
              <a:off x="2688" y="1031"/>
              <a:ext cx="283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690" name="Text Box 1033"/>
            <p:cNvSpPr txBox="1">
              <a:spLocks noChangeArrowheads="1"/>
            </p:cNvSpPr>
            <p:nvPr/>
          </p:nvSpPr>
          <p:spPr bwMode="auto">
            <a:xfrm>
              <a:off x="1152" y="682"/>
              <a:ext cx="1344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Unit sales</a:t>
              </a:r>
              <a:br>
                <a:rPr lang="en-US" altLang="en-US" sz="2400" b="1">
                  <a:solidFill>
                    <a:srgbClr val="FFFFFF"/>
                  </a:solidFill>
                </a:rPr>
              </a:br>
              <a:r>
                <a:rPr lang="en-US" altLang="en-US" sz="2400" b="1">
                  <a:solidFill>
                    <a:srgbClr val="FFFFFF"/>
                  </a:solidFill>
                </a:rPr>
                <a:t>to attain</a:t>
              </a:r>
              <a:br>
                <a:rPr lang="en-US" altLang="en-US" sz="2400" b="1">
                  <a:solidFill>
                    <a:srgbClr val="FFFFFF"/>
                  </a:solidFill>
                </a:rPr>
              </a:br>
              <a:r>
                <a:rPr lang="en-US" altLang="en-US" sz="2400" b="1">
                  <a:solidFill>
                    <a:srgbClr val="FFFFFF"/>
                  </a:solidFill>
                </a:rPr>
                <a:t>target profit </a:t>
              </a:r>
            </a:p>
          </p:txBody>
        </p:sp>
        <p:sp>
          <p:nvSpPr>
            <p:cNvPr id="71691" name="Text Box 1034"/>
            <p:cNvSpPr txBox="1">
              <a:spLocks noChangeArrowheads="1"/>
            </p:cNvSpPr>
            <p:nvPr/>
          </p:nvSpPr>
          <p:spPr bwMode="auto">
            <a:xfrm>
              <a:off x="2400" y="2544"/>
              <a:ext cx="134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 3,363 cups</a:t>
              </a:r>
            </a:p>
          </p:txBody>
        </p:sp>
        <p:grpSp>
          <p:nvGrpSpPr>
            <p:cNvPr id="71692" name="Group 1035"/>
            <p:cNvGrpSpPr>
              <a:grpSpLocks/>
            </p:cNvGrpSpPr>
            <p:nvPr/>
          </p:nvGrpSpPr>
          <p:grpSpPr bwMode="auto">
            <a:xfrm>
              <a:off x="2400" y="1978"/>
              <a:ext cx="1104" cy="486"/>
              <a:chOff x="2400" y="1786"/>
              <a:chExt cx="1104" cy="486"/>
            </a:xfrm>
          </p:grpSpPr>
          <p:sp>
            <p:nvSpPr>
              <p:cNvPr id="71698" name="Text Box 1036"/>
              <p:cNvSpPr txBox="1">
                <a:spLocks noChangeArrowheads="1"/>
              </p:cNvSpPr>
              <p:nvPr/>
            </p:nvSpPr>
            <p:spPr bwMode="auto">
              <a:xfrm>
                <a:off x="2400" y="1894"/>
                <a:ext cx="240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FFFF"/>
                    </a:solidFill>
                  </a:rPr>
                  <a:t>=</a:t>
                </a:r>
              </a:p>
            </p:txBody>
          </p:sp>
          <p:sp>
            <p:nvSpPr>
              <p:cNvPr id="71699" name="Text Box 1037"/>
              <p:cNvSpPr txBox="1">
                <a:spLocks noChangeArrowheads="1"/>
              </p:cNvSpPr>
              <p:nvPr/>
            </p:nvSpPr>
            <p:spPr bwMode="auto">
              <a:xfrm>
                <a:off x="2592" y="1786"/>
                <a:ext cx="912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FFFFFF"/>
                    </a:solidFill>
                  </a:rPr>
                  <a:t>$3,800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FFFFFF"/>
                    </a:solidFill>
                  </a:rPr>
                  <a:t>$1.13</a:t>
                </a:r>
              </a:p>
            </p:txBody>
          </p:sp>
          <p:sp>
            <p:nvSpPr>
              <p:cNvPr id="71700" name="Line 1038"/>
              <p:cNvSpPr>
                <a:spLocks noChangeShapeType="1"/>
              </p:cNvSpPr>
              <p:nvPr/>
            </p:nvSpPr>
            <p:spPr bwMode="auto">
              <a:xfrm>
                <a:off x="2784" y="2039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1693" name="Group 1039"/>
            <p:cNvGrpSpPr>
              <a:grpSpLocks/>
            </p:cNvGrpSpPr>
            <p:nvPr/>
          </p:nvGrpSpPr>
          <p:grpSpPr bwMode="auto">
            <a:xfrm>
              <a:off x="2352" y="1402"/>
              <a:ext cx="1920" cy="486"/>
              <a:chOff x="2352" y="1200"/>
              <a:chExt cx="1920" cy="486"/>
            </a:xfrm>
          </p:grpSpPr>
          <p:sp>
            <p:nvSpPr>
              <p:cNvPr id="71695" name="Text Box 1040"/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1680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FFFFFF"/>
                    </a:solidFill>
                  </a:rPr>
                  <a:t>$2,500 + $1,300</a:t>
                </a:r>
              </a:p>
              <a:p>
                <a:pPr algn="ctr" eaLnBrk="1" hangingPunct="1"/>
                <a:r>
                  <a:rPr lang="en-US" altLang="en-US" sz="2400" b="1">
                    <a:solidFill>
                      <a:srgbClr val="FFFFFF"/>
                    </a:solidFill>
                  </a:rPr>
                  <a:t>$1.49 - $0.36 </a:t>
                </a:r>
              </a:p>
            </p:txBody>
          </p:sp>
          <p:sp>
            <p:nvSpPr>
              <p:cNvPr id="71696" name="Line 1041"/>
              <p:cNvSpPr>
                <a:spLocks noChangeShapeType="1"/>
              </p:cNvSpPr>
              <p:nvPr/>
            </p:nvSpPr>
            <p:spPr bwMode="auto">
              <a:xfrm>
                <a:off x="2771" y="1458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97" name="Text Box 1042"/>
              <p:cNvSpPr txBox="1">
                <a:spLocks noChangeArrowheads="1"/>
              </p:cNvSpPr>
              <p:nvPr/>
            </p:nvSpPr>
            <p:spPr bwMode="auto">
              <a:xfrm>
                <a:off x="2352" y="1330"/>
                <a:ext cx="288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FFFF"/>
                    </a:solidFill>
                  </a:rPr>
                  <a:t>=</a:t>
                </a:r>
              </a:p>
            </p:txBody>
          </p:sp>
        </p:grpSp>
        <p:sp>
          <p:nvSpPr>
            <p:cNvPr id="71694" name="Text Box 1043"/>
            <p:cNvSpPr txBox="1">
              <a:spLocks noChangeArrowheads="1"/>
            </p:cNvSpPr>
            <p:nvPr/>
          </p:nvSpPr>
          <p:spPr bwMode="auto">
            <a:xfrm>
              <a:off x="2352" y="911"/>
              <a:ext cx="2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686800" cy="4876800"/>
          </a:xfrm>
          <a:solidFill>
            <a:srgbClr val="EDECD2"/>
          </a:solidFill>
          <a:ln w="12699">
            <a:solidFill>
              <a:schemeClr val="accent5">
                <a:lumMod val="50000"/>
              </a:schemeClr>
            </a:solidFill>
          </a:ln>
        </p:spPr>
        <p:txBody>
          <a:bodyPr lIns="90488" tIns="44450" rIns="90488" bIns="44450"/>
          <a:lstStyle/>
          <a:p>
            <a:pPr eaLnBrk="1" hangingPunct="1">
              <a:buFont typeface="Times" pitchFamily="34" charset="0"/>
              <a:buNone/>
              <a:defRPr/>
            </a:pPr>
            <a:r>
              <a:rPr lang="en-US" dirty="0" smtClean="0">
                <a:cs typeface="Arial" charset="0"/>
              </a:rPr>
              <a:t> 	Coffee Klatch is an espresso stand in a downtown office building. The average selling price of a cup of coffee is $1.49 and the average variable expense per cup is $0.36. The average fixed expense per month is $1,300.  Use the </a:t>
            </a:r>
            <a:r>
              <a:rPr lang="en-US" i="1" dirty="0" smtClean="0">
                <a:solidFill>
                  <a:srgbClr val="C00000"/>
                </a:solidFill>
                <a:cs typeface="Arial" charset="0"/>
              </a:rPr>
              <a:t>formula method </a:t>
            </a:r>
            <a:r>
              <a:rPr lang="en-US" dirty="0" smtClean="0">
                <a:cs typeface="Arial" charset="0"/>
              </a:rPr>
              <a:t>to determine the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sales dollars </a:t>
            </a:r>
            <a:r>
              <a:rPr lang="en-US" dirty="0" smtClean="0">
                <a:cs typeface="Arial" charset="0"/>
              </a:rPr>
              <a:t>that must be generated to attain target profits of $2,500 per month.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a. $2,550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b. $5,013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c. $8,458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d. $10,555</a:t>
            </a:r>
          </a:p>
        </p:txBody>
      </p:sp>
      <p:pic>
        <p:nvPicPr>
          <p:cNvPr id="4" name="Picture 3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575175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1447800" y="3276600"/>
          <a:ext cx="64611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Worksheet" r:id="rId4" imgW="3743374" imgH="1952728" progId="Excel.Sheet.12">
                  <p:embed/>
                </p:oleObj>
              </mc:Choice>
              <mc:Fallback>
                <p:oleObj name="Worksheet" r:id="rId4" imgW="3743374" imgH="1952728" progId="Excel.Shee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646112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Contribution Approach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63688"/>
            <a:ext cx="8458200" cy="4760912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Each month, RBC must generate at least     $80,000 in total contribution margin to break-even (which is the level of sales at which profit is zero).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1947863"/>
            <a:ext cx="4862513" cy="3843337"/>
            <a:chOff x="739775" y="1948584"/>
            <a:chExt cx="4862512" cy="3842616"/>
          </a:xfrm>
        </p:grpSpPr>
        <p:sp>
          <p:nvSpPr>
            <p:cNvPr id="311303" name="Rectangle 7"/>
            <p:cNvSpPr>
              <a:spLocks noChangeArrowheads="1"/>
            </p:cNvSpPr>
            <p:nvPr/>
          </p:nvSpPr>
          <p:spPr bwMode="auto">
            <a:xfrm>
              <a:off x="739775" y="1948584"/>
              <a:ext cx="1447800" cy="414259"/>
            </a:xfrm>
            <a:prstGeom prst="rect">
              <a:avLst/>
            </a:prstGeom>
            <a:noFill/>
            <a:ln w="50800">
              <a:solidFill>
                <a:srgbClr val="FC0128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11304" name="Line 8"/>
            <p:cNvSpPr>
              <a:spLocks noChangeShapeType="1"/>
            </p:cNvSpPr>
            <p:nvPr/>
          </p:nvSpPr>
          <p:spPr bwMode="auto">
            <a:xfrm>
              <a:off x="2187575" y="2362843"/>
              <a:ext cx="3414712" cy="3428357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pic>
        <p:nvPicPr>
          <p:cNvPr id="9222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686800" cy="4876800"/>
          </a:xfrm>
          <a:prstGeom prst="rect">
            <a:avLst/>
          </a:prstGeom>
          <a:solidFill>
            <a:srgbClr val="EDECD2"/>
          </a:solidFill>
          <a:ln w="12699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Times" pitchFamily="34" charset="0"/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 	Coffee Klatch is an espresso stand in a downtown office building. The average selling price of a cup of coffee is $1.49 and the average variable expense per cup is $0.36. The average fixed expense per month is $1,300.  Use the </a:t>
            </a:r>
            <a:r>
              <a:rPr lang="en-US" sz="2600" i="1" dirty="0">
                <a:solidFill>
                  <a:srgbClr val="C00000"/>
                </a:solidFill>
                <a:latin typeface="Arial" charset="0"/>
                <a:cs typeface="Arial" charset="0"/>
              </a:rPr>
              <a:t>formula method </a:t>
            </a:r>
            <a:r>
              <a:rPr lang="en-US" sz="2600" dirty="0">
                <a:latin typeface="Arial" charset="0"/>
                <a:cs typeface="Arial" charset="0"/>
              </a:rPr>
              <a:t>to determine the </a:t>
            </a:r>
            <a:r>
              <a:rPr lang="en-US" sz="2600" dirty="0">
                <a:solidFill>
                  <a:srgbClr val="0000FF"/>
                </a:solidFill>
                <a:latin typeface="Arial" charset="0"/>
                <a:cs typeface="Arial" charset="0"/>
              </a:rPr>
              <a:t>sales dollars </a:t>
            </a:r>
            <a:r>
              <a:rPr lang="en-US" sz="2600" dirty="0">
                <a:latin typeface="Arial" charset="0"/>
                <a:cs typeface="Arial" charset="0"/>
              </a:rPr>
              <a:t>that must be generated to attain target profits of $2,500 per month.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a. $2,550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b. $5,013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c. $8,458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d. $10,555</a:t>
            </a:r>
          </a:p>
        </p:txBody>
      </p:sp>
      <p:pic>
        <p:nvPicPr>
          <p:cNvPr id="39" name="Picture 38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2672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148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733" name="Rectangle 1027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0900" name="Oval 1028"/>
          <p:cNvSpPr>
            <a:spLocks noChangeArrowheads="1"/>
          </p:cNvSpPr>
          <p:nvPr/>
        </p:nvSpPr>
        <p:spPr bwMode="auto">
          <a:xfrm>
            <a:off x="381000" y="4648200"/>
            <a:ext cx="558800" cy="558800"/>
          </a:xfrm>
          <a:prstGeom prst="ellipse">
            <a:avLst/>
          </a:prstGeom>
          <a:noFill/>
          <a:ln w="50799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2058219" y="3048000"/>
            <a:ext cx="7085780" cy="3733800"/>
            <a:chOff x="1200" y="672"/>
            <a:chExt cx="4416" cy="2208"/>
          </a:xfrm>
          <a:solidFill>
            <a:schemeClr val="accent1">
              <a:lumMod val="75000"/>
            </a:schemeClr>
          </a:solidFill>
        </p:grpSpPr>
        <p:sp>
          <p:nvSpPr>
            <p:cNvPr id="24" name="Rectangle 1030"/>
            <p:cNvSpPr>
              <a:spLocks noChangeArrowheads="1"/>
            </p:cNvSpPr>
            <p:nvPr/>
          </p:nvSpPr>
          <p:spPr bwMode="auto">
            <a:xfrm>
              <a:off x="1200" y="672"/>
              <a:ext cx="4416" cy="22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689" name="Text Box 1031"/>
            <p:cNvSpPr txBox="1">
              <a:spLocks noChangeArrowheads="1"/>
            </p:cNvSpPr>
            <p:nvPr/>
          </p:nvSpPr>
          <p:spPr bwMode="auto">
            <a:xfrm>
              <a:off x="2592" y="778"/>
              <a:ext cx="3024" cy="4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FFFF"/>
                  </a:solidFill>
                </a:rPr>
                <a:t>Target profit + Fixed expenses</a:t>
              </a:r>
            </a:p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FFFF"/>
                  </a:solidFill>
                </a:rPr>
                <a:t>CM ratio</a:t>
              </a:r>
            </a:p>
          </p:txBody>
        </p:sp>
        <p:sp>
          <p:nvSpPr>
            <p:cNvPr id="71690" name="Line 1032"/>
            <p:cNvSpPr>
              <a:spLocks noChangeShapeType="1"/>
            </p:cNvSpPr>
            <p:nvPr/>
          </p:nvSpPr>
          <p:spPr bwMode="auto">
            <a:xfrm>
              <a:off x="2688" y="1031"/>
              <a:ext cx="2832" cy="0"/>
            </a:xfrm>
            <a:prstGeom prst="line">
              <a:avLst/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691" name="Text Box 1033"/>
            <p:cNvSpPr txBox="1">
              <a:spLocks noChangeArrowheads="1"/>
            </p:cNvSpPr>
            <p:nvPr/>
          </p:nvSpPr>
          <p:spPr bwMode="auto">
            <a:xfrm>
              <a:off x="1233" y="728"/>
              <a:ext cx="1344" cy="71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FFFF"/>
                  </a:solidFill>
                </a:rPr>
                <a:t>Sales $</a:t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2400" b="1" dirty="0">
                  <a:solidFill>
                    <a:srgbClr val="FFFFFF"/>
                  </a:solidFill>
                </a:rPr>
                <a:t>to attain</a:t>
              </a:r>
              <a:br>
                <a:rPr lang="en-US" sz="2400" b="1" dirty="0">
                  <a:solidFill>
                    <a:srgbClr val="FFFFFF"/>
                  </a:solidFill>
                </a:rPr>
              </a:br>
              <a:r>
                <a:rPr lang="en-US" sz="2400" b="1" dirty="0">
                  <a:solidFill>
                    <a:srgbClr val="FFFFFF"/>
                  </a:solidFill>
                </a:rPr>
                <a:t>target profit </a:t>
              </a:r>
            </a:p>
          </p:txBody>
        </p:sp>
        <p:sp>
          <p:nvSpPr>
            <p:cNvPr id="71692" name="Text Box 1034"/>
            <p:cNvSpPr txBox="1">
              <a:spLocks noChangeArrowheads="1"/>
            </p:cNvSpPr>
            <p:nvPr/>
          </p:nvSpPr>
          <p:spPr bwMode="auto">
            <a:xfrm>
              <a:off x="2400" y="2544"/>
              <a:ext cx="1344" cy="27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FFFF"/>
                  </a:solidFill>
                </a:rPr>
                <a:t>= $5,013</a:t>
              </a:r>
            </a:p>
          </p:txBody>
        </p:sp>
        <p:grpSp>
          <p:nvGrpSpPr>
            <p:cNvPr id="3" name="Group 1035"/>
            <p:cNvGrpSpPr>
              <a:grpSpLocks/>
            </p:cNvGrpSpPr>
            <p:nvPr/>
          </p:nvGrpSpPr>
          <p:grpSpPr bwMode="auto">
            <a:xfrm>
              <a:off x="2400" y="1978"/>
              <a:ext cx="1104" cy="491"/>
              <a:chOff x="2400" y="1786"/>
              <a:chExt cx="1104" cy="491"/>
            </a:xfrm>
            <a:grpFill/>
          </p:grpSpPr>
          <p:sp>
            <p:nvSpPr>
              <p:cNvPr id="71699" name="Text Box 1036"/>
              <p:cNvSpPr txBox="1">
                <a:spLocks noChangeArrowheads="1"/>
              </p:cNvSpPr>
              <p:nvPr/>
            </p:nvSpPr>
            <p:spPr bwMode="auto">
              <a:xfrm>
                <a:off x="2400" y="1894"/>
                <a:ext cx="240" cy="28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=</a:t>
                </a:r>
              </a:p>
            </p:txBody>
          </p:sp>
          <p:sp>
            <p:nvSpPr>
              <p:cNvPr id="71700" name="Text Box 1037"/>
              <p:cNvSpPr txBox="1">
                <a:spLocks noChangeArrowheads="1"/>
              </p:cNvSpPr>
              <p:nvPr/>
            </p:nvSpPr>
            <p:spPr bwMode="auto">
              <a:xfrm>
                <a:off x="2592" y="1786"/>
                <a:ext cx="912" cy="491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$3,800</a:t>
                </a:r>
              </a:p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0.758</a:t>
                </a:r>
              </a:p>
            </p:txBody>
          </p:sp>
          <p:sp>
            <p:nvSpPr>
              <p:cNvPr id="71701" name="Line 1038"/>
              <p:cNvSpPr>
                <a:spLocks noChangeShapeType="1"/>
              </p:cNvSpPr>
              <p:nvPr/>
            </p:nvSpPr>
            <p:spPr bwMode="auto">
              <a:xfrm>
                <a:off x="2784" y="2049"/>
                <a:ext cx="576" cy="0"/>
              </a:xfrm>
              <a:prstGeom prst="line">
                <a:avLst/>
              </a:prstGeom>
              <a:grpFill/>
              <a:ln w="3810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4" name="Group 1039"/>
            <p:cNvGrpSpPr>
              <a:grpSpLocks/>
            </p:cNvGrpSpPr>
            <p:nvPr/>
          </p:nvGrpSpPr>
          <p:grpSpPr bwMode="auto">
            <a:xfrm>
              <a:off x="2352" y="1402"/>
              <a:ext cx="2647" cy="491"/>
              <a:chOff x="2352" y="1200"/>
              <a:chExt cx="2647" cy="491"/>
            </a:xfrm>
            <a:grpFill/>
          </p:grpSpPr>
          <p:sp>
            <p:nvSpPr>
              <p:cNvPr id="71696" name="Text Box 1040"/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2407" cy="491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$2,500 + $1,300</a:t>
                </a:r>
              </a:p>
              <a:p>
                <a:pPr algn="ctr" eaLnBrk="1" hangingPunct="1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($1.49 – 0.36) ÷ $1.49</a:t>
                </a:r>
              </a:p>
            </p:txBody>
          </p:sp>
          <p:sp>
            <p:nvSpPr>
              <p:cNvPr id="71697" name="Line 1041"/>
              <p:cNvSpPr>
                <a:spLocks noChangeShapeType="1"/>
              </p:cNvSpPr>
              <p:nvPr/>
            </p:nvSpPr>
            <p:spPr bwMode="auto">
              <a:xfrm flipV="1">
                <a:off x="2760" y="1451"/>
                <a:ext cx="2049" cy="7"/>
              </a:xfrm>
              <a:prstGeom prst="line">
                <a:avLst/>
              </a:prstGeom>
              <a:grpFill/>
              <a:ln w="38100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1698" name="Text Box 1042"/>
              <p:cNvSpPr txBox="1">
                <a:spLocks noChangeArrowheads="1"/>
              </p:cNvSpPr>
              <p:nvPr/>
            </p:nvSpPr>
            <p:spPr bwMode="auto">
              <a:xfrm>
                <a:off x="2352" y="1330"/>
                <a:ext cx="288" cy="28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=</a:t>
                </a:r>
              </a:p>
            </p:txBody>
          </p:sp>
        </p:grpSp>
        <p:sp>
          <p:nvSpPr>
            <p:cNvPr id="71695" name="Text Box 1043"/>
            <p:cNvSpPr txBox="1">
              <a:spLocks noChangeArrowheads="1"/>
            </p:cNvSpPr>
            <p:nvPr/>
          </p:nvSpPr>
          <p:spPr bwMode="auto">
            <a:xfrm>
              <a:off x="2352" y="911"/>
              <a:ext cx="288" cy="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FFFF"/>
                  </a:solidFill>
                </a:rPr>
                <a:t>=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7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681288"/>
            <a:ext cx="5334000" cy="1662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Compute the margin of safety and explain its significance.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Margin of Safety in Dollars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z="3200" smtClean="0">
                <a:cs typeface="Arial" panose="020B0604020202020204" pitchFamily="34" charset="0"/>
              </a:rPr>
              <a:t>The margin of safety in dollars is the excess of budgeted (or actual) sales over the break-even volume of sales.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87313" y="3281363"/>
            <a:ext cx="8999537" cy="490537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FFFF00"/>
                </a:solidFill>
                <a:latin typeface="Arial" charset="0"/>
              </a:rPr>
              <a:t>Margin of safety in dollars = Total sales  -  Break-even sales</a:t>
            </a:r>
          </a:p>
        </p:txBody>
      </p:sp>
      <p:sp>
        <p:nvSpPr>
          <p:cNvPr id="75781" name="Text Box 26"/>
          <p:cNvSpPr txBox="1">
            <a:spLocks noChangeArrowheads="1"/>
          </p:cNvSpPr>
          <p:nvPr/>
        </p:nvSpPr>
        <p:spPr bwMode="auto">
          <a:xfrm>
            <a:off x="457200" y="4175125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Let’s look at Racing Bicycle Company and determine the margin of safety.</a:t>
            </a:r>
          </a:p>
        </p:txBody>
      </p:sp>
      <p:pic>
        <p:nvPicPr>
          <p:cNvPr id="757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Margin of Safety in Dollars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If we assume that RBC has actual sales of            $250,000, given that we have already determined  the break-even sales to be $200,000, the </a:t>
            </a:r>
            <a:r>
              <a:rPr lang="en-US" altLang="en-US" smtClean="0">
                <a:solidFill>
                  <a:srgbClr val="FF0000"/>
                </a:solidFill>
                <a:cs typeface="Arial" panose="020B0604020202020204" pitchFamily="34" charset="0"/>
              </a:rPr>
              <a:t>margin of safety </a:t>
            </a:r>
            <a:r>
              <a:rPr lang="en-US" altLang="en-US" smtClean="0">
                <a:cs typeface="Arial" panose="020B0604020202020204" pitchFamily="34" charset="0"/>
              </a:rPr>
              <a:t>is $50,000 as shown.</a:t>
            </a:r>
          </a:p>
        </p:txBody>
      </p:sp>
      <p:graphicFrame>
        <p:nvGraphicFramePr>
          <p:cNvPr id="76804" name="Object 2"/>
          <p:cNvGraphicFramePr>
            <a:graphicFrameLocks/>
          </p:cNvGraphicFramePr>
          <p:nvPr/>
        </p:nvGraphicFramePr>
        <p:xfrm>
          <a:off x="838200" y="3876675"/>
          <a:ext cx="762000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Worksheet" r:id="rId4" imgW="3607200" imgH="1408320" progId="Excel.Sheet.8">
                  <p:embed/>
                </p:oleObj>
              </mc:Choice>
              <mc:Fallback>
                <p:oleObj name="Worksheet" r:id="rId4" imgW="3607200" imgH="140832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76675"/>
                        <a:ext cx="762000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71842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05" name="Group 1029"/>
          <p:cNvGrpSpPr>
            <a:grpSpLocks/>
          </p:cNvGrpSpPr>
          <p:nvPr/>
        </p:nvGrpSpPr>
        <p:grpSpPr bwMode="auto">
          <a:xfrm>
            <a:off x="5638800" y="3352800"/>
            <a:ext cx="1143000" cy="1524000"/>
            <a:chOff x="5808" y="1590"/>
            <a:chExt cx="720" cy="960"/>
          </a:xfrm>
        </p:grpSpPr>
        <p:sp>
          <p:nvSpPr>
            <p:cNvPr id="403462" name="Line 1030"/>
            <p:cNvSpPr>
              <a:spLocks noChangeShapeType="1"/>
            </p:cNvSpPr>
            <p:nvPr/>
          </p:nvSpPr>
          <p:spPr bwMode="auto">
            <a:xfrm>
              <a:off x="5808" y="1590"/>
              <a:ext cx="48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403463" name="Line 1031"/>
            <p:cNvSpPr>
              <a:spLocks noChangeShapeType="1"/>
            </p:cNvSpPr>
            <p:nvPr/>
          </p:nvSpPr>
          <p:spPr bwMode="auto">
            <a:xfrm>
              <a:off x="5808" y="1590"/>
              <a:ext cx="720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pic>
        <p:nvPicPr>
          <p:cNvPr id="7680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Margin of Safety Percentage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itchFamily="34" charset="0"/>
              <a:buNone/>
              <a:defRPr/>
            </a:pPr>
            <a:r>
              <a:rPr lang="en-US" sz="3200" dirty="0" smtClean="0">
                <a:cs typeface="Arial" charset="0"/>
              </a:rPr>
              <a:t>RBC’s margin of safety can be expressed as 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20%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of sales.</a:t>
            </a:r>
            <a:br>
              <a:rPr lang="en-US" sz="3200" dirty="0" smtClean="0">
                <a:cs typeface="Arial" charset="0"/>
              </a:rPr>
            </a:br>
            <a:r>
              <a:rPr lang="en-US" sz="3200" dirty="0" smtClean="0">
                <a:cs typeface="Arial" charset="0"/>
              </a:rPr>
              <a:t>($50,000 ÷ $250,000)</a:t>
            </a:r>
          </a:p>
        </p:txBody>
      </p:sp>
      <p:graphicFrame>
        <p:nvGraphicFramePr>
          <p:cNvPr id="77828" name="Object 2"/>
          <p:cNvGraphicFramePr>
            <a:graphicFrameLocks/>
          </p:cNvGraphicFramePr>
          <p:nvPr/>
        </p:nvGraphicFramePr>
        <p:xfrm>
          <a:off x="838200" y="3429000"/>
          <a:ext cx="762000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Worksheet" r:id="rId4" imgW="3607200" imgH="1408320" progId="Excel.Sheet.8">
                  <p:embed/>
                </p:oleObj>
              </mc:Choice>
              <mc:Fallback>
                <p:oleObj name="Worksheet" r:id="rId4" imgW="3607200" imgH="140832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762000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71842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2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Margin of Safety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The margin of safety can be expressed in terms of the number of units sold. The margin of safety at RBC is $50,000, and each bike sells for $500; hence, RBC’s margin of safety is 100 bikes.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3733800"/>
            <a:ext cx="7315200" cy="1295400"/>
            <a:chOff x="480" y="2496"/>
            <a:chExt cx="4608" cy="816"/>
          </a:xfrm>
          <a:solidFill>
            <a:schemeClr val="bg2">
              <a:lumMod val="25000"/>
            </a:schemeClr>
          </a:solidFill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480" y="2496"/>
              <a:ext cx="4608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88" y="2587"/>
              <a:ext cx="4326" cy="601"/>
              <a:chOff x="604" y="2568"/>
              <a:chExt cx="4326" cy="601"/>
            </a:xfrm>
            <a:grpFill/>
          </p:grpSpPr>
          <p:sp>
            <p:nvSpPr>
              <p:cNvPr id="86024" name="Text Box 8"/>
              <p:cNvSpPr txBox="1">
                <a:spLocks noChangeArrowheads="1"/>
              </p:cNvSpPr>
              <p:nvPr/>
            </p:nvSpPr>
            <p:spPr bwMode="auto">
              <a:xfrm>
                <a:off x="604" y="2568"/>
                <a:ext cx="1538" cy="601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2800" dirty="0">
                    <a:solidFill>
                      <a:srgbClr val="E5F5FF"/>
                    </a:solidFill>
                  </a:rPr>
                  <a:t>Margin of</a:t>
                </a:r>
                <a:br>
                  <a:rPr lang="en-US" sz="2800" dirty="0">
                    <a:solidFill>
                      <a:srgbClr val="E5F5FF"/>
                    </a:solidFill>
                  </a:rPr>
                </a:br>
                <a:r>
                  <a:rPr lang="en-US" sz="2800" dirty="0">
                    <a:solidFill>
                      <a:srgbClr val="E5F5FF"/>
                    </a:solidFill>
                  </a:rPr>
                  <a:t>Safety in units</a:t>
                </a:r>
              </a:p>
            </p:txBody>
          </p:sp>
          <p:sp>
            <p:nvSpPr>
              <p:cNvPr id="86025" name="Text Box 9"/>
              <p:cNvSpPr txBox="1">
                <a:spLocks noChangeArrowheads="1"/>
              </p:cNvSpPr>
              <p:nvPr/>
            </p:nvSpPr>
            <p:spPr bwMode="auto">
              <a:xfrm>
                <a:off x="2176" y="2712"/>
                <a:ext cx="249" cy="33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dirty="0">
                    <a:solidFill>
                      <a:srgbClr val="E5F5FF"/>
                    </a:solidFill>
                  </a:rPr>
                  <a:t>=</a:t>
                </a:r>
              </a:p>
            </p:txBody>
          </p:sp>
          <p:sp>
            <p:nvSpPr>
              <p:cNvPr id="86026" name="Text Box 10"/>
              <p:cNvSpPr txBox="1">
                <a:spLocks noChangeArrowheads="1"/>
              </p:cNvSpPr>
              <p:nvPr/>
            </p:nvSpPr>
            <p:spPr bwMode="auto">
              <a:xfrm>
                <a:off x="3648" y="2712"/>
                <a:ext cx="1282" cy="33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dirty="0">
                    <a:solidFill>
                      <a:srgbClr val="E5F5FF"/>
                    </a:solidFill>
                  </a:rPr>
                  <a:t>= 100 bikes</a:t>
                </a: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599" y="2568"/>
                <a:ext cx="1008" cy="601"/>
                <a:chOff x="2592" y="2640"/>
                <a:chExt cx="1008" cy="601"/>
              </a:xfrm>
              <a:grpFill/>
            </p:grpSpPr>
            <p:sp>
              <p:nvSpPr>
                <p:cNvPr id="860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592" y="2640"/>
                  <a:ext cx="1008" cy="601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2800" dirty="0">
                      <a:solidFill>
                        <a:srgbClr val="E5F5FF"/>
                      </a:solidFill>
                    </a:rPr>
                    <a:t>$50,000</a:t>
                  </a:r>
                  <a:br>
                    <a:rPr lang="en-US" sz="2800" dirty="0">
                      <a:solidFill>
                        <a:srgbClr val="E5F5FF"/>
                      </a:solidFill>
                    </a:rPr>
                  </a:br>
                  <a:r>
                    <a:rPr lang="en-US" sz="2800" dirty="0">
                      <a:solidFill>
                        <a:srgbClr val="E5F5FF"/>
                      </a:solidFill>
                    </a:rPr>
                    <a:t>$500</a:t>
                  </a:r>
                </a:p>
              </p:txBody>
            </p:sp>
            <p:sp>
              <p:nvSpPr>
                <p:cNvPr id="86029" name="Line 13"/>
                <p:cNvSpPr>
                  <a:spLocks noChangeShapeType="1"/>
                </p:cNvSpPr>
                <p:nvPr/>
              </p:nvSpPr>
              <p:spPr bwMode="auto">
                <a:xfrm>
                  <a:off x="2613" y="2960"/>
                  <a:ext cx="960" cy="0"/>
                </a:xfrm>
                <a:prstGeom prst="line">
                  <a:avLst/>
                </a:prstGeom>
                <a:grpFill/>
                <a:ln w="28575">
                  <a:solidFill>
                    <a:srgbClr val="E5F5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pic>
        <p:nvPicPr>
          <p:cNvPr id="7885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3688"/>
            <a:ext cx="8229600" cy="4837112"/>
          </a:xfrm>
          <a:solidFill>
            <a:srgbClr val="EDECD2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 	Coffee Klatch is an espresso stand in a downtown office building. The average selling price of a cup of coffee is $1.49 and the average variable expense per cup is $0.36. The average fixed expense per month is $1,300. An average of 2,100 cups are sold each month. What is the margin of safety expressed in cups?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chemeClr val="tx1"/>
                </a:solidFill>
                <a:cs typeface="Arial" panose="020B0604020202020204" pitchFamily="34" charset="0"/>
              </a:rPr>
              <a:t>a. 3,250 cups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chemeClr val="tx1"/>
                </a:solidFill>
                <a:cs typeface="Arial" panose="020B0604020202020204" pitchFamily="34" charset="0"/>
              </a:rPr>
              <a:t>b.    950 cups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chemeClr val="tx1"/>
                </a:solidFill>
                <a:cs typeface="Arial" panose="020B0604020202020204" pitchFamily="34" charset="0"/>
              </a:rPr>
              <a:t>c. 1,150 cups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chemeClr val="tx1"/>
                </a:solidFill>
                <a:cs typeface="Arial" panose="020B0604020202020204" pitchFamily="34" charset="0"/>
              </a:rPr>
              <a:t>d. 2,100 cups</a:t>
            </a:r>
          </a:p>
        </p:txBody>
      </p:sp>
      <p:pic>
        <p:nvPicPr>
          <p:cNvPr id="4" name="Picture 3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98975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382000" cy="4800600"/>
          </a:xfrm>
          <a:prstGeom prst="rect">
            <a:avLst/>
          </a:prstGeom>
          <a:solidFill>
            <a:srgbClr val="EDECD2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Times" pitchFamily="34" charset="0"/>
              <a:buNone/>
              <a:defRPr/>
            </a:pPr>
            <a:r>
              <a:rPr lang="en-US" sz="2600" dirty="0">
                <a:cs typeface="Arial" pitchFamily="34" charset="0"/>
              </a:rPr>
              <a:t> 	Coffee Klatch is an espresso stand in a downtown office building. The average selling price of a cup of coffee is $1.49 and the average variable expense per cup is $0.36. The average fixed expense per month is $1,300. An average of 2,100 cups are sold each month. What is the margin of safety expressed in cups?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a. 3,250 cups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cs typeface="Arial" pitchFamily="34" charset="0"/>
              </a:rPr>
              <a:t>b.    950 cups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c. 1,150 cups</a:t>
            </a:r>
          </a:p>
          <a:p>
            <a:pPr marL="547688" lvl="1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d. 2,100 cups</a:t>
            </a:r>
          </a:p>
        </p:txBody>
      </p:sp>
      <p:pic>
        <p:nvPicPr>
          <p:cNvPr id="17" name="Picture 16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196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00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609600" y="4953000"/>
            <a:ext cx="482600" cy="533400"/>
          </a:xfrm>
          <a:prstGeom prst="ellipse">
            <a:avLst/>
          </a:prstGeom>
          <a:noFill/>
          <a:ln w="50799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80902" name="Group 5"/>
          <p:cNvGrpSpPr>
            <a:grpSpLocks/>
          </p:cNvGrpSpPr>
          <p:nvPr/>
        </p:nvGrpSpPr>
        <p:grpSpPr bwMode="auto">
          <a:xfrm>
            <a:off x="1066800" y="2667000"/>
            <a:ext cx="7389813" cy="1524000"/>
            <a:chOff x="913" y="960"/>
            <a:chExt cx="4655" cy="960"/>
          </a:xfrm>
        </p:grpSpPr>
        <p:sp>
          <p:nvSpPr>
            <p:cNvPr id="80903" name="Rectangle 6"/>
            <p:cNvSpPr>
              <a:spLocks noChangeArrowheads="1"/>
            </p:cNvSpPr>
            <p:nvPr/>
          </p:nvSpPr>
          <p:spPr bwMode="auto">
            <a:xfrm>
              <a:off x="962" y="960"/>
              <a:ext cx="4606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904" name="Text Box 7"/>
            <p:cNvSpPr txBox="1">
              <a:spLocks noChangeArrowheads="1"/>
            </p:cNvSpPr>
            <p:nvPr/>
          </p:nvSpPr>
          <p:spPr bwMode="auto">
            <a:xfrm>
              <a:off x="913" y="1067"/>
              <a:ext cx="4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Margin of safety = Total sales – Break-even sales</a:t>
              </a:r>
            </a:p>
          </p:txBody>
        </p:sp>
        <p:sp>
          <p:nvSpPr>
            <p:cNvPr id="80905" name="Text Box 8"/>
            <p:cNvSpPr txBox="1">
              <a:spLocks noChangeArrowheads="1"/>
            </p:cNvSpPr>
            <p:nvPr/>
          </p:nvSpPr>
          <p:spPr bwMode="auto">
            <a:xfrm>
              <a:off x="2516" y="1550"/>
              <a:ext cx="1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 </a:t>
              </a:r>
              <a:r>
                <a:rPr lang="en-US" altLang="en-US" sz="2400" b="1" i="1">
                  <a:solidFill>
                    <a:srgbClr val="FFFF00"/>
                  </a:solidFill>
                </a:rPr>
                <a:t>950 cups</a:t>
              </a:r>
            </a:p>
          </p:txBody>
        </p:sp>
        <p:sp>
          <p:nvSpPr>
            <p:cNvPr id="80906" name="Text Box 9"/>
            <p:cNvSpPr txBox="1">
              <a:spLocks noChangeArrowheads="1"/>
            </p:cNvSpPr>
            <p:nvPr/>
          </p:nvSpPr>
          <p:spPr bwMode="auto">
            <a:xfrm>
              <a:off x="2514" y="1296"/>
              <a:ext cx="2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</a:rPr>
                <a:t>= 2,100 cups – 1,150 cups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Cost Structure and Profit Stability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04800" y="1900238"/>
            <a:ext cx="85344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990000"/>
                </a:solidFill>
              </a:rPr>
              <a:t>Cost structure refers to the relative proportion of fixed and variable costs in an organization. Managers often have some latitude in determining their organization’s cost structure.</a:t>
            </a:r>
          </a:p>
        </p:txBody>
      </p:sp>
      <p:pic>
        <p:nvPicPr>
          <p:cNvPr id="87047" name="Picture 7" descr="G:\FILES\PFILES\MSOFFICE\MEDIA\CNTCD1\ClipArt3\j023798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375150"/>
            <a:ext cx="2514600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Cost Structure and Profit Stability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534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300" b="1"/>
              <a:t>There are advantages and disadvantages to high fixed cost (or low variable cost) and low fixed cost (or high variable cost) structures.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381000" y="2863850"/>
            <a:ext cx="4343400" cy="2286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An advantage of a high fixed</a:t>
            </a:r>
            <a:br>
              <a:rPr lang="en-US" sz="2400" dirty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cost structure is that income</a:t>
            </a:r>
            <a:br>
              <a:rPr lang="en-US" sz="2400" dirty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>
                <a:solidFill>
                  <a:schemeClr val="bg1"/>
                </a:solidFill>
                <a:latin typeface="Arial" charset="0"/>
              </a:rPr>
              <a:t>will be higher in good years</a:t>
            </a:r>
            <a:br>
              <a:rPr lang="en-US" sz="2400" dirty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compared to companies</a:t>
            </a:r>
            <a:br>
              <a:rPr lang="en-US" sz="2400" dirty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>
                <a:solidFill>
                  <a:schemeClr val="bg1"/>
                </a:solidFill>
                <a:latin typeface="Arial" charset="0"/>
              </a:rPr>
              <a:t>with lower proportion of</a:t>
            </a:r>
            <a:br>
              <a:rPr lang="en-US" sz="2400" dirty="0">
                <a:solidFill>
                  <a:schemeClr val="bg1"/>
                </a:solidFill>
                <a:latin typeface="Arial" charset="0"/>
              </a:rPr>
            </a:br>
            <a:r>
              <a:rPr lang="en-US" sz="2400" dirty="0">
                <a:solidFill>
                  <a:schemeClr val="bg1"/>
                </a:solidFill>
                <a:latin typeface="Arial" charset="0"/>
              </a:rPr>
              <a:t>fixed costs.</a:t>
            </a: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4648200" y="3321050"/>
            <a:ext cx="41910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 disadvantage of a high fixed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cost structure is that income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will be lower in bad years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compared to companies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with lower proportion of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fixed costs.</a:t>
            </a:r>
          </a:p>
        </p:txBody>
      </p:sp>
      <p:sp>
        <p:nvSpPr>
          <p:cNvPr id="82950" name="Text Box 3"/>
          <p:cNvSpPr txBox="1">
            <a:spLocks noChangeArrowheads="1"/>
          </p:cNvSpPr>
          <p:nvPr/>
        </p:nvSpPr>
        <p:spPr bwMode="auto">
          <a:xfrm>
            <a:off x="304800" y="5759450"/>
            <a:ext cx="8534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300" b="1"/>
              <a:t>Companies with low fixed cost structures enjoy greater stability in income across good and bad years.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1447800" y="2667000"/>
          <a:ext cx="64611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Worksheet" r:id="rId4" imgW="3743374" imgH="1952728" progId="Excel.Sheet.12">
                  <p:embed/>
                </p:oleObj>
              </mc:Choice>
              <mc:Fallback>
                <p:oleObj name="Worksheet" r:id="rId4" imgW="3743374" imgH="1952728" progId="Excel.Shee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646112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Contribution Approach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z="3200" smtClean="0">
                <a:cs typeface="Arial" panose="020B0604020202020204" pitchFamily="34" charset="0"/>
              </a:rPr>
              <a:t>If RBC sells </a:t>
            </a:r>
            <a:r>
              <a:rPr lang="en-US" altLang="en-US" sz="3200" smtClean="0">
                <a:solidFill>
                  <a:srgbClr val="FF0000"/>
                </a:solidFill>
                <a:cs typeface="Arial" panose="020B0604020202020204" pitchFamily="34" charset="0"/>
              </a:rPr>
              <a:t>400 units</a:t>
            </a:r>
            <a:r>
              <a:rPr lang="en-US" altLang="en-US" sz="3200" smtClean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smtClean="0">
                <a:cs typeface="Arial" panose="020B0604020202020204" pitchFamily="34" charset="0"/>
              </a:rPr>
              <a:t>in a month, it will be operating at the </a:t>
            </a:r>
            <a:r>
              <a:rPr lang="en-US" altLang="en-US" sz="3200" i="1" smtClean="0">
                <a:solidFill>
                  <a:srgbClr val="528693"/>
                </a:solidFill>
                <a:cs typeface="Arial" panose="020B0604020202020204" pitchFamily="34" charset="0"/>
              </a:rPr>
              <a:t>break-even point</a:t>
            </a:r>
            <a:r>
              <a:rPr lang="en-US" altLang="en-US" sz="320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13349" name="Line 5"/>
          <p:cNvSpPr>
            <a:spLocks noChangeShapeType="1"/>
          </p:cNvSpPr>
          <p:nvPr/>
        </p:nvSpPr>
        <p:spPr bwMode="auto">
          <a:xfrm flipH="1">
            <a:off x="2590800" y="2057400"/>
            <a:ext cx="9144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 flipH="1">
            <a:off x="6248400" y="2590800"/>
            <a:ext cx="817563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24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8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057400"/>
            <a:ext cx="5334000" cy="37544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Compute the degree of operating leverage at a particular level of sales and explain how it can be used to predict changes in net operating income.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Operating Leverage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900" smtClean="0">
                <a:cs typeface="Arial" panose="020B0604020202020204" pitchFamily="34" charset="0"/>
              </a:rPr>
              <a:t>   </a:t>
            </a:r>
            <a:r>
              <a:rPr lang="en-US" altLang="en-US" smtClean="0">
                <a:cs typeface="Arial" panose="020B0604020202020204" pitchFamily="34" charset="0"/>
              </a:rPr>
              <a:t>Operating leverage is a measure of how sensitive net operating income is to percentage changes in sales. It is a measure, at any given level of sales, of how a percentage change in sales volume will affect profits. </a:t>
            </a:r>
          </a:p>
        </p:txBody>
      </p:sp>
      <p:grpSp>
        <p:nvGrpSpPr>
          <p:cNvPr id="84996" name="Group 9"/>
          <p:cNvGrpSpPr>
            <a:grpSpLocks/>
          </p:cNvGrpSpPr>
          <p:nvPr/>
        </p:nvGrpSpPr>
        <p:grpSpPr bwMode="auto">
          <a:xfrm>
            <a:off x="549275" y="3505200"/>
            <a:ext cx="8104188" cy="942975"/>
            <a:chOff x="355" y="2632"/>
            <a:chExt cx="5105" cy="594"/>
          </a:xfrm>
        </p:grpSpPr>
        <p:sp>
          <p:nvSpPr>
            <p:cNvPr id="84998" name="Rectangle 10"/>
            <p:cNvSpPr>
              <a:spLocks noChangeArrowheads="1"/>
            </p:cNvSpPr>
            <p:nvPr/>
          </p:nvSpPr>
          <p:spPr bwMode="auto">
            <a:xfrm>
              <a:off x="2931" y="2632"/>
              <a:ext cx="2407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CC"/>
                  </a:solidFill>
                </a:rPr>
                <a:t>Contribution margin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00CC"/>
                  </a:solidFill>
                </a:rPr>
                <a:t>Net operating income</a:t>
              </a:r>
            </a:p>
          </p:txBody>
        </p:sp>
        <p:sp>
          <p:nvSpPr>
            <p:cNvPr id="84999" name="Rectangle 11"/>
            <p:cNvSpPr>
              <a:spLocks noChangeArrowheads="1"/>
            </p:cNvSpPr>
            <p:nvPr/>
          </p:nvSpPr>
          <p:spPr bwMode="auto">
            <a:xfrm>
              <a:off x="355" y="2632"/>
              <a:ext cx="2109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CC"/>
                  </a:solidFill>
                </a:rPr>
                <a:t>Degree of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00CC"/>
                  </a:solidFill>
                </a:rPr>
                <a:t>operating leverage</a:t>
              </a:r>
            </a:p>
          </p:txBody>
        </p:sp>
        <p:sp>
          <p:nvSpPr>
            <p:cNvPr id="85000" name="Text Box 12"/>
            <p:cNvSpPr txBox="1">
              <a:spLocks noChangeArrowheads="1"/>
            </p:cNvSpPr>
            <p:nvPr/>
          </p:nvSpPr>
          <p:spPr bwMode="auto">
            <a:xfrm>
              <a:off x="2589" y="2775"/>
              <a:ext cx="2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85001" name="Line 13"/>
            <p:cNvSpPr>
              <a:spLocks noChangeShapeType="1"/>
            </p:cNvSpPr>
            <p:nvPr/>
          </p:nvSpPr>
          <p:spPr bwMode="auto">
            <a:xfrm>
              <a:off x="2916" y="2952"/>
              <a:ext cx="2544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126" name="Picture 14" descr="G:\FILES\PFILES\MSOFFICE\MEDIA\CNTCD1\ClipArt1\j014967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88" y="4592638"/>
            <a:ext cx="1966912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autoUpdateAnimBg="0" advAuto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Operating Leverage</a:t>
            </a:r>
          </a:p>
        </p:txBody>
      </p:sp>
      <p:graphicFrame>
        <p:nvGraphicFramePr>
          <p:cNvPr id="86019" name="Object 2"/>
          <p:cNvGraphicFramePr>
            <a:graphicFrameLocks/>
          </p:cNvGraphicFramePr>
          <p:nvPr/>
        </p:nvGraphicFramePr>
        <p:xfrm>
          <a:off x="1752600" y="2559050"/>
          <a:ext cx="55070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Worksheet" r:id="rId4" imgW="2657497" imgH="1409674" progId="Excel.Sheet.8">
                  <p:embed/>
                </p:oleObj>
              </mc:Choice>
              <mc:Fallback>
                <p:oleObj name="Worksheet" r:id="rId4" imgW="2657497" imgH="1409674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59050"/>
                        <a:ext cx="550703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71842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020" name="Group 11"/>
          <p:cNvGrpSpPr>
            <a:grpSpLocks/>
          </p:cNvGrpSpPr>
          <p:nvPr/>
        </p:nvGrpSpPr>
        <p:grpSpPr bwMode="auto">
          <a:xfrm>
            <a:off x="1752600" y="5181600"/>
            <a:ext cx="5091113" cy="1187450"/>
            <a:chOff x="2590800" y="4800600"/>
            <a:chExt cx="5091112" cy="1188046"/>
          </a:xfrm>
        </p:grpSpPr>
        <p:grpSp>
          <p:nvGrpSpPr>
            <p:cNvPr id="86023" name="Group 4"/>
            <p:cNvGrpSpPr>
              <a:grpSpLocks/>
            </p:cNvGrpSpPr>
            <p:nvPr/>
          </p:nvGrpSpPr>
          <p:grpSpPr bwMode="auto">
            <a:xfrm>
              <a:off x="5265737" y="5029203"/>
              <a:ext cx="2416175" cy="819150"/>
              <a:chOff x="1718" y="3284"/>
              <a:chExt cx="1522" cy="516"/>
            </a:xfrm>
          </p:grpSpPr>
          <p:sp>
            <p:nvSpPr>
              <p:cNvPr id="86026" name="Rectangle 5"/>
              <p:cNvSpPr>
                <a:spLocks noChangeArrowheads="1"/>
              </p:cNvSpPr>
              <p:nvPr/>
            </p:nvSpPr>
            <p:spPr bwMode="auto">
              <a:xfrm>
                <a:off x="1718" y="3284"/>
                <a:ext cx="969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 b="1" u="sng"/>
                  <a:t>$100,000 </a:t>
                </a:r>
                <a:endParaRPr lang="en-US" altLang="en-US" sz="2400" b="1"/>
              </a:p>
              <a:p>
                <a:pPr eaLnBrk="1" hangingPunct="1"/>
                <a:r>
                  <a:rPr lang="en-US" altLang="en-US" sz="2400" b="1"/>
                  <a:t> $20,000</a:t>
                </a:r>
              </a:p>
            </p:txBody>
          </p:sp>
          <p:sp>
            <p:nvSpPr>
              <p:cNvPr id="86027" name="Rectangle 6"/>
              <p:cNvSpPr>
                <a:spLocks noChangeArrowheads="1"/>
              </p:cNvSpPr>
              <p:nvPr/>
            </p:nvSpPr>
            <p:spPr bwMode="auto">
              <a:xfrm>
                <a:off x="2721" y="3428"/>
                <a:ext cx="519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 b="1"/>
                  <a:t>=</a:t>
                </a:r>
                <a:r>
                  <a:rPr lang="en-US" altLang="en-US" sz="2800">
                    <a:solidFill>
                      <a:srgbClr val="0000CC"/>
                    </a:solidFill>
                  </a:rPr>
                  <a:t>   </a:t>
                </a:r>
                <a:r>
                  <a:rPr lang="en-US" altLang="en-US" sz="2400" b="1">
                    <a:solidFill>
                      <a:srgbClr val="C00000"/>
                    </a:solidFill>
                  </a:rPr>
                  <a:t>5</a:t>
                </a:r>
              </a:p>
            </p:txBody>
          </p:sp>
        </p:grpSp>
        <p:sp>
          <p:nvSpPr>
            <p:cNvPr id="86024" name="TextBox 9"/>
            <p:cNvSpPr txBox="1">
              <a:spLocks noChangeArrowheads="1"/>
            </p:cNvSpPr>
            <p:nvPr/>
          </p:nvSpPr>
          <p:spPr bwMode="auto">
            <a:xfrm>
              <a:off x="2590800" y="4800600"/>
              <a:ext cx="2514600" cy="118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/>
                <a:t>Degree of</a:t>
              </a:r>
              <a:br>
                <a:rPr lang="en-US" altLang="en-US" sz="2400" b="1"/>
              </a:br>
              <a:r>
                <a:rPr lang="en-US" altLang="en-US" sz="2400" b="1"/>
                <a:t>Operating</a:t>
              </a:r>
              <a:br>
                <a:rPr lang="en-US" altLang="en-US" sz="2400" b="1"/>
              </a:br>
              <a:r>
                <a:rPr lang="en-US" altLang="en-US" sz="2400" b="1"/>
                <a:t>Leverage</a:t>
              </a:r>
            </a:p>
          </p:txBody>
        </p:sp>
        <p:sp>
          <p:nvSpPr>
            <p:cNvPr id="86025" name="TextBox 10"/>
            <p:cNvSpPr txBox="1">
              <a:spLocks noChangeArrowheads="1"/>
            </p:cNvSpPr>
            <p:nvPr/>
          </p:nvSpPr>
          <p:spPr bwMode="auto">
            <a:xfrm>
              <a:off x="4800600" y="5257801"/>
              <a:ext cx="457200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400" b="1"/>
                <a:t>=</a:t>
              </a:r>
            </a:p>
          </p:txBody>
        </p:sp>
      </p:grp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To illustrate, let’s revisit the contribution income statement for RBC. </a:t>
            </a:r>
          </a:p>
        </p:txBody>
      </p:sp>
      <p:pic>
        <p:nvPicPr>
          <p:cNvPr id="8602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Operating Leverage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itchFamily="34" charset="0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With an operating leverage of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if RBC increases its sales by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10%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net operating income would increase by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50%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</p:txBody>
      </p:sp>
      <p:graphicFrame>
        <p:nvGraphicFramePr>
          <p:cNvPr id="475136" name="Object 2"/>
          <p:cNvGraphicFramePr>
            <a:graphicFrameLocks/>
          </p:cNvGraphicFramePr>
          <p:nvPr/>
        </p:nvGraphicFramePr>
        <p:xfrm>
          <a:off x="838200" y="3200400"/>
          <a:ext cx="7467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Worksheet" r:id="rId4" imgW="3075480" imgH="736560" progId="Excel.Sheet.8">
                  <p:embed/>
                </p:oleObj>
              </mc:Choice>
              <mc:Fallback>
                <p:oleObj name="Worksheet" r:id="rId4" imgW="3075480" imgH="73656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7467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3" name="AutoShape 5"/>
          <p:cNvSpPr>
            <a:spLocks noChangeArrowheads="1"/>
          </p:cNvSpPr>
          <p:nvPr/>
        </p:nvSpPr>
        <p:spPr bwMode="auto">
          <a:xfrm>
            <a:off x="2362200" y="5410200"/>
            <a:ext cx="5410200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600" b="1">
                <a:solidFill>
                  <a:srgbClr val="FFFFFF"/>
                </a:solidFill>
                <a:latin typeface="Times New Roman" panose="02020603050405020304" pitchFamily="18" charset="0"/>
              </a:rPr>
              <a:t>Here’s the verification!</a:t>
            </a:r>
          </a:p>
        </p:txBody>
      </p:sp>
      <p:pic>
        <p:nvPicPr>
          <p:cNvPr id="8704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Operating Leverage</a:t>
            </a:r>
          </a:p>
        </p:txBody>
      </p:sp>
      <p:graphicFrame>
        <p:nvGraphicFramePr>
          <p:cNvPr id="88067" name="Object 2"/>
          <p:cNvGraphicFramePr>
            <a:graphicFrameLocks/>
          </p:cNvGraphicFramePr>
          <p:nvPr/>
        </p:nvGraphicFramePr>
        <p:xfrm>
          <a:off x="685800" y="1600200"/>
          <a:ext cx="792480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Worksheet" r:id="rId4" imgW="3400492" imgH="1247920" progId="Excel.Sheet.8">
                  <p:embed/>
                </p:oleObj>
              </mc:Choice>
              <mc:Fallback>
                <p:oleObj name="Worksheet" r:id="rId4" imgW="3400492" imgH="124792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89" r="504"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924800" cy="29686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0" name="Rectangle 1028"/>
          <p:cNvSpPr>
            <a:spLocks noChangeArrowheads="1"/>
          </p:cNvSpPr>
          <p:nvPr/>
        </p:nvSpPr>
        <p:spPr bwMode="auto">
          <a:xfrm>
            <a:off x="533400" y="4419600"/>
            <a:ext cx="4495800" cy="9906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cs typeface="Arial" pitchFamily="34" charset="0"/>
              </a:rPr>
              <a:t>10% increase in sales from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cs typeface="Arial" pitchFamily="34" charset="0"/>
              </a:rPr>
              <a:t>$250,000 to $275,000 . . .</a:t>
            </a:r>
          </a:p>
        </p:txBody>
      </p:sp>
      <p:sp>
        <p:nvSpPr>
          <p:cNvPr id="423941" name="Rectangle 1029"/>
          <p:cNvSpPr>
            <a:spLocks noChangeArrowheads="1"/>
          </p:cNvSpPr>
          <p:nvPr/>
        </p:nvSpPr>
        <p:spPr bwMode="auto">
          <a:xfrm>
            <a:off x="3733800" y="5410200"/>
            <a:ext cx="5181600" cy="1066800"/>
          </a:xfrm>
          <a:prstGeom prst="rect">
            <a:avLst/>
          </a:prstGeom>
          <a:solidFill>
            <a:srgbClr val="E5FFE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6600"/>
                </a:solidFill>
                <a:cs typeface="Arial" pitchFamily="34" charset="0"/>
              </a:rPr>
              <a:t>. . . results in a 50% increase in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6600"/>
                </a:solidFill>
                <a:cs typeface="Arial" pitchFamily="34" charset="0"/>
              </a:rPr>
              <a:t>income from $20,000 to $30,000.</a:t>
            </a:r>
          </a:p>
        </p:txBody>
      </p:sp>
      <p:pic>
        <p:nvPicPr>
          <p:cNvPr id="8807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0" grpId="0" animBg="1" autoUpdateAnimBg="0"/>
      <p:bldP spid="423941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3688"/>
            <a:ext cx="8229600" cy="4532312"/>
          </a:xfrm>
          <a:solidFill>
            <a:srgbClr val="EDECD2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 	Coffee Klatch is an espresso stand in a downtown office building. The average selling price of a cup of coffee is $1.49 and the average variable expense per cup is $0.36. The average fixed expense per month is $1,300. An average of 2,100 cups are sold each month. What is the operating leverage?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chemeClr val="tx1"/>
                </a:solidFill>
                <a:cs typeface="Arial" panose="020B0604020202020204" pitchFamily="34" charset="0"/>
              </a:rPr>
              <a:t>a. 2.21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chemeClr val="tx1"/>
                </a:solidFill>
                <a:cs typeface="Arial" panose="020B0604020202020204" pitchFamily="34" charset="0"/>
              </a:rPr>
              <a:t>b. 0.45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chemeClr val="tx1"/>
                </a:solidFill>
                <a:cs typeface="Arial" panose="020B0604020202020204" pitchFamily="34" charset="0"/>
              </a:rPr>
              <a:t>c. 0.34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chemeClr val="tx1"/>
                </a:solidFill>
                <a:cs typeface="Arial" panose="020B0604020202020204" pitchFamily="34" charset="0"/>
              </a:rPr>
              <a:t>d. 2.92</a:t>
            </a:r>
          </a:p>
        </p:txBody>
      </p:sp>
      <p:pic>
        <p:nvPicPr>
          <p:cNvPr id="4" name="Picture 3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70375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38300"/>
            <a:ext cx="8153400" cy="4686300"/>
          </a:xfrm>
          <a:prstGeom prst="rect">
            <a:avLst/>
          </a:prstGeom>
          <a:solidFill>
            <a:srgbClr val="EDECD2"/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Times" pitchFamily="34" charset="0"/>
              <a:buNone/>
              <a:defRPr/>
            </a:pPr>
            <a:r>
              <a:rPr lang="en-US" sz="2800" dirty="0">
                <a:cs typeface="Arial" pitchFamily="34" charset="0"/>
              </a:rPr>
              <a:t> 	Coffee Klatch is an espresso stand in a downtown office building. The average selling price of a cup of coffee is $1.49 and the average variable expense per cup is $0.36. The average fixed expense per month is $1,300. An average of 2,100 cups are sold each month. What is the operating leverage?</a:t>
            </a:r>
          </a:p>
          <a:p>
            <a:pPr marL="547688" lvl="1" indent="-2730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800" dirty="0">
                <a:cs typeface="Arial" pitchFamily="34" charset="0"/>
              </a:rPr>
              <a:t>a. 2.21</a:t>
            </a:r>
          </a:p>
          <a:p>
            <a:pPr marL="547688" lvl="1" indent="-2730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b. 0.45</a:t>
            </a:r>
          </a:p>
          <a:p>
            <a:pPr marL="547688" lvl="1" indent="-2730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c. 0.34</a:t>
            </a:r>
          </a:p>
          <a:p>
            <a:pPr marL="547688" lvl="1" indent="-2730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d. 2.92</a:t>
            </a:r>
          </a:p>
        </p:txBody>
      </p:sp>
      <p:pic>
        <p:nvPicPr>
          <p:cNvPr id="18" name="Picture 17" descr="G:\FILES\PFILES\MSOFFICE\MEDIA\CNTCD1\ClipArt2\j021730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4196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116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4582" name="Oval 4"/>
          <p:cNvSpPr>
            <a:spLocks noChangeArrowheads="1"/>
          </p:cNvSpPr>
          <p:nvPr/>
        </p:nvSpPr>
        <p:spPr bwMode="auto">
          <a:xfrm>
            <a:off x="609600" y="4343400"/>
            <a:ext cx="533400" cy="482600"/>
          </a:xfrm>
          <a:prstGeom prst="ellipse">
            <a:avLst/>
          </a:prstGeom>
          <a:noFill/>
          <a:ln w="50799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0118" name="Object 2"/>
          <p:cNvGraphicFramePr>
            <a:graphicFrameLocks noChangeAspect="1"/>
          </p:cNvGraphicFramePr>
          <p:nvPr/>
        </p:nvGraphicFramePr>
        <p:xfrm>
          <a:off x="0" y="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Equation" r:id="rId5" imgW="461839" imgH="758736" progId="Equation.DSMT4">
                  <p:embed/>
                </p:oleObj>
              </mc:Choice>
              <mc:Fallback>
                <p:oleObj name="Equation" r:id="rId5" imgW="461839" imgH="75873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19" name="Group 6"/>
          <p:cNvGrpSpPr>
            <a:grpSpLocks/>
          </p:cNvGrpSpPr>
          <p:nvPr/>
        </p:nvGrpSpPr>
        <p:grpSpPr bwMode="auto">
          <a:xfrm>
            <a:off x="3352800" y="4876800"/>
            <a:ext cx="5410200" cy="1828800"/>
            <a:chOff x="2160" y="2880"/>
            <a:chExt cx="3408" cy="1152"/>
          </a:xfrm>
        </p:grpSpPr>
        <p:sp>
          <p:nvSpPr>
            <p:cNvPr id="90121" name="Rectangle 7"/>
            <p:cNvSpPr>
              <a:spLocks noChangeArrowheads="1"/>
            </p:cNvSpPr>
            <p:nvPr/>
          </p:nvSpPr>
          <p:spPr bwMode="auto">
            <a:xfrm>
              <a:off x="2160" y="2880"/>
              <a:ext cx="3408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122" name="Text Box 8"/>
            <p:cNvSpPr txBox="1">
              <a:spLocks noChangeArrowheads="1"/>
            </p:cNvSpPr>
            <p:nvPr/>
          </p:nvSpPr>
          <p:spPr bwMode="auto">
            <a:xfrm>
              <a:off x="3312" y="2928"/>
              <a:ext cx="225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E5F5FF"/>
                  </a:solidFill>
                </a:rPr>
                <a:t>Contribution margin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E5F5FF"/>
                  </a:solidFill>
                </a:rPr>
                <a:t>Net operating income</a:t>
              </a:r>
            </a:p>
          </p:txBody>
        </p:sp>
        <p:sp>
          <p:nvSpPr>
            <p:cNvPr id="90123" name="Line 9"/>
            <p:cNvSpPr>
              <a:spLocks noChangeShapeType="1"/>
            </p:cNvSpPr>
            <p:nvPr/>
          </p:nvSpPr>
          <p:spPr bwMode="auto">
            <a:xfrm>
              <a:off x="3456" y="3190"/>
              <a:ext cx="196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24" name="Text Box 10"/>
            <p:cNvSpPr txBox="1">
              <a:spLocks noChangeArrowheads="1"/>
            </p:cNvSpPr>
            <p:nvPr/>
          </p:nvSpPr>
          <p:spPr bwMode="auto">
            <a:xfrm>
              <a:off x="2256" y="2917"/>
              <a:ext cx="11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E5F5FF"/>
                  </a:solidFill>
                </a:rPr>
                <a:t>Operating leverage </a:t>
              </a:r>
            </a:p>
          </p:txBody>
        </p:sp>
        <p:sp>
          <p:nvSpPr>
            <p:cNvPr id="90125" name="Text Box 11"/>
            <p:cNvSpPr txBox="1">
              <a:spLocks noChangeArrowheads="1"/>
            </p:cNvSpPr>
            <p:nvPr/>
          </p:nvSpPr>
          <p:spPr bwMode="auto">
            <a:xfrm>
              <a:off x="3216" y="307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E5F5FF"/>
                  </a:solidFill>
                </a:rPr>
                <a:t>=</a:t>
              </a:r>
            </a:p>
          </p:txBody>
        </p:sp>
        <p:sp>
          <p:nvSpPr>
            <p:cNvPr id="90126" name="Text Box 12"/>
            <p:cNvSpPr txBox="1">
              <a:spLocks noChangeArrowheads="1"/>
            </p:cNvSpPr>
            <p:nvPr/>
          </p:nvSpPr>
          <p:spPr bwMode="auto">
            <a:xfrm>
              <a:off x="3312" y="3466"/>
              <a:ext cx="91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E5F5FF"/>
                  </a:solidFill>
                </a:rPr>
                <a:t>$2,373</a:t>
              </a:r>
            </a:p>
            <a:p>
              <a:pPr algn="ctr" eaLnBrk="1" hangingPunct="1"/>
              <a:r>
                <a:rPr lang="en-US" altLang="en-US" sz="2400" b="1">
                  <a:solidFill>
                    <a:srgbClr val="E5F5FF"/>
                  </a:solidFill>
                </a:rPr>
                <a:t>$1,073</a:t>
              </a:r>
            </a:p>
          </p:txBody>
        </p:sp>
        <p:sp>
          <p:nvSpPr>
            <p:cNvPr id="90127" name="Line 13"/>
            <p:cNvSpPr>
              <a:spLocks noChangeShapeType="1"/>
            </p:cNvSpPr>
            <p:nvPr/>
          </p:nvSpPr>
          <p:spPr bwMode="auto">
            <a:xfrm>
              <a:off x="3456" y="3728"/>
              <a:ext cx="576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28" name="Text Box 14"/>
            <p:cNvSpPr txBox="1">
              <a:spLocks noChangeArrowheads="1"/>
            </p:cNvSpPr>
            <p:nvPr/>
          </p:nvSpPr>
          <p:spPr bwMode="auto">
            <a:xfrm>
              <a:off x="3168" y="361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E5F5FF"/>
                  </a:solidFill>
                </a:rPr>
                <a:t>=</a:t>
              </a:r>
            </a:p>
          </p:txBody>
        </p:sp>
        <p:sp>
          <p:nvSpPr>
            <p:cNvPr id="90129" name="Text Box 15"/>
            <p:cNvSpPr txBox="1">
              <a:spLocks noChangeArrowheads="1"/>
            </p:cNvSpPr>
            <p:nvPr/>
          </p:nvSpPr>
          <p:spPr bwMode="auto">
            <a:xfrm>
              <a:off x="4080" y="3611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E5F5FF"/>
                  </a:solidFill>
                </a:rPr>
                <a:t>= </a:t>
              </a:r>
              <a:r>
                <a:rPr lang="en-US" altLang="en-US" sz="2400" b="1" i="1">
                  <a:solidFill>
                    <a:srgbClr val="FFFF00"/>
                  </a:solidFill>
                </a:rPr>
                <a:t>2.21</a:t>
              </a:r>
            </a:p>
          </p:txBody>
        </p:sp>
      </p:grpSp>
      <p:graphicFrame>
        <p:nvGraphicFramePr>
          <p:cNvPr id="90120" name="Object 3"/>
          <p:cNvGraphicFramePr>
            <a:graphicFrameLocks noChangeAspect="1"/>
          </p:cNvGraphicFramePr>
          <p:nvPr/>
        </p:nvGraphicFramePr>
        <p:xfrm>
          <a:off x="4267200" y="1600200"/>
          <a:ext cx="4692650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Worksheet" r:id="rId7" imgW="2228954" imgH="1209783" progId="Excel.Sheet.8">
                  <p:embed/>
                </p:oleObj>
              </mc:Choice>
              <mc:Fallback>
                <p:oleObj name="Worksheet" r:id="rId7" imgW="2228954" imgH="120978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00200"/>
                        <a:ext cx="4692650" cy="2559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457200" y="1600200"/>
            <a:ext cx="8153400" cy="468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Times" pitchFamily="34" charset="0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At Coffee Klatch the average selling price of a cup of coffee is $1.49, the average variable expense per cup is $0.36, the average fixed expense per month is $1,300, and an average of 2,100 cups are sold each month.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Times" pitchFamily="34" charset="0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If sales increase by 20%, by how much should net operating income increase?</a:t>
            </a:r>
          </a:p>
          <a:p>
            <a:pPr marL="2286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a. 30.0%</a:t>
            </a:r>
          </a:p>
          <a:p>
            <a:pPr marL="2286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b. 20.0%</a:t>
            </a:r>
          </a:p>
          <a:p>
            <a:pPr marL="2286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c. 22.1%</a:t>
            </a:r>
          </a:p>
          <a:p>
            <a:pPr marL="2286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d. 44.2%</a:t>
            </a:r>
          </a:p>
        </p:txBody>
      </p:sp>
      <p:pic>
        <p:nvPicPr>
          <p:cNvPr id="4" name="Picture 3" descr="G:\FILES\PFILES\MSOFFICE\MEDIA\CNTCD1\ClipArt2\j02173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1148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1562100"/>
            <a:ext cx="8153400" cy="468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699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Times" pitchFamily="34" charset="0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At Coffee Klatch the average selling price of a cup of coffee is $1.49, the average variable expense per cup is $0.36, the average fixed expense per month is $1,300, and an average of 2,100 cups are sold each month.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Times" pitchFamily="34" charset="0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If sales increase by 20%, by how much should net operating income increase?</a:t>
            </a:r>
          </a:p>
          <a:p>
            <a:pPr marL="2286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a. 30.0%</a:t>
            </a:r>
          </a:p>
          <a:p>
            <a:pPr marL="2286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b. 20.0%</a:t>
            </a:r>
          </a:p>
          <a:p>
            <a:pPr marL="2286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c. 22.1%</a:t>
            </a:r>
          </a:p>
          <a:p>
            <a:pPr marL="2286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600" dirty="0">
                <a:latin typeface="Arial" charset="0"/>
              </a:rPr>
              <a:t>d. 44.2%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Quick Check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700088" y="5529263"/>
            <a:ext cx="519112" cy="490537"/>
          </a:xfrm>
          <a:prstGeom prst="ellipse">
            <a:avLst/>
          </a:prstGeom>
          <a:noFill/>
          <a:ln w="50799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6" descr="G:\FILES\PFILES\MSOFFICE\MEDIA\CNTCD1\ClipArt2\j021730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267200"/>
            <a:ext cx="1836738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2166" name="Object 2"/>
          <p:cNvGraphicFramePr>
            <a:graphicFrameLocks noChangeAspect="1"/>
          </p:cNvGraphicFramePr>
          <p:nvPr/>
        </p:nvGraphicFramePr>
        <p:xfrm>
          <a:off x="2657475" y="4491038"/>
          <a:ext cx="550862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Worksheet" r:id="rId5" imgW="2600195" imgH="609600" progId="Excel.Sheet.8">
                  <p:embed/>
                </p:oleObj>
              </mc:Choice>
              <mc:Fallback>
                <p:oleObj name="Worksheet" r:id="rId5" imgW="2600195" imgH="609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4491038"/>
                        <a:ext cx="5508625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Verify Increase in Profit</a:t>
            </a:r>
          </a:p>
        </p:txBody>
      </p:sp>
      <p:graphicFrame>
        <p:nvGraphicFramePr>
          <p:cNvPr id="93187" name="Object 2"/>
          <p:cNvGraphicFramePr>
            <a:graphicFrameLocks noChangeAspect="1"/>
          </p:cNvGraphicFramePr>
          <p:nvPr/>
        </p:nvGraphicFramePr>
        <p:xfrm>
          <a:off x="533400" y="1563688"/>
          <a:ext cx="81534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Worksheet" r:id="rId4" imgW="3000308" imgH="1695581" progId="Excel.Sheet.8">
                  <p:embed/>
                </p:oleObj>
              </mc:Choice>
              <mc:Fallback>
                <p:oleObj name="Worksheet" r:id="rId4" imgW="3000308" imgH="169558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63688"/>
                        <a:ext cx="815340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1422400" y="2616200"/>
          <a:ext cx="61214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4" imgW="3743374" imgH="1952728" progId="Excel.Sheet.12">
                  <p:embed/>
                </p:oleObj>
              </mc:Choice>
              <mc:Fallback>
                <p:oleObj name="Worksheet" r:id="rId4" imgW="3743374" imgH="1952728" progId="Excel.Shee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616200"/>
                        <a:ext cx="6121400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Contribution Approach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If RBC sells one more bike (</a:t>
            </a:r>
            <a:r>
              <a:rPr lang="en-US" altLang="en-US" smtClean="0">
                <a:solidFill>
                  <a:srgbClr val="FF0000"/>
                </a:solidFill>
                <a:cs typeface="Arial" panose="020B0604020202020204" pitchFamily="34" charset="0"/>
              </a:rPr>
              <a:t>401 bikes</a:t>
            </a:r>
            <a:r>
              <a:rPr lang="en-US" altLang="en-US" smtClean="0">
                <a:cs typeface="Arial" panose="020B0604020202020204" pitchFamily="34" charset="0"/>
              </a:rPr>
              <a:t>), net 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operating income will increase by 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$200</a:t>
            </a:r>
            <a:r>
              <a:rPr lang="en-US" altLang="en-US" smtClean="0"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19800" y="2057400"/>
            <a:ext cx="1752600" cy="3352800"/>
            <a:chOff x="3888" y="1368"/>
            <a:chExt cx="1104" cy="2112"/>
          </a:xfrm>
        </p:grpSpPr>
        <p:sp>
          <p:nvSpPr>
            <p:cNvPr id="315399" name="Line 7"/>
            <p:cNvSpPr>
              <a:spLocks noChangeShapeType="1"/>
            </p:cNvSpPr>
            <p:nvPr/>
          </p:nvSpPr>
          <p:spPr bwMode="auto">
            <a:xfrm flipH="1">
              <a:off x="3888" y="1656"/>
              <a:ext cx="720" cy="182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15400" name="Rectangle 8"/>
            <p:cNvSpPr>
              <a:spLocks noChangeArrowheads="1"/>
            </p:cNvSpPr>
            <p:nvPr/>
          </p:nvSpPr>
          <p:spPr bwMode="auto">
            <a:xfrm>
              <a:off x="4368" y="1368"/>
              <a:ext cx="624" cy="288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315401" name="Line 9"/>
          <p:cNvSpPr>
            <a:spLocks noChangeShapeType="1"/>
          </p:cNvSpPr>
          <p:nvPr/>
        </p:nvSpPr>
        <p:spPr bwMode="auto">
          <a:xfrm flipH="1">
            <a:off x="2514600" y="2057400"/>
            <a:ext cx="3429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1271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Structuring Sales Commissions</a:t>
            </a:r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>
            <a:off x="304800" y="1673225"/>
            <a:ext cx="8534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>
                <a:latin typeface="Arial" charset="0"/>
              </a:rPr>
              <a:t>Companies generally compensate salespeople by paying them either a commission based on sales or a salary plus a sales commission. Commissions based on sales dollars can lead to </a:t>
            </a:r>
            <a:r>
              <a:rPr lang="en-US" sz="3000" i="1" dirty="0">
                <a:solidFill>
                  <a:srgbClr val="0000FF"/>
                </a:solidFill>
                <a:latin typeface="Arial" charset="0"/>
              </a:rPr>
              <a:t>lower profits </a:t>
            </a:r>
            <a:r>
              <a:rPr lang="en-US" sz="3000" dirty="0">
                <a:latin typeface="Arial" charset="0"/>
              </a:rPr>
              <a:t>in a company.</a:t>
            </a:r>
            <a:br>
              <a:rPr lang="en-US" sz="3000" dirty="0">
                <a:latin typeface="Arial" charset="0"/>
              </a:rPr>
            </a:br>
            <a:r>
              <a:rPr lang="en-US" sz="3000" dirty="0">
                <a:latin typeface="Arial" charset="0"/>
              </a:rPr>
              <a:t/>
            </a:r>
            <a:br>
              <a:rPr lang="en-US" sz="3000" dirty="0">
                <a:latin typeface="Arial" charset="0"/>
              </a:rPr>
            </a:b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Let’s look at an example.</a:t>
            </a:r>
          </a:p>
        </p:txBody>
      </p:sp>
      <p:pic>
        <p:nvPicPr>
          <p:cNvPr id="93188" name="Picture 4" descr="G:\FILES\PFILES\MSOFFICE\MEDIA\CNTCD1\ClipArt2\j022897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949825"/>
            <a:ext cx="1443038" cy="12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Structuring Sales Commissions</a:t>
            </a: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534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Arial" charset="0"/>
              </a:rPr>
              <a:t>Pipeline Unlimited produces two types of surfboards, the XR7 and the Turbo. The XR7 sells for $100 and generates a contribution margin per unit of $25. The Turbo sells for $150 and earns a contribution margin per unit of $18.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4213" name="Picture 5" descr="G:\FILES\PFILES\MSOFFICE\MEDIA\CNTCD1\ClipArt4\j025068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10000"/>
            <a:ext cx="1550988" cy="121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5334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Arial" charset="0"/>
              </a:rPr>
              <a:t>The sales force at Pipeline Unlimited is compensated based on sales commissions.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Structuring Sales Commissions</a:t>
            </a: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534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Arial" charset="0"/>
              </a:rPr>
              <a:t>If you were on the sales force at Pipeline, you would push hard to sell the Turbo even though the XR7 earns a higher contribution margin per unit.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To eliminate this type of conflict, commissions can be based on contribution margin rather than on selling price alone.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Picture 5" descr="G:\FILES\PFILES\MSOFFICE\MEDIA\CNTCD1\ClipArt4\j025068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876800"/>
            <a:ext cx="1550988" cy="121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9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1752600"/>
            <a:ext cx="5334000" cy="37544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Compute the break-even point for a multiproduct company and explain the effects of shifts in the sales mix on contribution margin and the break-even point.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Concept of Sales Mix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1600200"/>
            <a:ext cx="8001000" cy="4876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rgbClr val="008000"/>
              </a:buClr>
              <a:buSzPct val="100000"/>
              <a:defRPr/>
            </a:pPr>
            <a:r>
              <a:rPr lang="en-US" dirty="0" smtClean="0">
                <a:solidFill>
                  <a:srgbClr val="633F32"/>
                </a:solidFill>
                <a:cs typeface="Arial" charset="0"/>
              </a:rPr>
              <a:t>Sales mix is the relative proportion in which a company’s products are sold.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SzPct val="100000"/>
              <a:defRPr/>
            </a:pPr>
            <a:r>
              <a:rPr lang="en-US" dirty="0" smtClean="0">
                <a:solidFill>
                  <a:srgbClr val="633F32"/>
                </a:solidFill>
                <a:cs typeface="Arial" charset="0"/>
              </a:rPr>
              <a:t>Different products have different selling prices, cost structures, and contribution margins.</a:t>
            </a:r>
          </a:p>
          <a:p>
            <a:pPr eaLnBrk="1" hangingPunct="1">
              <a:lnSpc>
                <a:spcPct val="90000"/>
              </a:lnSpc>
              <a:buClr>
                <a:srgbClr val="008000"/>
              </a:buClr>
              <a:buSzPct val="100000"/>
              <a:defRPr/>
            </a:pPr>
            <a:r>
              <a:rPr lang="en-US" dirty="0" smtClean="0">
                <a:solidFill>
                  <a:srgbClr val="633F32"/>
                </a:solidFill>
                <a:cs typeface="Arial" charset="0"/>
              </a:rPr>
              <a:t>When a company sells more than one product, break-even analysis becomes more complex as the following example illustrates.</a:t>
            </a:r>
            <a:br>
              <a:rPr lang="en-US" dirty="0" smtClean="0">
                <a:solidFill>
                  <a:srgbClr val="633F32"/>
                </a:solidFill>
                <a:cs typeface="Arial" charset="0"/>
              </a:rPr>
            </a:br>
            <a:endParaRPr lang="en-US" dirty="0" smtClean="0">
              <a:solidFill>
                <a:srgbClr val="633F32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34" charset="0"/>
              <a:buNone/>
              <a:defRPr/>
            </a:pPr>
            <a:r>
              <a:rPr lang="en-US" dirty="0" smtClean="0">
                <a:solidFill>
                  <a:schemeClr val="accent4"/>
                </a:solidFill>
                <a:cs typeface="Arial" charset="0"/>
              </a:rPr>
              <a:t>  Let’s assume Racing Bicycle Company sells bikes and carts and that the sales mix between the two products remains the same.</a:t>
            </a:r>
          </a:p>
        </p:txBody>
      </p:sp>
      <p:pic>
        <p:nvPicPr>
          <p:cNvPr id="9830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9"/>
          <p:cNvGraphicFramePr>
            <a:graphicFrameLocks noChangeAspect="1"/>
          </p:cNvGraphicFramePr>
          <p:nvPr/>
        </p:nvGraphicFramePr>
        <p:xfrm>
          <a:off x="50800" y="2754313"/>
          <a:ext cx="8931275" cy="250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Worksheet" r:id="rId4" imgW="6257795" imgH="1676472" progId="Excel.Sheet.12">
                  <p:embed/>
                </p:oleObj>
              </mc:Choice>
              <mc:Fallback>
                <p:oleObj name="Worksheet" r:id="rId4" imgW="6257795" imgH="1676472" progId="Excel.Shee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2754313"/>
                        <a:ext cx="8931275" cy="250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Multi-Product Break-Even Analysis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05800" cy="1066800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400" smtClean="0">
                <a:cs typeface="Arial" panose="020B0604020202020204" pitchFamily="34" charset="0"/>
              </a:rPr>
              <a:t>Bikes comprise 45% of RBC’s total sales revenue and the carts comprise the remaining 55%. RBC provides the following information:</a:t>
            </a:r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4875213" y="3752850"/>
            <a:ext cx="4268787" cy="2419350"/>
            <a:chOff x="3024" y="2295"/>
            <a:chExt cx="2689" cy="1524"/>
          </a:xfrm>
        </p:grpSpPr>
        <p:sp>
          <p:nvSpPr>
            <p:cNvPr id="99335" name="Rectangle 6"/>
            <p:cNvSpPr>
              <a:spLocks noChangeArrowheads="1"/>
            </p:cNvSpPr>
            <p:nvPr/>
          </p:nvSpPr>
          <p:spPr bwMode="auto">
            <a:xfrm>
              <a:off x="3024" y="3303"/>
              <a:ext cx="96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400" b="1" u="sng">
                  <a:solidFill>
                    <a:srgbClr val="0000FF"/>
                  </a:solidFill>
                </a:rPr>
                <a:t>$265,000 </a:t>
              </a:r>
              <a:endParaRPr lang="en-US" altLang="en-US" sz="2400" b="1">
                <a:solidFill>
                  <a:srgbClr val="0000FF"/>
                </a:solidFill>
              </a:endParaRPr>
            </a:p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$550,000</a:t>
              </a:r>
            </a:p>
          </p:txBody>
        </p:sp>
        <p:sp>
          <p:nvSpPr>
            <p:cNvPr id="99336" name="Rectangle 7"/>
            <p:cNvSpPr>
              <a:spLocks noChangeArrowheads="1"/>
            </p:cNvSpPr>
            <p:nvPr/>
          </p:nvSpPr>
          <p:spPr bwMode="auto">
            <a:xfrm>
              <a:off x="3888" y="3399"/>
              <a:ext cx="18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=  48.2% (rounded)</a:t>
              </a:r>
            </a:p>
          </p:txBody>
        </p:sp>
        <p:sp>
          <p:nvSpPr>
            <p:cNvPr id="444424" name="Line 8"/>
            <p:cNvSpPr>
              <a:spLocks noChangeShapeType="1"/>
            </p:cNvSpPr>
            <p:nvPr/>
          </p:nvSpPr>
          <p:spPr bwMode="auto">
            <a:xfrm flipV="1">
              <a:off x="4608" y="2295"/>
              <a:ext cx="576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pic>
        <p:nvPicPr>
          <p:cNvPr id="9933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Multi-Product Break-Even Analysis</a:t>
            </a:r>
          </a:p>
        </p:txBody>
      </p:sp>
      <p:grpSp>
        <p:nvGrpSpPr>
          <p:cNvPr id="100355" name="Group 7"/>
          <p:cNvGrpSpPr>
            <a:grpSpLocks/>
          </p:cNvGrpSpPr>
          <p:nvPr/>
        </p:nvGrpSpPr>
        <p:grpSpPr bwMode="auto">
          <a:xfrm>
            <a:off x="838200" y="1524000"/>
            <a:ext cx="7620000" cy="1143000"/>
            <a:chOff x="609600" y="4343400"/>
            <a:chExt cx="76200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4343400"/>
              <a:ext cx="76200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371" name="Rectangle 11"/>
            <p:cNvSpPr>
              <a:spLocks noChangeArrowheads="1"/>
            </p:cNvSpPr>
            <p:nvPr/>
          </p:nvSpPr>
          <p:spPr bwMode="auto">
            <a:xfrm>
              <a:off x="4149941" y="4514850"/>
              <a:ext cx="2475038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tx2"/>
                  </a:solidFill>
                </a:rPr>
                <a:t>Fixed expenses</a:t>
              </a:r>
            </a:p>
            <a:p>
              <a:pPr algn="ctr" eaLnBrk="1" hangingPunct="1"/>
              <a:r>
                <a:rPr lang="en-US" altLang="en-US" sz="2400" b="1">
                  <a:solidFill>
                    <a:schemeClr val="tx2"/>
                  </a:solidFill>
                </a:rPr>
                <a:t> CM </a:t>
              </a:r>
              <a:r>
                <a:rPr lang="en-US" altLang="en-US" sz="2400" b="1">
                  <a:solidFill>
                    <a:srgbClr val="0000FF"/>
                  </a:solidFill>
                </a:rPr>
                <a:t>ratio</a:t>
              </a:r>
            </a:p>
          </p:txBody>
        </p:sp>
        <p:sp>
          <p:nvSpPr>
            <p:cNvPr id="100372" name="Rectangle 12"/>
            <p:cNvSpPr>
              <a:spLocks noChangeArrowheads="1"/>
            </p:cNvSpPr>
            <p:nvPr/>
          </p:nvSpPr>
          <p:spPr bwMode="auto">
            <a:xfrm>
              <a:off x="3810000" y="4693709"/>
              <a:ext cx="3587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chemeClr val="tx2"/>
                  </a:solidFill>
                </a:rPr>
                <a:t>=</a:t>
              </a:r>
            </a:p>
          </p:txBody>
        </p:sp>
        <p:sp>
          <p:nvSpPr>
            <p:cNvPr id="100373" name="Rectangle 13"/>
            <p:cNvSpPr>
              <a:spLocks noChangeArrowheads="1"/>
            </p:cNvSpPr>
            <p:nvPr/>
          </p:nvSpPr>
          <p:spPr bwMode="auto">
            <a:xfrm>
              <a:off x="1439158" y="4505568"/>
              <a:ext cx="2370842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C00000"/>
                  </a:solidFill>
                </a:rPr>
                <a:t>Dollar sales </a:t>
              </a:r>
              <a:r>
                <a:rPr lang="en-US" altLang="en-US" sz="2400" b="1">
                  <a:solidFill>
                    <a:schemeClr val="tx2"/>
                  </a:solidFill>
                </a:rPr>
                <a:t>to </a:t>
              </a:r>
              <a:br>
                <a:rPr lang="en-US" altLang="en-US" sz="2400" b="1">
                  <a:solidFill>
                    <a:schemeClr val="tx2"/>
                  </a:solidFill>
                </a:rPr>
              </a:br>
              <a:r>
                <a:rPr lang="en-US" altLang="en-US" sz="2400" b="1">
                  <a:solidFill>
                    <a:schemeClr val="tx2"/>
                  </a:solidFill>
                </a:rPr>
                <a:t>break even</a:t>
              </a:r>
            </a:p>
          </p:txBody>
        </p:sp>
      </p:grpSp>
      <p:grpSp>
        <p:nvGrpSpPr>
          <p:cNvPr id="100356" name="Group 28"/>
          <p:cNvGrpSpPr>
            <a:grpSpLocks/>
          </p:cNvGrpSpPr>
          <p:nvPr/>
        </p:nvGrpSpPr>
        <p:grpSpPr bwMode="auto">
          <a:xfrm>
            <a:off x="838200" y="2819400"/>
            <a:ext cx="7612063" cy="1143000"/>
            <a:chOff x="457200" y="2590800"/>
            <a:chExt cx="7612255" cy="1143000"/>
          </a:xfrm>
        </p:grpSpPr>
        <p:sp>
          <p:nvSpPr>
            <p:cNvPr id="28" name="Rounded Rectangle 27"/>
            <p:cNvSpPr/>
            <p:nvPr/>
          </p:nvSpPr>
          <p:spPr>
            <a:xfrm>
              <a:off x="457200" y="2590800"/>
              <a:ext cx="7612255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5" name="TextBox 20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2811534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C00000"/>
                  </a:solidFill>
                  <a:latin typeface="Arial" charset="0"/>
                </a:rPr>
                <a:t>Dollar sales 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  <a:t>to</a:t>
              </a:r>
              <a:b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</a:b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</a:rPr>
                <a:t>break even</a:t>
              </a:r>
            </a:p>
          </p:txBody>
        </p:sp>
        <p:sp>
          <p:nvSpPr>
            <p:cNvPr id="100367" name="TextBox 21"/>
            <p:cNvSpPr txBox="1">
              <a:spLocks noChangeArrowheads="1"/>
            </p:cNvSpPr>
            <p:nvPr/>
          </p:nvSpPr>
          <p:spPr bwMode="auto">
            <a:xfrm>
              <a:off x="3764101" y="2726267"/>
              <a:ext cx="20192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b="1"/>
                <a:t>$170,000</a:t>
              </a:r>
              <a:br>
                <a:rPr lang="en-US" altLang="en-US" sz="2400" b="1"/>
              </a:br>
              <a:r>
                <a:rPr lang="en-US" altLang="en-US" sz="2400" b="1"/>
                <a:t>48.2%</a:t>
              </a:r>
            </a:p>
          </p:txBody>
        </p:sp>
        <p:sp>
          <p:nvSpPr>
            <p:cNvPr id="100368" name="TextBox 22"/>
            <p:cNvSpPr txBox="1">
              <a:spLocks noChangeArrowheads="1"/>
            </p:cNvSpPr>
            <p:nvPr/>
          </p:nvSpPr>
          <p:spPr bwMode="auto">
            <a:xfrm>
              <a:off x="3192517" y="2895600"/>
              <a:ext cx="5715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400"/>
                <a:t>=</a:t>
              </a:r>
            </a:p>
          </p:txBody>
        </p:sp>
        <p:sp>
          <p:nvSpPr>
            <p:cNvPr id="100369" name="TextBox 26"/>
            <p:cNvSpPr txBox="1">
              <a:spLocks noChangeArrowheads="1"/>
            </p:cNvSpPr>
            <p:nvPr/>
          </p:nvSpPr>
          <p:spPr bwMode="auto">
            <a:xfrm>
              <a:off x="5897676" y="2878667"/>
              <a:ext cx="20955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2400" b="1"/>
                <a:t>=  </a:t>
              </a:r>
              <a:r>
                <a:rPr lang="en-US" altLang="en-US" sz="2400" b="1">
                  <a:solidFill>
                    <a:srgbClr val="C00000"/>
                  </a:solidFill>
                </a:rPr>
                <a:t>$352,697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28600" y="4114800"/>
            <a:ext cx="8593138" cy="2438400"/>
            <a:chOff x="228599" y="3810000"/>
            <a:chExt cx="8592843" cy="2438400"/>
          </a:xfrm>
        </p:grpSpPr>
        <p:graphicFrame>
          <p:nvGraphicFramePr>
            <p:cNvPr id="100363" name="Object 14"/>
            <p:cNvGraphicFramePr>
              <a:graphicFrameLocks noChangeAspect="1"/>
            </p:cNvGraphicFramePr>
            <p:nvPr/>
          </p:nvGraphicFramePr>
          <p:xfrm>
            <a:off x="228599" y="3810000"/>
            <a:ext cx="8592843" cy="243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4" name="Worksheet" r:id="rId4" imgW="6010226" imgH="1676472" progId="Excel.Sheet.12">
                    <p:embed/>
                  </p:oleObj>
                </mc:Choice>
                <mc:Fallback>
                  <p:oleObj name="Worksheet" r:id="rId4" imgW="6010226" imgH="1676472" progId="Excel.Sheet.1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99" y="3810000"/>
                          <a:ext cx="8592843" cy="2438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Arrow Connector 31"/>
            <p:cNvCxnSpPr/>
            <p:nvPr/>
          </p:nvCxnSpPr>
          <p:spPr>
            <a:xfrm>
              <a:off x="5791008" y="5300663"/>
              <a:ext cx="685776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V="1">
            <a:off x="4495800" y="2090738"/>
            <a:ext cx="2357438" cy="23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29100" y="3354388"/>
            <a:ext cx="2019300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781007" y="3810793"/>
            <a:ext cx="850900" cy="2397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52400" y="5943600"/>
            <a:ext cx="8763000" cy="457200"/>
          </a:xfrm>
          <a:prstGeom prst="roundRect">
            <a:avLst/>
          </a:prstGeom>
          <a:noFill/>
          <a:ln w="3810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0362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92125"/>
            <a:ext cx="8540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End of Chapter 5</a:t>
            </a:r>
          </a:p>
        </p:txBody>
      </p:sp>
      <p:pic>
        <p:nvPicPr>
          <p:cNvPr id="101379" name="Picture 9" descr="C:\Users\DoddandSusan\AppData\Local\Microsoft\Windows\Temporary Internet Files\Content.IE5\0O2E4X0N\MP9004422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25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6075</TotalTime>
  <Words>3704</Words>
  <Application>Microsoft Office PowerPoint</Application>
  <PresentationFormat>On-screen Show (4:3)</PresentationFormat>
  <Paragraphs>489</Paragraphs>
  <Slides>97</Slides>
  <Notes>97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97</vt:i4>
      </vt:variant>
    </vt:vector>
  </HeadingPairs>
  <TitlesOfParts>
    <vt:vector size="111" baseType="lpstr">
      <vt:lpstr>Arial</vt:lpstr>
      <vt:lpstr>MS PGothic</vt:lpstr>
      <vt:lpstr>Georgia</vt:lpstr>
      <vt:lpstr>Wingdings 2</vt:lpstr>
      <vt:lpstr>Calibri</vt:lpstr>
      <vt:lpstr>Times</vt:lpstr>
      <vt:lpstr>Wingdings 3</vt:lpstr>
      <vt:lpstr>Wingdings</vt:lpstr>
      <vt:lpstr>Times New Roman</vt:lpstr>
      <vt:lpstr>Monotype Sorts</vt:lpstr>
      <vt:lpstr>Urban</vt:lpstr>
      <vt:lpstr>Worksheet</vt:lpstr>
      <vt:lpstr>Microsoft Excel 97-2003 Worksheet</vt:lpstr>
      <vt:lpstr>Equation</vt:lpstr>
      <vt:lpstr>Cost-Volume-Profit Relationships</vt:lpstr>
      <vt:lpstr>Key Assumptions of CVP Analysis</vt:lpstr>
      <vt:lpstr>Learning Objective 1</vt:lpstr>
      <vt:lpstr>Basics of Cost-Volume-Profit Analysis</vt:lpstr>
      <vt:lpstr>Basics of Cost-Volume-Profit Analysis</vt:lpstr>
      <vt:lpstr>The Contribution Approach</vt:lpstr>
      <vt:lpstr>The Contribution Approach</vt:lpstr>
      <vt:lpstr>The Contribution Approach</vt:lpstr>
      <vt:lpstr>The Contribution Approach</vt:lpstr>
      <vt:lpstr>The Contribution Approach</vt:lpstr>
      <vt:lpstr>CVP Relationships in Equation Form</vt:lpstr>
      <vt:lpstr>CVP Relationships in Equation Form</vt:lpstr>
      <vt:lpstr>CVP Relationships in Equation Form</vt:lpstr>
      <vt:lpstr>CVP Relationships in Equation Form</vt:lpstr>
      <vt:lpstr>CVP Relationships in Equation Form</vt:lpstr>
      <vt:lpstr>CVP Relationships in Equation Form</vt:lpstr>
      <vt:lpstr>Learning Objective 2</vt:lpstr>
      <vt:lpstr>CVP Relationships in Graphic Form</vt:lpstr>
      <vt:lpstr>Preparing the CVP Graph</vt:lpstr>
      <vt:lpstr>Preparing the CVP Graph</vt:lpstr>
      <vt:lpstr>Preparing the CVP Graph</vt:lpstr>
      <vt:lpstr>Preparing the CVP Graph</vt:lpstr>
      <vt:lpstr>Preparing the CVP Graph</vt:lpstr>
      <vt:lpstr>Preparing the CVP Graph</vt:lpstr>
      <vt:lpstr>Preparing the CVP Graph</vt:lpstr>
      <vt:lpstr>Learning Objective 3</vt:lpstr>
      <vt:lpstr>Contribution Margin Ratio (CM Ratio)</vt:lpstr>
      <vt:lpstr>Contribution Margin Ratio (CM Ratio)</vt:lpstr>
      <vt:lpstr>Contribution Margin Ratio (CM Ratio)</vt:lpstr>
      <vt:lpstr>Quick Check </vt:lpstr>
      <vt:lpstr>Quick Check </vt:lpstr>
      <vt:lpstr>Contribution Margin Ratio (CM Ratio)</vt:lpstr>
      <vt:lpstr>Learning Objective 4</vt:lpstr>
      <vt:lpstr>The Variable Expense Ratio</vt:lpstr>
      <vt:lpstr>Changes in Fixed Costs and Sales Volume</vt:lpstr>
      <vt:lpstr>Changes in Fixed Costs and Sales Volume</vt:lpstr>
      <vt:lpstr>Changes in Fixed Costs and Sales Volume</vt:lpstr>
      <vt:lpstr>Change in Variable Costs and Sales Volume</vt:lpstr>
      <vt:lpstr>Change in Variable Costs and Sales Volume</vt:lpstr>
      <vt:lpstr>Change in Fixed Cost, Sales Price, and Volume</vt:lpstr>
      <vt:lpstr>Change in Fixed Cost, Sales Price, and Volume</vt:lpstr>
      <vt:lpstr>Change in Variable Cost, Fixed Cost, and Sales Volume</vt:lpstr>
      <vt:lpstr>Change in Variable Cost, Fixed Cost, and Sales Volume</vt:lpstr>
      <vt:lpstr>Change in Regular Sales Price</vt:lpstr>
      <vt:lpstr>Change in Regular Sales Price</vt:lpstr>
      <vt:lpstr>Learning Objective 5</vt:lpstr>
      <vt:lpstr>Break-even Analysis</vt:lpstr>
      <vt:lpstr>Break-even in Unit Sales: Equation Method</vt:lpstr>
      <vt:lpstr>Break-even in Unit Sales: Equation Method</vt:lpstr>
      <vt:lpstr>Break-even in Unit Sales: Formula Method</vt:lpstr>
      <vt:lpstr>Break-even in Dollar Sales: Equation Method</vt:lpstr>
      <vt:lpstr>Break-even in Dollar Sales: Equation Method</vt:lpstr>
      <vt:lpstr>Break-even in Dollar Sales: Formula Method</vt:lpstr>
      <vt:lpstr>Quick Check </vt:lpstr>
      <vt:lpstr>Quick Check </vt:lpstr>
      <vt:lpstr>Quick Check </vt:lpstr>
      <vt:lpstr>Quick Check </vt:lpstr>
      <vt:lpstr>Learning Objective 6</vt:lpstr>
      <vt:lpstr>Target Profit Analysis</vt:lpstr>
      <vt:lpstr>Equation Method</vt:lpstr>
      <vt:lpstr>Target Profit Analysis</vt:lpstr>
      <vt:lpstr>The Formula Method</vt:lpstr>
      <vt:lpstr>Target Profit Analysis in Terms of  Unit Sales</vt:lpstr>
      <vt:lpstr>Target Profit Analysis</vt:lpstr>
      <vt:lpstr>Equation Method</vt:lpstr>
      <vt:lpstr>Formula Method</vt:lpstr>
      <vt:lpstr>Quick Check </vt:lpstr>
      <vt:lpstr>Quick Check </vt:lpstr>
      <vt:lpstr>Quick Check </vt:lpstr>
      <vt:lpstr>Quick Check </vt:lpstr>
      <vt:lpstr>Learning Objective 7</vt:lpstr>
      <vt:lpstr>The Margin of Safety in Dollars</vt:lpstr>
      <vt:lpstr>The Margin of Safety in Dollars</vt:lpstr>
      <vt:lpstr>The Margin of Safety Percentage</vt:lpstr>
      <vt:lpstr>The Margin of Safety</vt:lpstr>
      <vt:lpstr>Quick Check </vt:lpstr>
      <vt:lpstr>Quick Check </vt:lpstr>
      <vt:lpstr>Cost Structure and Profit Stability</vt:lpstr>
      <vt:lpstr>Cost Structure and Profit Stability</vt:lpstr>
      <vt:lpstr>Learning Objective 8</vt:lpstr>
      <vt:lpstr>Operating Leverage</vt:lpstr>
      <vt:lpstr>Operating Leverage</vt:lpstr>
      <vt:lpstr>Operating Leverage</vt:lpstr>
      <vt:lpstr>Operating Leverage</vt:lpstr>
      <vt:lpstr>Quick Check </vt:lpstr>
      <vt:lpstr>Quick Check </vt:lpstr>
      <vt:lpstr>Quick Check </vt:lpstr>
      <vt:lpstr>Quick Check </vt:lpstr>
      <vt:lpstr>Verify Increase in Profit</vt:lpstr>
      <vt:lpstr>Structuring Sales Commissions</vt:lpstr>
      <vt:lpstr>Structuring Sales Commissions</vt:lpstr>
      <vt:lpstr>Structuring Sales Commissions</vt:lpstr>
      <vt:lpstr>Learning Objective 9</vt:lpstr>
      <vt:lpstr>The Concept of Sales Mix</vt:lpstr>
      <vt:lpstr>Multi-Product Break-Even Analysis</vt:lpstr>
      <vt:lpstr>Multi-Product Break-Even Analysis</vt:lpstr>
      <vt:lpstr>End of Chapter 5</vt:lpstr>
    </vt:vector>
  </TitlesOfParts>
  <Company>Jon A. Booker, Ph.D., CPA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Jon A. Booker</dc:creator>
  <cp:lastModifiedBy>HowardGodfrey</cp:lastModifiedBy>
  <cp:revision>284</cp:revision>
  <dcterms:created xsi:type="dcterms:W3CDTF">2008-08-28T13:55:57Z</dcterms:created>
  <dcterms:modified xsi:type="dcterms:W3CDTF">2016-02-15T05:00:38Z</dcterms:modified>
</cp:coreProperties>
</file>