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68"/>
  </p:notesMasterIdLst>
  <p:handoutMasterIdLst>
    <p:handoutMasterId r:id="rId69"/>
  </p:handoutMasterIdLst>
  <p:sldIdLst>
    <p:sldId id="384" r:id="rId2"/>
    <p:sldId id="385" r:id="rId3"/>
    <p:sldId id="386" r:id="rId4"/>
    <p:sldId id="387" r:id="rId5"/>
    <p:sldId id="388" r:id="rId6"/>
    <p:sldId id="38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405" r:id="rId23"/>
    <p:sldId id="406" r:id="rId24"/>
    <p:sldId id="407" r:id="rId25"/>
    <p:sldId id="409" r:id="rId26"/>
    <p:sldId id="410" r:id="rId27"/>
    <p:sldId id="411" r:id="rId28"/>
    <p:sldId id="412" r:id="rId29"/>
    <p:sldId id="413" r:id="rId30"/>
    <p:sldId id="414" r:id="rId31"/>
    <p:sldId id="415" r:id="rId32"/>
    <p:sldId id="416" r:id="rId33"/>
    <p:sldId id="417" r:id="rId34"/>
    <p:sldId id="418" r:id="rId35"/>
    <p:sldId id="419" r:id="rId36"/>
    <p:sldId id="420" r:id="rId37"/>
    <p:sldId id="421" r:id="rId38"/>
    <p:sldId id="422" r:id="rId39"/>
    <p:sldId id="423" r:id="rId40"/>
    <p:sldId id="424" r:id="rId41"/>
    <p:sldId id="425" r:id="rId42"/>
    <p:sldId id="442" r:id="rId43"/>
    <p:sldId id="426" r:id="rId44"/>
    <p:sldId id="443" r:id="rId45"/>
    <p:sldId id="444" r:id="rId46"/>
    <p:sldId id="445" r:id="rId47"/>
    <p:sldId id="446" r:id="rId48"/>
    <p:sldId id="447" r:id="rId49"/>
    <p:sldId id="448" r:id="rId50"/>
    <p:sldId id="449" r:id="rId51"/>
    <p:sldId id="427" r:id="rId52"/>
    <p:sldId id="428" r:id="rId53"/>
    <p:sldId id="429" r:id="rId54"/>
    <p:sldId id="430" r:id="rId55"/>
    <p:sldId id="431" r:id="rId56"/>
    <p:sldId id="432" r:id="rId57"/>
    <p:sldId id="433" r:id="rId58"/>
    <p:sldId id="434" r:id="rId59"/>
    <p:sldId id="435" r:id="rId60"/>
    <p:sldId id="436" r:id="rId61"/>
    <p:sldId id="437" r:id="rId62"/>
    <p:sldId id="438" r:id="rId63"/>
    <p:sldId id="439" r:id="rId64"/>
    <p:sldId id="440" r:id="rId65"/>
    <p:sldId id="441" r:id="rId66"/>
    <p:sldId id="450"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75837" autoAdjust="0"/>
  </p:normalViewPr>
  <p:slideViewPr>
    <p:cSldViewPr>
      <p:cViewPr varScale="1">
        <p:scale>
          <a:sx n="111" d="100"/>
          <a:sy n="111" d="100"/>
        </p:scale>
        <p:origin x="14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49"/>
    </p:cViewPr>
  </p:sorterViewPr>
  <p:notesViewPr>
    <p:cSldViewPr>
      <p:cViewPr varScale="1">
        <p:scale>
          <a:sx n="68" d="100"/>
          <a:sy n="68" d="100"/>
        </p:scale>
        <p:origin x="-3072"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0.wmf"/><Relationship Id="rId4" Type="http://schemas.openxmlformats.org/officeDocument/2006/relationships/image" Target="../media/image4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3733800" y="0"/>
            <a:ext cx="3124200" cy="246063"/>
          </a:xfrm>
          <a:prstGeom prst="rect">
            <a:avLst/>
          </a:prstGeom>
          <a:noFill/>
        </p:spPr>
        <p:txBody>
          <a:bodyPr>
            <a:spAutoFit/>
          </a:bodyPr>
          <a:lstStyle/>
          <a:p>
            <a:pPr algn="r">
              <a:defRPr/>
            </a:pPr>
            <a:r>
              <a:rPr lang="en-US" sz="1000" dirty="0">
                <a:ea typeface="ＭＳ Ｐゴシック" charset="-128"/>
                <a:cs typeface="Arial" charset="0"/>
              </a:rPr>
              <a:t>6-</a:t>
            </a:r>
            <a:fld id="{B344E48A-09B6-437C-B081-6D7D55FB981B}" type="slidenum">
              <a:rPr lang="en-US" sz="1000">
                <a:ea typeface="ＭＳ Ｐゴシック" charset="-128"/>
                <a:cs typeface="Arial" charset="0"/>
              </a:rPr>
              <a:pPr algn="r">
                <a:defRPr/>
              </a:pPr>
              <a:t>‹#›</a:t>
            </a:fld>
            <a:endParaRPr lang="en-US" sz="1000" dirty="0">
              <a:ea typeface="ＭＳ Ｐゴシック" charset="-128"/>
              <a:cs typeface="Arial" charset="0"/>
            </a:endParaRPr>
          </a:p>
        </p:txBody>
      </p:sp>
    </p:spTree>
    <p:extLst>
      <p:ext uri="{BB962C8B-B14F-4D97-AF65-F5344CB8AC3E}">
        <p14:creationId xmlns:p14="http://schemas.microsoft.com/office/powerpoint/2010/main" val="2853358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TextBox 7"/>
          <p:cNvSpPr txBox="1"/>
          <p:nvPr/>
        </p:nvSpPr>
        <p:spPr>
          <a:xfrm>
            <a:off x="6019800" y="0"/>
            <a:ext cx="838200" cy="261938"/>
          </a:xfrm>
          <a:prstGeom prst="rect">
            <a:avLst/>
          </a:prstGeom>
          <a:noFill/>
        </p:spPr>
        <p:txBody>
          <a:bodyPr>
            <a:spAutoFit/>
          </a:bodyPr>
          <a:lstStyle/>
          <a:p>
            <a:pPr algn="r">
              <a:defRPr/>
            </a:pPr>
            <a:r>
              <a:rPr lang="en-US" sz="1100" dirty="0">
                <a:ea typeface="ＭＳ Ｐゴシック" charset="-128"/>
              </a:rPr>
              <a:t>6-</a:t>
            </a:r>
            <a:fld id="{DBE76D44-633F-4BFF-9CD1-C6BA50F6A329}" type="slidenum">
              <a:rPr lang="en-US" sz="1100">
                <a:ea typeface="ＭＳ Ｐゴシック" charset="-128"/>
              </a:rPr>
              <a:pPr algn="r">
                <a:defRPr/>
              </a:pPr>
              <a:t>‹#›</a:t>
            </a:fld>
            <a:endParaRPr lang="en-US" sz="1100" dirty="0">
              <a:ea typeface="ＭＳ Ｐゴシック" charset="-128"/>
            </a:endParaRPr>
          </a:p>
        </p:txBody>
      </p:sp>
    </p:spTree>
    <p:extLst>
      <p:ext uri="{BB962C8B-B14F-4D97-AF65-F5344CB8AC3E}">
        <p14:creationId xmlns:p14="http://schemas.microsoft.com/office/powerpoint/2010/main" val="2132299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3174281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72432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3474492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4002624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3777594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758344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322817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3537940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451881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376800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32015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4147254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576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978114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740789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424930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4237024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2219837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7283"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279989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8307"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2727581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9331"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656379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0355"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2389542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401938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1379"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881046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2403"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2592772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3427"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195334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4451"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2648137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5475"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40201523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6499"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3061111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7523"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252678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8547"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4080315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9571"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4251930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0595"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2058710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677225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1619"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7729910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2643"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3027334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3667"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20426155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25486362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4277948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1105491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303631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86912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518679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endParaRPr lang="en-US" altLang="en-US" smtClean="0"/>
          </a:p>
        </p:txBody>
      </p:sp>
    </p:spTree>
    <p:extLst>
      <p:ext uri="{BB962C8B-B14F-4D97-AF65-F5344CB8AC3E}">
        <p14:creationId xmlns:p14="http://schemas.microsoft.com/office/powerpoint/2010/main" val="62332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74393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3120229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2883"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4432297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3907"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34128088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4931"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0202586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5955"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9923600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6979"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28510247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8003"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493017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9027"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6371667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0051"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3735769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1075"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232620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35828160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2099"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27278150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23"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6631188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4147"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37780432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28896261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07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29004259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7219"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40029907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6947" name="Rectangle 3"/>
          <p:cNvSpPr>
            <a:spLocks noGrp="1" noChangeArrowheads="1"/>
          </p:cNvSpPr>
          <p:nvPr>
            <p:ph type="body" idx="1"/>
          </p:nvPr>
        </p:nvSpPr>
        <p:spPr/>
        <p:txBody>
          <a:bodyPr wrap="square" numCol="1" anchor="t" anchorCtr="0" compatLnSpc="1">
            <a:prstTxWarp prst="textNoShape">
              <a:avLst/>
            </a:prstTxWarp>
          </a:bodyPr>
          <a:lstStyle/>
          <a:p>
            <a:pPr eaLnBrk="1" hangingPunct="1">
              <a:defRPr/>
            </a:pPr>
            <a:endParaRPr lang="en-US" dirty="0" smtClean="0">
              <a:effectLst>
                <a:outerShdw blurRad="38100" dist="38100" dir="2700000" algn="tl">
                  <a:srgbClr val="C0C0C0"/>
                </a:outerShdw>
              </a:effectLst>
              <a:ea typeface="ＭＳ Ｐゴシック" charset="-128"/>
            </a:endParaRPr>
          </a:p>
        </p:txBody>
      </p:sp>
    </p:spTree>
    <p:extLst>
      <p:ext uri="{BB962C8B-B14F-4D97-AF65-F5344CB8AC3E}">
        <p14:creationId xmlns:p14="http://schemas.microsoft.com/office/powerpoint/2010/main" val="145093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250986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3164621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3"/>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30000"/>
              </a:spcBef>
            </a:pPr>
            <a:endParaRPr lang="en-US" altLang="en-US" sz="1200">
              <a:latin typeface="Calibri" pitchFamily="34" charset="0"/>
            </a:endParaRPr>
          </a:p>
        </p:txBody>
      </p:sp>
    </p:spTree>
    <p:extLst>
      <p:ext uri="{BB962C8B-B14F-4D97-AF65-F5344CB8AC3E}">
        <p14:creationId xmlns:p14="http://schemas.microsoft.com/office/powerpoint/2010/main" val="119181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flipV="1">
            <a:off x="5410200" y="3897313"/>
            <a:ext cx="3733800" cy="192087"/>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5410200" y="4198938"/>
            <a:ext cx="1965325" cy="9525"/>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ounded Rectangle 6"/>
          <p:cNvSpPr/>
          <p:nvPr/>
        </p:nvSpPr>
        <p:spPr bwMode="white">
          <a:xfrm>
            <a:off x="7377113" y="4060825"/>
            <a:ext cx="1600200" cy="36513"/>
          </a:xfrm>
          <a:prstGeom prst="roundRect">
            <a:avLst>
              <a:gd name="adj" fmla="val 16667"/>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a:off x="0" y="3649663"/>
            <a:ext cx="9144000" cy="244475"/>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1" name="Rectangle 10"/>
          <p:cNvSpPr/>
          <p:nvPr/>
        </p:nvSpPr>
        <p:spPr>
          <a:xfrm>
            <a:off x="0" y="3675063"/>
            <a:ext cx="9144000" cy="141287"/>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p:cNvSpPr/>
          <p:nvPr/>
        </p:nvSpPr>
        <p:spPr>
          <a:xfrm flipV="1">
            <a:off x="6413500" y="3643313"/>
            <a:ext cx="2730500" cy="247650"/>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a:off x="0" y="0"/>
            <a:ext cx="9144000" cy="3702050"/>
          </a:xfrm>
          <a:prstGeom prst="rect">
            <a:avLst/>
          </a:prstGeom>
          <a:solidFill>
            <a:schemeClr val="accent1">
              <a:lumMod val="40000"/>
              <a:lumOff val="60000"/>
            </a:schemeClr>
          </a:solidFill>
          <a:ln w="50800" cap="rnd" cmpd="thickThin"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TextBox 13"/>
          <p:cNvSpPr txBox="1">
            <a:spLocks noChangeArrowheads="1"/>
          </p:cNvSpPr>
          <p:nvPr userDrawn="1"/>
        </p:nvSpPr>
        <p:spPr bwMode="auto">
          <a:xfrm>
            <a:off x="457200" y="5305425"/>
            <a:ext cx="4724400" cy="1323975"/>
          </a:xfrm>
          <a:prstGeom prst="rect">
            <a:avLst/>
          </a:prstGeom>
          <a:noFill/>
          <a:ln w="9525">
            <a:noFill/>
            <a:miter lim="800000"/>
            <a:headEnd/>
            <a:tailEnd/>
          </a:ln>
        </p:spPr>
        <p:txBody>
          <a:bodyPr>
            <a:spAutoFit/>
          </a:bodyPr>
          <a:lstStyle/>
          <a:p>
            <a:pPr>
              <a:defRPr/>
            </a:pPr>
            <a:r>
              <a:rPr lang="en-US" sz="1600" dirty="0">
                <a:solidFill>
                  <a:schemeClr val="accent2">
                    <a:lumMod val="75000"/>
                  </a:schemeClr>
                </a:solidFill>
                <a:latin typeface="Arial" pitchFamily="34" charset="0"/>
                <a:ea typeface="+mn-ea"/>
                <a:cs typeface="Arial" pitchFamily="34" charset="0"/>
              </a:rPr>
              <a:t>PowerPoint Authors:</a:t>
            </a:r>
          </a:p>
          <a:p>
            <a:pPr>
              <a:defRPr/>
            </a:pPr>
            <a:r>
              <a:rPr lang="en-US" sz="1600" dirty="0">
                <a:solidFill>
                  <a:schemeClr val="accent2">
                    <a:lumMod val="75000"/>
                  </a:schemeClr>
                </a:solidFill>
                <a:latin typeface="Arial" pitchFamily="34" charset="0"/>
                <a:ea typeface="+mn-ea"/>
                <a:cs typeface="Arial" pitchFamily="34" charset="0"/>
              </a:rPr>
              <a:t>	Susan Coomer Galbreath, Ph.D., CPA</a:t>
            </a:r>
          </a:p>
          <a:p>
            <a:pPr>
              <a:defRPr/>
            </a:pPr>
            <a:r>
              <a:rPr lang="en-US" sz="1600" dirty="0">
                <a:solidFill>
                  <a:schemeClr val="accent2">
                    <a:lumMod val="75000"/>
                  </a:schemeClr>
                </a:solidFill>
                <a:latin typeface="Arial" pitchFamily="34" charset="0"/>
                <a:ea typeface="+mn-ea"/>
                <a:cs typeface="Arial" pitchFamily="34" charset="0"/>
              </a:rPr>
              <a:t>	Charles W. Caldwell, D.B.A., CMA</a:t>
            </a:r>
          </a:p>
          <a:p>
            <a:pPr>
              <a:defRPr/>
            </a:pPr>
            <a:r>
              <a:rPr lang="en-US" sz="1600" dirty="0">
                <a:solidFill>
                  <a:schemeClr val="accent2">
                    <a:lumMod val="75000"/>
                  </a:schemeClr>
                </a:solidFill>
                <a:latin typeface="Arial" pitchFamily="34" charset="0"/>
                <a:ea typeface="+mn-ea"/>
                <a:cs typeface="Arial" pitchFamily="34" charset="0"/>
              </a:rPr>
              <a:t>	Jon A. Booker, Ph.D.,</a:t>
            </a:r>
            <a:r>
              <a:rPr lang="en-US" sz="1600" dirty="0">
                <a:solidFill>
                  <a:schemeClr val="accent3">
                    <a:lumMod val="50000"/>
                  </a:schemeClr>
                </a:solidFill>
                <a:latin typeface="Arial" pitchFamily="34" charset="0"/>
                <a:ea typeface="+mn-ea"/>
                <a:cs typeface="Arial" pitchFamily="34" charset="0"/>
              </a:rPr>
              <a:t> </a:t>
            </a:r>
            <a:r>
              <a:rPr lang="en-US" sz="1600" dirty="0">
                <a:solidFill>
                  <a:schemeClr val="accent2">
                    <a:lumMod val="75000"/>
                  </a:schemeClr>
                </a:solidFill>
                <a:latin typeface="Arial" pitchFamily="34" charset="0"/>
                <a:ea typeface="+mn-ea"/>
                <a:cs typeface="Arial" pitchFamily="34" charset="0"/>
              </a:rPr>
              <a:t>CPA, CIA</a:t>
            </a:r>
          </a:p>
          <a:p>
            <a:pPr>
              <a:defRPr/>
            </a:pPr>
            <a:r>
              <a:rPr lang="en-US" sz="1600" dirty="0">
                <a:solidFill>
                  <a:schemeClr val="accent2">
                    <a:lumMod val="75000"/>
                  </a:schemeClr>
                </a:solidFill>
                <a:latin typeface="Arial" pitchFamily="34" charset="0"/>
                <a:ea typeface="+mn-ea"/>
                <a:cs typeface="Arial" pitchFamily="34" charset="0"/>
              </a:rPr>
              <a:t>	Cynthia J. Rooney, Ph.D., CPA</a:t>
            </a:r>
          </a:p>
        </p:txBody>
      </p:sp>
      <p:sp>
        <p:nvSpPr>
          <p:cNvPr id="15" name="Text Box 18"/>
          <p:cNvSpPr txBox="1">
            <a:spLocks noChangeArrowheads="1"/>
          </p:cNvSpPr>
          <p:nvPr userDrawn="1"/>
        </p:nvSpPr>
        <p:spPr bwMode="auto">
          <a:xfrm>
            <a:off x="4800600" y="6589713"/>
            <a:ext cx="4121150" cy="246062"/>
          </a:xfrm>
          <a:prstGeom prst="rect">
            <a:avLst/>
          </a:prstGeom>
          <a:noFill/>
          <a:ln w="9525">
            <a:noFill/>
            <a:miter lim="800000"/>
            <a:headEnd/>
            <a:tailEnd/>
          </a:ln>
          <a:effectLst/>
        </p:spPr>
        <p:txBody>
          <a:bodyPr wrap="none">
            <a:spAutoFit/>
          </a:bodyPr>
          <a:lstStyle/>
          <a:p>
            <a:pPr eaLnBrk="0" hangingPunct="0">
              <a:defRPr/>
            </a:pPr>
            <a:r>
              <a:rPr lang="en-US" sz="1000" i="1" dirty="0">
                <a:solidFill>
                  <a:srgbClr val="85540A"/>
                </a:solidFill>
                <a:latin typeface="Times" charset="0"/>
                <a:ea typeface="ＭＳ Ｐゴシック" charset="-128"/>
              </a:rPr>
              <a:t>Copyright © 2014 by The McGraw-Hill Companies, Inc. All rights reserved.</a:t>
            </a:r>
          </a:p>
        </p:txBody>
      </p:sp>
      <p:sp>
        <p:nvSpPr>
          <p:cNvPr id="8" name="Title 7"/>
          <p:cNvSpPr>
            <a:spLocks noGrp="1"/>
          </p:cNvSpPr>
          <p:nvPr>
            <p:ph type="ctrTitle"/>
          </p:nvPr>
        </p:nvSpPr>
        <p:spPr>
          <a:xfrm>
            <a:off x="457200" y="1524000"/>
            <a:ext cx="8458200" cy="1470025"/>
          </a:xfrm>
        </p:spPr>
        <p:txBody>
          <a:bodyPr anchor="b"/>
          <a:lstStyle>
            <a:lvl1pPr>
              <a:defRPr sz="4400">
                <a:solidFill>
                  <a:schemeClr val="tx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304800" y="3962400"/>
            <a:ext cx="4953000" cy="1752600"/>
          </a:xfrm>
        </p:spPr>
        <p:txBody>
          <a:bodyPr/>
          <a:lstStyle>
            <a:lvl1pPr marL="64008" indent="0" algn="l">
              <a:buNone/>
              <a:defRPr sz="2400">
                <a:solidFill>
                  <a:schemeClr val="tx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308188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704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457200"/>
            <a:ext cx="8229600" cy="1066800"/>
          </a:xfrm>
        </p:spPr>
        <p:txBody>
          <a:bodyPr>
            <a:normAutofit/>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200112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6289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p:cNvSpPr/>
          <p:nvPr/>
        </p:nvSpPr>
        <p:spPr>
          <a:xfrm>
            <a:off x="0" y="0"/>
            <a:ext cx="9144000" cy="311150"/>
          </a:xfrm>
          <a:prstGeom prst="rect">
            <a:avLst/>
          </a:prstGeom>
          <a:solidFill>
            <a:schemeClr val="accent1">
              <a:lumMod val="40000"/>
              <a:lumOff val="60000"/>
            </a:schemeClr>
          </a:solidFill>
          <a:ln w="50800" cap="rnd" cmpd="thickThin" algn="ctr">
            <a:solidFill>
              <a:schemeClr val="accent1">
                <a:lumMod val="60000"/>
                <a:lumOff val="4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chemeClr val="tx1"/>
              </a:solidFill>
            </a:endParaRPr>
          </a:p>
        </p:txBody>
      </p:sp>
      <p:sp>
        <p:nvSpPr>
          <p:cNvPr id="28" name="Rectangle 27"/>
          <p:cNvSpPr/>
          <p:nvPr/>
        </p:nvSpPr>
        <p:spPr>
          <a:xfrm>
            <a:off x="0" y="366713"/>
            <a:ext cx="9144000" cy="84137"/>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0" name="Rectangle 29"/>
          <p:cNvSpPr/>
          <p:nvPr/>
        </p:nvSpPr>
        <p:spPr>
          <a:xfrm>
            <a:off x="0" y="307975"/>
            <a:ext cx="9144000" cy="92075"/>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869" name="Title Placeholder 21"/>
          <p:cNvSpPr>
            <a:spLocks noGrp="1"/>
          </p:cNvSpPr>
          <p:nvPr userDrawn="1">
            <p:ph type="title"/>
          </p:nvPr>
        </p:nvSpPr>
        <p:spPr bwMode="auto">
          <a:xfrm>
            <a:off x="457200" y="4572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6870" name="Text Placeholder 12"/>
          <p:cNvSpPr>
            <a:spLocks noGrp="1"/>
          </p:cNvSpPr>
          <p:nvPr userDrawn="1">
            <p:ph type="body" idx="1"/>
          </p:nvPr>
        </p:nvSpPr>
        <p:spPr bwMode="auto">
          <a:xfrm>
            <a:off x="457200" y="1563688"/>
            <a:ext cx="82296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0" name="TextBox 19"/>
          <p:cNvSpPr txBox="1"/>
          <p:nvPr userDrawn="1"/>
        </p:nvSpPr>
        <p:spPr>
          <a:xfrm>
            <a:off x="7772400" y="0"/>
            <a:ext cx="1219200" cy="246063"/>
          </a:xfrm>
          <a:prstGeom prst="rect">
            <a:avLst/>
          </a:prstGeom>
          <a:noFill/>
        </p:spPr>
        <p:txBody>
          <a:bodyPr>
            <a:spAutoFit/>
          </a:bodyPr>
          <a:lstStyle/>
          <a:p>
            <a:pPr algn="r">
              <a:defRPr/>
            </a:pPr>
            <a:r>
              <a:rPr lang="en-US" sz="1000" dirty="0">
                <a:ea typeface="ＭＳ Ｐゴシック" charset="-128"/>
              </a:rPr>
              <a:t>6-</a:t>
            </a:r>
            <a:fld id="{35796632-2DAE-441F-8236-E528CEAC0492}" type="slidenum">
              <a:rPr lang="en-US" sz="1000">
                <a:ea typeface="ＭＳ Ｐゴシック" charset="-128"/>
              </a:rPr>
              <a:pPr algn="r">
                <a:defRPr/>
              </a:pPr>
              <a:t>‹#›</a:t>
            </a:fld>
            <a:endParaRPr lang="en-US" sz="1000" dirty="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4107" r:id="rId1"/>
    <p:sldLayoutId id="2147484104" r:id="rId2"/>
    <p:sldLayoutId id="2147484105" r:id="rId3"/>
    <p:sldLayoutId id="2147484106" r:id="rId4"/>
  </p:sldLayoutIdLst>
  <p:txStyles>
    <p:titleStyle>
      <a:lvl1pPr algn="l" rtl="0" eaLnBrk="0" fontAlgn="base" hangingPunct="0">
        <a:spcBef>
          <a:spcPct val="0"/>
        </a:spcBef>
        <a:spcAft>
          <a:spcPct val="0"/>
        </a:spcAft>
        <a:defRPr sz="4000" kern="12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Arial" pitchFamily="34" charset="0"/>
          <a:ea typeface="MS PGothic" pitchFamily="34" charset="-128"/>
        </a:defRPr>
      </a:lvl2pPr>
      <a:lvl3pPr algn="l" rtl="0" eaLnBrk="0" fontAlgn="base" hangingPunct="0">
        <a:spcBef>
          <a:spcPct val="0"/>
        </a:spcBef>
        <a:spcAft>
          <a:spcPct val="0"/>
        </a:spcAft>
        <a:defRPr sz="4000">
          <a:solidFill>
            <a:schemeClr val="tx2"/>
          </a:solidFill>
          <a:latin typeface="Arial" pitchFamily="34" charset="0"/>
          <a:ea typeface="MS PGothic" pitchFamily="34" charset="-128"/>
        </a:defRPr>
      </a:lvl3pPr>
      <a:lvl4pPr algn="l" rtl="0" eaLnBrk="0" fontAlgn="base" hangingPunct="0">
        <a:spcBef>
          <a:spcPct val="0"/>
        </a:spcBef>
        <a:spcAft>
          <a:spcPct val="0"/>
        </a:spcAft>
        <a:defRPr sz="4000">
          <a:solidFill>
            <a:schemeClr val="tx2"/>
          </a:solidFill>
          <a:latin typeface="Arial" pitchFamily="34" charset="0"/>
          <a:ea typeface="MS PGothic" pitchFamily="34" charset="-128"/>
        </a:defRPr>
      </a:lvl4pPr>
      <a:lvl5pPr algn="l" rtl="0" eaLnBrk="0" fontAlgn="base" hangingPunct="0">
        <a:spcBef>
          <a:spcPct val="0"/>
        </a:spcBef>
        <a:spcAft>
          <a:spcPct val="0"/>
        </a:spcAft>
        <a:defRPr sz="4000">
          <a:solidFill>
            <a:schemeClr val="tx2"/>
          </a:solidFill>
          <a:latin typeface="Arial" pitchFamily="34" charset="0"/>
          <a:ea typeface="MS PGothic" pitchFamily="34" charset="-128"/>
        </a:defRPr>
      </a:lvl5pPr>
      <a:lvl6pPr marL="457200" algn="l" rtl="0" fontAlgn="base">
        <a:spcBef>
          <a:spcPct val="0"/>
        </a:spcBef>
        <a:spcAft>
          <a:spcPct val="0"/>
        </a:spcAft>
        <a:defRPr sz="3600">
          <a:solidFill>
            <a:schemeClr val="tx2"/>
          </a:solidFill>
          <a:latin typeface="Trebuchet MS" pitchFamily="34" charset="0"/>
        </a:defRPr>
      </a:lvl6pPr>
      <a:lvl7pPr marL="914400" algn="l" rtl="0" fontAlgn="base">
        <a:spcBef>
          <a:spcPct val="0"/>
        </a:spcBef>
        <a:spcAft>
          <a:spcPct val="0"/>
        </a:spcAft>
        <a:defRPr sz="3600">
          <a:solidFill>
            <a:schemeClr val="tx2"/>
          </a:solidFill>
          <a:latin typeface="Trebuchet MS" pitchFamily="34" charset="0"/>
        </a:defRPr>
      </a:lvl7pPr>
      <a:lvl8pPr marL="1371600" algn="l" rtl="0" fontAlgn="base">
        <a:spcBef>
          <a:spcPct val="0"/>
        </a:spcBef>
        <a:spcAft>
          <a:spcPct val="0"/>
        </a:spcAft>
        <a:defRPr sz="3600">
          <a:solidFill>
            <a:schemeClr val="tx2"/>
          </a:solidFill>
          <a:latin typeface="Trebuchet MS" pitchFamily="34" charset="0"/>
        </a:defRPr>
      </a:lvl8pPr>
      <a:lvl9pPr marL="1828800" algn="l" rtl="0" fontAlgn="base">
        <a:spcBef>
          <a:spcPct val="0"/>
        </a:spcBef>
        <a:spcAft>
          <a:spcPct val="0"/>
        </a:spcAft>
        <a:defRPr sz="36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S PGothic" pitchFamily="34" charset="-128"/>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S PGothic" pitchFamily="34" charset="-128"/>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S PGothic" pitchFamily="34" charset="-128"/>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S PGothic" pitchFamily="34" charset="-128"/>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S PGothic" pitchFamily="34"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mlDrawing" Target="../drawings/vmlDrawing12.vml"/><Relationship Id="rId6" Type="http://schemas.openxmlformats.org/officeDocument/2006/relationships/image" Target="../media/image15.jpeg"/><Relationship Id="rId5" Type="http://schemas.openxmlformats.org/officeDocument/2006/relationships/image" Target="../media/image14.emf"/><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6.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5.bin"/><Relationship Id="rId5" Type="http://schemas.openxmlformats.org/officeDocument/2006/relationships/image" Target="../media/image20.wmf"/><Relationship Id="rId4" Type="http://schemas.openxmlformats.org/officeDocument/2006/relationships/oleObject" Target="../embeddings/oleObject14.bin"/><Relationship Id="rId9" Type="http://schemas.openxmlformats.org/officeDocument/2006/relationships/image" Target="../media/image22.wmf"/></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8.bin"/><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6.wmf"/><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oleObject" Target="../embeddings/oleObject20.bin"/><Relationship Id="rId5" Type="http://schemas.openxmlformats.org/officeDocument/2006/relationships/image" Target="../media/image24.wmf"/><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8.wmf"/><Relationship Id="rId4" Type="http://schemas.openxmlformats.org/officeDocument/2006/relationships/oleObject" Target="../embeddings/oleObject2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30.wmf"/><Relationship Id="rId2" Type="http://schemas.openxmlformats.org/officeDocument/2006/relationships/slideLayout" Target="../slideLayouts/slideLayout3.xml"/><Relationship Id="rId1" Type="http://schemas.openxmlformats.org/officeDocument/2006/relationships/vmlDrawing" Target="../drawings/vmlDrawing18.vml"/><Relationship Id="rId6" Type="http://schemas.openxmlformats.org/officeDocument/2006/relationships/oleObject" Target="../embeddings/oleObject23.bin"/><Relationship Id="rId5" Type="http://schemas.openxmlformats.org/officeDocument/2006/relationships/image" Target="../media/image29.emf"/><Relationship Id="rId4" Type="http://schemas.openxmlformats.org/officeDocument/2006/relationships/oleObject" Target="../embeddings/oleObject2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1.emf"/><Relationship Id="rId4" Type="http://schemas.openxmlformats.org/officeDocument/2006/relationships/oleObject" Target="../embeddings/oleObject2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31.emf"/><Relationship Id="rId4" Type="http://schemas.openxmlformats.org/officeDocument/2006/relationships/oleObject" Target="../embeddings/oleObject2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vmlDrawing" Target="../drawings/vmlDrawing21.vml"/><Relationship Id="rId5" Type="http://schemas.openxmlformats.org/officeDocument/2006/relationships/image" Target="../media/image32.emf"/><Relationship Id="rId4" Type="http://schemas.openxmlformats.org/officeDocument/2006/relationships/oleObject" Target="../embeddings/oleObject2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vmlDrawing" Target="../drawings/vmlDrawing22.vml"/><Relationship Id="rId5" Type="http://schemas.openxmlformats.org/officeDocument/2006/relationships/image" Target="../media/image33.emf"/><Relationship Id="rId4" Type="http://schemas.openxmlformats.org/officeDocument/2006/relationships/oleObject" Target="../embeddings/oleObject27.bin"/></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vmlDrawing" Target="../drawings/vmlDrawing23.vml"/><Relationship Id="rId5" Type="http://schemas.openxmlformats.org/officeDocument/2006/relationships/image" Target="../media/image35.emf"/><Relationship Id="rId4" Type="http://schemas.openxmlformats.org/officeDocument/2006/relationships/oleObject" Target="../embeddings/oleObject28.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vmlDrawing" Target="../drawings/vmlDrawing24.vml"/><Relationship Id="rId5" Type="http://schemas.openxmlformats.org/officeDocument/2006/relationships/image" Target="../media/image36.emf"/><Relationship Id="rId4" Type="http://schemas.openxmlformats.org/officeDocument/2006/relationships/oleObject" Target="../embeddings/oleObject29.bin"/></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vmlDrawing" Target="../drawings/vmlDrawing25.vml"/><Relationship Id="rId5" Type="http://schemas.openxmlformats.org/officeDocument/2006/relationships/image" Target="../media/image38.emf"/><Relationship Id="rId4" Type="http://schemas.openxmlformats.org/officeDocument/2006/relationships/oleObject" Target="../embeddings/oleObject30.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vmlDrawing" Target="../drawings/vmlDrawing26.vml"/><Relationship Id="rId5" Type="http://schemas.openxmlformats.org/officeDocument/2006/relationships/image" Target="../media/image33.emf"/><Relationship Id="rId4" Type="http://schemas.openxmlformats.org/officeDocument/2006/relationships/oleObject" Target="../embeddings/oleObject31.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vmlDrawing" Target="../drawings/vmlDrawing27.vml"/><Relationship Id="rId5" Type="http://schemas.openxmlformats.org/officeDocument/2006/relationships/image" Target="../media/image33.emf"/><Relationship Id="rId4" Type="http://schemas.openxmlformats.org/officeDocument/2006/relationships/oleObject" Target="../embeddings/oleObject32.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vmlDrawing" Target="../drawings/vmlDrawing28.vml"/><Relationship Id="rId5" Type="http://schemas.openxmlformats.org/officeDocument/2006/relationships/image" Target="../media/image33.emf"/><Relationship Id="rId4" Type="http://schemas.openxmlformats.org/officeDocument/2006/relationships/oleObject" Target="../embeddings/oleObject33.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vmlDrawing" Target="../drawings/vmlDrawing29.vml"/><Relationship Id="rId5" Type="http://schemas.openxmlformats.org/officeDocument/2006/relationships/image" Target="../media/image33.emf"/><Relationship Id="rId4" Type="http://schemas.openxmlformats.org/officeDocument/2006/relationships/oleObject" Target="../embeddings/oleObject34.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oleObject" Target="../embeddings/oleObject40.bin"/><Relationship Id="rId18" Type="http://schemas.openxmlformats.org/officeDocument/2006/relationships/image" Target="../media/image45.emf"/><Relationship Id="rId3" Type="http://schemas.openxmlformats.org/officeDocument/2006/relationships/notesSlide" Target="../notesSlides/notesSlide52.xml"/><Relationship Id="rId7" Type="http://schemas.openxmlformats.org/officeDocument/2006/relationships/image" Target="../media/image40.wmf"/><Relationship Id="rId12" Type="http://schemas.openxmlformats.org/officeDocument/2006/relationships/oleObject" Target="../embeddings/oleObject39.bin"/><Relationship Id="rId17" Type="http://schemas.openxmlformats.org/officeDocument/2006/relationships/oleObject" Target="../embeddings/oleObject42.bin"/><Relationship Id="rId2" Type="http://schemas.openxmlformats.org/officeDocument/2006/relationships/slideLayout" Target="../slideLayouts/slideLayout3.xml"/><Relationship Id="rId16" Type="http://schemas.openxmlformats.org/officeDocument/2006/relationships/image" Target="../media/image44.emf"/><Relationship Id="rId1" Type="http://schemas.openxmlformats.org/officeDocument/2006/relationships/vmlDrawing" Target="../drawings/vmlDrawing30.vml"/><Relationship Id="rId6" Type="http://schemas.openxmlformats.org/officeDocument/2006/relationships/oleObject" Target="../embeddings/oleObject36.bin"/><Relationship Id="rId11" Type="http://schemas.openxmlformats.org/officeDocument/2006/relationships/image" Target="../media/image42.emf"/><Relationship Id="rId5" Type="http://schemas.openxmlformats.org/officeDocument/2006/relationships/image" Target="../media/image39.wmf"/><Relationship Id="rId15" Type="http://schemas.openxmlformats.org/officeDocument/2006/relationships/oleObject" Target="../embeddings/oleObject41.bin"/><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1.emf"/><Relationship Id="rId14" Type="http://schemas.openxmlformats.org/officeDocument/2006/relationships/image" Target="../media/image43.e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53.xml"/><Relationship Id="rId7" Type="http://schemas.openxmlformats.org/officeDocument/2006/relationships/image" Target="../media/image46.emf"/><Relationship Id="rId2" Type="http://schemas.openxmlformats.org/officeDocument/2006/relationships/slideLayout" Target="../slideLayouts/slideLayout3.xml"/><Relationship Id="rId1" Type="http://schemas.openxmlformats.org/officeDocument/2006/relationships/vmlDrawing" Target="../drawings/vmlDrawing31.vml"/><Relationship Id="rId6" Type="http://schemas.openxmlformats.org/officeDocument/2006/relationships/oleObject" Target="../embeddings/oleObject44.bin"/><Relationship Id="rId11" Type="http://schemas.openxmlformats.org/officeDocument/2006/relationships/image" Target="../media/image48.emf"/><Relationship Id="rId5" Type="http://schemas.openxmlformats.org/officeDocument/2006/relationships/image" Target="../media/image40.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47.e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vmlDrawing" Target="../drawings/vmlDrawing32.vml"/><Relationship Id="rId5" Type="http://schemas.openxmlformats.org/officeDocument/2006/relationships/image" Target="../media/image49.emf"/><Relationship Id="rId4" Type="http://schemas.openxmlformats.org/officeDocument/2006/relationships/oleObject" Target="../embeddings/oleObject47.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vmlDrawing" Target="../drawings/vmlDrawing33.vml"/><Relationship Id="rId6" Type="http://schemas.openxmlformats.org/officeDocument/2006/relationships/image" Target="../media/image52.wmf"/><Relationship Id="rId5" Type="http://schemas.openxmlformats.org/officeDocument/2006/relationships/image" Target="../media/image51.emf"/><Relationship Id="rId4" Type="http://schemas.openxmlformats.org/officeDocument/2006/relationships/oleObject" Target="../embeddings/oleObject48.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53.emf"/><Relationship Id="rId4" Type="http://schemas.openxmlformats.org/officeDocument/2006/relationships/oleObject" Target="../embeddings/oleObject49.bin"/></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56.wmf"/><Relationship Id="rId2" Type="http://schemas.openxmlformats.org/officeDocument/2006/relationships/slideLayout" Target="../slideLayouts/slideLayout3.xml"/><Relationship Id="rId1" Type="http://schemas.openxmlformats.org/officeDocument/2006/relationships/vmlDrawing" Target="../drawings/vmlDrawing35.vml"/><Relationship Id="rId6" Type="http://schemas.openxmlformats.org/officeDocument/2006/relationships/oleObject" Target="../embeddings/oleObject51.bin"/><Relationship Id="rId5" Type="http://schemas.openxmlformats.org/officeDocument/2006/relationships/image" Target="../media/image55.wmf"/><Relationship Id="rId4" Type="http://schemas.openxmlformats.org/officeDocument/2006/relationships/oleObject" Target="../embeddings/oleObject50.bin"/></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900488"/>
            <a:ext cx="4953000" cy="1752600"/>
          </a:xfrm>
        </p:spPr>
        <p:txBody>
          <a:bodyPr>
            <a:normAutofit/>
          </a:bodyPr>
          <a:lstStyle/>
          <a:p>
            <a:pPr eaLnBrk="1" fontAlgn="auto" hangingPunct="1">
              <a:spcAft>
                <a:spcPts val="0"/>
              </a:spcAft>
              <a:buClr>
                <a:schemeClr val="accent3"/>
              </a:buClr>
              <a:buFont typeface="Wingdings 3"/>
              <a:buNone/>
              <a:defRPr/>
            </a:pPr>
            <a:r>
              <a:rPr lang="en-US" dirty="0" smtClean="0"/>
              <a:t>Chapter 6</a:t>
            </a:r>
            <a:endParaRPr lang="en-US" dirty="0"/>
          </a:p>
        </p:txBody>
      </p:sp>
      <p:sp>
        <p:nvSpPr>
          <p:cNvPr id="38915" name="Title 3"/>
          <p:cNvSpPr>
            <a:spLocks noGrp="1"/>
          </p:cNvSpPr>
          <p:nvPr>
            <p:ph type="ctrTitle"/>
          </p:nvPr>
        </p:nvSpPr>
        <p:spPr>
          <a:xfrm>
            <a:off x="334963" y="2209800"/>
            <a:ext cx="8458200" cy="1470025"/>
          </a:xfrm>
        </p:spPr>
        <p:txBody>
          <a:bodyPr anchor="ctr"/>
          <a:lstStyle/>
          <a:p>
            <a:r>
              <a:rPr lang="en-US" altLang="en-US" smtClean="0"/>
              <a:t>Variable Costing and Segment Reporting: Tools for Management</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43394" name="Object 2"/>
          <p:cNvGraphicFramePr>
            <a:graphicFrameLocks/>
          </p:cNvGraphicFramePr>
          <p:nvPr/>
        </p:nvGraphicFramePr>
        <p:xfrm>
          <a:off x="444500" y="2651125"/>
          <a:ext cx="8235950" cy="4054475"/>
        </p:xfrm>
        <a:graphic>
          <a:graphicData uri="http://schemas.openxmlformats.org/presentationml/2006/ole">
            <mc:AlternateContent xmlns:mc="http://schemas.openxmlformats.org/markup-compatibility/2006">
              <mc:Choice xmlns:v="urn:schemas-microsoft-com:vml" Requires="v">
                <p:oleObj spid="_x0000_s3083" name="Worksheet" r:id="rId4" imgW="4549039" imgH="2194560" progId="Excel.Sheet.8">
                  <p:embed/>
                </p:oleObj>
              </mc:Choice>
              <mc:Fallback>
                <p:oleObj name="Worksheet" r:id="rId4" imgW="4549039" imgH="219456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2651125"/>
                        <a:ext cx="8235950" cy="4054475"/>
                      </a:xfrm>
                      <a:prstGeom prst="rect">
                        <a:avLst/>
                      </a:prstGeom>
                      <a:solidFill>
                        <a:srgbClr val="CCECFF"/>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2" name="Group 3"/>
          <p:cNvGrpSpPr>
            <a:grpSpLocks/>
          </p:cNvGrpSpPr>
          <p:nvPr/>
        </p:nvGrpSpPr>
        <p:grpSpPr bwMode="auto">
          <a:xfrm>
            <a:off x="4343400" y="1676400"/>
            <a:ext cx="2057400" cy="2133600"/>
            <a:chOff x="2784" y="720"/>
            <a:chExt cx="1296" cy="1344"/>
          </a:xfrm>
        </p:grpSpPr>
        <p:sp>
          <p:nvSpPr>
            <p:cNvPr id="3080" name="Line 5"/>
            <p:cNvSpPr>
              <a:spLocks noChangeShapeType="1"/>
            </p:cNvSpPr>
            <p:nvPr/>
          </p:nvSpPr>
          <p:spPr bwMode="auto">
            <a:xfrm flipH="1">
              <a:off x="3312" y="1200"/>
              <a:ext cx="240" cy="864"/>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3398" name="Rectangle 6"/>
            <p:cNvSpPr>
              <a:spLocks noChangeArrowheads="1"/>
            </p:cNvSpPr>
            <p:nvPr/>
          </p:nvSpPr>
          <p:spPr bwMode="auto">
            <a:xfrm>
              <a:off x="2784" y="720"/>
              <a:ext cx="1296" cy="668"/>
            </a:xfrm>
            <a:prstGeom prst="rect">
              <a:avLst/>
            </a:prstGeom>
            <a:solidFill>
              <a:srgbClr val="CCECFF"/>
            </a:solidFill>
            <a:ln w="57150" cmpd="thinThick">
              <a:solidFill>
                <a:srgbClr val="FF3300"/>
              </a:solidFill>
              <a:miter lim="800000"/>
              <a:headEnd/>
              <a:tailEnd/>
            </a:ln>
            <a:effectLst/>
          </p:spPr>
          <p:txBody>
            <a:bodyPr lIns="90488" tIns="44450" rIns="90488" bIns="44450">
              <a:spAutoFit/>
            </a:bodyPr>
            <a:lstStyle/>
            <a:p>
              <a:pPr algn="ctr">
                <a:defRPr/>
              </a:pPr>
              <a:r>
                <a:rPr lang="en-US" sz="2000" b="1" dirty="0">
                  <a:solidFill>
                    <a:srgbClr val="FF3300"/>
                  </a:solidFill>
                </a:rPr>
                <a:t>Variable</a:t>
              </a:r>
              <a:br>
                <a:rPr lang="en-US" sz="2000" b="1" dirty="0">
                  <a:solidFill>
                    <a:srgbClr val="FF3300"/>
                  </a:solidFill>
                </a:rPr>
              </a:br>
              <a:r>
                <a:rPr lang="en-US" sz="2000" b="1" dirty="0">
                  <a:solidFill>
                    <a:srgbClr val="FF3300"/>
                  </a:solidFill>
                </a:rPr>
                <a:t>manufacturing </a:t>
              </a:r>
              <a:br>
                <a:rPr lang="en-US" sz="2000" b="1" dirty="0">
                  <a:solidFill>
                    <a:srgbClr val="FF3300"/>
                  </a:solidFill>
                </a:rPr>
              </a:br>
              <a:r>
                <a:rPr lang="en-US" sz="2000" b="1" dirty="0">
                  <a:solidFill>
                    <a:srgbClr val="FF3300"/>
                  </a:solidFill>
                </a:rPr>
                <a:t>costs only.</a:t>
              </a:r>
              <a:endParaRPr lang="en-US" sz="2000" b="1" dirty="0">
                <a:solidFill>
                  <a:srgbClr val="FF3300"/>
                </a:solidFill>
                <a:effectLst>
                  <a:outerShdw blurRad="38100" dist="38100" dir="2700000" algn="tl">
                    <a:srgbClr val="000000"/>
                  </a:outerShdw>
                </a:effectLst>
              </a:endParaRPr>
            </a:p>
          </p:txBody>
        </p:sp>
      </p:grpSp>
      <p:grpSp>
        <p:nvGrpSpPr>
          <p:cNvPr id="3" name="Group 7"/>
          <p:cNvGrpSpPr>
            <a:grpSpLocks/>
          </p:cNvGrpSpPr>
          <p:nvPr/>
        </p:nvGrpSpPr>
        <p:grpSpPr bwMode="auto">
          <a:xfrm>
            <a:off x="6477000" y="1219200"/>
            <a:ext cx="2382838" cy="4495800"/>
            <a:chOff x="4224" y="480"/>
            <a:chExt cx="1501" cy="2832"/>
          </a:xfrm>
        </p:grpSpPr>
        <p:sp>
          <p:nvSpPr>
            <p:cNvPr id="3078" name="Line 8"/>
            <p:cNvSpPr>
              <a:spLocks noChangeShapeType="1"/>
            </p:cNvSpPr>
            <p:nvPr/>
          </p:nvSpPr>
          <p:spPr bwMode="auto">
            <a:xfrm flipH="1">
              <a:off x="4224" y="1104"/>
              <a:ext cx="624" cy="2208"/>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3401" name="Rectangle 9"/>
            <p:cNvSpPr>
              <a:spLocks noChangeArrowheads="1"/>
            </p:cNvSpPr>
            <p:nvPr/>
          </p:nvSpPr>
          <p:spPr bwMode="auto">
            <a:xfrm>
              <a:off x="4464" y="480"/>
              <a:ext cx="1261" cy="860"/>
            </a:xfrm>
            <a:prstGeom prst="rect">
              <a:avLst/>
            </a:prstGeom>
            <a:solidFill>
              <a:srgbClr val="CCECFF"/>
            </a:solidFill>
            <a:ln w="57150" cmpd="thinThick">
              <a:solidFill>
                <a:srgbClr val="FF3300"/>
              </a:solidFill>
              <a:miter lim="800000"/>
              <a:headEnd/>
              <a:tailEnd/>
            </a:ln>
            <a:effectLst/>
          </p:spPr>
          <p:txBody>
            <a:bodyPr wrap="none" lIns="90488" tIns="44450" rIns="90488" bIns="44450">
              <a:spAutoFit/>
            </a:bodyPr>
            <a:lstStyle/>
            <a:p>
              <a:pPr algn="ctr">
                <a:defRPr/>
              </a:pPr>
              <a:r>
                <a:rPr lang="en-US" sz="2000" b="1" dirty="0">
                  <a:solidFill>
                    <a:srgbClr val="FF3300"/>
                  </a:solidFill>
                </a:rPr>
                <a:t>All fixed</a:t>
              </a:r>
              <a:br>
                <a:rPr lang="en-US" sz="2000" b="1" dirty="0">
                  <a:solidFill>
                    <a:srgbClr val="FF3300"/>
                  </a:solidFill>
                </a:rPr>
              </a:br>
              <a:r>
                <a:rPr lang="en-US" sz="2000" b="1" dirty="0">
                  <a:solidFill>
                    <a:srgbClr val="FF3300"/>
                  </a:solidFill>
                </a:rPr>
                <a:t>manufacturing</a:t>
              </a:r>
              <a:br>
                <a:rPr lang="en-US" sz="2000" b="1" dirty="0">
                  <a:solidFill>
                    <a:srgbClr val="FF3300"/>
                  </a:solidFill>
                </a:rPr>
              </a:br>
              <a:r>
                <a:rPr lang="en-US" sz="2000" b="1" dirty="0">
                  <a:solidFill>
                    <a:srgbClr val="FF3300"/>
                  </a:solidFill>
                </a:rPr>
                <a:t>overhead is</a:t>
              </a:r>
              <a:br>
                <a:rPr lang="en-US" sz="2000" b="1" dirty="0">
                  <a:solidFill>
                    <a:srgbClr val="FF3300"/>
                  </a:solidFill>
                </a:rPr>
              </a:br>
              <a:r>
                <a:rPr lang="en-US" sz="2000" b="1" dirty="0">
                  <a:solidFill>
                    <a:srgbClr val="FF3300"/>
                  </a:solidFill>
                </a:rPr>
                <a:t>expensed.</a:t>
              </a:r>
              <a:endParaRPr lang="en-US" sz="2000" b="1" dirty="0">
                <a:solidFill>
                  <a:srgbClr val="FF3300"/>
                </a:solidFill>
                <a:effectLst>
                  <a:outerShdw blurRad="38100" dist="38100" dir="2700000" algn="tl">
                    <a:srgbClr val="000000"/>
                  </a:outerShdw>
                </a:effectLst>
              </a:endParaRPr>
            </a:p>
          </p:txBody>
        </p:sp>
      </p:grpSp>
      <p:sp>
        <p:nvSpPr>
          <p:cNvPr id="3077" name="Rectangle 10"/>
          <p:cNvSpPr>
            <a:spLocks noGrp="1" noChangeArrowheads="1"/>
          </p:cNvSpPr>
          <p:nvPr>
            <p:ph type="title"/>
          </p:nvPr>
        </p:nvSpPr>
        <p:spPr/>
        <p:txBody>
          <a:bodyPr lIns="90488" tIns="44450" rIns="90488" bIns="44450">
            <a:normAutofit fontScale="90000"/>
          </a:bodyPr>
          <a:lstStyle/>
          <a:p>
            <a:pPr>
              <a:defRPr/>
            </a:pPr>
            <a:r>
              <a:rPr lang="en-US" dirty="0" smtClean="0"/>
              <a:t>Variable Costing Contribution Format Income Statement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43394"/>
                                        </p:tgtEl>
                                        <p:attrNameLst>
                                          <p:attrName>style.visibility</p:attrName>
                                        </p:attrNameLst>
                                      </p:cBhvr>
                                      <p:to>
                                        <p:strVal val="visible"/>
                                      </p:to>
                                    </p:set>
                                    <p:animEffect transition="in" filter="wipe(up)">
                                      <p:cBhvr>
                                        <p:cTn id="7" dur="500"/>
                                        <p:tgtEl>
                                          <p:spTgt spid="443394"/>
                                        </p:tgtEl>
                                      </p:cBhvr>
                                    </p:animEffect>
                                  </p:childTnLst>
                                </p:cTn>
                              </p:par>
                            </p:childTnLst>
                          </p:cTn>
                        </p:par>
                        <p:par>
                          <p:cTn id="8" fill="hold" nodeType="afterGroup">
                            <p:stCondLst>
                              <p:cond delay="500"/>
                            </p:stCondLst>
                            <p:childTnLst>
                              <p:par>
                                <p:cTn id="9" presetID="12" presetClass="entr" presetSubtype="1"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lide(fromTop)">
                                      <p:cBhvr>
                                        <p:cTn id="11" dur="500"/>
                                        <p:tgtEl>
                                          <p:spTgt spid="2"/>
                                        </p:tgtEl>
                                      </p:cBhvr>
                                    </p:animEffect>
                                  </p:childTnLst>
                                </p:cTn>
                              </p:par>
                            </p:childTnLst>
                          </p:cTn>
                        </p:par>
                        <p:par>
                          <p:cTn id="12" fill="hold" nodeType="afterGroup">
                            <p:stCondLst>
                              <p:cond delay="2000"/>
                            </p:stCondLst>
                            <p:childTnLst>
                              <p:par>
                                <p:cTn id="13" presetID="12" presetClass="entr" presetSubtype="2"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slide(fromRigh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p:cNvGraphicFramePr>
          <p:nvPr/>
        </p:nvGraphicFramePr>
        <p:xfrm>
          <a:off x="473075" y="2170113"/>
          <a:ext cx="8159750" cy="3163887"/>
        </p:xfrm>
        <a:graphic>
          <a:graphicData uri="http://schemas.openxmlformats.org/presentationml/2006/ole">
            <mc:AlternateContent xmlns:mc="http://schemas.openxmlformats.org/markup-compatibility/2006">
              <mc:Choice xmlns:v="urn:schemas-microsoft-com:vml" Requires="v">
                <p:oleObj spid="_x0000_s4105" name="Worksheet" r:id="rId4" imgW="4175823" imgH="1623024" progId="Excel.Sheet.8">
                  <p:embed/>
                </p:oleObj>
              </mc:Choice>
              <mc:Fallback>
                <p:oleObj name="Worksheet" r:id="rId4" imgW="4175823" imgH="1623024" progId="Excel.Sheet.8">
                  <p:embed/>
                  <p:pic>
                    <p:nvPicPr>
                      <p:cNvPr id="0" name="Object 2"/>
                      <p:cNvPicPr>
                        <a:picLocks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473075" y="2170113"/>
                        <a:ext cx="8159750" cy="31638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4099" name="Rectangle 1027"/>
          <p:cNvSpPr>
            <a:spLocks noGrp="1" noChangeArrowheads="1"/>
          </p:cNvSpPr>
          <p:nvPr>
            <p:ph type="title"/>
          </p:nvPr>
        </p:nvSpPr>
        <p:spPr/>
        <p:txBody>
          <a:bodyPr lIns="90488" tIns="44450" rIns="90488" bIns="44450">
            <a:normAutofit fontScale="90000"/>
          </a:bodyPr>
          <a:lstStyle/>
          <a:p>
            <a:pPr>
              <a:defRPr/>
            </a:pPr>
            <a:r>
              <a:rPr lang="en-US" dirty="0" smtClean="0"/>
              <a:t>Absorption Costing Income Statement</a:t>
            </a:r>
          </a:p>
        </p:txBody>
      </p:sp>
      <p:sp>
        <p:nvSpPr>
          <p:cNvPr id="4" name="TextBox 3"/>
          <p:cNvSpPr txBox="1"/>
          <p:nvPr/>
        </p:nvSpPr>
        <p:spPr>
          <a:xfrm>
            <a:off x="1066800" y="5645150"/>
            <a:ext cx="7010400" cy="831850"/>
          </a:xfrm>
          <a:prstGeom prst="rect">
            <a:avLst/>
          </a:prstGeom>
          <a:solidFill>
            <a:schemeClr val="accent6">
              <a:lumMod val="40000"/>
              <a:lumOff val="60000"/>
            </a:schemeClr>
          </a:solidFill>
          <a:ln>
            <a:solidFill>
              <a:schemeClr val="tx1"/>
            </a:solidFill>
          </a:ln>
        </p:spPr>
        <p:txBody>
          <a:bodyPr>
            <a:spAutoFit/>
          </a:bodyPr>
          <a:lstStyle/>
          <a:p>
            <a:pPr algn="ctr">
              <a:defRPr/>
            </a:pPr>
            <a:r>
              <a:rPr lang="en-US" sz="2400" dirty="0"/>
              <a:t>Fixed manufacturing overhead deferred in inventory is 5,000 units × $6 = $30,000.</a:t>
            </a:r>
          </a:p>
        </p:txBody>
      </p:sp>
      <p:grpSp>
        <p:nvGrpSpPr>
          <p:cNvPr id="2" name="Group 7"/>
          <p:cNvGrpSpPr>
            <a:grpSpLocks/>
          </p:cNvGrpSpPr>
          <p:nvPr/>
        </p:nvGrpSpPr>
        <p:grpSpPr bwMode="auto">
          <a:xfrm>
            <a:off x="5257800" y="1371600"/>
            <a:ext cx="2209800" cy="1828800"/>
            <a:chOff x="2574" y="322"/>
            <a:chExt cx="1566" cy="1262"/>
          </a:xfrm>
        </p:grpSpPr>
        <p:sp>
          <p:nvSpPr>
            <p:cNvPr id="4102" name="Line 8"/>
            <p:cNvSpPr>
              <a:spLocks noChangeShapeType="1"/>
            </p:cNvSpPr>
            <p:nvPr/>
          </p:nvSpPr>
          <p:spPr bwMode="auto">
            <a:xfrm flipH="1">
              <a:off x="2574" y="795"/>
              <a:ext cx="594" cy="789"/>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Rectangle 9"/>
            <p:cNvSpPr>
              <a:spLocks noChangeArrowheads="1"/>
            </p:cNvSpPr>
            <p:nvPr/>
          </p:nvSpPr>
          <p:spPr bwMode="auto">
            <a:xfrm>
              <a:off x="2844" y="322"/>
              <a:ext cx="1296" cy="487"/>
            </a:xfrm>
            <a:prstGeom prst="rect">
              <a:avLst/>
            </a:prstGeom>
            <a:solidFill>
              <a:srgbClr val="CCECFF"/>
            </a:solidFill>
            <a:ln w="57150" cmpd="thinThick">
              <a:solidFill>
                <a:srgbClr val="FF3300"/>
              </a:solidFill>
              <a:miter lim="800000"/>
              <a:headEnd/>
              <a:tailEnd/>
            </a:ln>
            <a:effectLst/>
          </p:spPr>
          <p:txBody>
            <a:bodyPr lIns="90488" tIns="44450" rIns="90488" bIns="44450" anchor="ctr">
              <a:spAutoFit/>
            </a:bodyPr>
            <a:lstStyle/>
            <a:p>
              <a:pPr algn="ctr">
                <a:defRPr/>
              </a:pPr>
              <a:r>
                <a:rPr lang="en-US" sz="2000" b="1" dirty="0">
                  <a:solidFill>
                    <a:srgbClr val="FF3300"/>
                  </a:solidFill>
                </a:rPr>
                <a:t>Unit product  </a:t>
              </a:r>
              <a:br>
                <a:rPr lang="en-US" sz="2000" b="1" dirty="0">
                  <a:solidFill>
                    <a:srgbClr val="FF3300"/>
                  </a:solidFill>
                </a:rPr>
              </a:br>
              <a:r>
                <a:rPr lang="en-US" sz="2000" b="1" dirty="0">
                  <a:solidFill>
                    <a:srgbClr val="FF3300"/>
                  </a:solidFill>
                </a:rPr>
                <a:t>cost.</a:t>
              </a:r>
              <a:endParaRPr lang="en-US" sz="2000" b="1" dirty="0">
                <a:solidFill>
                  <a:srgbClr val="FF3300"/>
                </a:solidFill>
                <a:effectLst>
                  <a:outerShdw blurRad="38100" dist="38100" dir="2700000" algn="tl">
                    <a:srgbClr val="000000"/>
                  </a:outerShdw>
                </a:effectLst>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nodeType="afterGroup">
                            <p:stCondLst>
                              <p:cond delay="500"/>
                            </p:stCondLst>
                            <p:childTnLst>
                              <p:par>
                                <p:cTn id="9" presetID="20" presetClass="entr" presetSubtype="0" fill="hold" grpId="0"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p:txBody>
          <a:bodyPr/>
          <a:lstStyle/>
          <a:p>
            <a:pPr eaLnBrk="1" hangingPunct="1"/>
            <a:r>
              <a:rPr lang="en-US" altLang="en-US" smtClean="0"/>
              <a:t>Learning Objective 3</a:t>
            </a:r>
          </a:p>
        </p:txBody>
      </p:sp>
      <p:sp>
        <p:nvSpPr>
          <p:cNvPr id="6" name="Text Box 13"/>
          <p:cNvSpPr txBox="1">
            <a:spLocks noChangeArrowheads="1"/>
          </p:cNvSpPr>
          <p:nvPr/>
        </p:nvSpPr>
        <p:spPr bwMode="auto">
          <a:xfrm>
            <a:off x="1905000" y="2462213"/>
            <a:ext cx="5334000" cy="3232150"/>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a:spcBef>
                <a:spcPct val="50000"/>
              </a:spcBef>
              <a:defRPr/>
            </a:pPr>
            <a:r>
              <a:rPr lang="en-US" sz="3400" b="1" dirty="0">
                <a:solidFill>
                  <a:schemeClr val="accent6">
                    <a:lumMod val="75000"/>
                  </a:schemeClr>
                </a:solidFill>
                <a:latin typeface="+mj-lt"/>
              </a:rPr>
              <a:t>Reconcile variable costing and absorption costing net operating incomes and explain why the two amounts differ.</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122" name="Object 2"/>
          <p:cNvGraphicFramePr>
            <a:graphicFrameLocks/>
          </p:cNvGraphicFramePr>
          <p:nvPr/>
        </p:nvGraphicFramePr>
        <p:xfrm>
          <a:off x="266700" y="1863725"/>
          <a:ext cx="8642350" cy="3927475"/>
        </p:xfrm>
        <a:graphic>
          <a:graphicData uri="http://schemas.openxmlformats.org/presentationml/2006/ole">
            <mc:AlternateContent xmlns:mc="http://schemas.openxmlformats.org/markup-compatibility/2006">
              <mc:Choice xmlns:v="urn:schemas-microsoft-com:vml" Requires="v">
                <p:oleObj spid="_x0000_s5128" name="Worksheet" r:id="rId4" imgW="4553407" imgH="2133905" progId="Excel.Sheet.8">
                  <p:embed/>
                </p:oleObj>
              </mc:Choice>
              <mc:Fallback>
                <p:oleObj name="Worksheet" r:id="rId4" imgW="4553407" imgH="2133905" progId="Excel.Sheet.8">
                  <p:embed/>
                  <p:pic>
                    <p:nvPicPr>
                      <p:cNvPr id="0" name="Object 2"/>
                      <p:cNvPicPr>
                        <a:picLocks noChangeArrowheads="1"/>
                      </p:cNvPicPr>
                      <p:nvPr/>
                    </p:nvPicPr>
                    <p:blipFill>
                      <a:blip r:embed="rId5">
                        <a:lum bright="12000" contrast="-12000"/>
                        <a:extLst>
                          <a:ext uri="{28A0092B-C50C-407E-A947-70E740481C1C}">
                            <a14:useLocalDpi xmlns:a14="http://schemas.microsoft.com/office/drawing/2010/main" val="0"/>
                          </a:ext>
                        </a:extLst>
                      </a:blip>
                      <a:srcRect/>
                      <a:stretch>
                        <a:fillRect/>
                      </a:stretch>
                    </p:blipFill>
                    <p:spPr bwMode="auto">
                      <a:xfrm>
                        <a:off x="266700" y="1863725"/>
                        <a:ext cx="8642350" cy="39274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5123" name="Rectangle 3"/>
          <p:cNvSpPr>
            <a:spLocks noGrp="1" noChangeArrowheads="1"/>
          </p:cNvSpPr>
          <p:nvPr>
            <p:ph type="title"/>
          </p:nvPr>
        </p:nvSpPr>
        <p:spPr>
          <a:noFill/>
        </p:spPr>
        <p:txBody>
          <a:bodyPr lIns="90488" tIns="44450" rIns="90488" bIns="44450"/>
          <a:lstStyle/>
          <a:p>
            <a:pPr>
              <a:lnSpc>
                <a:spcPct val="80000"/>
              </a:lnSpc>
            </a:pPr>
            <a:r>
              <a:rPr lang="en-US" altLang="en-US" smtClean="0"/>
              <a:t>Comparing the Two Methods</a:t>
            </a:r>
          </a:p>
        </p:txBody>
      </p:sp>
      <p:grpSp>
        <p:nvGrpSpPr>
          <p:cNvPr id="2" name="Group 5"/>
          <p:cNvGrpSpPr>
            <a:grpSpLocks/>
          </p:cNvGrpSpPr>
          <p:nvPr/>
        </p:nvGrpSpPr>
        <p:grpSpPr bwMode="auto">
          <a:xfrm>
            <a:off x="4191000" y="3810000"/>
            <a:ext cx="2057400" cy="1447800"/>
            <a:chOff x="2736" y="2544"/>
            <a:chExt cx="1200" cy="768"/>
          </a:xfrm>
        </p:grpSpPr>
        <p:sp>
          <p:nvSpPr>
            <p:cNvPr id="5125" name="Line 6"/>
            <p:cNvSpPr>
              <a:spLocks noChangeShapeType="1"/>
            </p:cNvSpPr>
            <p:nvPr/>
          </p:nvSpPr>
          <p:spPr bwMode="auto">
            <a:xfrm>
              <a:off x="2736" y="2544"/>
              <a:ext cx="1104" cy="768"/>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6" name="Line 7"/>
            <p:cNvSpPr>
              <a:spLocks noChangeShapeType="1"/>
            </p:cNvSpPr>
            <p:nvPr/>
          </p:nvSpPr>
          <p:spPr bwMode="auto">
            <a:xfrm>
              <a:off x="3625" y="2544"/>
              <a:ext cx="311" cy="72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47491" name="Object 2"/>
          <p:cNvGraphicFramePr>
            <a:graphicFrameLocks/>
          </p:cNvGraphicFramePr>
          <p:nvPr/>
        </p:nvGraphicFramePr>
        <p:xfrm>
          <a:off x="679450" y="2695575"/>
          <a:ext cx="7943850" cy="2454275"/>
        </p:xfrm>
        <a:graphic>
          <a:graphicData uri="http://schemas.openxmlformats.org/presentationml/2006/ole">
            <mc:AlternateContent xmlns:mc="http://schemas.openxmlformats.org/markup-compatibility/2006">
              <mc:Choice xmlns:v="urn:schemas-microsoft-com:vml" Requires="v">
                <p:oleObj spid="_x0000_s6155" name="Worksheet" r:id="rId4" imgW="3688071" imgH="1005912" progId="Excel.Sheet.8">
                  <p:embed/>
                </p:oleObj>
              </mc:Choice>
              <mc:Fallback>
                <p:oleObj name="Worksheet" r:id="rId4" imgW="3688071" imgH="1005912"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0" y="2695575"/>
                        <a:ext cx="7943850" cy="24542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2" name="Group 4"/>
          <p:cNvGrpSpPr>
            <a:grpSpLocks/>
          </p:cNvGrpSpPr>
          <p:nvPr/>
        </p:nvGrpSpPr>
        <p:grpSpPr bwMode="auto">
          <a:xfrm>
            <a:off x="609600" y="5548313"/>
            <a:ext cx="8191500" cy="819150"/>
            <a:chOff x="384" y="3495"/>
            <a:chExt cx="5160" cy="516"/>
          </a:xfrm>
        </p:grpSpPr>
        <p:sp>
          <p:nvSpPr>
            <p:cNvPr id="6150" name="Rectangle 5"/>
            <p:cNvSpPr>
              <a:spLocks noChangeArrowheads="1"/>
            </p:cNvSpPr>
            <p:nvPr/>
          </p:nvSpPr>
          <p:spPr bwMode="auto">
            <a:xfrm>
              <a:off x="384" y="3495"/>
              <a:ext cx="346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400" b="1">
                  <a:solidFill>
                    <a:schemeClr val="tx2"/>
                  </a:solidFill>
                </a:rPr>
                <a:t>Fixed mfg. overhead         $150,000   </a:t>
              </a:r>
            </a:p>
            <a:p>
              <a:pPr eaLnBrk="1" hangingPunct="1"/>
              <a:r>
                <a:rPr lang="en-US" altLang="en-US" sz="2400" b="1">
                  <a:solidFill>
                    <a:schemeClr val="tx2"/>
                  </a:solidFill>
                </a:rPr>
                <a:t>     Units produced           25,000 units</a:t>
              </a:r>
            </a:p>
          </p:txBody>
        </p:sp>
        <p:sp>
          <p:nvSpPr>
            <p:cNvPr id="6151" name="Rectangle 6"/>
            <p:cNvSpPr>
              <a:spLocks noChangeArrowheads="1"/>
            </p:cNvSpPr>
            <p:nvPr/>
          </p:nvSpPr>
          <p:spPr bwMode="auto">
            <a:xfrm>
              <a:off x="2400" y="3610"/>
              <a:ext cx="314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400" b="1">
                  <a:solidFill>
                    <a:schemeClr val="tx2"/>
                  </a:solidFill>
                </a:rPr>
                <a:t>=                          =   $6 per unit</a:t>
              </a:r>
            </a:p>
          </p:txBody>
        </p:sp>
        <p:sp>
          <p:nvSpPr>
            <p:cNvPr id="6152" name="Line 7"/>
            <p:cNvSpPr>
              <a:spLocks noChangeShapeType="1"/>
            </p:cNvSpPr>
            <p:nvPr/>
          </p:nvSpPr>
          <p:spPr bwMode="auto">
            <a:xfrm>
              <a:off x="446" y="3758"/>
              <a:ext cx="187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3" name="Line 8"/>
            <p:cNvSpPr>
              <a:spLocks noChangeShapeType="1"/>
            </p:cNvSpPr>
            <p:nvPr/>
          </p:nvSpPr>
          <p:spPr bwMode="auto">
            <a:xfrm>
              <a:off x="2743" y="3758"/>
              <a:ext cx="1008"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148" name="Text Box 9"/>
          <p:cNvSpPr txBox="1">
            <a:spLocks noChangeArrowheads="1"/>
          </p:cNvSpPr>
          <p:nvPr/>
        </p:nvSpPr>
        <p:spPr bwMode="auto">
          <a:xfrm>
            <a:off x="788988" y="1524000"/>
            <a:ext cx="75549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2800" b="1">
                <a:solidFill>
                  <a:schemeClr val="tx2"/>
                </a:solidFill>
              </a:rPr>
              <a:t>We can reconcile the difference between</a:t>
            </a:r>
            <a:br>
              <a:rPr lang="en-US" altLang="en-US" sz="2800" b="1">
                <a:solidFill>
                  <a:schemeClr val="tx2"/>
                </a:solidFill>
              </a:rPr>
            </a:br>
            <a:r>
              <a:rPr lang="en-US" altLang="en-US" sz="2800" b="1">
                <a:solidFill>
                  <a:schemeClr val="tx2"/>
                </a:solidFill>
              </a:rPr>
              <a:t>absorption and variable income as follows:</a:t>
            </a:r>
          </a:p>
        </p:txBody>
      </p:sp>
      <p:sp>
        <p:nvSpPr>
          <p:cNvPr id="6149" name="Rectangle 11"/>
          <p:cNvSpPr>
            <a:spLocks noGrp="1" noChangeArrowheads="1"/>
          </p:cNvSpPr>
          <p:nvPr>
            <p:ph type="title"/>
          </p:nvPr>
        </p:nvSpPr>
        <p:spPr>
          <a:noFill/>
        </p:spPr>
        <p:txBody>
          <a:bodyPr lIns="90488" tIns="44450" rIns="90488" bIns="44450"/>
          <a:lstStyle/>
          <a:p>
            <a:pPr>
              <a:lnSpc>
                <a:spcPct val="80000"/>
              </a:lnSpc>
            </a:pPr>
            <a:r>
              <a:rPr lang="en-US" altLang="en-US" smtClean="0"/>
              <a:t>Comparing the Two Methods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47491"/>
                                        </p:tgtEl>
                                        <p:attrNameLst>
                                          <p:attrName>style.visibility</p:attrName>
                                        </p:attrNameLst>
                                      </p:cBhvr>
                                      <p:to>
                                        <p:strVal val="visible"/>
                                      </p:to>
                                    </p:set>
                                    <p:animEffect transition="in" filter="wipe(up)">
                                      <p:cBhvr>
                                        <p:cTn id="7" dur="500"/>
                                        <p:tgtEl>
                                          <p:spTgt spid="447491"/>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noFill/>
        </p:spPr>
        <p:txBody>
          <a:bodyPr lIns="90488" tIns="44450" rIns="90488" bIns="44450"/>
          <a:lstStyle/>
          <a:p>
            <a:pPr>
              <a:lnSpc>
                <a:spcPct val="80000"/>
              </a:lnSpc>
            </a:pPr>
            <a:r>
              <a:rPr lang="en-US" altLang="en-US" smtClean="0"/>
              <a:t>Extended Comparisons of Income Data Harvey Company – Year Two</a:t>
            </a:r>
          </a:p>
        </p:txBody>
      </p:sp>
      <p:graphicFrame>
        <p:nvGraphicFramePr>
          <p:cNvPr id="449539" name="Object 2"/>
          <p:cNvGraphicFramePr>
            <a:graphicFrameLocks/>
          </p:cNvGraphicFramePr>
          <p:nvPr/>
        </p:nvGraphicFramePr>
        <p:xfrm>
          <a:off x="711200" y="1749425"/>
          <a:ext cx="7691438" cy="4651375"/>
        </p:xfrm>
        <a:graphic>
          <a:graphicData uri="http://schemas.openxmlformats.org/presentationml/2006/ole">
            <mc:AlternateContent xmlns:mc="http://schemas.openxmlformats.org/markup-compatibility/2006">
              <mc:Choice xmlns:v="urn:schemas-microsoft-com:vml" Requires="v">
                <p:oleObj spid="_x0000_s7173" name="Worksheet" r:id="rId4" imgW="3400433" imgH="2219400" progId="Excel.Sheet.8">
                  <p:embed/>
                </p:oleObj>
              </mc:Choice>
              <mc:Fallback>
                <p:oleObj name="Worksheet" r:id="rId4" imgW="3400433" imgH="2219400" progId="Excel.Sheet.8">
                  <p:embed/>
                  <p:pic>
                    <p:nvPicPr>
                      <p:cNvPr id="0" name="Object 2"/>
                      <p:cNvPicPr>
                        <a:picLocks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711200" y="1749425"/>
                        <a:ext cx="7691438" cy="46513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49539"/>
                                        </p:tgtEl>
                                        <p:attrNameLst>
                                          <p:attrName>style.visibility</p:attrName>
                                        </p:attrNameLst>
                                      </p:cBhvr>
                                      <p:to>
                                        <p:strVal val="visible"/>
                                      </p:to>
                                    </p:set>
                                    <p:animEffect transition="in" filter="wipe(up)">
                                      <p:cBhvr>
                                        <p:cTn id="7" dur="500"/>
                                        <p:tgtEl>
                                          <p:spTgt spid="449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p:spPr>
        <p:txBody>
          <a:bodyPr lIns="90488" tIns="44450" rIns="90488" bIns="44450"/>
          <a:lstStyle/>
          <a:p>
            <a:r>
              <a:rPr lang="en-US" altLang="en-US" smtClean="0"/>
              <a:t>Unit Cost Computations</a:t>
            </a:r>
          </a:p>
        </p:txBody>
      </p:sp>
      <p:sp>
        <p:nvSpPr>
          <p:cNvPr id="451587" name="Rectangle 3"/>
          <p:cNvSpPr>
            <a:spLocks noChangeArrowheads="1"/>
          </p:cNvSpPr>
          <p:nvPr/>
        </p:nvSpPr>
        <p:spPr bwMode="auto">
          <a:xfrm>
            <a:off x="533400" y="4495800"/>
            <a:ext cx="8078788" cy="1733550"/>
          </a:xfrm>
          <a:prstGeom prst="rect">
            <a:avLst/>
          </a:prstGeom>
          <a:solidFill>
            <a:schemeClr val="accent1">
              <a:lumMod val="75000"/>
            </a:schemeClr>
          </a:solidFill>
          <a:ln w="57150" cmpd="thinThick">
            <a:solidFill>
              <a:srgbClr val="FFFFFF"/>
            </a:solidFill>
            <a:miter lim="800000"/>
            <a:headEnd/>
            <a:tailEnd/>
          </a:ln>
          <a:effectLst/>
        </p:spPr>
        <p:txBody>
          <a:bodyPr lIns="90488" tIns="44450" rIns="90488" bIns="44450">
            <a:spAutoFit/>
          </a:bodyPr>
          <a:lstStyle/>
          <a:p>
            <a:pPr algn="ctr">
              <a:defRPr/>
            </a:pPr>
            <a:r>
              <a:rPr lang="en-US" sz="2600" b="1" dirty="0">
                <a:solidFill>
                  <a:srgbClr val="FFFFFF"/>
                </a:solidFill>
                <a:effectLst>
                  <a:outerShdw blurRad="38100" dist="38100" dir="2700000" algn="tl">
                    <a:srgbClr val="000000"/>
                  </a:outerShdw>
                </a:effectLst>
              </a:rPr>
              <a:t>Since the variable costs per unit, total fixed costs, and the number of units produced remained unchanged, the unit cost computations also remain unchanged.</a:t>
            </a:r>
          </a:p>
        </p:txBody>
      </p:sp>
      <p:graphicFrame>
        <p:nvGraphicFramePr>
          <p:cNvPr id="451588" name="Object 2"/>
          <p:cNvGraphicFramePr>
            <a:graphicFrameLocks/>
          </p:cNvGraphicFramePr>
          <p:nvPr/>
        </p:nvGraphicFramePr>
        <p:xfrm>
          <a:off x="301625" y="1524000"/>
          <a:ext cx="8526463" cy="2741613"/>
        </p:xfrm>
        <a:graphic>
          <a:graphicData uri="http://schemas.openxmlformats.org/presentationml/2006/ole">
            <mc:AlternateContent xmlns:mc="http://schemas.openxmlformats.org/markup-compatibility/2006">
              <mc:Choice xmlns:v="urn:schemas-microsoft-com:vml" Requires="v">
                <p:oleObj spid="_x0000_s8198" name="Worksheet" r:id="rId4" imgW="3857854" imgH="1324356" progId="Excel.Sheet.8">
                  <p:embed/>
                </p:oleObj>
              </mc:Choice>
              <mc:Fallback>
                <p:oleObj name="Worksheet" r:id="rId4" imgW="3857854" imgH="1324356" progId="Excel.Sheet.8">
                  <p:embed/>
                  <p:pic>
                    <p:nvPicPr>
                      <p:cNvPr id="0" name="Object 2"/>
                      <p:cNvPicPr>
                        <a:picLocks noChangeArrowheads="1"/>
                      </p:cNvPicPr>
                      <p:nvPr/>
                    </p:nvPicPr>
                    <p:blipFill>
                      <a:blip r:embed="rId5">
                        <a:lum contrast="60000"/>
                        <a:extLst>
                          <a:ext uri="{28A0092B-C50C-407E-A947-70E740481C1C}">
                            <a14:useLocalDpi xmlns:a14="http://schemas.microsoft.com/office/drawing/2010/main" val="0"/>
                          </a:ext>
                        </a:extLst>
                      </a:blip>
                      <a:srcRect/>
                      <a:stretch>
                        <a:fillRect/>
                      </a:stretch>
                    </p:blipFill>
                    <p:spPr bwMode="auto">
                      <a:xfrm>
                        <a:off x="301625" y="1524000"/>
                        <a:ext cx="8526463" cy="27416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51588"/>
                                        </p:tgtEl>
                                        <p:attrNameLst>
                                          <p:attrName>style.visibility</p:attrName>
                                        </p:attrNameLst>
                                      </p:cBhvr>
                                      <p:to>
                                        <p:strVal val="visible"/>
                                      </p:to>
                                    </p:set>
                                    <p:animEffect transition="in" filter="wipe(up)">
                                      <p:cBhvr>
                                        <p:cTn id="7" dur="500"/>
                                        <p:tgtEl>
                                          <p:spTgt spid="451588"/>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451587"/>
                                        </p:tgtEl>
                                        <p:attrNameLst>
                                          <p:attrName>style.visibility</p:attrName>
                                        </p:attrNameLst>
                                      </p:cBhvr>
                                      <p:to>
                                        <p:strVal val="visible"/>
                                      </p:to>
                                    </p:set>
                                    <p:anim calcmode="lin" valueType="num">
                                      <p:cBhvr>
                                        <p:cTn id="11" dur="500" fill="hold"/>
                                        <p:tgtEl>
                                          <p:spTgt spid="451587"/>
                                        </p:tgtEl>
                                        <p:attrNameLst>
                                          <p:attrName>ppt_w</p:attrName>
                                        </p:attrNameLst>
                                      </p:cBhvr>
                                      <p:tavLst>
                                        <p:tav tm="0">
                                          <p:val>
                                            <p:fltVal val="0"/>
                                          </p:val>
                                        </p:tav>
                                        <p:tav tm="100000">
                                          <p:val>
                                            <p:strVal val="#ppt_w"/>
                                          </p:val>
                                        </p:tav>
                                      </p:tavLst>
                                    </p:anim>
                                    <p:anim calcmode="lin" valueType="num">
                                      <p:cBhvr>
                                        <p:cTn id="12" dur="500" fill="hold"/>
                                        <p:tgtEl>
                                          <p:spTgt spid="4515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p:txBody>
          <a:bodyPr lIns="90488" tIns="44450" rIns="90488" bIns="44450">
            <a:normAutofit fontScale="90000"/>
          </a:bodyPr>
          <a:lstStyle/>
          <a:p>
            <a:pPr>
              <a:defRPr/>
            </a:pPr>
            <a:r>
              <a:rPr lang="en-US" dirty="0" smtClean="0"/>
              <a:t>Variable Costing Contribution Format Income Statement</a:t>
            </a:r>
          </a:p>
        </p:txBody>
      </p:sp>
      <p:graphicFrame>
        <p:nvGraphicFramePr>
          <p:cNvPr id="4" name="Object 2"/>
          <p:cNvGraphicFramePr>
            <a:graphicFrameLocks/>
          </p:cNvGraphicFramePr>
          <p:nvPr/>
        </p:nvGraphicFramePr>
        <p:xfrm>
          <a:off x="444500" y="2727325"/>
          <a:ext cx="8235950" cy="4054475"/>
        </p:xfrm>
        <a:graphic>
          <a:graphicData uri="http://schemas.openxmlformats.org/presentationml/2006/ole">
            <mc:AlternateContent xmlns:mc="http://schemas.openxmlformats.org/markup-compatibility/2006">
              <mc:Choice xmlns:v="urn:schemas-microsoft-com:vml" Requires="v">
                <p:oleObj spid="_x0000_s9227" name="Worksheet" r:id="rId4" imgW="4549039" imgH="2194560" progId="Excel.Sheet.8">
                  <p:embed/>
                </p:oleObj>
              </mc:Choice>
              <mc:Fallback>
                <p:oleObj name="Worksheet" r:id="rId4" imgW="4549039" imgH="219456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2727325"/>
                        <a:ext cx="8235950" cy="4054475"/>
                      </a:xfrm>
                      <a:prstGeom prst="rect">
                        <a:avLst/>
                      </a:prstGeom>
                      <a:solidFill>
                        <a:srgbClr val="CCECFF"/>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2" name="Group 3"/>
          <p:cNvGrpSpPr>
            <a:grpSpLocks/>
          </p:cNvGrpSpPr>
          <p:nvPr/>
        </p:nvGrpSpPr>
        <p:grpSpPr bwMode="auto">
          <a:xfrm>
            <a:off x="4343400" y="1752600"/>
            <a:ext cx="2057400" cy="2133600"/>
            <a:chOff x="2784" y="720"/>
            <a:chExt cx="1296" cy="1344"/>
          </a:xfrm>
        </p:grpSpPr>
        <p:sp>
          <p:nvSpPr>
            <p:cNvPr id="9224" name="Line 5"/>
            <p:cNvSpPr>
              <a:spLocks noChangeShapeType="1"/>
            </p:cNvSpPr>
            <p:nvPr/>
          </p:nvSpPr>
          <p:spPr bwMode="auto">
            <a:xfrm flipH="1">
              <a:off x="3312" y="1200"/>
              <a:ext cx="240" cy="864"/>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Rectangle 6"/>
            <p:cNvSpPr>
              <a:spLocks noChangeArrowheads="1"/>
            </p:cNvSpPr>
            <p:nvPr/>
          </p:nvSpPr>
          <p:spPr bwMode="auto">
            <a:xfrm>
              <a:off x="2784" y="720"/>
              <a:ext cx="1296" cy="668"/>
            </a:xfrm>
            <a:prstGeom prst="rect">
              <a:avLst/>
            </a:prstGeom>
            <a:solidFill>
              <a:srgbClr val="CCECFF"/>
            </a:solidFill>
            <a:ln w="57150" cmpd="thinThick">
              <a:solidFill>
                <a:srgbClr val="FF3300"/>
              </a:solidFill>
              <a:miter lim="800000"/>
              <a:headEnd/>
              <a:tailEnd/>
            </a:ln>
            <a:effectLst/>
          </p:spPr>
          <p:txBody>
            <a:bodyPr lIns="90488" tIns="44450" rIns="90488" bIns="44450">
              <a:spAutoFit/>
            </a:bodyPr>
            <a:lstStyle/>
            <a:p>
              <a:pPr algn="ctr">
                <a:defRPr/>
              </a:pPr>
              <a:r>
                <a:rPr lang="en-US" sz="2000" b="1" dirty="0">
                  <a:solidFill>
                    <a:srgbClr val="FF3300"/>
                  </a:solidFill>
                </a:rPr>
                <a:t>Variable</a:t>
              </a:r>
              <a:br>
                <a:rPr lang="en-US" sz="2000" b="1" dirty="0">
                  <a:solidFill>
                    <a:srgbClr val="FF3300"/>
                  </a:solidFill>
                </a:rPr>
              </a:br>
              <a:r>
                <a:rPr lang="en-US" sz="2000" b="1" dirty="0">
                  <a:solidFill>
                    <a:srgbClr val="FF3300"/>
                  </a:solidFill>
                </a:rPr>
                <a:t>manufacturing </a:t>
              </a:r>
              <a:br>
                <a:rPr lang="en-US" sz="2000" b="1" dirty="0">
                  <a:solidFill>
                    <a:srgbClr val="FF3300"/>
                  </a:solidFill>
                </a:rPr>
              </a:br>
              <a:r>
                <a:rPr lang="en-US" sz="2000" b="1" dirty="0">
                  <a:solidFill>
                    <a:srgbClr val="FF3300"/>
                  </a:solidFill>
                </a:rPr>
                <a:t>costs only.</a:t>
              </a:r>
              <a:endParaRPr lang="en-US" sz="2000" b="1" dirty="0">
                <a:solidFill>
                  <a:srgbClr val="FF3300"/>
                </a:solidFill>
                <a:effectLst>
                  <a:outerShdw blurRad="38100" dist="38100" dir="2700000" algn="tl">
                    <a:srgbClr val="000000"/>
                  </a:outerShdw>
                </a:effectLst>
              </a:endParaRPr>
            </a:p>
          </p:txBody>
        </p:sp>
      </p:grpSp>
      <p:grpSp>
        <p:nvGrpSpPr>
          <p:cNvPr id="3" name="Group 7"/>
          <p:cNvGrpSpPr>
            <a:grpSpLocks/>
          </p:cNvGrpSpPr>
          <p:nvPr/>
        </p:nvGrpSpPr>
        <p:grpSpPr bwMode="auto">
          <a:xfrm>
            <a:off x="6477000" y="1295400"/>
            <a:ext cx="2382838" cy="4495800"/>
            <a:chOff x="4224" y="480"/>
            <a:chExt cx="1501" cy="2832"/>
          </a:xfrm>
        </p:grpSpPr>
        <p:sp>
          <p:nvSpPr>
            <p:cNvPr id="9222" name="Line 8"/>
            <p:cNvSpPr>
              <a:spLocks noChangeShapeType="1"/>
            </p:cNvSpPr>
            <p:nvPr/>
          </p:nvSpPr>
          <p:spPr bwMode="auto">
            <a:xfrm flipH="1">
              <a:off x="4224" y="1104"/>
              <a:ext cx="624" cy="2208"/>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Rectangle 9"/>
            <p:cNvSpPr>
              <a:spLocks noChangeArrowheads="1"/>
            </p:cNvSpPr>
            <p:nvPr/>
          </p:nvSpPr>
          <p:spPr bwMode="auto">
            <a:xfrm>
              <a:off x="4464" y="480"/>
              <a:ext cx="1261" cy="860"/>
            </a:xfrm>
            <a:prstGeom prst="rect">
              <a:avLst/>
            </a:prstGeom>
            <a:solidFill>
              <a:srgbClr val="CCECFF"/>
            </a:solidFill>
            <a:ln w="57150" cmpd="thinThick">
              <a:solidFill>
                <a:srgbClr val="FF3300"/>
              </a:solidFill>
              <a:miter lim="800000"/>
              <a:headEnd/>
              <a:tailEnd/>
            </a:ln>
            <a:effectLst/>
          </p:spPr>
          <p:txBody>
            <a:bodyPr wrap="none" lIns="90488" tIns="44450" rIns="90488" bIns="44450">
              <a:spAutoFit/>
            </a:bodyPr>
            <a:lstStyle/>
            <a:p>
              <a:pPr algn="ctr">
                <a:defRPr/>
              </a:pPr>
              <a:r>
                <a:rPr lang="en-US" sz="2000" b="1" dirty="0">
                  <a:solidFill>
                    <a:srgbClr val="FF3300"/>
                  </a:solidFill>
                </a:rPr>
                <a:t>All fixed</a:t>
              </a:r>
              <a:br>
                <a:rPr lang="en-US" sz="2000" b="1" dirty="0">
                  <a:solidFill>
                    <a:srgbClr val="FF3300"/>
                  </a:solidFill>
                </a:rPr>
              </a:br>
              <a:r>
                <a:rPr lang="en-US" sz="2000" b="1" dirty="0">
                  <a:solidFill>
                    <a:srgbClr val="FF3300"/>
                  </a:solidFill>
                </a:rPr>
                <a:t>manufacturing</a:t>
              </a:r>
              <a:br>
                <a:rPr lang="en-US" sz="2000" b="1" dirty="0">
                  <a:solidFill>
                    <a:srgbClr val="FF3300"/>
                  </a:solidFill>
                </a:rPr>
              </a:br>
              <a:r>
                <a:rPr lang="en-US" sz="2000" b="1" dirty="0">
                  <a:solidFill>
                    <a:srgbClr val="FF3300"/>
                  </a:solidFill>
                </a:rPr>
                <a:t>overhead is</a:t>
              </a:r>
              <a:br>
                <a:rPr lang="en-US" sz="2000" b="1" dirty="0">
                  <a:solidFill>
                    <a:srgbClr val="FF3300"/>
                  </a:solidFill>
                </a:rPr>
              </a:br>
              <a:r>
                <a:rPr lang="en-US" sz="2000" b="1" dirty="0">
                  <a:solidFill>
                    <a:srgbClr val="FF3300"/>
                  </a:solidFill>
                </a:rPr>
                <a:t>expensed.</a:t>
              </a:r>
              <a:endParaRPr lang="en-US" sz="2000" b="1" dirty="0">
                <a:solidFill>
                  <a:srgbClr val="FF3300"/>
                </a:solidFill>
                <a:effectLst>
                  <a:outerShdw blurRad="38100" dist="38100" dir="2700000" algn="tl">
                    <a:srgbClr val="000000"/>
                  </a:outerShdw>
                </a:effectLst>
              </a:endParaRPr>
            </a:p>
          </p:txBody>
        </p: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nodeType="afterGroup">
                            <p:stCondLst>
                              <p:cond delay="500"/>
                            </p:stCondLst>
                            <p:childTnLst>
                              <p:par>
                                <p:cTn id="9" presetID="12" presetClass="entr" presetSubtype="1"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lide(fromTop)">
                                      <p:cBhvr>
                                        <p:cTn id="11" dur="500"/>
                                        <p:tgtEl>
                                          <p:spTgt spid="2"/>
                                        </p:tgtEl>
                                      </p:cBhvr>
                                    </p:animEffect>
                                  </p:childTnLst>
                                </p:cTn>
                              </p:par>
                            </p:childTnLst>
                          </p:cTn>
                        </p:par>
                        <p:par>
                          <p:cTn id="12" fill="hold" nodeType="afterGroup">
                            <p:stCondLst>
                              <p:cond delay="2000"/>
                            </p:stCondLst>
                            <p:childTnLst>
                              <p:par>
                                <p:cTn id="13" presetID="12" presetClass="entr" presetSubtype="2"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slide(fromRigh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p:cNvGraphicFramePr>
          <p:nvPr/>
        </p:nvGraphicFramePr>
        <p:xfrm>
          <a:off x="473075" y="2170113"/>
          <a:ext cx="8159750" cy="3163887"/>
        </p:xfrm>
        <a:graphic>
          <a:graphicData uri="http://schemas.openxmlformats.org/presentationml/2006/ole">
            <mc:AlternateContent xmlns:mc="http://schemas.openxmlformats.org/markup-compatibility/2006">
              <mc:Choice xmlns:v="urn:schemas-microsoft-com:vml" Requires="v">
                <p:oleObj spid="_x0000_s10249" name="Worksheet" r:id="rId4" imgW="4175823" imgH="1623024" progId="Excel.Sheet.8">
                  <p:embed/>
                </p:oleObj>
              </mc:Choice>
              <mc:Fallback>
                <p:oleObj name="Worksheet" r:id="rId4" imgW="4175823" imgH="1623024" progId="Excel.Sheet.8">
                  <p:embed/>
                  <p:pic>
                    <p:nvPicPr>
                      <p:cNvPr id="0" name="Object 2"/>
                      <p:cNvPicPr>
                        <a:picLocks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473075" y="2170113"/>
                        <a:ext cx="8159750" cy="31638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0243" name="Rectangle 3"/>
          <p:cNvSpPr>
            <a:spLocks noGrp="1" noChangeArrowheads="1"/>
          </p:cNvSpPr>
          <p:nvPr>
            <p:ph type="title"/>
          </p:nvPr>
        </p:nvSpPr>
        <p:spPr/>
        <p:txBody>
          <a:bodyPr lIns="90488" tIns="44450" rIns="90488" bIns="44450">
            <a:normAutofit fontScale="90000"/>
          </a:bodyPr>
          <a:lstStyle/>
          <a:p>
            <a:pPr>
              <a:defRPr/>
            </a:pPr>
            <a:r>
              <a:rPr lang="en-US" dirty="0" smtClean="0"/>
              <a:t>Absorption Costing Income Statement</a:t>
            </a:r>
          </a:p>
        </p:txBody>
      </p:sp>
      <p:sp>
        <p:nvSpPr>
          <p:cNvPr id="7" name="TextBox 6"/>
          <p:cNvSpPr txBox="1"/>
          <p:nvPr/>
        </p:nvSpPr>
        <p:spPr>
          <a:xfrm>
            <a:off x="1295400" y="5797550"/>
            <a:ext cx="6629400" cy="831850"/>
          </a:xfrm>
          <a:prstGeom prst="rect">
            <a:avLst/>
          </a:prstGeom>
          <a:solidFill>
            <a:schemeClr val="accent5">
              <a:lumMod val="40000"/>
              <a:lumOff val="60000"/>
            </a:schemeClr>
          </a:solidFill>
          <a:ln>
            <a:solidFill>
              <a:schemeClr val="tx1"/>
            </a:solidFill>
          </a:ln>
        </p:spPr>
        <p:txBody>
          <a:bodyPr>
            <a:spAutoFit/>
          </a:bodyPr>
          <a:lstStyle/>
          <a:p>
            <a:pPr algn="ctr">
              <a:defRPr/>
            </a:pPr>
            <a:r>
              <a:rPr lang="en-US" sz="2400" dirty="0"/>
              <a:t>Fixed manufacturing overhead released from inventory is 5,000 units × $6 = $30,000.</a:t>
            </a:r>
          </a:p>
        </p:txBody>
      </p:sp>
      <p:grpSp>
        <p:nvGrpSpPr>
          <p:cNvPr id="2" name="Group 7"/>
          <p:cNvGrpSpPr>
            <a:grpSpLocks/>
          </p:cNvGrpSpPr>
          <p:nvPr/>
        </p:nvGrpSpPr>
        <p:grpSpPr bwMode="auto">
          <a:xfrm>
            <a:off x="5257800" y="1371600"/>
            <a:ext cx="2209800" cy="1828800"/>
            <a:chOff x="2574" y="322"/>
            <a:chExt cx="1566" cy="1262"/>
          </a:xfrm>
        </p:grpSpPr>
        <p:sp>
          <p:nvSpPr>
            <p:cNvPr id="10246" name="Line 8"/>
            <p:cNvSpPr>
              <a:spLocks noChangeShapeType="1"/>
            </p:cNvSpPr>
            <p:nvPr/>
          </p:nvSpPr>
          <p:spPr bwMode="auto">
            <a:xfrm flipH="1">
              <a:off x="2574" y="795"/>
              <a:ext cx="594" cy="789"/>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9"/>
            <p:cNvSpPr>
              <a:spLocks noChangeArrowheads="1"/>
            </p:cNvSpPr>
            <p:nvPr/>
          </p:nvSpPr>
          <p:spPr bwMode="auto">
            <a:xfrm>
              <a:off x="2844" y="322"/>
              <a:ext cx="1296" cy="487"/>
            </a:xfrm>
            <a:prstGeom prst="rect">
              <a:avLst/>
            </a:prstGeom>
            <a:solidFill>
              <a:srgbClr val="CCECFF"/>
            </a:solidFill>
            <a:ln w="57150" cmpd="thinThick">
              <a:solidFill>
                <a:srgbClr val="FF3300"/>
              </a:solidFill>
              <a:miter lim="800000"/>
              <a:headEnd/>
              <a:tailEnd/>
            </a:ln>
            <a:effectLst/>
          </p:spPr>
          <p:txBody>
            <a:bodyPr lIns="90488" tIns="44450" rIns="90488" bIns="44450" anchor="ctr">
              <a:spAutoFit/>
            </a:bodyPr>
            <a:lstStyle/>
            <a:p>
              <a:pPr algn="ctr">
                <a:defRPr/>
              </a:pPr>
              <a:r>
                <a:rPr lang="en-US" sz="2000" b="1" dirty="0">
                  <a:solidFill>
                    <a:srgbClr val="FF3300"/>
                  </a:solidFill>
                </a:rPr>
                <a:t>Unit product  </a:t>
              </a:r>
              <a:br>
                <a:rPr lang="en-US" sz="2000" b="1" dirty="0">
                  <a:solidFill>
                    <a:srgbClr val="FF3300"/>
                  </a:solidFill>
                </a:rPr>
              </a:br>
              <a:r>
                <a:rPr lang="en-US" sz="2000" b="1" dirty="0">
                  <a:solidFill>
                    <a:srgbClr val="FF3300"/>
                  </a:solidFill>
                </a:rPr>
                <a:t>cost.</a:t>
              </a:r>
              <a:endParaRPr lang="en-US" sz="2000" b="1" dirty="0">
                <a:solidFill>
                  <a:srgbClr val="FF3300"/>
                </a:solidFill>
                <a:effectLst>
                  <a:outerShdw blurRad="38100" dist="38100" dir="2700000" algn="tl">
                    <a:srgbClr val="000000"/>
                  </a:outerShdw>
                </a:effectLst>
              </a:endParaRPr>
            </a:p>
          </p:txBody>
        </p: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nodeType="afterGroup">
                            <p:stCondLst>
                              <p:cond delay="500"/>
                            </p:stCondLst>
                            <p:childTnLst>
                              <p:par>
                                <p:cTn id="9" presetID="20" presetClass="entr" presetSubtype="0" fill="hold" grpId="0"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57731" name="Object 2"/>
          <p:cNvGraphicFramePr>
            <a:graphicFrameLocks/>
          </p:cNvGraphicFramePr>
          <p:nvPr/>
        </p:nvGraphicFramePr>
        <p:xfrm>
          <a:off x="914400" y="2819400"/>
          <a:ext cx="7318375" cy="2362200"/>
        </p:xfrm>
        <a:graphic>
          <a:graphicData uri="http://schemas.openxmlformats.org/presentationml/2006/ole">
            <mc:AlternateContent xmlns:mc="http://schemas.openxmlformats.org/markup-compatibility/2006">
              <mc:Choice xmlns:v="urn:schemas-microsoft-com:vml" Requires="v">
                <p:oleObj spid="_x0000_s11275" name="Worksheet" r:id="rId4" imgW="3600885" imgH="981606" progId="Excel.Sheet.8">
                  <p:embed/>
                </p:oleObj>
              </mc:Choice>
              <mc:Fallback>
                <p:oleObj name="Worksheet" r:id="rId4" imgW="3600885" imgH="981606"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819400"/>
                        <a:ext cx="7318375" cy="2362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Text Box 4"/>
          <p:cNvSpPr txBox="1">
            <a:spLocks noChangeArrowheads="1"/>
          </p:cNvSpPr>
          <p:nvPr/>
        </p:nvSpPr>
        <p:spPr bwMode="auto">
          <a:xfrm>
            <a:off x="788988" y="1524000"/>
            <a:ext cx="75549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2800" b="1">
                <a:solidFill>
                  <a:schemeClr val="tx2"/>
                </a:solidFill>
              </a:rPr>
              <a:t>We can reconcile the difference between</a:t>
            </a:r>
            <a:br>
              <a:rPr lang="en-US" altLang="en-US" sz="2800" b="1">
                <a:solidFill>
                  <a:schemeClr val="tx2"/>
                </a:solidFill>
              </a:rPr>
            </a:br>
            <a:r>
              <a:rPr lang="en-US" altLang="en-US" sz="2800" b="1">
                <a:solidFill>
                  <a:schemeClr val="tx2"/>
                </a:solidFill>
              </a:rPr>
              <a:t>absorption and variable income as follows:</a:t>
            </a:r>
          </a:p>
        </p:txBody>
      </p:sp>
      <p:grpSp>
        <p:nvGrpSpPr>
          <p:cNvPr id="2" name="Group 5"/>
          <p:cNvGrpSpPr>
            <a:grpSpLocks/>
          </p:cNvGrpSpPr>
          <p:nvPr/>
        </p:nvGrpSpPr>
        <p:grpSpPr bwMode="auto">
          <a:xfrm>
            <a:off x="609600" y="5548313"/>
            <a:ext cx="8191500" cy="819150"/>
            <a:chOff x="384" y="3495"/>
            <a:chExt cx="5160" cy="516"/>
          </a:xfrm>
        </p:grpSpPr>
        <p:sp>
          <p:nvSpPr>
            <p:cNvPr id="11270" name="Rectangle 6"/>
            <p:cNvSpPr>
              <a:spLocks noChangeArrowheads="1"/>
            </p:cNvSpPr>
            <p:nvPr/>
          </p:nvSpPr>
          <p:spPr bwMode="auto">
            <a:xfrm>
              <a:off x="384" y="3495"/>
              <a:ext cx="346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400" b="1">
                  <a:solidFill>
                    <a:schemeClr val="tx2"/>
                  </a:solidFill>
                </a:rPr>
                <a:t>Fixed mfg. overhead         $150,000   </a:t>
              </a:r>
            </a:p>
            <a:p>
              <a:pPr eaLnBrk="1" hangingPunct="1"/>
              <a:r>
                <a:rPr lang="en-US" altLang="en-US" sz="2400" b="1">
                  <a:solidFill>
                    <a:schemeClr val="tx2"/>
                  </a:solidFill>
                </a:rPr>
                <a:t>     Units produced           25,000 units</a:t>
              </a:r>
            </a:p>
          </p:txBody>
        </p:sp>
        <p:sp>
          <p:nvSpPr>
            <p:cNvPr id="11271" name="Rectangle 7"/>
            <p:cNvSpPr>
              <a:spLocks noChangeArrowheads="1"/>
            </p:cNvSpPr>
            <p:nvPr/>
          </p:nvSpPr>
          <p:spPr bwMode="auto">
            <a:xfrm>
              <a:off x="2400" y="3610"/>
              <a:ext cx="314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400" b="1">
                  <a:solidFill>
                    <a:schemeClr val="tx2"/>
                  </a:solidFill>
                </a:rPr>
                <a:t>=                          =   $6 per unit</a:t>
              </a:r>
            </a:p>
          </p:txBody>
        </p:sp>
        <p:sp>
          <p:nvSpPr>
            <p:cNvPr id="11272" name="Line 8"/>
            <p:cNvSpPr>
              <a:spLocks noChangeShapeType="1"/>
            </p:cNvSpPr>
            <p:nvPr/>
          </p:nvSpPr>
          <p:spPr bwMode="auto">
            <a:xfrm>
              <a:off x="446" y="3758"/>
              <a:ext cx="1872"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Line 9"/>
            <p:cNvSpPr>
              <a:spLocks noChangeShapeType="1"/>
            </p:cNvSpPr>
            <p:nvPr/>
          </p:nvSpPr>
          <p:spPr bwMode="auto">
            <a:xfrm>
              <a:off x="2743" y="3758"/>
              <a:ext cx="1008"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1269" name="Rectangle 11"/>
          <p:cNvSpPr>
            <a:spLocks noGrp="1" noChangeArrowheads="1"/>
          </p:cNvSpPr>
          <p:nvPr>
            <p:ph type="title"/>
          </p:nvPr>
        </p:nvSpPr>
        <p:spPr>
          <a:noFill/>
        </p:spPr>
        <p:txBody>
          <a:bodyPr lIns="90488" tIns="44450" rIns="90488" bIns="44450"/>
          <a:lstStyle/>
          <a:p>
            <a:pPr>
              <a:lnSpc>
                <a:spcPct val="80000"/>
              </a:lnSpc>
            </a:pPr>
            <a:r>
              <a:rPr lang="en-US" altLang="en-US" smtClean="0"/>
              <a:t>Comparing the Two Methods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57731"/>
                                        </p:tgtEl>
                                        <p:attrNameLst>
                                          <p:attrName>style.visibility</p:attrName>
                                        </p:attrNameLst>
                                      </p:cBhvr>
                                      <p:to>
                                        <p:strVal val="visible"/>
                                      </p:to>
                                    </p:set>
                                    <p:animEffect transition="in" filter="wipe(up)">
                                      <p:cBhvr>
                                        <p:cTn id="7" dur="500"/>
                                        <p:tgtEl>
                                          <p:spTgt spid="457731"/>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pPr eaLnBrk="1" hangingPunct="1"/>
            <a:r>
              <a:rPr lang="en-US" altLang="en-US" smtClean="0"/>
              <a:t>Learning Objective 1</a:t>
            </a:r>
          </a:p>
        </p:txBody>
      </p:sp>
      <p:sp>
        <p:nvSpPr>
          <p:cNvPr id="6" name="Text Box 13"/>
          <p:cNvSpPr txBox="1">
            <a:spLocks noChangeArrowheads="1"/>
          </p:cNvSpPr>
          <p:nvPr/>
        </p:nvSpPr>
        <p:spPr bwMode="auto">
          <a:xfrm>
            <a:off x="1905000" y="2309813"/>
            <a:ext cx="5334000" cy="3232150"/>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a:spcBef>
                <a:spcPct val="50000"/>
              </a:spcBef>
              <a:defRPr/>
            </a:pPr>
            <a:r>
              <a:rPr lang="en-US" sz="3400" b="1" dirty="0">
                <a:solidFill>
                  <a:schemeClr val="accent6">
                    <a:lumMod val="75000"/>
                  </a:schemeClr>
                </a:solidFill>
                <a:latin typeface="+mj-lt"/>
              </a:rPr>
              <a:t>Explain how variable costing differs from absorption costing and compute unit product costs under each method.</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59779" name="Object 2"/>
          <p:cNvGraphicFramePr>
            <a:graphicFrameLocks/>
          </p:cNvGraphicFramePr>
          <p:nvPr/>
        </p:nvGraphicFramePr>
        <p:xfrm>
          <a:off x="266700" y="1676400"/>
          <a:ext cx="8610600" cy="2165350"/>
        </p:xfrm>
        <a:graphic>
          <a:graphicData uri="http://schemas.openxmlformats.org/presentationml/2006/ole">
            <mc:AlternateContent xmlns:mc="http://schemas.openxmlformats.org/markup-compatibility/2006">
              <mc:Choice xmlns:v="urn:schemas-microsoft-com:vml" Requires="v">
                <p:oleObj spid="_x0000_s12294" name="Worksheet" r:id="rId4" imgW="3648456" imgH="733654" progId="Excel.Sheet.8">
                  <p:embed/>
                </p:oleObj>
              </mc:Choice>
              <mc:Fallback>
                <p:oleObj name="Worksheet" r:id="rId4" imgW="3648456" imgH="733654" progId="Excel.Sheet.8">
                  <p:embed/>
                  <p:pic>
                    <p:nvPicPr>
                      <p:cNvPr id="0" name="Object 2"/>
                      <p:cNvPicPr>
                        <a:picLocks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266700" y="1676400"/>
                        <a:ext cx="8610600" cy="2165350"/>
                      </a:xfrm>
                      <a:prstGeom prst="rect">
                        <a:avLst/>
                      </a:prstGeom>
                      <a:solidFill>
                        <a:schemeClr val="tx1"/>
                      </a:solidFill>
                      <a:ln>
                        <a:noFill/>
                      </a:ln>
                      <a:effectLst>
                        <a:outerShdw dist="35921"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2291" name="Rectangle 6"/>
          <p:cNvSpPr>
            <a:spLocks noGrp="1" noChangeArrowheads="1"/>
          </p:cNvSpPr>
          <p:nvPr>
            <p:ph type="title"/>
          </p:nvPr>
        </p:nvSpPr>
        <p:spPr>
          <a:noFill/>
        </p:spPr>
        <p:txBody>
          <a:bodyPr lIns="90488" tIns="44450" rIns="90488" bIns="44450"/>
          <a:lstStyle/>
          <a:p>
            <a:pPr>
              <a:lnSpc>
                <a:spcPct val="80000"/>
              </a:lnSpc>
            </a:pPr>
            <a:r>
              <a:rPr lang="en-US" altLang="en-US" smtClean="0"/>
              <a:t>Comparing the Two Methods</a:t>
            </a:r>
          </a:p>
        </p:txBody>
      </p:sp>
      <p:pic>
        <p:nvPicPr>
          <p:cNvPr id="1229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1688" y="4267200"/>
            <a:ext cx="2468562"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59779"/>
                                        </p:tgtEl>
                                        <p:attrNameLst>
                                          <p:attrName>style.visibility</p:attrName>
                                        </p:attrNameLst>
                                      </p:cBhvr>
                                      <p:to>
                                        <p:strVal val="visible"/>
                                      </p:to>
                                    </p:set>
                                    <p:animEffect transition="in" filter="wipe(up)">
                                      <p:cBhvr>
                                        <p:cTn id="7" dur="500"/>
                                        <p:tgtEl>
                                          <p:spTgt spid="459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noFill/>
        </p:spPr>
        <p:txBody>
          <a:bodyPr lIns="90488" tIns="44450" rIns="90488" bIns="44450"/>
          <a:lstStyle/>
          <a:p>
            <a:r>
              <a:rPr lang="en-US" altLang="en-US" smtClean="0"/>
              <a:t>Summary of Key Insights</a:t>
            </a:r>
          </a:p>
        </p:txBody>
      </p:sp>
      <p:graphicFrame>
        <p:nvGraphicFramePr>
          <p:cNvPr id="461827" name="Object 2"/>
          <p:cNvGraphicFramePr>
            <a:graphicFrameLocks/>
          </p:cNvGraphicFramePr>
          <p:nvPr/>
        </p:nvGraphicFramePr>
        <p:xfrm>
          <a:off x="914400" y="1790700"/>
          <a:ext cx="7473950" cy="4256088"/>
        </p:xfrm>
        <a:graphic>
          <a:graphicData uri="http://schemas.openxmlformats.org/presentationml/2006/ole">
            <mc:AlternateContent xmlns:mc="http://schemas.openxmlformats.org/markup-compatibility/2006">
              <mc:Choice xmlns:v="urn:schemas-microsoft-com:vml" Requires="v">
                <p:oleObj spid="_x0000_s13317" name="Worksheet" r:id="rId4" imgW="3581423" imgH="2066850" progId="Excel.Sheet.8">
                  <p:embed/>
                </p:oleObj>
              </mc:Choice>
              <mc:Fallback>
                <p:oleObj name="Worksheet" r:id="rId4" imgW="3581423" imgH="2066850" progId="Excel.Sheet.8">
                  <p:embed/>
                  <p:pic>
                    <p:nvPicPr>
                      <p:cNvPr id="0" name="Object 2"/>
                      <p:cNvPicPr>
                        <a:picLocks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914400" y="1790700"/>
                        <a:ext cx="7473950" cy="4256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61827"/>
                                        </p:tgtEl>
                                        <p:attrNameLst>
                                          <p:attrName>style.visibility</p:attrName>
                                        </p:attrNameLst>
                                      </p:cBhvr>
                                      <p:to>
                                        <p:strVal val="visible"/>
                                      </p:to>
                                    </p:set>
                                    <p:animEffect transition="in" filter="wipe(up)">
                                      <p:cBhvr>
                                        <p:cTn id="7" dur="500"/>
                                        <p:tgtEl>
                                          <p:spTgt spid="461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C:\Users\Charles\Pictures\Microsoft Clip Organizer\j0409913.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7900" y="3962400"/>
            <a:ext cx="20812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itle 1"/>
          <p:cNvSpPr>
            <a:spLocks noGrp="1"/>
          </p:cNvSpPr>
          <p:nvPr>
            <p:ph type="title"/>
          </p:nvPr>
        </p:nvSpPr>
        <p:spPr/>
        <p:txBody>
          <a:bodyPr/>
          <a:lstStyle/>
          <a:p>
            <a:r>
              <a:rPr lang="en-US" altLang="en-US" smtClean="0"/>
              <a:t>Enabling CVP Analysis</a:t>
            </a:r>
          </a:p>
        </p:txBody>
      </p:sp>
      <p:sp>
        <p:nvSpPr>
          <p:cNvPr id="3" name="TextBox 2"/>
          <p:cNvSpPr txBox="1"/>
          <p:nvPr/>
        </p:nvSpPr>
        <p:spPr>
          <a:xfrm>
            <a:off x="533400" y="1447800"/>
            <a:ext cx="8077200" cy="1384300"/>
          </a:xfrm>
          <a:prstGeom prst="rect">
            <a:avLst/>
          </a:prstGeom>
          <a:solidFill>
            <a:schemeClr val="bg2">
              <a:lumMod val="90000"/>
            </a:schemeClr>
          </a:solidFill>
          <a:ln w="28575">
            <a:solidFill>
              <a:srgbClr val="003300"/>
            </a:solidFill>
          </a:ln>
        </p:spPr>
        <p:txBody>
          <a:bodyPr>
            <a:spAutoFit/>
          </a:bodyPr>
          <a:lstStyle/>
          <a:p>
            <a:pPr algn="ctr">
              <a:defRPr/>
            </a:pPr>
            <a:r>
              <a:rPr lang="en-US" sz="2800" dirty="0">
                <a:latin typeface="Arial" pitchFamily="34" charset="0"/>
              </a:rPr>
              <a:t>Variable costing categorizes costs as fixed and variable so it is much easier to use this income statement format for CVP analysis.</a:t>
            </a:r>
          </a:p>
        </p:txBody>
      </p:sp>
      <p:sp>
        <p:nvSpPr>
          <p:cNvPr id="4" name="TextBox 3"/>
          <p:cNvSpPr txBox="1"/>
          <p:nvPr/>
        </p:nvSpPr>
        <p:spPr>
          <a:xfrm>
            <a:off x="257175" y="3494088"/>
            <a:ext cx="8610600" cy="3108325"/>
          </a:xfrm>
          <a:prstGeom prst="rect">
            <a:avLst/>
          </a:prstGeom>
          <a:solidFill>
            <a:schemeClr val="tx2">
              <a:lumMod val="20000"/>
              <a:lumOff val="80000"/>
            </a:schemeClr>
          </a:solidFill>
          <a:ln w="28575">
            <a:solidFill>
              <a:srgbClr val="003300"/>
            </a:solidFill>
          </a:ln>
        </p:spPr>
        <p:txBody>
          <a:bodyPr>
            <a:spAutoFit/>
          </a:bodyPr>
          <a:lstStyle/>
          <a:p>
            <a:pPr algn="ctr">
              <a:defRPr/>
            </a:pPr>
            <a:r>
              <a:rPr lang="en-US" sz="2800" dirty="0">
                <a:latin typeface="Arial" pitchFamily="34" charset="0"/>
              </a:rPr>
              <a:t>Because absorption costing assigns fixed manufacturing overhead costs to units produced ($6 per unit for Harvey Company), a portion of fixed manufacturing overhead resides in inventory when units remain unsold.  The potential result is positive operating income when the number of units sold is less than the breakeven point.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C:\Users\Charles\Pictures\Microsoft Clip Organizer\j0078733.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953000" y="4375150"/>
            <a:ext cx="1693863"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1"/>
          <p:cNvSpPr>
            <a:spLocks noGrp="1"/>
          </p:cNvSpPr>
          <p:nvPr>
            <p:ph type="title"/>
          </p:nvPr>
        </p:nvSpPr>
        <p:spPr/>
        <p:txBody>
          <a:bodyPr>
            <a:normAutofit fontScale="90000"/>
          </a:bodyPr>
          <a:lstStyle/>
          <a:p>
            <a:pPr>
              <a:defRPr/>
            </a:pPr>
            <a:r>
              <a:rPr lang="en-US" dirty="0" smtClean="0"/>
              <a:t>Explaining Changes in Net Operating Income</a:t>
            </a:r>
          </a:p>
        </p:txBody>
      </p:sp>
      <p:sp>
        <p:nvSpPr>
          <p:cNvPr id="3" name="Rounded Rectangle 2"/>
          <p:cNvSpPr/>
          <p:nvPr/>
        </p:nvSpPr>
        <p:spPr>
          <a:xfrm>
            <a:off x="152400" y="1752600"/>
            <a:ext cx="7223125" cy="2286000"/>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cs typeface="Arial" pitchFamily="34" charset="0"/>
              </a:rPr>
              <a:t>Variable costing income is only affected by changes in unit sales. It is not affected by the number of units produced. As a general rule, when sales go up, net operating income goes up, and vice versa. </a:t>
            </a:r>
            <a:endParaRPr lang="en-US" sz="2800" dirty="0">
              <a:cs typeface="Arial" pitchFamily="34" charset="0"/>
            </a:endParaRPr>
          </a:p>
        </p:txBody>
      </p:sp>
      <p:sp>
        <p:nvSpPr>
          <p:cNvPr id="4" name="Rounded Rectangle 3"/>
          <p:cNvSpPr/>
          <p:nvPr/>
        </p:nvSpPr>
        <p:spPr>
          <a:xfrm>
            <a:off x="1828800" y="4343400"/>
            <a:ext cx="7223125" cy="2286000"/>
          </a:xfrm>
          <a:prstGeom prst="roundRect">
            <a:avLst/>
          </a:prstGeom>
          <a:solidFill>
            <a:schemeClr val="accent3">
              <a:lumMod val="20000"/>
              <a:lumOff val="80000"/>
            </a:schemeClr>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cs typeface="Arial" pitchFamily="34" charset="0"/>
              </a:rPr>
              <a:t>Absorption costing income is influenced by changes in unit sales and units of production. Net operating income can be increased simply by producing more units even if those units are not sold.</a:t>
            </a: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C:\Users\Charles\Pictures\Microsoft Clip Organizer\j04117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363" y="3581400"/>
            <a:ext cx="31083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itle 1"/>
          <p:cNvSpPr>
            <a:spLocks noGrp="1"/>
          </p:cNvSpPr>
          <p:nvPr>
            <p:ph type="title"/>
          </p:nvPr>
        </p:nvSpPr>
        <p:spPr/>
        <p:txBody>
          <a:bodyPr/>
          <a:lstStyle/>
          <a:p>
            <a:r>
              <a:rPr lang="en-US" altLang="en-US" smtClean="0"/>
              <a:t>Supporting Decision Making </a:t>
            </a:r>
          </a:p>
        </p:txBody>
      </p:sp>
      <p:sp>
        <p:nvSpPr>
          <p:cNvPr id="3" name="Rectangle 2"/>
          <p:cNvSpPr/>
          <p:nvPr/>
        </p:nvSpPr>
        <p:spPr>
          <a:xfrm>
            <a:off x="341313" y="1524000"/>
            <a:ext cx="8458200" cy="1828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cs typeface="Arial" pitchFamily="34" charset="0"/>
              </a:rPr>
              <a:t>Variable costing correctly identifies the additional variable costs incurred to make one more unit ($10 per unit for Harvey Company). It also emphasizes the impact of total fixed costs on profits.</a:t>
            </a:r>
          </a:p>
        </p:txBody>
      </p:sp>
      <p:sp>
        <p:nvSpPr>
          <p:cNvPr id="4" name="Rectangle 3"/>
          <p:cNvSpPr/>
          <p:nvPr/>
        </p:nvSpPr>
        <p:spPr>
          <a:xfrm>
            <a:off x="152400" y="3544888"/>
            <a:ext cx="8778875" cy="3200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FF00"/>
                </a:solidFill>
                <a:effectLst>
                  <a:outerShdw blurRad="38100" dist="38100" dir="2700000" algn="tl">
                    <a:srgbClr val="000000">
                      <a:alpha val="43137"/>
                    </a:srgbClr>
                  </a:outerShdw>
                </a:effectLst>
                <a:cs typeface="Arial" pitchFamily="34" charset="0"/>
              </a:rPr>
              <a:t>Because absorption costing assigns fixed manufacturing overhead costs to units produced ($6 per unit for Harvey Company), it gives the impression that fixed manufacturing overhead is variable with respect to the number of units produced, but it is not. The result can be inappropriate pricing decisions and product discontinuation decisions.</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lstStyle/>
          <a:p>
            <a:pPr eaLnBrk="1" hangingPunct="1"/>
            <a:r>
              <a:rPr lang="en-US" altLang="en-US" smtClean="0"/>
              <a:t>Learning Objective 4</a:t>
            </a:r>
          </a:p>
        </p:txBody>
      </p:sp>
      <p:sp>
        <p:nvSpPr>
          <p:cNvPr id="6" name="Text Box 13"/>
          <p:cNvSpPr txBox="1">
            <a:spLocks noChangeArrowheads="1"/>
          </p:cNvSpPr>
          <p:nvPr/>
        </p:nvSpPr>
        <p:spPr bwMode="auto">
          <a:xfrm>
            <a:off x="1905000" y="1897063"/>
            <a:ext cx="5334000" cy="3232150"/>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a:spcBef>
                <a:spcPct val="50000"/>
              </a:spcBef>
              <a:defRPr/>
            </a:pPr>
            <a:r>
              <a:rPr lang="en-US" sz="3400" b="1" dirty="0">
                <a:solidFill>
                  <a:schemeClr val="accent6">
                    <a:lumMod val="75000"/>
                  </a:schemeClr>
                </a:solidFill>
                <a:latin typeface="+mj-lt"/>
              </a:rPr>
              <a:t>Prepare a segmented income statement that differentiates traceable fixed costs from common fixed costs and use it to make decisions.</a:t>
            </a: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lIns="90488" tIns="44450" rIns="90488" bIns="44450">
            <a:normAutofit fontScale="90000"/>
          </a:bodyPr>
          <a:lstStyle/>
          <a:p>
            <a:pPr>
              <a:defRPr/>
            </a:pPr>
            <a:r>
              <a:rPr lang="en-US" dirty="0" smtClean="0"/>
              <a:t>Decentralization and Segment Reporting</a:t>
            </a:r>
          </a:p>
        </p:txBody>
      </p:sp>
      <p:sp>
        <p:nvSpPr>
          <p:cNvPr id="323587" name="Rectangle 3"/>
          <p:cNvSpPr>
            <a:spLocks noGrp="1" noChangeArrowheads="1"/>
          </p:cNvSpPr>
          <p:nvPr>
            <p:ph sz="quarter" idx="1"/>
          </p:nvPr>
        </p:nvSpPr>
        <p:spPr>
          <a:xfrm>
            <a:off x="457200" y="2362200"/>
            <a:ext cx="4114800" cy="2895600"/>
          </a:xfrm>
          <a:solidFill>
            <a:schemeClr val="accent3">
              <a:lumMod val="20000"/>
              <a:lumOff val="80000"/>
            </a:schemeClr>
          </a:solidFill>
          <a:ln>
            <a:solidFill>
              <a:schemeClr val="accent3">
                <a:lumMod val="50000"/>
              </a:schemeClr>
            </a:solidFill>
          </a:ln>
        </p:spPr>
        <p:txBody>
          <a:bodyPr lIns="90488" tIns="44450" rIns="90488" bIns="44450" anchor="ctr"/>
          <a:lstStyle/>
          <a:p>
            <a:pPr algn="ctr">
              <a:buFont typeface="Times" pitchFamily="34" charset="0"/>
              <a:buNone/>
              <a:defRPr/>
            </a:pPr>
            <a:r>
              <a:rPr lang="en-US" dirty="0">
                <a:cs typeface="Arial" pitchFamily="34" charset="0"/>
              </a:rPr>
              <a:t>  </a:t>
            </a:r>
            <a:r>
              <a:rPr lang="en-US" dirty="0">
                <a:solidFill>
                  <a:schemeClr val="tx2"/>
                </a:solidFill>
                <a:cs typeface="Arial" pitchFamily="34" charset="0"/>
              </a:rPr>
              <a:t>A</a:t>
            </a:r>
            <a:r>
              <a:rPr lang="en-US" dirty="0">
                <a:cs typeface="Arial" pitchFamily="34" charset="0"/>
              </a:rPr>
              <a:t> </a:t>
            </a:r>
            <a:r>
              <a:rPr lang="en-US" dirty="0">
                <a:solidFill>
                  <a:srgbClr val="008000"/>
                </a:solidFill>
                <a:effectLst>
                  <a:outerShdw blurRad="38100" dist="38100" dir="2700000" algn="tl">
                    <a:srgbClr val="000000"/>
                  </a:outerShdw>
                </a:effectLst>
                <a:cs typeface="Arial" pitchFamily="34" charset="0"/>
              </a:rPr>
              <a:t>segment</a:t>
            </a:r>
            <a:r>
              <a:rPr lang="en-US" dirty="0">
                <a:cs typeface="Arial" pitchFamily="34" charset="0"/>
              </a:rPr>
              <a:t> </a:t>
            </a:r>
            <a:r>
              <a:rPr lang="en-US" dirty="0">
                <a:solidFill>
                  <a:schemeClr val="tx2"/>
                </a:solidFill>
                <a:cs typeface="Arial" pitchFamily="34" charset="0"/>
              </a:rPr>
              <a:t>is any part or activity of an organization about which a manager seeks cost, revenue, or profit data.  </a:t>
            </a:r>
          </a:p>
        </p:txBody>
      </p:sp>
      <p:grpSp>
        <p:nvGrpSpPr>
          <p:cNvPr id="2" name="Group 4"/>
          <p:cNvGrpSpPr>
            <a:grpSpLocks/>
          </p:cNvGrpSpPr>
          <p:nvPr/>
        </p:nvGrpSpPr>
        <p:grpSpPr bwMode="auto">
          <a:xfrm>
            <a:off x="5508625" y="1312863"/>
            <a:ext cx="2263775" cy="1322387"/>
            <a:chOff x="3895" y="820"/>
            <a:chExt cx="1426" cy="833"/>
          </a:xfrm>
        </p:grpSpPr>
        <p:graphicFrame>
          <p:nvGraphicFramePr>
            <p:cNvPr id="14340" name="Object 4"/>
            <p:cNvGraphicFramePr>
              <a:graphicFrameLocks/>
            </p:cNvGraphicFramePr>
            <p:nvPr/>
          </p:nvGraphicFramePr>
          <p:xfrm>
            <a:off x="3998" y="1181"/>
            <a:ext cx="1234" cy="472"/>
          </p:xfrm>
          <a:graphic>
            <a:graphicData uri="http://schemas.openxmlformats.org/presentationml/2006/ole">
              <mc:AlternateContent xmlns:mc="http://schemas.openxmlformats.org/markup-compatibility/2006">
                <mc:Choice xmlns:v="urn:schemas-microsoft-com:vml" Requires="v">
                  <p:oleObj spid="_x0000_s14353" name="Clip" r:id="rId4" imgW="7054560" imgH="2839680" progId="MS_ClipArt_Gallery.2">
                    <p:embed/>
                  </p:oleObj>
                </mc:Choice>
                <mc:Fallback>
                  <p:oleObj name="Clip" r:id="rId4" imgW="7054560" imgH="2839680" progId="MS_ClipArt_Gallery.2">
                    <p:embed/>
                    <p:pic>
                      <p:nvPicPr>
                        <p:cNvPr id="0" name="Object 4"/>
                        <p:cNvPicPr>
                          <a:picLocks noChangeArrowheads="1"/>
                        </p:cNvPicPr>
                        <p:nvPr/>
                      </p:nvPicPr>
                      <p:blipFill>
                        <a:blip r:embed="rId5">
                          <a:lum bright="36000" contrast="6000"/>
                          <a:extLst>
                            <a:ext uri="{28A0092B-C50C-407E-A947-70E740481C1C}">
                              <a14:useLocalDpi xmlns:a14="http://schemas.microsoft.com/office/drawing/2010/main" val="0"/>
                            </a:ext>
                          </a:extLst>
                        </a:blip>
                        <a:srcRect b="13344"/>
                        <a:stretch>
                          <a:fillRect/>
                        </a:stretch>
                      </p:blipFill>
                      <p:spPr bwMode="auto">
                        <a:xfrm>
                          <a:off x="3998" y="1181"/>
                          <a:ext cx="1234" cy="47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3590" name="Rectangle 6"/>
            <p:cNvSpPr>
              <a:spLocks noChangeArrowheads="1"/>
            </p:cNvSpPr>
            <p:nvPr/>
          </p:nvSpPr>
          <p:spPr bwMode="auto">
            <a:xfrm>
              <a:off x="4253" y="1175"/>
              <a:ext cx="741" cy="202"/>
            </a:xfrm>
            <a:prstGeom prst="rect">
              <a:avLst/>
            </a:prstGeom>
            <a:solidFill>
              <a:schemeClr val="accent4">
                <a:lumMod val="20000"/>
                <a:lumOff val="80000"/>
              </a:schemeClr>
            </a:solidFill>
            <a:ln w="12700">
              <a:noFill/>
              <a:miter lim="800000"/>
              <a:headEnd/>
              <a:tailEnd/>
            </a:ln>
            <a:effectLst>
              <a:outerShdw dist="35921" dir="2700000" algn="ctr" rotWithShape="0">
                <a:schemeClr val="tx1"/>
              </a:outerShdw>
            </a:effectLst>
          </p:spPr>
          <p:txBody>
            <a:bodyPr wrap="none" lIns="90488" tIns="44450" rIns="90488" bIns="44450">
              <a:spAutoFit/>
            </a:bodyPr>
            <a:lstStyle/>
            <a:p>
              <a:pPr>
                <a:defRPr/>
              </a:pPr>
              <a:r>
                <a:rPr lang="en-US" sz="1500" b="1" dirty="0">
                  <a:solidFill>
                    <a:schemeClr val="tx2"/>
                  </a:solidFill>
                </a:rPr>
                <a:t>Quick Mart</a:t>
              </a:r>
            </a:p>
          </p:txBody>
        </p:sp>
        <p:sp>
          <p:nvSpPr>
            <p:cNvPr id="323591" name="Rectangle 7"/>
            <p:cNvSpPr>
              <a:spLocks noChangeArrowheads="1"/>
            </p:cNvSpPr>
            <p:nvPr/>
          </p:nvSpPr>
          <p:spPr bwMode="auto">
            <a:xfrm>
              <a:off x="3895" y="820"/>
              <a:ext cx="1426" cy="229"/>
            </a:xfrm>
            <a:prstGeom prst="rect">
              <a:avLst/>
            </a:prstGeom>
            <a:noFill/>
            <a:ln w="12700">
              <a:noFill/>
              <a:miter lim="800000"/>
              <a:headEnd/>
              <a:tailEnd/>
            </a:ln>
            <a:effectLst/>
          </p:spPr>
          <p:txBody>
            <a:bodyPr wrap="none" lIns="90488" tIns="44450" rIns="90488" bIns="44450">
              <a:spAutoFit/>
            </a:bodyPr>
            <a:lstStyle/>
            <a:p>
              <a:pPr>
                <a:defRPr/>
              </a:pPr>
              <a:r>
                <a:rPr lang="en-US" b="1" dirty="0">
                  <a:solidFill>
                    <a:schemeClr val="tx2"/>
                  </a:solidFill>
                </a:rPr>
                <a:t>An Individual Store</a:t>
              </a:r>
              <a:endParaRPr lang="en-US" sz="3200" b="1" dirty="0">
                <a:solidFill>
                  <a:schemeClr val="tx2"/>
                </a:solidFill>
                <a:effectLst>
                  <a:outerShdw blurRad="38100" dist="38100" dir="2700000" algn="tl">
                    <a:srgbClr val="000000"/>
                  </a:outerShdw>
                </a:effectLst>
              </a:endParaRPr>
            </a:p>
          </p:txBody>
        </p:sp>
      </p:grpSp>
      <p:grpSp>
        <p:nvGrpSpPr>
          <p:cNvPr id="3" name="Group 8"/>
          <p:cNvGrpSpPr>
            <a:grpSpLocks/>
          </p:cNvGrpSpPr>
          <p:nvPr/>
        </p:nvGrpSpPr>
        <p:grpSpPr bwMode="auto">
          <a:xfrm>
            <a:off x="5610225" y="2760663"/>
            <a:ext cx="2009775" cy="2032000"/>
            <a:chOff x="3975" y="1728"/>
            <a:chExt cx="1266" cy="1280"/>
          </a:xfrm>
        </p:grpSpPr>
        <p:graphicFrame>
          <p:nvGraphicFramePr>
            <p:cNvPr id="14339" name="Object 3"/>
            <p:cNvGraphicFramePr>
              <a:graphicFrameLocks/>
            </p:cNvGraphicFramePr>
            <p:nvPr/>
          </p:nvGraphicFramePr>
          <p:xfrm>
            <a:off x="4034" y="1913"/>
            <a:ext cx="1149" cy="1095"/>
          </p:xfrm>
          <a:graphic>
            <a:graphicData uri="http://schemas.openxmlformats.org/presentationml/2006/ole">
              <mc:AlternateContent xmlns:mc="http://schemas.openxmlformats.org/markup-compatibility/2006">
                <mc:Choice xmlns:v="urn:schemas-microsoft-com:vml" Requires="v">
                  <p:oleObj spid="_x0000_s14354" name="Clip" r:id="rId6" imgW="8321400" imgH="6010200" progId="MS_ClipArt_Gallery.2">
                    <p:embed/>
                  </p:oleObj>
                </mc:Choice>
                <mc:Fallback>
                  <p:oleObj name="Clip" r:id="rId6" imgW="8321400" imgH="6010200" progId="MS_ClipArt_Gallery.2">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4" y="1913"/>
                          <a:ext cx="1149" cy="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7" name="Rectangle 10"/>
            <p:cNvSpPr>
              <a:spLocks noChangeArrowheads="1"/>
            </p:cNvSpPr>
            <p:nvPr/>
          </p:nvSpPr>
          <p:spPr bwMode="auto">
            <a:xfrm>
              <a:off x="3975" y="1728"/>
              <a:ext cx="126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b="1">
                  <a:solidFill>
                    <a:schemeClr val="tx2"/>
                  </a:solidFill>
                </a:rPr>
                <a:t>A Sales Territory</a:t>
              </a:r>
            </a:p>
          </p:txBody>
        </p:sp>
      </p:grpSp>
      <p:grpSp>
        <p:nvGrpSpPr>
          <p:cNvPr id="4" name="Group 11"/>
          <p:cNvGrpSpPr>
            <a:grpSpLocks/>
          </p:cNvGrpSpPr>
          <p:nvPr/>
        </p:nvGrpSpPr>
        <p:grpSpPr bwMode="auto">
          <a:xfrm>
            <a:off x="5610225" y="4741863"/>
            <a:ext cx="2009775" cy="1811337"/>
            <a:chOff x="3976" y="2987"/>
            <a:chExt cx="1266" cy="1141"/>
          </a:xfrm>
        </p:grpSpPr>
        <p:graphicFrame>
          <p:nvGraphicFramePr>
            <p:cNvPr id="14338" name="Object 2"/>
            <p:cNvGraphicFramePr>
              <a:graphicFrameLocks/>
            </p:cNvGraphicFramePr>
            <p:nvPr/>
          </p:nvGraphicFramePr>
          <p:xfrm>
            <a:off x="4032" y="3216"/>
            <a:ext cx="1153" cy="912"/>
          </p:xfrm>
          <a:graphic>
            <a:graphicData uri="http://schemas.openxmlformats.org/presentationml/2006/ole">
              <mc:AlternateContent xmlns:mc="http://schemas.openxmlformats.org/markup-compatibility/2006">
                <mc:Choice xmlns:v="urn:schemas-microsoft-com:vml" Requires="v">
                  <p:oleObj spid="_x0000_s14355" name="Clip" r:id="rId8" imgW="6321240" imgH="6010200" progId="MS_ClipArt_Gallery.2">
                    <p:embed/>
                  </p:oleObj>
                </mc:Choice>
                <mc:Fallback>
                  <p:oleObj name="Clip" r:id="rId8" imgW="6321240" imgH="6010200" progId="MS_ClipArt_Gallery.2">
                    <p:embed/>
                    <p:pic>
                      <p:nvPicPr>
                        <p:cNvPr id="0" name="Object 2"/>
                        <p:cNvPicPr>
                          <a:picLocks noChangeArrowheads="1"/>
                        </p:cNvPicPr>
                        <p:nvPr/>
                      </p:nvPicPr>
                      <p:blipFill>
                        <a:blip r:embed="rId9">
                          <a:lum bright="6000"/>
                          <a:extLst>
                            <a:ext uri="{28A0092B-C50C-407E-A947-70E740481C1C}">
                              <a14:useLocalDpi xmlns:a14="http://schemas.microsoft.com/office/drawing/2010/main" val="0"/>
                            </a:ext>
                          </a:extLst>
                        </a:blip>
                        <a:srcRect/>
                        <a:stretch>
                          <a:fillRect/>
                        </a:stretch>
                      </p:blipFill>
                      <p:spPr bwMode="auto">
                        <a:xfrm>
                          <a:off x="4032" y="3216"/>
                          <a:ext cx="1153"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6" name="Rectangle 13"/>
            <p:cNvSpPr>
              <a:spLocks noChangeArrowheads="1"/>
            </p:cNvSpPr>
            <p:nvPr/>
          </p:nvSpPr>
          <p:spPr bwMode="auto">
            <a:xfrm>
              <a:off x="3976" y="2987"/>
              <a:ext cx="126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b="1">
                  <a:solidFill>
                    <a:schemeClr val="tx2"/>
                  </a:solidFill>
                </a:rPr>
                <a:t>A Service Center</a:t>
              </a: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a:defRPr/>
            </a:pPr>
            <a:r>
              <a:rPr lang="en-US" dirty="0" smtClean="0"/>
              <a:t>Keys to Segmented Income Statements</a:t>
            </a:r>
          </a:p>
        </p:txBody>
      </p:sp>
      <p:pic>
        <p:nvPicPr>
          <p:cNvPr id="512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224213"/>
            <a:ext cx="1493838"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205413"/>
            <a:ext cx="1493838"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p:cNvSpPr txBox="1">
            <a:spLocks noChangeArrowheads="1"/>
          </p:cNvSpPr>
          <p:nvPr/>
        </p:nvSpPr>
        <p:spPr bwMode="auto">
          <a:xfrm>
            <a:off x="609600" y="1724025"/>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altLang="en-US" sz="3200" b="1"/>
              <a:t>There are two keys to building segmented income statements:</a:t>
            </a:r>
          </a:p>
        </p:txBody>
      </p:sp>
      <p:sp>
        <p:nvSpPr>
          <p:cNvPr id="329734" name="Text Box 6"/>
          <p:cNvSpPr txBox="1">
            <a:spLocks noChangeArrowheads="1"/>
          </p:cNvSpPr>
          <p:nvPr/>
        </p:nvSpPr>
        <p:spPr bwMode="auto">
          <a:xfrm>
            <a:off x="1828800" y="3019425"/>
            <a:ext cx="6858000" cy="1552575"/>
          </a:xfrm>
          <a:prstGeom prst="rect">
            <a:avLst/>
          </a:prstGeom>
          <a:solidFill>
            <a:schemeClr val="accent2">
              <a:lumMod val="20000"/>
              <a:lumOff val="80000"/>
            </a:schemeClr>
          </a:solidFill>
          <a:ln w="9525">
            <a:solidFill>
              <a:schemeClr val="tx1"/>
            </a:solidFill>
            <a:miter lim="800000"/>
            <a:headEnd/>
            <a:tailEnd/>
          </a:ln>
          <a:effectLst/>
        </p:spPr>
        <p:txBody>
          <a:bodyPr>
            <a:spAutoFit/>
          </a:bodyPr>
          <a:lstStyle/>
          <a:p>
            <a:pPr algn="ctr">
              <a:spcBef>
                <a:spcPct val="50000"/>
              </a:spcBef>
              <a:defRPr/>
            </a:pPr>
            <a:r>
              <a:rPr lang="en-US" sz="2400" b="1" dirty="0">
                <a:solidFill>
                  <a:schemeClr val="tx2"/>
                </a:solidFill>
              </a:rPr>
              <a:t>A contribution format should be used because it separates fixed from variable costs and it enables the calculation of a contribution margin.</a:t>
            </a:r>
          </a:p>
        </p:txBody>
      </p:sp>
      <p:sp>
        <p:nvSpPr>
          <p:cNvPr id="329735" name="Text Box 7"/>
          <p:cNvSpPr txBox="1">
            <a:spLocks noChangeArrowheads="1"/>
          </p:cNvSpPr>
          <p:nvPr/>
        </p:nvSpPr>
        <p:spPr bwMode="auto">
          <a:xfrm>
            <a:off x="1828800" y="5137150"/>
            <a:ext cx="6858000" cy="1187450"/>
          </a:xfrm>
          <a:prstGeom prst="rect">
            <a:avLst/>
          </a:prstGeom>
          <a:solidFill>
            <a:schemeClr val="accent2">
              <a:lumMod val="20000"/>
              <a:lumOff val="80000"/>
            </a:schemeClr>
          </a:solidFill>
          <a:ln w="9525">
            <a:solidFill>
              <a:schemeClr val="tx1"/>
            </a:solidFill>
            <a:miter lim="800000"/>
            <a:headEnd/>
            <a:tailEnd/>
          </a:ln>
          <a:effectLst/>
        </p:spPr>
        <p:txBody>
          <a:bodyPr>
            <a:spAutoFit/>
          </a:bodyPr>
          <a:lstStyle/>
          <a:p>
            <a:pPr algn="ctr">
              <a:spcBef>
                <a:spcPct val="50000"/>
              </a:spcBef>
              <a:defRPr/>
            </a:pPr>
            <a:r>
              <a:rPr lang="en-US" sz="2400" b="1" dirty="0">
                <a:solidFill>
                  <a:schemeClr val="tx2"/>
                </a:solidFill>
              </a:rPr>
              <a:t>Traceable fixed costs should be separated from common fixed costs to enable the calculation of a segment margin.</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noFill/>
        </p:spPr>
        <p:txBody>
          <a:bodyPr lIns="90488" tIns="44450" rIns="90488" bIns="44450"/>
          <a:lstStyle/>
          <a:p>
            <a:r>
              <a:rPr lang="en-US" altLang="en-US" smtClean="0"/>
              <a:t>Identifying Traceable Fixed Costs</a:t>
            </a:r>
          </a:p>
        </p:txBody>
      </p:sp>
      <p:sp>
        <p:nvSpPr>
          <p:cNvPr id="331779" name="Rectangle 3"/>
          <p:cNvSpPr>
            <a:spLocks noGrp="1" noChangeArrowheads="1"/>
          </p:cNvSpPr>
          <p:nvPr>
            <p:ph type="body" idx="1"/>
          </p:nvPr>
        </p:nvSpPr>
        <p:spPr>
          <a:xfrm>
            <a:off x="276225" y="1560513"/>
            <a:ext cx="8610600" cy="1066800"/>
          </a:xfrm>
        </p:spPr>
        <p:txBody>
          <a:bodyPr lIns="90488" tIns="44450" rIns="90488" bIns="44450"/>
          <a:lstStyle/>
          <a:p>
            <a:pPr algn="ctr">
              <a:lnSpc>
                <a:spcPct val="90000"/>
              </a:lnSpc>
              <a:buFont typeface="Times" pitchFamily="34" charset="0"/>
              <a:buNone/>
              <a:defRPr/>
            </a:pPr>
            <a:r>
              <a:rPr lang="en-US" dirty="0">
                <a:solidFill>
                  <a:schemeClr val="accent2"/>
                </a:solidFill>
                <a:effectLst>
                  <a:outerShdw blurRad="38100" dist="38100" dir="2700000" algn="tl">
                    <a:srgbClr val="000000"/>
                  </a:outerShdw>
                </a:effectLst>
                <a:cs typeface="Arial" pitchFamily="34" charset="0"/>
              </a:rPr>
              <a:t>     </a:t>
            </a:r>
            <a:r>
              <a:rPr lang="en-US" b="1" dirty="0">
                <a:solidFill>
                  <a:srgbClr val="FF3300"/>
                </a:solidFill>
                <a:cs typeface="Arial" pitchFamily="34" charset="0"/>
              </a:rPr>
              <a:t>Traceable </a:t>
            </a:r>
            <a:r>
              <a:rPr lang="en-US" b="1" dirty="0" smtClean="0">
                <a:solidFill>
                  <a:srgbClr val="FF3300"/>
                </a:solidFill>
                <a:cs typeface="Arial" pitchFamily="34" charset="0"/>
              </a:rPr>
              <a:t>fixed costs</a:t>
            </a:r>
            <a:r>
              <a:rPr lang="en-US" dirty="0" smtClean="0">
                <a:solidFill>
                  <a:schemeClr val="tx2"/>
                </a:solidFill>
                <a:effectLst>
                  <a:outerShdw blurRad="38100" dist="38100" dir="2700000" algn="tl">
                    <a:srgbClr val="000000"/>
                  </a:outerShdw>
                </a:effectLst>
                <a:cs typeface="Arial" pitchFamily="34" charset="0"/>
              </a:rPr>
              <a:t> </a:t>
            </a:r>
            <a:r>
              <a:rPr lang="en-US" b="1" dirty="0">
                <a:solidFill>
                  <a:schemeClr val="tx2"/>
                </a:solidFill>
                <a:cs typeface="Arial" pitchFamily="34" charset="0"/>
              </a:rPr>
              <a:t>arise because of the existence of a particular segment and would disappear over time if the segment itself disappeared.</a:t>
            </a:r>
          </a:p>
        </p:txBody>
      </p:sp>
      <p:grpSp>
        <p:nvGrpSpPr>
          <p:cNvPr id="2" name="Group 4"/>
          <p:cNvGrpSpPr>
            <a:grpSpLocks/>
          </p:cNvGrpSpPr>
          <p:nvPr/>
        </p:nvGrpSpPr>
        <p:grpSpPr bwMode="auto">
          <a:xfrm>
            <a:off x="982663" y="3519488"/>
            <a:ext cx="3378200" cy="2719387"/>
            <a:chOff x="470" y="1954"/>
            <a:chExt cx="2128" cy="1713"/>
          </a:xfrm>
        </p:grpSpPr>
        <p:graphicFrame>
          <p:nvGraphicFramePr>
            <p:cNvPr id="15363" name="Object 3"/>
            <p:cNvGraphicFramePr>
              <a:graphicFrameLocks/>
            </p:cNvGraphicFramePr>
            <p:nvPr/>
          </p:nvGraphicFramePr>
          <p:xfrm>
            <a:off x="470" y="2550"/>
            <a:ext cx="1624" cy="1117"/>
          </p:xfrm>
          <a:graphic>
            <a:graphicData uri="http://schemas.openxmlformats.org/presentationml/2006/ole">
              <mc:AlternateContent xmlns:mc="http://schemas.openxmlformats.org/markup-compatibility/2006">
                <mc:Choice xmlns:v="urn:schemas-microsoft-com:vml" Requires="v">
                  <p:oleObj spid="_x0000_s15372" name="Clip" r:id="rId4" imgW="8069040" imgH="5546520" progId="MS_ClipArt_Gallery.2">
                    <p:embed/>
                  </p:oleObj>
                </mc:Choice>
                <mc:Fallback>
                  <p:oleObj name="Clip" r:id="rId4" imgW="8069040" imgH="5546520"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 y="2550"/>
                          <a:ext cx="1624" cy="11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9" name="Rectangle 6"/>
            <p:cNvSpPr>
              <a:spLocks noChangeArrowheads="1"/>
            </p:cNvSpPr>
            <p:nvPr/>
          </p:nvSpPr>
          <p:spPr bwMode="auto">
            <a:xfrm>
              <a:off x="471" y="1954"/>
              <a:ext cx="2127"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800" b="1">
                  <a:solidFill>
                    <a:srgbClr val="C00000"/>
                  </a:solidFill>
                </a:rPr>
                <a:t>No computer </a:t>
              </a:r>
            </a:p>
            <a:p>
              <a:pPr eaLnBrk="1" hangingPunct="1"/>
              <a:r>
                <a:rPr lang="en-US" altLang="en-US" sz="2800" b="1">
                  <a:solidFill>
                    <a:srgbClr val="C00000"/>
                  </a:solidFill>
                </a:rPr>
                <a:t>division means . . .</a:t>
              </a:r>
            </a:p>
          </p:txBody>
        </p:sp>
      </p:grpSp>
      <p:grpSp>
        <p:nvGrpSpPr>
          <p:cNvPr id="3" name="Group 7"/>
          <p:cNvGrpSpPr>
            <a:grpSpLocks/>
          </p:cNvGrpSpPr>
          <p:nvPr/>
        </p:nvGrpSpPr>
        <p:grpSpPr bwMode="auto">
          <a:xfrm>
            <a:off x="5175250" y="3519488"/>
            <a:ext cx="3206750" cy="2805112"/>
            <a:chOff x="3111" y="1954"/>
            <a:chExt cx="2020" cy="1767"/>
          </a:xfrm>
        </p:grpSpPr>
        <p:sp>
          <p:nvSpPr>
            <p:cNvPr id="15368" name="Rectangle 8"/>
            <p:cNvSpPr>
              <a:spLocks noChangeArrowheads="1"/>
            </p:cNvSpPr>
            <p:nvPr/>
          </p:nvSpPr>
          <p:spPr bwMode="auto">
            <a:xfrm>
              <a:off x="3111" y="1954"/>
              <a:ext cx="2020"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800" b="1">
                  <a:solidFill>
                    <a:srgbClr val="C00000"/>
                  </a:solidFill>
                </a:rPr>
                <a:t>No computer</a:t>
              </a:r>
            </a:p>
            <a:p>
              <a:pPr eaLnBrk="1" hangingPunct="1"/>
              <a:r>
                <a:rPr lang="en-US" altLang="en-US" sz="2800" b="1">
                  <a:solidFill>
                    <a:srgbClr val="C00000"/>
                  </a:solidFill>
                </a:rPr>
                <a:t>division manager.</a:t>
              </a:r>
            </a:p>
          </p:txBody>
        </p:sp>
        <p:graphicFrame>
          <p:nvGraphicFramePr>
            <p:cNvPr id="15362" name="Object 2"/>
            <p:cNvGraphicFramePr>
              <a:graphicFrameLocks/>
            </p:cNvGraphicFramePr>
            <p:nvPr/>
          </p:nvGraphicFramePr>
          <p:xfrm>
            <a:off x="3540" y="2496"/>
            <a:ext cx="888" cy="1225"/>
          </p:xfrm>
          <a:graphic>
            <a:graphicData uri="http://schemas.openxmlformats.org/presentationml/2006/ole">
              <mc:AlternateContent xmlns:mc="http://schemas.openxmlformats.org/markup-compatibility/2006">
                <mc:Choice xmlns:v="urn:schemas-microsoft-com:vml" Requires="v">
                  <p:oleObj spid="_x0000_s15373" name="Clip" r:id="rId6" imgW="4019400" imgH="5546520" progId="MS_ClipArt_Gallery.2">
                    <p:embed/>
                  </p:oleObj>
                </mc:Choice>
                <mc:Fallback>
                  <p:oleObj name="Clip" r:id="rId6" imgW="4019400" imgH="5546520" progId="MS_ClipArt_Gallery.2">
                    <p:embed/>
                    <p:pic>
                      <p:nvPicPr>
                        <p:cNvPr id="0" name="Object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0" y="2496"/>
                          <a:ext cx="888" cy="1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7"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ppt_h/2"/>
                                          </p:val>
                                        </p:tav>
                                        <p:tav tm="100000">
                                          <p:val>
                                            <p:strVal val="#ppt_y"/>
                                          </p:val>
                                        </p:tav>
                                      </p:tavLst>
                                    </p:anim>
                                    <p:anim calcmode="lin" valueType="num">
                                      <p:cBhvr>
                                        <p:cTn id="14" dur="500" fill="hold"/>
                                        <p:tgtEl>
                                          <p:spTgt spid="3"/>
                                        </p:tgtEl>
                                        <p:attrNameLst>
                                          <p:attrName>ppt_w</p:attrName>
                                        </p:attrNameLst>
                                      </p:cBhvr>
                                      <p:tavLst>
                                        <p:tav tm="0">
                                          <p:val>
                                            <p:strVal val="#ppt_w"/>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6"/>
          <p:cNvSpPr>
            <a:spLocks noGrp="1" noChangeArrowheads="1"/>
          </p:cNvSpPr>
          <p:nvPr>
            <p:ph type="title"/>
          </p:nvPr>
        </p:nvSpPr>
        <p:spPr>
          <a:noFill/>
        </p:spPr>
        <p:txBody>
          <a:bodyPr lIns="90488" tIns="44450" rIns="90488" bIns="44450"/>
          <a:lstStyle/>
          <a:p>
            <a:r>
              <a:rPr lang="en-US" altLang="en-US" smtClean="0"/>
              <a:t>Identifying Common Fixed Costs</a:t>
            </a:r>
          </a:p>
        </p:txBody>
      </p:sp>
      <p:sp>
        <p:nvSpPr>
          <p:cNvPr id="333827" name="Rectangle 1027"/>
          <p:cNvSpPr>
            <a:spLocks noChangeArrowheads="1"/>
          </p:cNvSpPr>
          <p:nvPr/>
        </p:nvSpPr>
        <p:spPr bwMode="auto">
          <a:xfrm>
            <a:off x="152400" y="1447800"/>
            <a:ext cx="8610600" cy="1600200"/>
          </a:xfrm>
          <a:prstGeom prst="rect">
            <a:avLst/>
          </a:prstGeom>
          <a:noFill/>
          <a:ln w="12700">
            <a:noFill/>
            <a:miter lim="800000"/>
            <a:headEnd/>
            <a:tailEnd/>
          </a:ln>
          <a:effectLst/>
        </p:spPr>
        <p:txBody>
          <a:bodyPr lIns="90488" tIns="44450" rIns="90488" bIns="44450"/>
          <a:lstStyle/>
          <a:p>
            <a:pPr marL="342900" indent="-342900" algn="ctr">
              <a:spcBef>
                <a:spcPct val="20000"/>
              </a:spcBef>
              <a:defRPr/>
            </a:pPr>
            <a:r>
              <a:rPr lang="en-US" sz="2800" dirty="0">
                <a:solidFill>
                  <a:schemeClr val="accent2"/>
                </a:solidFill>
                <a:effectLst>
                  <a:outerShdw blurRad="38100" dist="38100" dir="2700000" algn="tl">
                    <a:srgbClr val="000000"/>
                  </a:outerShdw>
                </a:effectLst>
              </a:rPr>
              <a:t>     </a:t>
            </a:r>
            <a:r>
              <a:rPr lang="en-US" sz="2800" b="1" dirty="0">
                <a:solidFill>
                  <a:srgbClr val="FF3300"/>
                </a:solidFill>
              </a:rPr>
              <a:t>Common fixed costs</a:t>
            </a:r>
            <a:r>
              <a:rPr lang="en-US" sz="2800" b="1" dirty="0">
                <a:solidFill>
                  <a:schemeClr val="tx2"/>
                </a:solidFill>
                <a:effectLst>
                  <a:outerShdw blurRad="38100" dist="38100" dir="2700000" algn="tl">
                    <a:srgbClr val="000000"/>
                  </a:outerShdw>
                </a:effectLst>
              </a:rPr>
              <a:t> </a:t>
            </a:r>
            <a:r>
              <a:rPr lang="en-US" sz="2800" b="1" dirty="0">
                <a:solidFill>
                  <a:schemeClr val="tx2"/>
                </a:solidFill>
              </a:rPr>
              <a:t>arise because of the overall operation of the company and would not disappear if any particular segment were eliminated.</a:t>
            </a:r>
            <a:r>
              <a:rPr lang="en-US" sz="2800" b="1" dirty="0">
                <a:solidFill>
                  <a:schemeClr val="tx2"/>
                </a:solidFill>
                <a:effectLst>
                  <a:outerShdw blurRad="38100" dist="38100" dir="2700000" algn="tl">
                    <a:srgbClr val="000000"/>
                  </a:outerShdw>
                </a:effectLst>
              </a:rPr>
              <a:t> </a:t>
            </a:r>
          </a:p>
        </p:txBody>
      </p:sp>
      <p:grpSp>
        <p:nvGrpSpPr>
          <p:cNvPr id="2" name="Group 1028"/>
          <p:cNvGrpSpPr>
            <a:grpSpLocks/>
          </p:cNvGrpSpPr>
          <p:nvPr/>
        </p:nvGrpSpPr>
        <p:grpSpPr bwMode="auto">
          <a:xfrm>
            <a:off x="762000" y="3551238"/>
            <a:ext cx="2797175" cy="2763837"/>
            <a:chOff x="470" y="1954"/>
            <a:chExt cx="1762" cy="1741"/>
          </a:xfrm>
        </p:grpSpPr>
        <p:graphicFrame>
          <p:nvGraphicFramePr>
            <p:cNvPr id="16387" name="Object 3"/>
            <p:cNvGraphicFramePr>
              <a:graphicFrameLocks/>
            </p:cNvGraphicFramePr>
            <p:nvPr/>
          </p:nvGraphicFramePr>
          <p:xfrm>
            <a:off x="470" y="2578"/>
            <a:ext cx="1624" cy="1117"/>
          </p:xfrm>
          <a:graphic>
            <a:graphicData uri="http://schemas.openxmlformats.org/presentationml/2006/ole">
              <mc:AlternateContent xmlns:mc="http://schemas.openxmlformats.org/markup-compatibility/2006">
                <mc:Choice xmlns:v="urn:schemas-microsoft-com:vml" Requires="v">
                  <p:oleObj spid="_x0000_s16396" name="Clip" r:id="rId4" imgW="8069040" imgH="5546520" progId="MS_ClipArt_Gallery.2">
                    <p:embed/>
                  </p:oleObj>
                </mc:Choice>
                <mc:Fallback>
                  <p:oleObj name="Clip" r:id="rId4" imgW="8069040" imgH="5546520"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 y="2578"/>
                          <a:ext cx="1624" cy="11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3" name="Rectangle 1030"/>
            <p:cNvSpPr>
              <a:spLocks noChangeArrowheads="1"/>
            </p:cNvSpPr>
            <p:nvPr/>
          </p:nvSpPr>
          <p:spPr bwMode="auto">
            <a:xfrm>
              <a:off x="471" y="1954"/>
              <a:ext cx="1761"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800" b="1">
                  <a:solidFill>
                    <a:srgbClr val="008000"/>
                  </a:solidFill>
                </a:rPr>
                <a:t>No computer </a:t>
              </a:r>
            </a:p>
            <a:p>
              <a:pPr eaLnBrk="1" hangingPunct="1"/>
              <a:r>
                <a:rPr lang="en-US" altLang="en-US" sz="2800" b="1">
                  <a:solidFill>
                    <a:srgbClr val="008000"/>
                  </a:solidFill>
                </a:rPr>
                <a:t>division but . . .</a:t>
              </a:r>
            </a:p>
          </p:txBody>
        </p:sp>
      </p:grpSp>
      <p:grpSp>
        <p:nvGrpSpPr>
          <p:cNvPr id="3" name="Group 1031"/>
          <p:cNvGrpSpPr>
            <a:grpSpLocks/>
          </p:cNvGrpSpPr>
          <p:nvPr/>
        </p:nvGrpSpPr>
        <p:grpSpPr bwMode="auto">
          <a:xfrm>
            <a:off x="5183188" y="3551238"/>
            <a:ext cx="3579812" cy="2773362"/>
            <a:chOff x="3255" y="1954"/>
            <a:chExt cx="2255" cy="1747"/>
          </a:xfrm>
        </p:grpSpPr>
        <p:graphicFrame>
          <p:nvGraphicFramePr>
            <p:cNvPr id="16386" name="Object 2"/>
            <p:cNvGraphicFramePr>
              <a:graphicFrameLocks/>
            </p:cNvGraphicFramePr>
            <p:nvPr/>
          </p:nvGraphicFramePr>
          <p:xfrm>
            <a:off x="3792" y="2572"/>
            <a:ext cx="1072" cy="1129"/>
          </p:xfrm>
          <a:graphic>
            <a:graphicData uri="http://schemas.openxmlformats.org/presentationml/2006/ole">
              <mc:AlternateContent xmlns:mc="http://schemas.openxmlformats.org/markup-compatibility/2006">
                <mc:Choice xmlns:v="urn:schemas-microsoft-com:vml" Requires="v">
                  <p:oleObj spid="_x0000_s16397" name="Clip" r:id="rId6" imgW="5706720" imgH="6010200" progId="MS_ClipArt_Gallery.2">
                    <p:embed/>
                  </p:oleObj>
                </mc:Choice>
                <mc:Fallback>
                  <p:oleObj name="Clip" r:id="rId6" imgW="5706720" imgH="6010200" progId="MS_ClipArt_Gallery.2">
                    <p:embed/>
                    <p:pic>
                      <p:nvPicPr>
                        <p:cNvPr id="0" name="Object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2" y="2572"/>
                          <a:ext cx="1072" cy="11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2" name="Rectangle 1033"/>
            <p:cNvSpPr>
              <a:spLocks noChangeArrowheads="1"/>
            </p:cNvSpPr>
            <p:nvPr/>
          </p:nvSpPr>
          <p:spPr bwMode="auto">
            <a:xfrm>
              <a:off x="3255" y="1954"/>
              <a:ext cx="2255"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800" b="1">
                  <a:solidFill>
                    <a:srgbClr val="008000"/>
                  </a:solidFill>
                </a:rPr>
                <a:t>We still have a</a:t>
              </a:r>
            </a:p>
            <a:p>
              <a:pPr eaLnBrk="1" hangingPunct="1"/>
              <a:r>
                <a:rPr lang="en-US" altLang="en-US" sz="2800" b="1">
                  <a:solidFill>
                    <a:srgbClr val="008000"/>
                  </a:solidFill>
                </a:rPr>
                <a:t>company president.</a:t>
              </a:r>
            </a:p>
          </p:txBody>
        </p:sp>
      </p:gr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7"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ppt_w/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074"/>
          <p:cNvSpPr>
            <a:spLocks noGrp="1" noChangeArrowheads="1"/>
          </p:cNvSpPr>
          <p:nvPr>
            <p:ph type="title"/>
          </p:nvPr>
        </p:nvSpPr>
        <p:spPr>
          <a:noFill/>
        </p:spPr>
        <p:txBody>
          <a:bodyPr lIns="90488" tIns="44450" rIns="90488" bIns="44450"/>
          <a:lstStyle/>
          <a:p>
            <a:pPr>
              <a:lnSpc>
                <a:spcPct val="80000"/>
              </a:lnSpc>
            </a:pPr>
            <a:r>
              <a:rPr lang="en-US" altLang="en-US" smtClean="0"/>
              <a:t>Overview of Variable and Absorption Costing</a:t>
            </a:r>
          </a:p>
        </p:txBody>
      </p:sp>
      <p:grpSp>
        <p:nvGrpSpPr>
          <p:cNvPr id="40963" name="Group 3075"/>
          <p:cNvGrpSpPr>
            <a:grpSpLocks/>
          </p:cNvGrpSpPr>
          <p:nvPr/>
        </p:nvGrpSpPr>
        <p:grpSpPr bwMode="auto">
          <a:xfrm>
            <a:off x="1909763" y="2590800"/>
            <a:ext cx="5334000" cy="3200400"/>
            <a:chOff x="1248" y="1632"/>
            <a:chExt cx="3360" cy="2016"/>
          </a:xfrm>
        </p:grpSpPr>
        <p:sp>
          <p:nvSpPr>
            <p:cNvPr id="40978" name="Rectangle 3076"/>
            <p:cNvSpPr>
              <a:spLocks noChangeArrowheads="1"/>
            </p:cNvSpPr>
            <p:nvPr/>
          </p:nvSpPr>
          <p:spPr bwMode="auto">
            <a:xfrm>
              <a:off x="1248" y="1632"/>
              <a:ext cx="3360" cy="336"/>
            </a:xfrm>
            <a:prstGeom prst="rect">
              <a:avLst/>
            </a:prstGeom>
            <a:solidFill>
              <a:srgbClr val="CCECFF"/>
            </a:solidFill>
            <a:ln w="28575">
              <a:solidFill>
                <a:schemeClr val="tx1"/>
              </a:solidFill>
              <a:miter lim="800000"/>
              <a:headEnd/>
              <a:tailEnd/>
            </a:ln>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a:t>Direct Materials</a:t>
              </a:r>
            </a:p>
          </p:txBody>
        </p:sp>
        <p:sp>
          <p:nvSpPr>
            <p:cNvPr id="40979" name="Rectangle 3077"/>
            <p:cNvSpPr>
              <a:spLocks noChangeArrowheads="1"/>
            </p:cNvSpPr>
            <p:nvPr/>
          </p:nvSpPr>
          <p:spPr bwMode="auto">
            <a:xfrm>
              <a:off x="1248" y="1968"/>
              <a:ext cx="3360" cy="336"/>
            </a:xfrm>
            <a:prstGeom prst="rect">
              <a:avLst/>
            </a:prstGeom>
            <a:solidFill>
              <a:srgbClr val="FFCC99"/>
            </a:solidFill>
            <a:ln w="28575">
              <a:solidFill>
                <a:schemeClr val="tx1"/>
              </a:solidFill>
              <a:miter lim="800000"/>
              <a:headEnd/>
              <a:tailEnd/>
            </a:ln>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a:t>Direct Labor</a:t>
              </a:r>
            </a:p>
          </p:txBody>
        </p:sp>
        <p:sp>
          <p:nvSpPr>
            <p:cNvPr id="40980" name="Rectangle 3078"/>
            <p:cNvSpPr>
              <a:spLocks noChangeArrowheads="1"/>
            </p:cNvSpPr>
            <p:nvPr/>
          </p:nvSpPr>
          <p:spPr bwMode="auto">
            <a:xfrm>
              <a:off x="1248" y="2304"/>
              <a:ext cx="3360" cy="336"/>
            </a:xfrm>
            <a:prstGeom prst="rect">
              <a:avLst/>
            </a:prstGeom>
            <a:solidFill>
              <a:srgbClr val="CCCCFF"/>
            </a:solidFill>
            <a:ln w="28575">
              <a:solidFill>
                <a:schemeClr val="tx1"/>
              </a:solidFill>
              <a:miter lim="800000"/>
              <a:headEnd/>
              <a:tailEnd/>
            </a:ln>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a:t>Variable Manufacturing Overhead</a:t>
              </a:r>
            </a:p>
          </p:txBody>
        </p:sp>
        <p:sp>
          <p:nvSpPr>
            <p:cNvPr id="40981" name="Rectangle 3079"/>
            <p:cNvSpPr>
              <a:spLocks noChangeArrowheads="1"/>
            </p:cNvSpPr>
            <p:nvPr/>
          </p:nvSpPr>
          <p:spPr bwMode="auto">
            <a:xfrm>
              <a:off x="1248" y="2640"/>
              <a:ext cx="3360" cy="336"/>
            </a:xfrm>
            <a:prstGeom prst="rect">
              <a:avLst/>
            </a:prstGeom>
            <a:solidFill>
              <a:srgbClr val="EAEAEA"/>
            </a:solidFill>
            <a:ln w="28575">
              <a:solidFill>
                <a:schemeClr val="tx1"/>
              </a:solidFill>
              <a:miter lim="800000"/>
              <a:headEnd/>
              <a:tailEnd/>
            </a:ln>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a:t>Fixed Manufacturing Overhead</a:t>
              </a:r>
            </a:p>
          </p:txBody>
        </p:sp>
        <p:sp>
          <p:nvSpPr>
            <p:cNvPr id="40982" name="Rectangle 3080"/>
            <p:cNvSpPr>
              <a:spLocks noChangeArrowheads="1"/>
            </p:cNvSpPr>
            <p:nvPr/>
          </p:nvSpPr>
          <p:spPr bwMode="auto">
            <a:xfrm>
              <a:off x="1248" y="2976"/>
              <a:ext cx="3360" cy="336"/>
            </a:xfrm>
            <a:prstGeom prst="rect">
              <a:avLst/>
            </a:prstGeom>
            <a:solidFill>
              <a:srgbClr val="CCFF99"/>
            </a:solidFill>
            <a:ln w="28575">
              <a:solidFill>
                <a:schemeClr val="tx1"/>
              </a:solidFill>
              <a:miter lim="800000"/>
              <a:headEnd/>
              <a:tailEnd/>
            </a:ln>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a:t>Variable Selling and Administrative Expenses</a:t>
              </a:r>
            </a:p>
          </p:txBody>
        </p:sp>
        <p:sp>
          <p:nvSpPr>
            <p:cNvPr id="40983" name="Rectangle 3081"/>
            <p:cNvSpPr>
              <a:spLocks noChangeArrowheads="1"/>
            </p:cNvSpPr>
            <p:nvPr/>
          </p:nvSpPr>
          <p:spPr bwMode="auto">
            <a:xfrm>
              <a:off x="1248" y="3312"/>
              <a:ext cx="3360" cy="336"/>
            </a:xfrm>
            <a:prstGeom prst="rect">
              <a:avLst/>
            </a:prstGeom>
            <a:solidFill>
              <a:srgbClr val="FFCCFF"/>
            </a:solidFill>
            <a:ln w="28575">
              <a:solidFill>
                <a:schemeClr val="tx1"/>
              </a:solidFill>
              <a:miter lim="800000"/>
              <a:headEnd/>
              <a:tailEnd/>
            </a:ln>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a:t>Fixed Selling and Administrative Expenses</a:t>
              </a:r>
            </a:p>
          </p:txBody>
        </p:sp>
      </p:grpSp>
      <p:sp>
        <p:nvSpPr>
          <p:cNvPr id="429066" name="Text Box 3082"/>
          <p:cNvSpPr txBox="1">
            <a:spLocks noChangeArrowheads="1"/>
          </p:cNvSpPr>
          <p:nvPr/>
        </p:nvSpPr>
        <p:spPr bwMode="auto">
          <a:xfrm>
            <a:off x="269875" y="1754188"/>
            <a:ext cx="1317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2400" b="1">
                <a:latin typeface="Times New Roman" pitchFamily="18" charset="0"/>
              </a:rPr>
              <a:t>Variable</a:t>
            </a:r>
            <a:br>
              <a:rPr lang="en-US" altLang="en-US" sz="2400" b="1">
                <a:latin typeface="Times New Roman" pitchFamily="18" charset="0"/>
              </a:rPr>
            </a:br>
            <a:r>
              <a:rPr lang="en-US" altLang="en-US" sz="2400" b="1">
                <a:latin typeface="Times New Roman" pitchFamily="18" charset="0"/>
              </a:rPr>
              <a:t>Costing</a:t>
            </a:r>
          </a:p>
        </p:txBody>
      </p:sp>
      <p:sp>
        <p:nvSpPr>
          <p:cNvPr id="429067" name="Text Box 3083"/>
          <p:cNvSpPr txBox="1">
            <a:spLocks noChangeArrowheads="1"/>
          </p:cNvSpPr>
          <p:nvPr/>
        </p:nvSpPr>
        <p:spPr bwMode="auto">
          <a:xfrm>
            <a:off x="7386638" y="1754188"/>
            <a:ext cx="1658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2400" b="1">
                <a:latin typeface="Times New Roman" pitchFamily="18" charset="0"/>
              </a:rPr>
              <a:t>Absorption</a:t>
            </a:r>
            <a:br>
              <a:rPr lang="en-US" altLang="en-US" sz="2400" b="1">
                <a:latin typeface="Times New Roman" pitchFamily="18" charset="0"/>
              </a:rPr>
            </a:br>
            <a:r>
              <a:rPr lang="en-US" altLang="en-US" sz="2400" b="1">
                <a:latin typeface="Times New Roman" pitchFamily="18" charset="0"/>
              </a:rPr>
              <a:t>Costing</a:t>
            </a:r>
          </a:p>
        </p:txBody>
      </p:sp>
      <p:grpSp>
        <p:nvGrpSpPr>
          <p:cNvPr id="3" name="Group 3084"/>
          <p:cNvGrpSpPr>
            <a:grpSpLocks/>
          </p:cNvGrpSpPr>
          <p:nvPr/>
        </p:nvGrpSpPr>
        <p:grpSpPr bwMode="auto">
          <a:xfrm>
            <a:off x="317500" y="2590800"/>
            <a:ext cx="1565275" cy="3200400"/>
            <a:chOff x="5624" y="1632"/>
            <a:chExt cx="986" cy="2016"/>
          </a:xfrm>
        </p:grpSpPr>
        <p:grpSp>
          <p:nvGrpSpPr>
            <p:cNvPr id="40973" name="Group 3085"/>
            <p:cNvGrpSpPr>
              <a:grpSpLocks/>
            </p:cNvGrpSpPr>
            <p:nvPr/>
          </p:nvGrpSpPr>
          <p:grpSpPr bwMode="auto">
            <a:xfrm>
              <a:off x="5624" y="1632"/>
              <a:ext cx="768" cy="2016"/>
              <a:chOff x="5624" y="1632"/>
              <a:chExt cx="768" cy="2016"/>
            </a:xfrm>
          </p:grpSpPr>
          <p:sp>
            <p:nvSpPr>
              <p:cNvPr id="37904" name="Rectangle 3086"/>
              <p:cNvSpPr>
                <a:spLocks noChangeArrowheads="1"/>
              </p:cNvSpPr>
              <p:nvPr/>
            </p:nvSpPr>
            <p:spPr bwMode="auto">
              <a:xfrm>
                <a:off x="5624" y="1632"/>
                <a:ext cx="768" cy="1008"/>
              </a:xfrm>
              <a:prstGeom prst="rect">
                <a:avLst/>
              </a:prstGeom>
              <a:solidFill>
                <a:srgbClr val="FF0000"/>
              </a:solidFill>
              <a:ln w="28575">
                <a:solidFill>
                  <a:schemeClr val="tx1"/>
                </a:solidFill>
                <a:miter lim="800000"/>
                <a:headEnd/>
                <a:tailEnd/>
              </a:ln>
            </p:spPr>
            <p:txBody>
              <a:bodyPr wrap="none" anchor="ctr"/>
              <a:lstStyle/>
              <a:p>
                <a:pPr algn="ctr">
                  <a:defRPr/>
                </a:pPr>
                <a:r>
                  <a:rPr lang="en-US" sz="2400" b="1" dirty="0">
                    <a:solidFill>
                      <a:schemeClr val="bg1"/>
                    </a:solidFill>
                    <a:effectLst>
                      <a:outerShdw blurRad="38100" dist="38100" dir="2700000" algn="tl">
                        <a:srgbClr val="000000">
                          <a:alpha val="43137"/>
                        </a:srgbClr>
                      </a:outerShdw>
                    </a:effectLst>
                    <a:latin typeface="Times New Roman" pitchFamily="18" charset="0"/>
                  </a:rPr>
                  <a:t>Product</a:t>
                </a:r>
                <a:br>
                  <a:rPr lang="en-US" sz="2400" b="1" dirty="0">
                    <a:solidFill>
                      <a:schemeClr val="bg1"/>
                    </a:solidFill>
                    <a:effectLst>
                      <a:outerShdw blurRad="38100" dist="38100" dir="2700000" algn="tl">
                        <a:srgbClr val="000000">
                          <a:alpha val="43137"/>
                        </a:srgbClr>
                      </a:outerShdw>
                    </a:effectLst>
                    <a:latin typeface="Times New Roman" pitchFamily="18" charset="0"/>
                  </a:rPr>
                </a:br>
                <a:r>
                  <a:rPr lang="en-US" sz="2400" b="1" dirty="0">
                    <a:solidFill>
                      <a:schemeClr val="bg1"/>
                    </a:solidFill>
                    <a:effectLst>
                      <a:outerShdw blurRad="38100" dist="38100" dir="2700000" algn="tl">
                        <a:srgbClr val="000000">
                          <a:alpha val="43137"/>
                        </a:srgbClr>
                      </a:outerShdw>
                    </a:effectLst>
                    <a:latin typeface="Times New Roman" pitchFamily="18" charset="0"/>
                  </a:rPr>
                  <a:t>Costs</a:t>
                </a:r>
              </a:p>
            </p:txBody>
          </p:sp>
          <p:sp>
            <p:nvSpPr>
              <p:cNvPr id="37905" name="Rectangle 3087"/>
              <p:cNvSpPr>
                <a:spLocks noChangeArrowheads="1"/>
              </p:cNvSpPr>
              <p:nvPr/>
            </p:nvSpPr>
            <p:spPr bwMode="auto">
              <a:xfrm>
                <a:off x="5624" y="2640"/>
                <a:ext cx="768" cy="1008"/>
              </a:xfrm>
              <a:prstGeom prst="rect">
                <a:avLst/>
              </a:prstGeom>
              <a:solidFill>
                <a:srgbClr val="009900"/>
              </a:solidFill>
              <a:ln w="28575">
                <a:solidFill>
                  <a:schemeClr val="tx1"/>
                </a:solidFill>
                <a:miter lim="800000"/>
                <a:headEnd/>
                <a:tailEnd/>
              </a:ln>
            </p:spPr>
            <p:txBody>
              <a:bodyPr wrap="none" anchor="ctr"/>
              <a:lstStyle/>
              <a:p>
                <a:pPr algn="ctr">
                  <a:defRPr/>
                </a:pPr>
                <a:r>
                  <a:rPr lang="en-US" sz="2400" b="1" dirty="0">
                    <a:solidFill>
                      <a:srgbClr val="FFFFFF"/>
                    </a:solidFill>
                    <a:effectLst>
                      <a:outerShdw blurRad="38100" dist="38100" dir="2700000" algn="tl">
                        <a:srgbClr val="000000">
                          <a:alpha val="43137"/>
                        </a:srgbClr>
                      </a:outerShdw>
                    </a:effectLst>
                    <a:latin typeface="Times New Roman" pitchFamily="18" charset="0"/>
                  </a:rPr>
                  <a:t>Period</a:t>
                </a:r>
                <a:br>
                  <a:rPr lang="en-US" sz="2400" b="1" dirty="0">
                    <a:solidFill>
                      <a:srgbClr val="FFFFFF"/>
                    </a:solidFill>
                    <a:effectLst>
                      <a:outerShdw blurRad="38100" dist="38100" dir="2700000" algn="tl">
                        <a:srgbClr val="000000">
                          <a:alpha val="43137"/>
                        </a:srgbClr>
                      </a:outerShdw>
                    </a:effectLst>
                    <a:latin typeface="Times New Roman" pitchFamily="18" charset="0"/>
                  </a:rPr>
                </a:br>
                <a:r>
                  <a:rPr lang="en-US" sz="2400" b="1" dirty="0">
                    <a:solidFill>
                      <a:srgbClr val="FFFFFF"/>
                    </a:solidFill>
                    <a:effectLst>
                      <a:outerShdw blurRad="38100" dist="38100" dir="2700000" algn="tl">
                        <a:srgbClr val="000000">
                          <a:alpha val="43137"/>
                        </a:srgbClr>
                      </a:outerShdw>
                    </a:effectLst>
                    <a:latin typeface="Times New Roman" pitchFamily="18" charset="0"/>
                  </a:rPr>
                  <a:t>Costs</a:t>
                </a:r>
                <a:endParaRPr lang="en-US" sz="2400" b="1" dirty="0">
                  <a:effectLst>
                    <a:outerShdw blurRad="38100" dist="38100" dir="2700000" algn="tl">
                      <a:srgbClr val="000000">
                        <a:alpha val="43137"/>
                      </a:srgbClr>
                    </a:outerShdw>
                  </a:effectLst>
                  <a:latin typeface="Times New Roman" pitchFamily="18" charset="0"/>
                </a:endParaRPr>
              </a:p>
            </p:txBody>
          </p:sp>
        </p:grpSp>
        <p:sp>
          <p:nvSpPr>
            <p:cNvPr id="27662" name="AutoShape 3088"/>
            <p:cNvSpPr>
              <a:spLocks/>
            </p:cNvSpPr>
            <p:nvPr/>
          </p:nvSpPr>
          <p:spPr bwMode="auto">
            <a:xfrm flipH="1">
              <a:off x="6418" y="1632"/>
              <a:ext cx="192" cy="1002"/>
            </a:xfrm>
            <a:prstGeom prst="rightBrace">
              <a:avLst>
                <a:gd name="adj1" fmla="val 43490"/>
                <a:gd name="adj2" fmla="val 50000"/>
              </a:avLst>
            </a:prstGeom>
            <a:noFill/>
            <a:ln w="57150">
              <a:solidFill>
                <a:srgbClr val="FF0000"/>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p>
          </p:txBody>
        </p:sp>
        <p:sp>
          <p:nvSpPr>
            <p:cNvPr id="27663" name="AutoShape 3089"/>
            <p:cNvSpPr>
              <a:spLocks/>
            </p:cNvSpPr>
            <p:nvPr/>
          </p:nvSpPr>
          <p:spPr bwMode="auto">
            <a:xfrm flipH="1">
              <a:off x="6418" y="2632"/>
              <a:ext cx="192" cy="1002"/>
            </a:xfrm>
            <a:prstGeom prst="rightBrace">
              <a:avLst>
                <a:gd name="adj1" fmla="val 43490"/>
                <a:gd name="adj2" fmla="val 50000"/>
              </a:avLst>
            </a:prstGeom>
            <a:noFill/>
            <a:ln w="57150">
              <a:solidFill>
                <a:srgbClr val="00B050"/>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p>
          </p:txBody>
        </p:sp>
      </p:grpSp>
      <p:grpSp>
        <p:nvGrpSpPr>
          <p:cNvPr id="5" name="Group 3090"/>
          <p:cNvGrpSpPr>
            <a:grpSpLocks/>
          </p:cNvGrpSpPr>
          <p:nvPr/>
        </p:nvGrpSpPr>
        <p:grpSpPr bwMode="auto">
          <a:xfrm>
            <a:off x="7265988" y="2590800"/>
            <a:ext cx="1560512" cy="3200400"/>
            <a:chOff x="96" y="1632"/>
            <a:chExt cx="983" cy="2016"/>
          </a:xfrm>
        </p:grpSpPr>
        <p:grpSp>
          <p:nvGrpSpPr>
            <p:cNvPr id="40968" name="Group 3091"/>
            <p:cNvGrpSpPr>
              <a:grpSpLocks/>
            </p:cNvGrpSpPr>
            <p:nvPr/>
          </p:nvGrpSpPr>
          <p:grpSpPr bwMode="auto">
            <a:xfrm>
              <a:off x="311" y="1632"/>
              <a:ext cx="768" cy="2016"/>
              <a:chOff x="263" y="1632"/>
              <a:chExt cx="768" cy="2016"/>
            </a:xfrm>
          </p:grpSpPr>
          <p:sp>
            <p:nvSpPr>
              <p:cNvPr id="37899" name="Rectangle 3092"/>
              <p:cNvSpPr>
                <a:spLocks noChangeArrowheads="1"/>
              </p:cNvSpPr>
              <p:nvPr/>
            </p:nvSpPr>
            <p:spPr bwMode="auto">
              <a:xfrm>
                <a:off x="263" y="1632"/>
                <a:ext cx="768" cy="1344"/>
              </a:xfrm>
              <a:prstGeom prst="rect">
                <a:avLst/>
              </a:prstGeom>
              <a:solidFill>
                <a:srgbClr val="FF0000"/>
              </a:solidFill>
              <a:ln w="28575">
                <a:solidFill>
                  <a:schemeClr val="tx1"/>
                </a:solidFill>
                <a:miter lim="800000"/>
                <a:headEnd/>
                <a:tailEnd/>
              </a:ln>
            </p:spPr>
            <p:txBody>
              <a:bodyPr wrap="none" anchor="ctr"/>
              <a:lstStyle/>
              <a:p>
                <a:pPr algn="ctr">
                  <a:defRPr/>
                </a:pPr>
                <a:r>
                  <a:rPr lang="en-US" sz="2400" b="1" dirty="0">
                    <a:solidFill>
                      <a:schemeClr val="bg1"/>
                    </a:solidFill>
                    <a:effectLst>
                      <a:outerShdw blurRad="38100" dist="38100" dir="2700000" algn="tl">
                        <a:srgbClr val="000000">
                          <a:alpha val="43137"/>
                        </a:srgbClr>
                      </a:outerShdw>
                    </a:effectLst>
                    <a:latin typeface="Times New Roman" pitchFamily="18" charset="0"/>
                  </a:rPr>
                  <a:t>Product</a:t>
                </a:r>
                <a:br>
                  <a:rPr lang="en-US" sz="2400" b="1" dirty="0">
                    <a:solidFill>
                      <a:schemeClr val="bg1"/>
                    </a:solidFill>
                    <a:effectLst>
                      <a:outerShdw blurRad="38100" dist="38100" dir="2700000" algn="tl">
                        <a:srgbClr val="000000">
                          <a:alpha val="43137"/>
                        </a:srgbClr>
                      </a:outerShdw>
                    </a:effectLst>
                    <a:latin typeface="Times New Roman" pitchFamily="18" charset="0"/>
                  </a:rPr>
                </a:br>
                <a:r>
                  <a:rPr lang="en-US" sz="2400" b="1" dirty="0">
                    <a:solidFill>
                      <a:schemeClr val="bg1"/>
                    </a:solidFill>
                    <a:effectLst>
                      <a:outerShdw blurRad="38100" dist="38100" dir="2700000" algn="tl">
                        <a:srgbClr val="000000">
                          <a:alpha val="43137"/>
                        </a:srgbClr>
                      </a:outerShdw>
                    </a:effectLst>
                    <a:latin typeface="Times New Roman" pitchFamily="18" charset="0"/>
                  </a:rPr>
                  <a:t>Costs</a:t>
                </a:r>
              </a:p>
            </p:txBody>
          </p:sp>
          <p:sp>
            <p:nvSpPr>
              <p:cNvPr id="37900" name="Rectangle 3093"/>
              <p:cNvSpPr>
                <a:spLocks noChangeArrowheads="1"/>
              </p:cNvSpPr>
              <p:nvPr/>
            </p:nvSpPr>
            <p:spPr bwMode="auto">
              <a:xfrm>
                <a:off x="263" y="2976"/>
                <a:ext cx="768" cy="672"/>
              </a:xfrm>
              <a:prstGeom prst="rect">
                <a:avLst/>
              </a:prstGeom>
              <a:solidFill>
                <a:srgbClr val="009900"/>
              </a:solidFill>
              <a:ln w="28575">
                <a:solidFill>
                  <a:schemeClr val="tx1"/>
                </a:solidFill>
                <a:miter lim="800000"/>
                <a:headEnd/>
                <a:tailEnd/>
              </a:ln>
            </p:spPr>
            <p:txBody>
              <a:bodyPr wrap="none" anchor="ctr"/>
              <a:lstStyle/>
              <a:p>
                <a:pPr algn="ctr">
                  <a:defRPr/>
                </a:pPr>
                <a:r>
                  <a:rPr lang="en-US" sz="2400" b="1" dirty="0">
                    <a:solidFill>
                      <a:srgbClr val="FFFFFF"/>
                    </a:solidFill>
                    <a:effectLst>
                      <a:outerShdw blurRad="38100" dist="38100" dir="2700000" algn="tl">
                        <a:srgbClr val="000000">
                          <a:alpha val="43137"/>
                        </a:srgbClr>
                      </a:outerShdw>
                    </a:effectLst>
                    <a:latin typeface="Times New Roman" pitchFamily="18" charset="0"/>
                  </a:rPr>
                  <a:t>Period</a:t>
                </a:r>
                <a:br>
                  <a:rPr lang="en-US" sz="2400" b="1" dirty="0">
                    <a:solidFill>
                      <a:srgbClr val="FFFFFF"/>
                    </a:solidFill>
                    <a:effectLst>
                      <a:outerShdw blurRad="38100" dist="38100" dir="2700000" algn="tl">
                        <a:srgbClr val="000000">
                          <a:alpha val="43137"/>
                        </a:srgbClr>
                      </a:outerShdw>
                    </a:effectLst>
                    <a:latin typeface="Times New Roman" pitchFamily="18" charset="0"/>
                  </a:rPr>
                </a:br>
                <a:r>
                  <a:rPr lang="en-US" sz="2400" b="1" dirty="0">
                    <a:solidFill>
                      <a:srgbClr val="FFFFFF"/>
                    </a:solidFill>
                    <a:effectLst>
                      <a:outerShdw blurRad="38100" dist="38100" dir="2700000" algn="tl">
                        <a:srgbClr val="000000">
                          <a:alpha val="43137"/>
                        </a:srgbClr>
                      </a:outerShdw>
                    </a:effectLst>
                    <a:latin typeface="Times New Roman" pitchFamily="18" charset="0"/>
                  </a:rPr>
                  <a:t>Costs</a:t>
                </a:r>
                <a:endParaRPr lang="en-US" sz="2400" b="1" dirty="0">
                  <a:effectLst>
                    <a:outerShdw blurRad="38100" dist="38100" dir="2700000" algn="tl">
                      <a:srgbClr val="000000">
                        <a:alpha val="43137"/>
                      </a:srgbClr>
                    </a:outerShdw>
                  </a:effectLst>
                  <a:latin typeface="Times New Roman" pitchFamily="18" charset="0"/>
                </a:endParaRPr>
              </a:p>
            </p:txBody>
          </p:sp>
        </p:grpSp>
        <p:sp>
          <p:nvSpPr>
            <p:cNvPr id="27657" name="AutoShape 3094"/>
            <p:cNvSpPr>
              <a:spLocks/>
            </p:cNvSpPr>
            <p:nvPr/>
          </p:nvSpPr>
          <p:spPr bwMode="auto">
            <a:xfrm>
              <a:off x="96" y="1632"/>
              <a:ext cx="192" cy="1344"/>
            </a:xfrm>
            <a:prstGeom prst="rightBrace">
              <a:avLst>
                <a:gd name="adj1" fmla="val 58333"/>
                <a:gd name="adj2" fmla="val 50000"/>
              </a:avLst>
            </a:prstGeom>
            <a:noFill/>
            <a:ln w="57150">
              <a:solidFill>
                <a:srgbClr val="FF0000"/>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solidFill>
                  <a:srgbClr val="FF0000"/>
                </a:solidFill>
              </a:endParaRPr>
            </a:p>
          </p:txBody>
        </p:sp>
        <p:sp>
          <p:nvSpPr>
            <p:cNvPr id="27658" name="AutoShape 3095"/>
            <p:cNvSpPr>
              <a:spLocks/>
            </p:cNvSpPr>
            <p:nvPr/>
          </p:nvSpPr>
          <p:spPr bwMode="auto">
            <a:xfrm>
              <a:off x="96" y="2968"/>
              <a:ext cx="192" cy="666"/>
            </a:xfrm>
            <a:prstGeom prst="rightBrace">
              <a:avLst>
                <a:gd name="adj1" fmla="val 28906"/>
                <a:gd name="adj2" fmla="val 50000"/>
              </a:avLst>
            </a:prstGeom>
            <a:noFill/>
            <a:ln w="57150">
              <a:solidFill>
                <a:srgbClr val="00B050"/>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29066"/>
                                        </p:tgtEl>
                                        <p:attrNameLst>
                                          <p:attrName>style.visibility</p:attrName>
                                        </p:attrNameLst>
                                      </p:cBhvr>
                                      <p:to>
                                        <p:strVal val="visible"/>
                                      </p:to>
                                    </p:set>
                                    <p:animEffect transition="in" filter="dissolve">
                                      <p:cBhvr>
                                        <p:cTn id="7" dur="500"/>
                                        <p:tgtEl>
                                          <p:spTgt spid="429066"/>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500"/>
                                        <p:tgtEl>
                                          <p:spTgt spid="3"/>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29067"/>
                                        </p:tgtEl>
                                        <p:attrNameLst>
                                          <p:attrName>style.visibility</p:attrName>
                                        </p:attrNameLst>
                                      </p:cBhvr>
                                      <p:to>
                                        <p:strVal val="visible"/>
                                      </p:to>
                                    </p:set>
                                    <p:animEffect transition="in" filter="dissolve">
                                      <p:cBhvr>
                                        <p:cTn id="15" dur="500"/>
                                        <p:tgtEl>
                                          <p:spTgt spid="429067"/>
                                        </p:tgtEl>
                                      </p:cBhvr>
                                    </p:animEffect>
                                  </p:childTnLst>
                                </p:cTn>
                              </p:par>
                            </p:childTnLst>
                          </p:cTn>
                        </p:par>
                        <p:par>
                          <p:cTn id="16" fill="hold" nodeType="afterGroup">
                            <p:stCondLst>
                              <p:cond delay="1500"/>
                            </p:stCondLst>
                            <p:childTnLst>
                              <p:par>
                                <p:cTn id="17" presetID="12" presetClass="entr" presetSubtype="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6" grpId="0" autoUpdateAnimBg="0"/>
      <p:bldP spid="42906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a:defRPr/>
            </a:pPr>
            <a:r>
              <a:rPr lang="en-US" dirty="0" smtClean="0"/>
              <a:t>Traceable Costs Can Become </a:t>
            </a:r>
            <a:br>
              <a:rPr lang="en-US" dirty="0" smtClean="0"/>
            </a:br>
            <a:r>
              <a:rPr lang="en-US" dirty="0" smtClean="0"/>
              <a:t>Common Costs</a:t>
            </a:r>
          </a:p>
        </p:txBody>
      </p:sp>
      <p:sp>
        <p:nvSpPr>
          <p:cNvPr id="52227" name="Text Box 3"/>
          <p:cNvSpPr txBox="1">
            <a:spLocks noChangeArrowheads="1"/>
          </p:cNvSpPr>
          <p:nvPr/>
        </p:nvSpPr>
        <p:spPr bwMode="auto">
          <a:xfrm>
            <a:off x="609600" y="1795463"/>
            <a:ext cx="7924800" cy="1382712"/>
          </a:xfrm>
          <a:prstGeom prst="rect">
            <a:avLst/>
          </a:prstGeom>
          <a:solidFill>
            <a:srgbClr val="FFCC99"/>
          </a:solidFill>
          <a:ln w="9525">
            <a:solidFill>
              <a:schemeClr val="tx1"/>
            </a:solidFill>
            <a:miter lim="800000"/>
            <a:headEnd/>
            <a:tailEnd/>
          </a:ln>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altLang="en-US" sz="2800" b="1"/>
              <a:t>It is important to realize that the traceable fixed costs of one segment may be a common fixed cost of another segment.</a:t>
            </a:r>
          </a:p>
        </p:txBody>
      </p:sp>
      <p:sp>
        <p:nvSpPr>
          <p:cNvPr id="52228" name="Text Box 4"/>
          <p:cNvSpPr txBox="1">
            <a:spLocks noChangeArrowheads="1"/>
          </p:cNvSpPr>
          <p:nvPr/>
        </p:nvSpPr>
        <p:spPr bwMode="auto">
          <a:xfrm>
            <a:off x="685800" y="3395663"/>
            <a:ext cx="5181600"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altLang="en-US" sz="2800" b="1"/>
              <a:t>For example, the landing fee paid to land an airplane at an airport is traceable to the particular flight, but it is not traceable to first-class, business-class, and economy-class passengers.</a:t>
            </a:r>
          </a:p>
        </p:txBody>
      </p:sp>
      <p:pic>
        <p:nvPicPr>
          <p:cNvPr id="522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953000"/>
            <a:ext cx="248443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26"/>
          <p:cNvSpPr>
            <a:spLocks noGrp="1" noChangeArrowheads="1"/>
          </p:cNvSpPr>
          <p:nvPr>
            <p:ph type="title"/>
          </p:nvPr>
        </p:nvSpPr>
        <p:spPr>
          <a:noFill/>
        </p:spPr>
        <p:txBody>
          <a:bodyPr lIns="90488" tIns="44450" rIns="90488" bIns="44450"/>
          <a:lstStyle/>
          <a:p>
            <a:r>
              <a:rPr lang="en-US" altLang="en-US" smtClean="0"/>
              <a:t>Segment Margin</a:t>
            </a:r>
          </a:p>
        </p:txBody>
      </p:sp>
      <p:sp>
        <p:nvSpPr>
          <p:cNvPr id="17412" name="Rectangle 1027"/>
          <p:cNvSpPr>
            <a:spLocks noGrp="1" noChangeArrowheads="1"/>
          </p:cNvSpPr>
          <p:nvPr>
            <p:ph type="body" idx="1"/>
          </p:nvPr>
        </p:nvSpPr>
        <p:spPr>
          <a:xfrm>
            <a:off x="-15875" y="1490663"/>
            <a:ext cx="9144000" cy="1557337"/>
          </a:xfrm>
          <a:noFill/>
        </p:spPr>
        <p:txBody>
          <a:bodyPr lIns="90488" tIns="44450" rIns="90488" bIns="44450"/>
          <a:lstStyle/>
          <a:p>
            <a:pPr algn="ctr">
              <a:lnSpc>
                <a:spcPct val="90000"/>
              </a:lnSpc>
              <a:buFont typeface="Times" pitchFamily="18" charset="0"/>
              <a:buNone/>
            </a:pPr>
            <a:r>
              <a:rPr lang="en-US" altLang="en-US" b="1" smtClean="0">
                <a:cs typeface="Arial" charset="0"/>
              </a:rPr>
              <a:t>The </a:t>
            </a:r>
            <a:r>
              <a:rPr lang="en-US" altLang="en-US" b="1" smtClean="0">
                <a:solidFill>
                  <a:srgbClr val="0070C0"/>
                </a:solidFill>
                <a:cs typeface="Arial" charset="0"/>
              </a:rPr>
              <a:t>segment margin</a:t>
            </a:r>
            <a:r>
              <a:rPr lang="en-US" altLang="en-US" b="1" smtClean="0">
                <a:cs typeface="Arial" charset="0"/>
              </a:rPr>
              <a:t>, which is computed by subtracting the traceable fixed costs of a segment from its contribution margin, is the </a:t>
            </a:r>
            <a:r>
              <a:rPr lang="en-US" altLang="en-US" b="1" smtClean="0">
                <a:solidFill>
                  <a:srgbClr val="0070C0"/>
                </a:solidFill>
                <a:cs typeface="Arial" charset="0"/>
              </a:rPr>
              <a:t>best gauge </a:t>
            </a:r>
            <a:r>
              <a:rPr lang="en-US" altLang="en-US" b="1" smtClean="0">
                <a:cs typeface="Arial" charset="0"/>
              </a:rPr>
              <a:t>of the long-run profitability of a segment.</a:t>
            </a:r>
          </a:p>
        </p:txBody>
      </p:sp>
      <p:graphicFrame>
        <p:nvGraphicFramePr>
          <p:cNvPr id="17410" name="Object 2"/>
          <p:cNvGraphicFramePr>
            <a:graphicFrameLocks/>
          </p:cNvGraphicFramePr>
          <p:nvPr/>
        </p:nvGraphicFramePr>
        <p:xfrm>
          <a:off x="2733675" y="3127375"/>
          <a:ext cx="3633788" cy="3127375"/>
        </p:xfrm>
        <a:graphic>
          <a:graphicData uri="http://schemas.openxmlformats.org/presentationml/2006/ole">
            <mc:AlternateContent xmlns:mc="http://schemas.openxmlformats.org/markup-compatibility/2006">
              <mc:Choice xmlns:v="urn:schemas-microsoft-com:vml" Requires="v">
                <p:oleObj spid="_x0000_s17416" name="Clip" r:id="rId4" imgW="6980040" imgH="6010200" progId="MS_ClipArt_Gallery.2">
                  <p:embed/>
                </p:oleObj>
              </mc:Choice>
              <mc:Fallback>
                <p:oleObj name="Clip" r:id="rId4" imgW="6980040" imgH="6010200" progId="MS_ClipArt_Gallery.2">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3675" y="3127375"/>
                        <a:ext cx="3633788" cy="3127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3" name="Rectangle 1029"/>
          <p:cNvSpPr>
            <a:spLocks noChangeArrowheads="1"/>
          </p:cNvSpPr>
          <p:nvPr/>
        </p:nvSpPr>
        <p:spPr bwMode="auto">
          <a:xfrm>
            <a:off x="4103688" y="6251575"/>
            <a:ext cx="8953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400" b="1">
                <a:solidFill>
                  <a:schemeClr val="tx2"/>
                </a:solidFill>
              </a:rPr>
              <a:t>Time</a:t>
            </a:r>
          </a:p>
        </p:txBody>
      </p:sp>
      <p:sp>
        <p:nvSpPr>
          <p:cNvPr id="17414" name="Rectangle 1030"/>
          <p:cNvSpPr>
            <a:spLocks noChangeArrowheads="1"/>
          </p:cNvSpPr>
          <p:nvPr/>
        </p:nvSpPr>
        <p:spPr bwMode="auto">
          <a:xfrm rot="-5400000">
            <a:off x="1933575" y="4537075"/>
            <a:ext cx="1158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400" b="1">
                <a:solidFill>
                  <a:schemeClr val="tx2"/>
                </a:solidFill>
              </a:rPr>
              <a:t>Profits</a:t>
            </a:r>
          </a:p>
        </p:txBody>
      </p:sp>
    </p:spTree>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p:spPr>
        <p:txBody>
          <a:bodyPr lIns="90488" tIns="44450" rIns="90488" bIns="44450"/>
          <a:lstStyle/>
          <a:p>
            <a:r>
              <a:rPr lang="en-US" altLang="en-US" smtClean="0"/>
              <a:t>Traceable and Common Costs</a:t>
            </a:r>
          </a:p>
        </p:txBody>
      </p:sp>
      <p:sp>
        <p:nvSpPr>
          <p:cNvPr id="339971" name="AutoShape 3"/>
          <p:cNvSpPr>
            <a:spLocks noChangeArrowheads="1"/>
          </p:cNvSpPr>
          <p:nvPr/>
        </p:nvSpPr>
        <p:spPr bwMode="auto">
          <a:xfrm>
            <a:off x="3381375" y="2033588"/>
            <a:ext cx="1847850" cy="1009650"/>
          </a:xfrm>
          <a:prstGeom prst="octagon">
            <a:avLst>
              <a:gd name="adj" fmla="val 29282"/>
            </a:avLst>
          </a:prstGeom>
          <a:solidFill>
            <a:schemeClr val="accent4">
              <a:lumMod val="20000"/>
              <a:lumOff val="80000"/>
            </a:schemeClr>
          </a:solidFill>
          <a:ln w="57150" cmpd="thinThick">
            <a:solidFill>
              <a:schemeClr val="tx1"/>
            </a:solidFill>
            <a:miter lim="800000"/>
            <a:headEnd/>
            <a:tailEnd/>
          </a:ln>
          <a:effectLst/>
        </p:spPr>
        <p:txBody>
          <a:bodyPr wrap="none" anchor="ctr"/>
          <a:lstStyle/>
          <a:p>
            <a:pPr>
              <a:defRPr/>
            </a:pPr>
            <a:endParaRPr lang="en-US" dirty="0"/>
          </a:p>
        </p:txBody>
      </p:sp>
      <p:sp>
        <p:nvSpPr>
          <p:cNvPr id="53252" name="Rectangle 4"/>
          <p:cNvSpPr>
            <a:spLocks noChangeArrowheads="1"/>
          </p:cNvSpPr>
          <p:nvPr/>
        </p:nvSpPr>
        <p:spPr bwMode="auto">
          <a:xfrm>
            <a:off x="3721100" y="2066925"/>
            <a:ext cx="118268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800" b="1">
                <a:solidFill>
                  <a:srgbClr val="663300"/>
                </a:solidFill>
              </a:rPr>
              <a:t>Fixed</a:t>
            </a:r>
          </a:p>
          <a:p>
            <a:pPr eaLnBrk="1" hangingPunct="1"/>
            <a:r>
              <a:rPr lang="en-US" altLang="en-US" sz="2800" b="1">
                <a:solidFill>
                  <a:srgbClr val="663300"/>
                </a:solidFill>
              </a:rPr>
              <a:t>Costs</a:t>
            </a:r>
          </a:p>
        </p:txBody>
      </p:sp>
      <p:grpSp>
        <p:nvGrpSpPr>
          <p:cNvPr id="2" name="Group 5"/>
          <p:cNvGrpSpPr>
            <a:grpSpLocks/>
          </p:cNvGrpSpPr>
          <p:nvPr/>
        </p:nvGrpSpPr>
        <p:grpSpPr bwMode="auto">
          <a:xfrm>
            <a:off x="1095375" y="3084513"/>
            <a:ext cx="3260725" cy="2782887"/>
            <a:chOff x="690" y="1688"/>
            <a:chExt cx="2054" cy="1753"/>
          </a:xfrm>
        </p:grpSpPr>
        <p:grpSp>
          <p:nvGrpSpPr>
            <p:cNvPr id="53265" name="Group 6"/>
            <p:cNvGrpSpPr>
              <a:grpSpLocks/>
            </p:cNvGrpSpPr>
            <p:nvPr/>
          </p:nvGrpSpPr>
          <p:grpSpPr bwMode="auto">
            <a:xfrm>
              <a:off x="690" y="1688"/>
              <a:ext cx="2054" cy="1270"/>
              <a:chOff x="690" y="1688"/>
              <a:chExt cx="2054" cy="1270"/>
            </a:xfrm>
          </p:grpSpPr>
          <p:sp>
            <p:nvSpPr>
              <p:cNvPr id="53267" name="Line 7"/>
              <p:cNvSpPr>
                <a:spLocks noChangeShapeType="1"/>
              </p:cNvSpPr>
              <p:nvPr/>
            </p:nvSpPr>
            <p:spPr bwMode="auto">
              <a:xfrm flipH="1">
                <a:off x="1960" y="1688"/>
                <a:ext cx="784" cy="512"/>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8" name="Rectangle 8"/>
              <p:cNvSpPr>
                <a:spLocks noChangeArrowheads="1"/>
              </p:cNvSpPr>
              <p:nvPr/>
            </p:nvSpPr>
            <p:spPr bwMode="auto">
              <a:xfrm>
                <a:off x="690" y="2226"/>
                <a:ext cx="1260" cy="732"/>
              </a:xfrm>
              <a:prstGeom prst="rect">
                <a:avLst/>
              </a:prstGeom>
              <a:solidFill>
                <a:srgbClr val="E1FFE1"/>
              </a:solidFill>
              <a:ln w="57150" cmpd="thinThick">
                <a:solidFill>
                  <a:srgbClr val="008000"/>
                </a:solidFill>
                <a:miter lim="800000"/>
                <a:headEnd/>
                <a:tailEnd/>
              </a:ln>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p>
            </p:txBody>
          </p:sp>
          <p:sp>
            <p:nvSpPr>
              <p:cNvPr id="53269" name="Rectangle 9"/>
              <p:cNvSpPr>
                <a:spLocks noChangeArrowheads="1"/>
              </p:cNvSpPr>
              <p:nvPr/>
            </p:nvSpPr>
            <p:spPr bwMode="auto">
              <a:xfrm>
                <a:off x="740" y="2430"/>
                <a:ext cx="1162" cy="325"/>
              </a:xfrm>
              <a:prstGeom prst="rect">
                <a:avLst/>
              </a:prstGeom>
              <a:solidFill>
                <a:srgbClr val="E1FFE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800" b="1">
                    <a:solidFill>
                      <a:srgbClr val="008000"/>
                    </a:solidFill>
                  </a:rPr>
                  <a:t>Traceable</a:t>
                </a:r>
              </a:p>
            </p:txBody>
          </p:sp>
        </p:grpSp>
        <p:sp>
          <p:nvSpPr>
            <p:cNvPr id="339978" name="Rectangle 10"/>
            <p:cNvSpPr>
              <a:spLocks noChangeArrowheads="1"/>
            </p:cNvSpPr>
            <p:nvPr/>
          </p:nvSpPr>
          <p:spPr bwMode="auto">
            <a:xfrm>
              <a:off x="1284" y="3174"/>
              <a:ext cx="114" cy="267"/>
            </a:xfrm>
            <a:prstGeom prst="rect">
              <a:avLst/>
            </a:prstGeom>
            <a:noFill/>
            <a:ln w="12700">
              <a:noFill/>
              <a:miter lim="800000"/>
              <a:headEnd/>
              <a:tailEnd/>
            </a:ln>
            <a:effectLst/>
          </p:spPr>
          <p:txBody>
            <a:bodyPr wrap="none" lIns="90488" tIns="44450" rIns="90488" bIns="44450">
              <a:spAutoFit/>
            </a:bodyPr>
            <a:lstStyle/>
            <a:p>
              <a:pPr algn="ctr">
                <a:defRPr/>
              </a:pPr>
              <a:endParaRPr lang="en-US" sz="2200" b="1" dirty="0">
                <a:solidFill>
                  <a:schemeClr val="tx2"/>
                </a:solidFill>
                <a:effectLst>
                  <a:outerShdw blurRad="38100" dist="38100" dir="2700000" algn="tl">
                    <a:srgbClr val="000000"/>
                  </a:outerShdw>
                </a:effectLst>
              </a:endParaRPr>
            </a:p>
          </p:txBody>
        </p:sp>
      </p:grpSp>
      <p:grpSp>
        <p:nvGrpSpPr>
          <p:cNvPr id="4" name="Group 11"/>
          <p:cNvGrpSpPr>
            <a:grpSpLocks/>
          </p:cNvGrpSpPr>
          <p:nvPr/>
        </p:nvGrpSpPr>
        <p:grpSpPr bwMode="auto">
          <a:xfrm>
            <a:off x="4403725" y="3071813"/>
            <a:ext cx="3311525" cy="2620962"/>
            <a:chOff x="2744" y="1688"/>
            <a:chExt cx="2086" cy="1651"/>
          </a:xfrm>
        </p:grpSpPr>
        <p:grpSp>
          <p:nvGrpSpPr>
            <p:cNvPr id="53260" name="Group 12"/>
            <p:cNvGrpSpPr>
              <a:grpSpLocks/>
            </p:cNvGrpSpPr>
            <p:nvPr/>
          </p:nvGrpSpPr>
          <p:grpSpPr bwMode="auto">
            <a:xfrm>
              <a:off x="2744" y="1688"/>
              <a:ext cx="2086" cy="1270"/>
              <a:chOff x="2744" y="1688"/>
              <a:chExt cx="2086" cy="1270"/>
            </a:xfrm>
          </p:grpSpPr>
          <p:sp>
            <p:nvSpPr>
              <p:cNvPr id="53262" name="Line 13"/>
              <p:cNvSpPr>
                <a:spLocks noChangeShapeType="1"/>
              </p:cNvSpPr>
              <p:nvPr/>
            </p:nvSpPr>
            <p:spPr bwMode="auto">
              <a:xfrm>
                <a:off x="2744" y="1688"/>
                <a:ext cx="800" cy="512"/>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3" name="Rectangle 14"/>
              <p:cNvSpPr>
                <a:spLocks noChangeArrowheads="1"/>
              </p:cNvSpPr>
              <p:nvPr/>
            </p:nvSpPr>
            <p:spPr bwMode="auto">
              <a:xfrm>
                <a:off x="3570" y="2226"/>
                <a:ext cx="1260" cy="732"/>
              </a:xfrm>
              <a:prstGeom prst="rect">
                <a:avLst/>
              </a:prstGeom>
              <a:solidFill>
                <a:srgbClr val="E1FFE1"/>
              </a:solidFill>
              <a:ln w="57150" cmpd="thinThick">
                <a:solidFill>
                  <a:srgbClr val="008000"/>
                </a:solidFill>
                <a:miter lim="800000"/>
                <a:headEnd/>
                <a:tailEnd/>
              </a:ln>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p>
            </p:txBody>
          </p:sp>
          <p:sp>
            <p:nvSpPr>
              <p:cNvPr id="53264" name="Rectangle 15"/>
              <p:cNvSpPr>
                <a:spLocks noChangeArrowheads="1"/>
              </p:cNvSpPr>
              <p:nvPr/>
            </p:nvSpPr>
            <p:spPr bwMode="auto">
              <a:xfrm>
                <a:off x="3647" y="2430"/>
                <a:ext cx="1096" cy="328"/>
              </a:xfrm>
              <a:prstGeom prst="rect">
                <a:avLst/>
              </a:prstGeom>
              <a:solidFill>
                <a:srgbClr val="E1FFE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n-US" altLang="en-US" sz="2800" b="1">
                    <a:solidFill>
                      <a:srgbClr val="008000"/>
                    </a:solidFill>
                  </a:rPr>
                  <a:t>Common</a:t>
                </a:r>
              </a:p>
            </p:txBody>
          </p:sp>
        </p:grpSp>
        <p:sp>
          <p:nvSpPr>
            <p:cNvPr id="339984" name="Rectangle 16"/>
            <p:cNvSpPr>
              <a:spLocks noChangeArrowheads="1"/>
            </p:cNvSpPr>
            <p:nvPr/>
          </p:nvSpPr>
          <p:spPr bwMode="auto">
            <a:xfrm>
              <a:off x="4126" y="3072"/>
              <a:ext cx="114" cy="267"/>
            </a:xfrm>
            <a:prstGeom prst="rect">
              <a:avLst/>
            </a:prstGeom>
            <a:noFill/>
            <a:ln w="12700">
              <a:noFill/>
              <a:miter lim="800000"/>
              <a:headEnd/>
              <a:tailEnd/>
            </a:ln>
            <a:effectLst/>
          </p:spPr>
          <p:txBody>
            <a:bodyPr wrap="none" lIns="90488" tIns="44450" rIns="90488" bIns="44450">
              <a:spAutoFit/>
            </a:bodyPr>
            <a:lstStyle/>
            <a:p>
              <a:pPr algn="ctr">
                <a:defRPr/>
              </a:pPr>
              <a:endParaRPr lang="en-US" sz="2200" b="1" dirty="0">
                <a:solidFill>
                  <a:schemeClr val="tx2"/>
                </a:solidFill>
                <a:effectLst>
                  <a:outerShdw blurRad="38100" dist="38100" dir="2700000" algn="tl">
                    <a:srgbClr val="000000"/>
                  </a:outerShdw>
                </a:effectLst>
              </a:endParaRPr>
            </a:p>
          </p:txBody>
        </p:sp>
      </p:grpSp>
      <p:grpSp>
        <p:nvGrpSpPr>
          <p:cNvPr id="6" name="Group 17"/>
          <p:cNvGrpSpPr>
            <a:grpSpLocks/>
          </p:cNvGrpSpPr>
          <p:nvPr/>
        </p:nvGrpSpPr>
        <p:grpSpPr bwMode="auto">
          <a:xfrm>
            <a:off x="5181600" y="2233613"/>
            <a:ext cx="3200400" cy="3098800"/>
            <a:chOff x="3264" y="1152"/>
            <a:chExt cx="2016" cy="1952"/>
          </a:xfrm>
        </p:grpSpPr>
        <p:sp>
          <p:nvSpPr>
            <p:cNvPr id="339986" name="Rectangle 18"/>
            <p:cNvSpPr>
              <a:spLocks noChangeArrowheads="1"/>
            </p:cNvSpPr>
            <p:nvPr/>
          </p:nvSpPr>
          <p:spPr bwMode="auto">
            <a:xfrm>
              <a:off x="3264" y="1152"/>
              <a:ext cx="2016" cy="863"/>
            </a:xfrm>
            <a:prstGeom prst="rect">
              <a:avLst/>
            </a:prstGeom>
            <a:noFill/>
            <a:ln w="12700">
              <a:noFill/>
              <a:miter lim="800000"/>
              <a:headEnd/>
              <a:tailEnd/>
            </a:ln>
            <a:effectLst/>
          </p:spPr>
          <p:txBody>
            <a:bodyPr lIns="90488" tIns="44450" rIns="90488" bIns="44450">
              <a:spAutoFit/>
            </a:bodyPr>
            <a:lstStyle/>
            <a:p>
              <a:pPr algn="ctr">
                <a:defRPr/>
              </a:pPr>
              <a:r>
                <a:rPr lang="en-US" sz="2800" b="1" dirty="0">
                  <a:solidFill>
                    <a:srgbClr val="FC0128"/>
                  </a:solidFill>
                  <a:effectLst>
                    <a:outerShdw blurRad="38100" dist="38100" dir="2700000" algn="tl">
                      <a:srgbClr val="000000"/>
                    </a:outerShdw>
                  </a:effectLst>
                </a:rPr>
                <a:t>Don’t allocate</a:t>
              </a:r>
            </a:p>
            <a:p>
              <a:pPr algn="ctr">
                <a:defRPr/>
              </a:pPr>
              <a:r>
                <a:rPr lang="en-US" sz="2800" b="1" dirty="0">
                  <a:solidFill>
                    <a:srgbClr val="FC0128"/>
                  </a:solidFill>
                  <a:effectLst>
                    <a:outerShdw blurRad="38100" dist="38100" dir="2700000" algn="tl">
                      <a:srgbClr val="000000"/>
                    </a:outerShdw>
                  </a:effectLst>
                </a:rPr>
                <a:t>common costs to segments.</a:t>
              </a:r>
            </a:p>
          </p:txBody>
        </p:sp>
        <p:grpSp>
          <p:nvGrpSpPr>
            <p:cNvPr id="53257" name="Group 19"/>
            <p:cNvGrpSpPr>
              <a:grpSpLocks/>
            </p:cNvGrpSpPr>
            <p:nvPr/>
          </p:nvGrpSpPr>
          <p:grpSpPr bwMode="auto">
            <a:xfrm>
              <a:off x="3664" y="2080"/>
              <a:ext cx="1024" cy="1024"/>
              <a:chOff x="3664" y="2080"/>
              <a:chExt cx="1024" cy="1024"/>
            </a:xfrm>
          </p:grpSpPr>
          <p:sp>
            <p:nvSpPr>
              <p:cNvPr id="53258" name="Oval 20"/>
              <p:cNvSpPr>
                <a:spLocks noChangeArrowheads="1"/>
              </p:cNvSpPr>
              <p:nvPr/>
            </p:nvSpPr>
            <p:spPr bwMode="auto">
              <a:xfrm>
                <a:off x="3664" y="2080"/>
                <a:ext cx="1024" cy="1024"/>
              </a:xfrm>
              <a:prstGeom prst="ellipse">
                <a:avLst/>
              </a:prstGeom>
              <a:noFill/>
              <a:ln w="508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p>
            </p:txBody>
          </p:sp>
          <p:sp>
            <p:nvSpPr>
              <p:cNvPr id="53259" name="Line 21"/>
              <p:cNvSpPr>
                <a:spLocks noChangeShapeType="1"/>
              </p:cNvSpPr>
              <p:nvPr/>
            </p:nvSpPr>
            <p:spPr bwMode="auto">
              <a:xfrm flipH="1">
                <a:off x="3872" y="2176"/>
                <a:ext cx="560" cy="832"/>
              </a:xfrm>
              <a:prstGeom prst="line">
                <a:avLst/>
              </a:prstGeom>
              <a:noFill/>
              <a:ln w="50800">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057400"/>
            <a:ext cx="9144000" cy="2743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37" name="Rectangle 1026"/>
          <p:cNvSpPr>
            <a:spLocks noGrp="1" noChangeArrowheads="1"/>
          </p:cNvSpPr>
          <p:nvPr>
            <p:ph type="title"/>
          </p:nvPr>
        </p:nvSpPr>
        <p:spPr>
          <a:noFill/>
        </p:spPr>
        <p:txBody>
          <a:bodyPr lIns="90488" tIns="44450" rIns="90488" bIns="44450"/>
          <a:lstStyle/>
          <a:p>
            <a:r>
              <a:rPr lang="en-US" altLang="en-US" smtClean="0"/>
              <a:t>Levels of Segmented Statements</a:t>
            </a:r>
          </a:p>
        </p:txBody>
      </p:sp>
      <p:grpSp>
        <p:nvGrpSpPr>
          <p:cNvPr id="9" name="Group 1027"/>
          <p:cNvGrpSpPr>
            <a:grpSpLocks/>
          </p:cNvGrpSpPr>
          <p:nvPr/>
        </p:nvGrpSpPr>
        <p:grpSpPr bwMode="auto">
          <a:xfrm>
            <a:off x="1641475" y="4543425"/>
            <a:ext cx="7426325" cy="1628775"/>
            <a:chOff x="1034" y="2862"/>
            <a:chExt cx="4678" cy="1026"/>
          </a:xfrm>
          <a:solidFill>
            <a:schemeClr val="bg2"/>
          </a:solidFill>
        </p:grpSpPr>
        <p:sp>
          <p:nvSpPr>
            <p:cNvPr id="344068" name="Rectangle 1028"/>
            <p:cNvSpPr>
              <a:spLocks noChangeArrowheads="1"/>
            </p:cNvSpPr>
            <p:nvPr/>
          </p:nvSpPr>
          <p:spPr bwMode="auto">
            <a:xfrm>
              <a:off x="1034" y="3336"/>
              <a:ext cx="3862" cy="552"/>
            </a:xfrm>
            <a:prstGeom prst="rect">
              <a:avLst/>
            </a:prstGeom>
            <a:grpFill/>
            <a:ln w="57150" cmpd="thinThick">
              <a:solidFill>
                <a:schemeClr val="tx1"/>
              </a:solidFill>
              <a:miter lim="800000"/>
              <a:headEnd/>
              <a:tailEnd/>
            </a:ln>
            <a:effectLst>
              <a:outerShdw dist="53882" dir="2700000" algn="ctr" rotWithShape="0">
                <a:schemeClr val="tx1"/>
              </a:outerShdw>
            </a:effectLst>
          </p:spPr>
          <p:txBody>
            <a:bodyPr lIns="90488" tIns="44450" rIns="90488" bIns="44450">
              <a:spAutoFit/>
            </a:bodyPr>
            <a:lstStyle/>
            <a:p>
              <a:pPr algn="ctr">
                <a:defRPr/>
              </a:pPr>
              <a:r>
                <a:rPr lang="en-US" sz="2400" b="1" dirty="0">
                  <a:solidFill>
                    <a:schemeClr val="tx2"/>
                  </a:solidFill>
                </a:rPr>
                <a:t>Let’s look more closely at the Television Division’s income statement.</a:t>
              </a:r>
            </a:p>
          </p:txBody>
        </p:sp>
        <p:graphicFrame>
          <p:nvGraphicFramePr>
            <p:cNvPr id="18435" name="Object 3"/>
            <p:cNvGraphicFramePr>
              <a:graphicFrameLocks/>
            </p:cNvGraphicFramePr>
            <p:nvPr/>
          </p:nvGraphicFramePr>
          <p:xfrm>
            <a:off x="4704" y="2862"/>
            <a:ext cx="1008" cy="498"/>
          </p:xfrm>
          <a:graphic>
            <a:graphicData uri="http://schemas.openxmlformats.org/presentationml/2006/ole">
              <mc:AlternateContent xmlns:mc="http://schemas.openxmlformats.org/markup-compatibility/2006">
                <mc:Choice xmlns:v="urn:schemas-microsoft-com:vml" Requires="v">
                  <p:oleObj spid="_x0000_s18443" name="Clip" r:id="rId4" imgW="8321400" imgH="5783040" progId="MS_ClipArt_Gallery.2">
                    <p:embed/>
                  </p:oleObj>
                </mc:Choice>
                <mc:Fallback>
                  <p:oleObj name="Clip" r:id="rId4" imgW="8321400" imgH="5783040"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 y="2862"/>
                          <a:ext cx="1008" cy="49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8439" name="Rectangle 1030"/>
          <p:cNvSpPr>
            <a:spLocks noChangeArrowheads="1"/>
          </p:cNvSpPr>
          <p:nvPr/>
        </p:nvSpPr>
        <p:spPr bwMode="auto">
          <a:xfrm>
            <a:off x="1082675" y="1371600"/>
            <a:ext cx="7058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3600" b="1">
                <a:solidFill>
                  <a:schemeClr val="tx2"/>
                </a:solidFill>
                <a:latin typeface="Arial Rounded MT Bold" pitchFamily="34" charset="0"/>
              </a:rPr>
              <a:t>Webber, Inc. has two divisions.</a:t>
            </a:r>
          </a:p>
        </p:txBody>
      </p:sp>
      <p:graphicFrame>
        <p:nvGraphicFramePr>
          <p:cNvPr id="18434" name="Object 2"/>
          <p:cNvGraphicFramePr>
            <a:graphicFrameLocks/>
          </p:cNvGraphicFramePr>
          <p:nvPr/>
        </p:nvGraphicFramePr>
        <p:xfrm>
          <a:off x="541338" y="2243138"/>
          <a:ext cx="8362950" cy="2405062"/>
        </p:xfrm>
        <a:graphic>
          <a:graphicData uri="http://schemas.openxmlformats.org/presentationml/2006/ole">
            <mc:AlternateContent xmlns:mc="http://schemas.openxmlformats.org/markup-compatibility/2006">
              <mc:Choice xmlns:v="urn:schemas-microsoft-com:vml" Requires="v">
                <p:oleObj spid="_x0000_s18444" name="MS Org Chart" r:id="rId6" imgW="8604000" imgH="2457360" progId="OrgPlusWOPX.4">
                  <p:embed followColorScheme="full"/>
                </p:oleObj>
              </mc:Choice>
              <mc:Fallback>
                <p:oleObj name="MS Org Chart" r:id="rId6" imgW="8604000" imgH="2457360" progId="OrgPlusWOPX.4">
                  <p:embed followColorScheme="full"/>
                  <p:pic>
                    <p:nvPicPr>
                      <p:cNvPr id="0" name="Object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338" y="2243138"/>
                        <a:ext cx="8362950" cy="2405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noFill/>
        </p:spPr>
        <p:txBody>
          <a:bodyPr lIns="90488" tIns="44450" rIns="90488" bIns="44450"/>
          <a:lstStyle/>
          <a:p>
            <a:r>
              <a:rPr lang="en-US" altLang="en-US" smtClean="0"/>
              <a:t>Levels of Segmented Statements</a:t>
            </a:r>
          </a:p>
        </p:txBody>
      </p:sp>
      <p:graphicFrame>
        <p:nvGraphicFramePr>
          <p:cNvPr id="19458" name="Object 2"/>
          <p:cNvGraphicFramePr>
            <a:graphicFrameLocks/>
          </p:cNvGraphicFramePr>
          <p:nvPr/>
        </p:nvGraphicFramePr>
        <p:xfrm>
          <a:off x="381000" y="2514600"/>
          <a:ext cx="5257800" cy="4038600"/>
        </p:xfrm>
        <a:graphic>
          <a:graphicData uri="http://schemas.openxmlformats.org/presentationml/2006/ole">
            <mc:AlternateContent xmlns:mc="http://schemas.openxmlformats.org/markup-compatibility/2006">
              <mc:Choice xmlns:v="urn:schemas-microsoft-com:vml" Requires="v">
                <p:oleObj spid="_x0000_s19469" name="Worksheet" r:id="rId4" imgW="2315037" imgH="1753119" progId="Excel.Sheet.8">
                  <p:embed/>
                </p:oleObj>
              </mc:Choice>
              <mc:Fallback>
                <p:oleObj name="Worksheet" r:id="rId4" imgW="2315037" imgH="1753119"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14600"/>
                        <a:ext cx="5257800" cy="403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5"/>
          <p:cNvGrpSpPr>
            <a:grpSpLocks/>
          </p:cNvGrpSpPr>
          <p:nvPr/>
        </p:nvGrpSpPr>
        <p:grpSpPr bwMode="auto">
          <a:xfrm>
            <a:off x="5410200" y="2422525"/>
            <a:ext cx="3249613" cy="1971675"/>
            <a:chOff x="3544" y="1456"/>
            <a:chExt cx="2047" cy="1242"/>
          </a:xfrm>
        </p:grpSpPr>
        <p:sp>
          <p:nvSpPr>
            <p:cNvPr id="346118" name="Rectangle 6"/>
            <p:cNvSpPr>
              <a:spLocks noChangeArrowheads="1"/>
            </p:cNvSpPr>
            <p:nvPr/>
          </p:nvSpPr>
          <p:spPr bwMode="auto">
            <a:xfrm>
              <a:off x="3928" y="1456"/>
              <a:ext cx="1663" cy="1242"/>
            </a:xfrm>
            <a:prstGeom prst="rect">
              <a:avLst/>
            </a:prstGeom>
            <a:solidFill>
              <a:srgbClr val="E1FFE1"/>
            </a:solidFill>
            <a:ln w="57150" cmpd="thinThick">
              <a:solidFill>
                <a:srgbClr val="008000"/>
              </a:solidFill>
              <a:miter lim="800000"/>
              <a:headEnd/>
              <a:tailEnd/>
            </a:ln>
            <a:effectLst>
              <a:outerShdw dist="53882" dir="2700000" algn="ctr" rotWithShape="0">
                <a:schemeClr val="tx1"/>
              </a:outerShdw>
            </a:effectLst>
          </p:spPr>
          <p:txBody>
            <a:bodyPr wrap="none" lIns="90488" tIns="44450" rIns="90488" bIns="44450">
              <a:spAutoFit/>
            </a:bodyPr>
            <a:lstStyle/>
            <a:p>
              <a:pPr algn="ctr">
                <a:defRPr/>
              </a:pPr>
              <a:r>
                <a:rPr lang="en-US" sz="2400" b="1" dirty="0">
                  <a:solidFill>
                    <a:srgbClr val="008000"/>
                  </a:solidFill>
                </a:rPr>
                <a:t>Cost of goods</a:t>
              </a:r>
            </a:p>
            <a:p>
              <a:pPr algn="ctr">
                <a:defRPr/>
              </a:pPr>
              <a:r>
                <a:rPr lang="en-US" sz="2400" b="1" dirty="0">
                  <a:solidFill>
                    <a:srgbClr val="008000"/>
                  </a:solidFill>
                </a:rPr>
                <a:t>sold consists of </a:t>
              </a:r>
            </a:p>
            <a:p>
              <a:pPr algn="ctr">
                <a:defRPr/>
              </a:pPr>
              <a:r>
                <a:rPr lang="en-US" sz="2400" b="1" dirty="0">
                  <a:solidFill>
                    <a:srgbClr val="008000"/>
                  </a:solidFill>
                </a:rPr>
                <a:t>variable </a:t>
              </a:r>
              <a:br>
                <a:rPr lang="en-US" sz="2400" b="1" dirty="0">
                  <a:solidFill>
                    <a:srgbClr val="008000"/>
                  </a:solidFill>
                </a:rPr>
              </a:br>
              <a:r>
                <a:rPr lang="en-US" sz="2400" b="1" dirty="0">
                  <a:solidFill>
                    <a:srgbClr val="008000"/>
                  </a:solidFill>
                </a:rPr>
                <a:t>manufacturing</a:t>
              </a:r>
            </a:p>
            <a:p>
              <a:pPr algn="ctr">
                <a:defRPr/>
              </a:pPr>
              <a:r>
                <a:rPr lang="en-US" sz="2400" b="1" dirty="0">
                  <a:solidFill>
                    <a:srgbClr val="008000"/>
                  </a:solidFill>
                </a:rPr>
                <a:t>costs.</a:t>
              </a:r>
            </a:p>
          </p:txBody>
        </p:sp>
        <p:sp>
          <p:nvSpPr>
            <p:cNvPr id="19467" name="Line 7"/>
            <p:cNvSpPr>
              <a:spLocks noChangeShapeType="1"/>
            </p:cNvSpPr>
            <p:nvPr/>
          </p:nvSpPr>
          <p:spPr bwMode="auto">
            <a:xfrm flipH="1">
              <a:off x="3544" y="2592"/>
              <a:ext cx="39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8"/>
          <p:cNvGrpSpPr>
            <a:grpSpLocks/>
          </p:cNvGrpSpPr>
          <p:nvPr/>
        </p:nvGrpSpPr>
        <p:grpSpPr bwMode="auto">
          <a:xfrm>
            <a:off x="5422900" y="4545013"/>
            <a:ext cx="3143250" cy="1971675"/>
            <a:chOff x="3552" y="2806"/>
            <a:chExt cx="1980" cy="1242"/>
          </a:xfrm>
        </p:grpSpPr>
        <p:sp>
          <p:nvSpPr>
            <p:cNvPr id="19463" name="Line 9"/>
            <p:cNvSpPr>
              <a:spLocks noChangeShapeType="1"/>
            </p:cNvSpPr>
            <p:nvPr/>
          </p:nvSpPr>
          <p:spPr bwMode="auto">
            <a:xfrm flipH="1">
              <a:off x="3552" y="2832"/>
              <a:ext cx="576" cy="64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4" name="Line 10"/>
            <p:cNvSpPr>
              <a:spLocks noChangeShapeType="1"/>
            </p:cNvSpPr>
            <p:nvPr/>
          </p:nvSpPr>
          <p:spPr bwMode="auto">
            <a:xfrm flipH="1">
              <a:off x="3552" y="2841"/>
              <a:ext cx="672"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46123" name="Rectangle 11"/>
            <p:cNvSpPr>
              <a:spLocks noChangeArrowheads="1"/>
            </p:cNvSpPr>
            <p:nvPr/>
          </p:nvSpPr>
          <p:spPr bwMode="auto">
            <a:xfrm>
              <a:off x="4101" y="2806"/>
              <a:ext cx="1431" cy="1242"/>
            </a:xfrm>
            <a:prstGeom prst="rect">
              <a:avLst/>
            </a:prstGeom>
            <a:solidFill>
              <a:srgbClr val="E1FFE1"/>
            </a:solidFill>
            <a:ln w="57150" cmpd="thinThick">
              <a:solidFill>
                <a:srgbClr val="008000"/>
              </a:solidFill>
              <a:miter lim="800000"/>
              <a:headEnd/>
              <a:tailEnd/>
            </a:ln>
            <a:effectLst>
              <a:outerShdw dist="53882" dir="2700000" algn="ctr" rotWithShape="0">
                <a:schemeClr val="tx1"/>
              </a:outerShdw>
            </a:effectLst>
          </p:spPr>
          <p:txBody>
            <a:bodyPr wrap="none" lIns="90488" tIns="44450" rIns="90488" bIns="44450">
              <a:spAutoFit/>
            </a:bodyPr>
            <a:lstStyle/>
            <a:p>
              <a:pPr algn="ctr">
                <a:defRPr/>
              </a:pPr>
              <a:r>
                <a:rPr lang="en-US" sz="2400" b="1" dirty="0">
                  <a:solidFill>
                    <a:srgbClr val="008000"/>
                  </a:solidFill>
                </a:rPr>
                <a:t>Fixed and</a:t>
              </a:r>
            </a:p>
            <a:p>
              <a:pPr algn="ctr">
                <a:defRPr/>
              </a:pPr>
              <a:r>
                <a:rPr lang="en-US" sz="2400" b="1" dirty="0">
                  <a:solidFill>
                    <a:srgbClr val="008000"/>
                  </a:solidFill>
                </a:rPr>
                <a:t>variable costs</a:t>
              </a:r>
            </a:p>
            <a:p>
              <a:pPr algn="ctr">
                <a:defRPr/>
              </a:pPr>
              <a:r>
                <a:rPr lang="en-US" sz="2400" b="1" dirty="0">
                  <a:solidFill>
                    <a:srgbClr val="008000"/>
                  </a:solidFill>
                </a:rPr>
                <a:t>are listed in</a:t>
              </a:r>
            </a:p>
            <a:p>
              <a:pPr algn="ctr">
                <a:defRPr/>
              </a:pPr>
              <a:r>
                <a:rPr lang="en-US" sz="2400" b="1" dirty="0">
                  <a:solidFill>
                    <a:srgbClr val="008000"/>
                  </a:solidFill>
                </a:rPr>
                <a:t>separate</a:t>
              </a:r>
            </a:p>
            <a:p>
              <a:pPr algn="ctr">
                <a:defRPr/>
              </a:pPr>
              <a:r>
                <a:rPr lang="en-US" sz="2400" b="1" dirty="0">
                  <a:solidFill>
                    <a:srgbClr val="008000"/>
                  </a:solidFill>
                </a:rPr>
                <a:t>sections.</a:t>
              </a:r>
            </a:p>
          </p:txBody>
        </p:sp>
      </p:grpSp>
      <p:sp>
        <p:nvSpPr>
          <p:cNvPr id="19462" name="Rectangle 3"/>
          <p:cNvSpPr txBox="1">
            <a:spLocks noChangeArrowheads="1"/>
          </p:cNvSpPr>
          <p:nvPr/>
        </p:nvSpPr>
        <p:spPr bwMode="auto">
          <a:xfrm>
            <a:off x="533400" y="14478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273050" indent="-273050"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spcBef>
                <a:spcPts val="600"/>
              </a:spcBef>
              <a:buClr>
                <a:schemeClr val="accent1"/>
              </a:buClr>
              <a:buSzPct val="76000"/>
              <a:buFont typeface="Times" pitchFamily="18" charset="0"/>
              <a:buNone/>
            </a:pPr>
            <a:r>
              <a:rPr lang="en-US" altLang="en-US" sz="2800">
                <a:solidFill>
                  <a:schemeClr val="tx2"/>
                </a:solidFill>
                <a:cs typeface="Arial" charset="0"/>
              </a:rPr>
              <a:t>Our approach to segment reporting uses the contribution format.</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noFill/>
        </p:spPr>
        <p:txBody>
          <a:bodyPr lIns="90488" tIns="44450" rIns="90488" bIns="44450"/>
          <a:lstStyle/>
          <a:p>
            <a:r>
              <a:rPr lang="en-US" altLang="en-US" smtClean="0"/>
              <a:t>Levels of Segmented Statements</a:t>
            </a:r>
          </a:p>
        </p:txBody>
      </p:sp>
      <p:sp>
        <p:nvSpPr>
          <p:cNvPr id="348163" name="Rectangle 3"/>
          <p:cNvSpPr>
            <a:spLocks noChangeArrowheads="1"/>
          </p:cNvSpPr>
          <p:nvPr/>
        </p:nvSpPr>
        <p:spPr bwMode="auto">
          <a:xfrm>
            <a:off x="6096000" y="4794250"/>
            <a:ext cx="2625725" cy="1606550"/>
          </a:xfrm>
          <a:prstGeom prst="rect">
            <a:avLst/>
          </a:prstGeom>
          <a:solidFill>
            <a:srgbClr val="E1FFE1"/>
          </a:solidFill>
          <a:ln w="57150" cmpd="thinThick">
            <a:solidFill>
              <a:srgbClr val="008000"/>
            </a:solidFill>
            <a:miter lim="800000"/>
            <a:headEnd/>
            <a:tailEnd/>
          </a:ln>
          <a:effectLst>
            <a:outerShdw dist="53882" dir="2700000" algn="ctr" rotWithShape="0">
              <a:schemeClr val="tx1"/>
            </a:outerShdw>
          </a:effectLst>
        </p:spPr>
        <p:txBody>
          <a:bodyPr wrap="none" lIns="90488" tIns="44450" rIns="90488" bIns="44450">
            <a:spAutoFit/>
          </a:bodyPr>
          <a:lstStyle/>
          <a:p>
            <a:pPr algn="ctr">
              <a:defRPr/>
            </a:pPr>
            <a:r>
              <a:rPr lang="en-US" sz="2400" b="1" dirty="0">
                <a:solidFill>
                  <a:srgbClr val="008000"/>
                </a:solidFill>
              </a:rPr>
              <a:t>Segment margin</a:t>
            </a:r>
          </a:p>
          <a:p>
            <a:pPr algn="ctr">
              <a:defRPr/>
            </a:pPr>
            <a:r>
              <a:rPr lang="en-US" sz="2400" b="1" dirty="0">
                <a:solidFill>
                  <a:srgbClr val="008000"/>
                </a:solidFill>
              </a:rPr>
              <a:t>is Television’s </a:t>
            </a:r>
          </a:p>
          <a:p>
            <a:pPr algn="ctr">
              <a:defRPr/>
            </a:pPr>
            <a:r>
              <a:rPr lang="en-US" sz="2400" b="1" dirty="0">
                <a:solidFill>
                  <a:srgbClr val="008000"/>
                </a:solidFill>
              </a:rPr>
              <a:t>contribution</a:t>
            </a:r>
          </a:p>
          <a:p>
            <a:pPr algn="ctr">
              <a:defRPr/>
            </a:pPr>
            <a:r>
              <a:rPr lang="en-US" sz="2400" b="1" dirty="0">
                <a:solidFill>
                  <a:srgbClr val="008000"/>
                </a:solidFill>
              </a:rPr>
              <a:t>to profits.</a:t>
            </a:r>
          </a:p>
        </p:txBody>
      </p:sp>
      <p:sp>
        <p:nvSpPr>
          <p:cNvPr id="348166" name="Rectangle 6"/>
          <p:cNvSpPr>
            <a:spLocks noChangeArrowheads="1"/>
          </p:cNvSpPr>
          <p:nvPr/>
        </p:nvSpPr>
        <p:spPr bwMode="auto">
          <a:xfrm>
            <a:off x="5729288" y="2671763"/>
            <a:ext cx="3276600" cy="1606550"/>
          </a:xfrm>
          <a:prstGeom prst="rect">
            <a:avLst/>
          </a:prstGeom>
          <a:solidFill>
            <a:srgbClr val="E1FFE1"/>
          </a:solidFill>
          <a:ln w="57150" cmpd="thinThick">
            <a:solidFill>
              <a:srgbClr val="008000"/>
            </a:solidFill>
            <a:miter lim="800000"/>
            <a:headEnd/>
            <a:tailEnd/>
          </a:ln>
          <a:effectLst>
            <a:outerShdw dist="53882" dir="2700000" algn="ctr" rotWithShape="0">
              <a:schemeClr val="tx1"/>
            </a:outerShdw>
          </a:effectLst>
        </p:spPr>
        <p:txBody>
          <a:bodyPr lIns="90488" tIns="44450" rIns="90488" bIns="44450">
            <a:spAutoFit/>
          </a:bodyPr>
          <a:lstStyle/>
          <a:p>
            <a:pPr algn="ctr">
              <a:defRPr/>
            </a:pPr>
            <a:r>
              <a:rPr lang="en-US" sz="2400" b="1" dirty="0">
                <a:solidFill>
                  <a:srgbClr val="008000"/>
                </a:solidFill>
              </a:rPr>
              <a:t>Contribution margin</a:t>
            </a:r>
          </a:p>
          <a:p>
            <a:pPr algn="ctr">
              <a:defRPr/>
            </a:pPr>
            <a:r>
              <a:rPr lang="en-US" sz="2400" b="1" dirty="0">
                <a:solidFill>
                  <a:srgbClr val="008000"/>
                </a:solidFill>
              </a:rPr>
              <a:t>is computed by taking sales minus variable costs.</a:t>
            </a:r>
          </a:p>
        </p:txBody>
      </p:sp>
      <p:graphicFrame>
        <p:nvGraphicFramePr>
          <p:cNvPr id="20482" name="Object 2"/>
          <p:cNvGraphicFramePr>
            <a:graphicFrameLocks/>
          </p:cNvGraphicFramePr>
          <p:nvPr/>
        </p:nvGraphicFramePr>
        <p:xfrm>
          <a:off x="381000" y="2514600"/>
          <a:ext cx="5257800" cy="4038600"/>
        </p:xfrm>
        <a:graphic>
          <a:graphicData uri="http://schemas.openxmlformats.org/presentationml/2006/ole">
            <mc:AlternateContent xmlns:mc="http://schemas.openxmlformats.org/markup-compatibility/2006">
              <mc:Choice xmlns:v="urn:schemas-microsoft-com:vml" Requires="v">
                <p:oleObj spid="_x0000_s20488" name="Worksheet" r:id="rId4" imgW="2315037" imgH="1753119" progId="Excel.Sheet.8">
                  <p:embed/>
                </p:oleObj>
              </mc:Choice>
              <mc:Fallback>
                <p:oleObj name="Worksheet" r:id="rId4" imgW="2315037" imgH="1753119"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14600"/>
                        <a:ext cx="5257800" cy="403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6" name="Rectangle 3"/>
          <p:cNvSpPr txBox="1">
            <a:spLocks noChangeArrowheads="1"/>
          </p:cNvSpPr>
          <p:nvPr/>
        </p:nvSpPr>
        <p:spPr bwMode="auto">
          <a:xfrm>
            <a:off x="533400" y="14478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273050" indent="-273050"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a:spcBef>
                <a:spcPts val="600"/>
              </a:spcBef>
              <a:buClr>
                <a:schemeClr val="accent1"/>
              </a:buClr>
              <a:buSzPct val="76000"/>
              <a:buFont typeface="Times" pitchFamily="18" charset="0"/>
              <a:buNone/>
            </a:pPr>
            <a:r>
              <a:rPr lang="en-US" altLang="en-US" sz="2800">
                <a:solidFill>
                  <a:schemeClr val="tx2"/>
                </a:solidFill>
                <a:cs typeface="Arial" charset="0"/>
              </a:rPr>
              <a:t>Our approach to segment reporting uses the contribution format.</a:t>
            </a:r>
          </a:p>
        </p:txBody>
      </p:sp>
    </p:spTree>
  </p:cSld>
  <p:clrMapOvr>
    <a:masterClrMapping/>
  </p:clrMapOvr>
  <p:transition>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26"/>
          <p:cNvSpPr>
            <a:spLocks noGrp="1" noChangeArrowheads="1"/>
          </p:cNvSpPr>
          <p:nvPr>
            <p:ph type="title"/>
          </p:nvPr>
        </p:nvSpPr>
        <p:spPr>
          <a:noFill/>
        </p:spPr>
        <p:txBody>
          <a:bodyPr lIns="90488" tIns="44450" rIns="90488" bIns="44450"/>
          <a:lstStyle/>
          <a:p>
            <a:r>
              <a:rPr lang="en-US" altLang="en-US" smtClean="0"/>
              <a:t>Levels of Segmented Statements</a:t>
            </a:r>
          </a:p>
        </p:txBody>
      </p:sp>
      <p:graphicFrame>
        <p:nvGraphicFramePr>
          <p:cNvPr id="21506" name="Object 2"/>
          <p:cNvGraphicFramePr>
            <a:graphicFrameLocks/>
          </p:cNvGraphicFramePr>
          <p:nvPr/>
        </p:nvGraphicFramePr>
        <p:xfrm>
          <a:off x="457200" y="1573213"/>
          <a:ext cx="8255000" cy="3983037"/>
        </p:xfrm>
        <a:graphic>
          <a:graphicData uri="http://schemas.openxmlformats.org/presentationml/2006/ole">
            <mc:AlternateContent xmlns:mc="http://schemas.openxmlformats.org/markup-compatibility/2006">
              <mc:Choice xmlns:v="urn:schemas-microsoft-com:vml" Requires="v">
                <p:oleObj spid="_x0000_s21509" name="Worksheet" r:id="rId4" imgW="3667354" imgH="1771864" progId="Excel.Sheet.8">
                  <p:embed/>
                </p:oleObj>
              </mc:Choice>
              <mc:Fallback>
                <p:oleObj name="Worksheet" r:id="rId4" imgW="3667354" imgH="1771864"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73213"/>
                        <a:ext cx="8255000" cy="3983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noFill/>
        </p:spPr>
        <p:txBody>
          <a:bodyPr lIns="90488" tIns="44450" rIns="90488" bIns="44450"/>
          <a:lstStyle/>
          <a:p>
            <a:r>
              <a:rPr lang="en-US" altLang="en-US" smtClean="0"/>
              <a:t>Levels of Segmented Statements</a:t>
            </a:r>
          </a:p>
        </p:txBody>
      </p:sp>
      <p:graphicFrame>
        <p:nvGraphicFramePr>
          <p:cNvPr id="22530" name="Object 2"/>
          <p:cNvGraphicFramePr>
            <a:graphicFrameLocks/>
          </p:cNvGraphicFramePr>
          <p:nvPr/>
        </p:nvGraphicFramePr>
        <p:xfrm>
          <a:off x="457200" y="1573213"/>
          <a:ext cx="8255000" cy="3983037"/>
        </p:xfrm>
        <a:graphic>
          <a:graphicData uri="http://schemas.openxmlformats.org/presentationml/2006/ole">
            <mc:AlternateContent xmlns:mc="http://schemas.openxmlformats.org/markup-compatibility/2006">
              <mc:Choice xmlns:v="urn:schemas-microsoft-com:vml" Requires="v">
                <p:oleObj spid="_x0000_s22534" name="Worksheet" r:id="rId4" imgW="3667351" imgH="1772012" progId="Excel.Sheet.8">
                  <p:embed/>
                </p:oleObj>
              </mc:Choice>
              <mc:Fallback>
                <p:oleObj name="Worksheet" r:id="rId4" imgW="3667351" imgH="1772012"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73213"/>
                        <a:ext cx="8255000" cy="3983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2260" name="Rectangle 4"/>
          <p:cNvSpPr>
            <a:spLocks noChangeArrowheads="1"/>
          </p:cNvSpPr>
          <p:nvPr/>
        </p:nvSpPr>
        <p:spPr bwMode="auto">
          <a:xfrm>
            <a:off x="4800600" y="4343400"/>
            <a:ext cx="4038600" cy="2117725"/>
          </a:xfrm>
          <a:prstGeom prst="rect">
            <a:avLst/>
          </a:prstGeom>
          <a:solidFill>
            <a:srgbClr val="CCFFFF"/>
          </a:solidFill>
          <a:ln w="57150" cmpd="thinThick">
            <a:solidFill>
              <a:srgbClr val="0000CC"/>
            </a:solidFill>
            <a:miter lim="800000"/>
            <a:headEnd/>
            <a:tailEnd/>
          </a:ln>
          <a:effectLst>
            <a:outerShdw dist="53882" dir="2700000" algn="ctr" rotWithShape="0">
              <a:schemeClr val="tx1"/>
            </a:outerShdw>
          </a:effectLst>
        </p:spPr>
        <p:txBody>
          <a:bodyPr lIns="90488" tIns="44450" rIns="90488" bIns="44450">
            <a:spAutoFit/>
          </a:bodyPr>
          <a:lstStyle/>
          <a:p>
            <a:pPr algn="ctr">
              <a:lnSpc>
                <a:spcPct val="90000"/>
              </a:lnSpc>
              <a:defRPr/>
            </a:pPr>
            <a:r>
              <a:rPr lang="en-US" sz="2400" b="1" dirty="0">
                <a:solidFill>
                  <a:srgbClr val="0000CC"/>
                </a:solidFill>
              </a:rPr>
              <a:t>Common costs should </a:t>
            </a:r>
            <a:r>
              <a:rPr lang="en-US" sz="2400" b="1" dirty="0">
                <a:solidFill>
                  <a:srgbClr val="7A2900"/>
                </a:solidFill>
              </a:rPr>
              <a:t>not</a:t>
            </a:r>
            <a:r>
              <a:rPr lang="en-US" sz="2400" b="1" dirty="0">
                <a:solidFill>
                  <a:srgbClr val="0000CC"/>
                </a:solidFill>
              </a:rPr>
              <a:t> be allocated to the divisions. These costs would remain even if one of the divisions were eliminated.</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2260"/>
                                        </p:tgtEl>
                                        <p:attrNameLst>
                                          <p:attrName>style.visibility</p:attrName>
                                        </p:attrNameLst>
                                      </p:cBhvr>
                                      <p:to>
                                        <p:strVal val="visible"/>
                                      </p:to>
                                    </p:set>
                                    <p:anim calcmode="lin" valueType="num">
                                      <p:cBhvr additive="base">
                                        <p:cTn id="7" dur="500" fill="hold"/>
                                        <p:tgtEl>
                                          <p:spTgt spid="352260"/>
                                        </p:tgtEl>
                                        <p:attrNameLst>
                                          <p:attrName>ppt_x</p:attrName>
                                        </p:attrNameLst>
                                      </p:cBhvr>
                                      <p:tavLst>
                                        <p:tav tm="0">
                                          <p:val>
                                            <p:strVal val="0-#ppt_w/2"/>
                                          </p:val>
                                        </p:tav>
                                        <p:tav tm="100000">
                                          <p:val>
                                            <p:strVal val="#ppt_x"/>
                                          </p:val>
                                        </p:tav>
                                      </p:tavLst>
                                    </p:anim>
                                    <p:anim calcmode="lin" valueType="num">
                                      <p:cBhvr additive="base">
                                        <p:cTn id="8" dur="500" fill="hold"/>
                                        <p:tgtEl>
                                          <p:spTgt spid="352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0"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lIns="90488" tIns="44450" rIns="90488" bIns="44450">
            <a:normAutofit fontScale="90000"/>
          </a:bodyPr>
          <a:lstStyle/>
          <a:p>
            <a:pPr>
              <a:defRPr/>
            </a:pPr>
            <a:r>
              <a:rPr lang="en-US" dirty="0" smtClean="0"/>
              <a:t>Traceable Costs Can Become </a:t>
            </a:r>
            <a:br>
              <a:rPr lang="en-US" dirty="0" smtClean="0"/>
            </a:br>
            <a:r>
              <a:rPr lang="en-US" dirty="0" smtClean="0"/>
              <a:t>Common Costs</a:t>
            </a:r>
          </a:p>
        </p:txBody>
      </p:sp>
      <p:sp>
        <p:nvSpPr>
          <p:cNvPr id="354307" name="Rectangle 3"/>
          <p:cNvSpPr>
            <a:spLocks noGrp="1" noChangeArrowheads="1"/>
          </p:cNvSpPr>
          <p:nvPr>
            <p:ph type="body" idx="1"/>
          </p:nvPr>
        </p:nvSpPr>
        <p:spPr>
          <a:xfrm>
            <a:off x="228600" y="1900238"/>
            <a:ext cx="8686800" cy="2824162"/>
          </a:xfrm>
        </p:spPr>
        <p:txBody>
          <a:bodyPr lIns="90488" tIns="44450" rIns="90488" bIns="44450"/>
          <a:lstStyle/>
          <a:p>
            <a:pPr algn="ctr">
              <a:buFont typeface="Times" pitchFamily="34" charset="0"/>
              <a:buNone/>
              <a:defRPr/>
            </a:pPr>
            <a:r>
              <a:rPr lang="en-US" sz="3400" dirty="0">
                <a:solidFill>
                  <a:schemeClr val="tx2"/>
                </a:solidFill>
                <a:cs typeface="Arial" pitchFamily="34" charset="0"/>
              </a:rPr>
              <a:t>As previously mentioned, fixed costs that are traceable to one segment can become common if the company is divided into</a:t>
            </a:r>
            <a:r>
              <a:rPr lang="en-US" sz="3400" dirty="0">
                <a:cs typeface="Arial" pitchFamily="34" charset="0"/>
              </a:rPr>
              <a:t> </a:t>
            </a:r>
            <a:r>
              <a:rPr lang="en-US" sz="3400" dirty="0">
                <a:solidFill>
                  <a:srgbClr val="FF0000"/>
                </a:solidFill>
                <a:effectLst>
                  <a:outerShdw blurRad="38100" dist="38100" dir="2700000" algn="tl">
                    <a:srgbClr val="000000"/>
                  </a:outerShdw>
                </a:effectLst>
                <a:cs typeface="Arial" pitchFamily="34" charset="0"/>
              </a:rPr>
              <a:t>smaller </a:t>
            </a:r>
            <a:r>
              <a:rPr lang="en-US" sz="3400" dirty="0">
                <a:solidFill>
                  <a:schemeClr val="tx2"/>
                </a:solidFill>
                <a:cs typeface="Arial" pitchFamily="34" charset="0"/>
              </a:rPr>
              <a:t>segments.</a:t>
            </a:r>
          </a:p>
        </p:txBody>
      </p:sp>
      <p:sp>
        <p:nvSpPr>
          <p:cNvPr id="54276" name="Rectangle 4"/>
          <p:cNvSpPr>
            <a:spLocks noChangeArrowheads="1"/>
          </p:cNvSpPr>
          <p:nvPr/>
        </p:nvSpPr>
        <p:spPr bwMode="auto">
          <a:xfrm>
            <a:off x="609600" y="4435475"/>
            <a:ext cx="66294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3600" b="1">
                <a:solidFill>
                  <a:srgbClr val="663300"/>
                </a:solidFill>
                <a:latin typeface="Arial Rounded MT Bold" pitchFamily="34" charset="0"/>
              </a:rPr>
              <a:t>Let’s see how this works using the Webber, Inc. example!</a:t>
            </a:r>
          </a:p>
        </p:txBody>
      </p:sp>
      <p:pic>
        <p:nvPicPr>
          <p:cNvPr id="5427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b="16667"/>
          <a:stretch>
            <a:fillRect/>
          </a:stretch>
        </p:blipFill>
        <p:spPr bwMode="auto">
          <a:xfrm>
            <a:off x="7075488" y="4495800"/>
            <a:ext cx="1916112"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04800" y="2514600"/>
            <a:ext cx="8458200" cy="4191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227" name="Rectangle 1026"/>
          <p:cNvSpPr>
            <a:spLocks noGrp="1" noChangeArrowheads="1"/>
          </p:cNvSpPr>
          <p:nvPr>
            <p:ph type="title"/>
          </p:nvPr>
        </p:nvSpPr>
        <p:spPr/>
        <p:txBody>
          <a:bodyPr lIns="90488" tIns="44450" rIns="90488" bIns="44450">
            <a:normAutofit fontScale="90000"/>
          </a:bodyPr>
          <a:lstStyle/>
          <a:p>
            <a:pPr>
              <a:defRPr/>
            </a:pPr>
            <a:r>
              <a:rPr lang="en-US" dirty="0" smtClean="0"/>
              <a:t>Traceable Costs Can Become </a:t>
            </a:r>
            <a:br>
              <a:rPr lang="en-US" dirty="0" smtClean="0"/>
            </a:br>
            <a:r>
              <a:rPr lang="en-US" dirty="0" smtClean="0"/>
              <a:t>Common Costs</a:t>
            </a:r>
          </a:p>
        </p:txBody>
      </p:sp>
      <p:sp>
        <p:nvSpPr>
          <p:cNvPr id="356355" name="Rectangle 1027"/>
          <p:cNvSpPr>
            <a:spLocks noChangeArrowheads="1"/>
          </p:cNvSpPr>
          <p:nvPr/>
        </p:nvSpPr>
        <p:spPr bwMode="auto">
          <a:xfrm>
            <a:off x="3652838" y="5591175"/>
            <a:ext cx="1763712" cy="1074738"/>
          </a:xfrm>
          <a:prstGeom prst="rect">
            <a:avLst/>
          </a:prstGeom>
          <a:noFill/>
          <a:ln w="12700">
            <a:noFill/>
            <a:miter lim="800000"/>
            <a:headEnd/>
            <a:tailEnd/>
          </a:ln>
          <a:effectLst/>
        </p:spPr>
        <p:txBody>
          <a:bodyPr wrap="none" lIns="90488" tIns="44450" rIns="90488" bIns="44450">
            <a:spAutoFit/>
          </a:bodyPr>
          <a:lstStyle/>
          <a:p>
            <a:pPr algn="ctr">
              <a:defRPr/>
            </a:pPr>
            <a:r>
              <a:rPr lang="en-US" sz="3200" b="1" dirty="0">
                <a:solidFill>
                  <a:srgbClr val="0070C0"/>
                </a:solidFill>
                <a:effectLst>
                  <a:outerShdw blurRad="38100" dist="38100" dir="2700000" algn="tl">
                    <a:srgbClr val="000000"/>
                  </a:outerShdw>
                </a:effectLst>
                <a:latin typeface="Arial Rounded MT Bold" pitchFamily="34" charset="0"/>
              </a:rPr>
              <a:t>Product</a:t>
            </a:r>
          </a:p>
          <a:p>
            <a:pPr algn="ctr">
              <a:defRPr/>
            </a:pPr>
            <a:r>
              <a:rPr lang="en-US" sz="3200" b="1" dirty="0">
                <a:solidFill>
                  <a:srgbClr val="0070C0"/>
                </a:solidFill>
                <a:effectLst>
                  <a:outerShdw blurRad="38100" dist="38100" dir="2700000" algn="tl">
                    <a:srgbClr val="000000"/>
                  </a:outerShdw>
                </a:effectLst>
                <a:latin typeface="Arial Rounded MT Bold" pitchFamily="34" charset="0"/>
              </a:rPr>
              <a:t>Lines</a:t>
            </a:r>
          </a:p>
        </p:txBody>
      </p:sp>
      <p:sp>
        <p:nvSpPr>
          <p:cNvPr id="55301" name="Line 1028"/>
          <p:cNvSpPr>
            <a:spLocks noChangeShapeType="1"/>
          </p:cNvSpPr>
          <p:nvPr/>
        </p:nvSpPr>
        <p:spPr bwMode="auto">
          <a:xfrm flipH="1" flipV="1">
            <a:off x="3398838" y="4343400"/>
            <a:ext cx="1143000" cy="1371600"/>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5302" name="Group 1030"/>
          <p:cNvGrpSpPr>
            <a:grpSpLocks/>
          </p:cNvGrpSpPr>
          <p:nvPr/>
        </p:nvGrpSpPr>
        <p:grpSpPr bwMode="auto">
          <a:xfrm>
            <a:off x="1373188" y="2563813"/>
            <a:ext cx="6323012" cy="2014537"/>
            <a:chOff x="865" y="1467"/>
            <a:chExt cx="3983" cy="1269"/>
          </a:xfrm>
        </p:grpSpPr>
        <p:sp>
          <p:nvSpPr>
            <p:cNvPr id="55305" name="Rectangle 1031"/>
            <p:cNvSpPr>
              <a:spLocks noChangeArrowheads="1"/>
            </p:cNvSpPr>
            <p:nvPr/>
          </p:nvSpPr>
          <p:spPr bwMode="auto">
            <a:xfrm>
              <a:off x="895" y="2421"/>
              <a:ext cx="1206" cy="3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p>
          </p:txBody>
        </p:sp>
        <p:sp>
          <p:nvSpPr>
            <p:cNvPr id="55306" name="Rectangle 1032"/>
            <p:cNvSpPr>
              <a:spLocks noChangeArrowheads="1"/>
            </p:cNvSpPr>
            <p:nvPr/>
          </p:nvSpPr>
          <p:spPr bwMode="auto">
            <a:xfrm>
              <a:off x="3641" y="2421"/>
              <a:ext cx="1207" cy="3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p>
          </p:txBody>
        </p:sp>
        <p:sp>
          <p:nvSpPr>
            <p:cNvPr id="55307" name="Rectangle 1033"/>
            <p:cNvSpPr>
              <a:spLocks noChangeArrowheads="1"/>
            </p:cNvSpPr>
            <p:nvPr/>
          </p:nvSpPr>
          <p:spPr bwMode="auto">
            <a:xfrm>
              <a:off x="2268" y="1497"/>
              <a:ext cx="1206" cy="5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p>
          </p:txBody>
        </p:sp>
        <p:sp>
          <p:nvSpPr>
            <p:cNvPr id="55308" name="Rectangle 1034"/>
            <p:cNvSpPr>
              <a:spLocks noChangeArrowheads="1"/>
            </p:cNvSpPr>
            <p:nvPr/>
          </p:nvSpPr>
          <p:spPr bwMode="auto">
            <a:xfrm>
              <a:off x="865" y="2391"/>
              <a:ext cx="1207" cy="3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p>
          </p:txBody>
        </p:sp>
        <p:sp>
          <p:nvSpPr>
            <p:cNvPr id="55309" name="Rectangle 1035"/>
            <p:cNvSpPr>
              <a:spLocks noChangeArrowheads="1"/>
            </p:cNvSpPr>
            <p:nvPr/>
          </p:nvSpPr>
          <p:spPr bwMode="auto">
            <a:xfrm>
              <a:off x="1156" y="2444"/>
              <a:ext cx="62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100" b="1">
                  <a:solidFill>
                    <a:srgbClr val="0000FF"/>
                  </a:solidFill>
                </a:rPr>
                <a:t>Regular</a:t>
              </a:r>
              <a:endParaRPr lang="en-US" altLang="en-US" sz="1000">
                <a:latin typeface="Times" pitchFamily="18" charset="0"/>
              </a:endParaRPr>
            </a:p>
          </p:txBody>
        </p:sp>
        <p:sp>
          <p:nvSpPr>
            <p:cNvPr id="55310" name="Rectangle 1036"/>
            <p:cNvSpPr>
              <a:spLocks noChangeArrowheads="1"/>
            </p:cNvSpPr>
            <p:nvPr/>
          </p:nvSpPr>
          <p:spPr bwMode="auto">
            <a:xfrm>
              <a:off x="865" y="2391"/>
              <a:ext cx="1207" cy="315"/>
            </a:xfrm>
            <a:prstGeom prst="rect">
              <a:avLst/>
            </a:prstGeom>
            <a:noFill/>
            <a:ln w="190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p>
          </p:txBody>
        </p:sp>
        <p:sp>
          <p:nvSpPr>
            <p:cNvPr id="55311" name="Rectangle 1037"/>
            <p:cNvSpPr>
              <a:spLocks noChangeArrowheads="1"/>
            </p:cNvSpPr>
            <p:nvPr/>
          </p:nvSpPr>
          <p:spPr bwMode="auto">
            <a:xfrm>
              <a:off x="3611" y="2391"/>
              <a:ext cx="1207" cy="3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p>
          </p:txBody>
        </p:sp>
        <p:sp>
          <p:nvSpPr>
            <p:cNvPr id="55312" name="Rectangle 1038"/>
            <p:cNvSpPr>
              <a:spLocks noChangeArrowheads="1"/>
            </p:cNvSpPr>
            <p:nvPr/>
          </p:nvSpPr>
          <p:spPr bwMode="auto">
            <a:xfrm>
              <a:off x="3778" y="2444"/>
              <a:ext cx="87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100" b="1">
                  <a:solidFill>
                    <a:srgbClr val="0000FF"/>
                  </a:solidFill>
                </a:rPr>
                <a:t>Big Screen</a:t>
              </a:r>
              <a:endParaRPr lang="en-US" altLang="en-US" sz="1000">
                <a:latin typeface="Times" pitchFamily="18" charset="0"/>
              </a:endParaRPr>
            </a:p>
          </p:txBody>
        </p:sp>
        <p:sp>
          <p:nvSpPr>
            <p:cNvPr id="55313" name="Rectangle 1039"/>
            <p:cNvSpPr>
              <a:spLocks noChangeArrowheads="1"/>
            </p:cNvSpPr>
            <p:nvPr/>
          </p:nvSpPr>
          <p:spPr bwMode="auto">
            <a:xfrm>
              <a:off x="3611" y="2391"/>
              <a:ext cx="1207" cy="315"/>
            </a:xfrm>
            <a:prstGeom prst="rect">
              <a:avLst/>
            </a:prstGeom>
            <a:noFill/>
            <a:ln w="190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p>
          </p:txBody>
        </p:sp>
        <p:sp>
          <p:nvSpPr>
            <p:cNvPr id="55314" name="Rectangle 1040"/>
            <p:cNvSpPr>
              <a:spLocks noChangeArrowheads="1"/>
            </p:cNvSpPr>
            <p:nvPr/>
          </p:nvSpPr>
          <p:spPr bwMode="auto">
            <a:xfrm>
              <a:off x="2238" y="1467"/>
              <a:ext cx="1207" cy="5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p>
          </p:txBody>
        </p:sp>
        <p:sp>
          <p:nvSpPr>
            <p:cNvPr id="55315" name="Rectangle 1041"/>
            <p:cNvSpPr>
              <a:spLocks noChangeArrowheads="1"/>
            </p:cNvSpPr>
            <p:nvPr/>
          </p:nvSpPr>
          <p:spPr bwMode="auto">
            <a:xfrm>
              <a:off x="2428" y="1520"/>
              <a:ext cx="82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100" b="1">
                  <a:solidFill>
                    <a:srgbClr val="0000FF"/>
                  </a:solidFill>
                </a:rPr>
                <a:t>Television</a:t>
              </a:r>
              <a:endParaRPr lang="en-US" altLang="en-US" sz="1000">
                <a:latin typeface="Times" pitchFamily="18" charset="0"/>
              </a:endParaRPr>
            </a:p>
          </p:txBody>
        </p:sp>
        <p:sp>
          <p:nvSpPr>
            <p:cNvPr id="55316" name="Rectangle 1042"/>
            <p:cNvSpPr>
              <a:spLocks noChangeArrowheads="1"/>
            </p:cNvSpPr>
            <p:nvPr/>
          </p:nvSpPr>
          <p:spPr bwMode="auto">
            <a:xfrm>
              <a:off x="2518" y="1728"/>
              <a:ext cx="65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100" b="1">
                  <a:solidFill>
                    <a:srgbClr val="0000FF"/>
                  </a:solidFill>
                </a:rPr>
                <a:t>Division</a:t>
              </a:r>
              <a:endParaRPr lang="en-US" altLang="en-US" sz="1000">
                <a:latin typeface="Times" pitchFamily="18" charset="0"/>
              </a:endParaRPr>
            </a:p>
          </p:txBody>
        </p:sp>
        <p:sp>
          <p:nvSpPr>
            <p:cNvPr id="55317" name="Rectangle 1043"/>
            <p:cNvSpPr>
              <a:spLocks noChangeArrowheads="1"/>
            </p:cNvSpPr>
            <p:nvPr/>
          </p:nvSpPr>
          <p:spPr bwMode="auto">
            <a:xfrm>
              <a:off x="2238" y="1467"/>
              <a:ext cx="1207" cy="523"/>
            </a:xfrm>
            <a:prstGeom prst="rect">
              <a:avLst/>
            </a:prstGeom>
            <a:noFill/>
            <a:ln w="190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p>
          </p:txBody>
        </p:sp>
        <p:cxnSp>
          <p:nvCxnSpPr>
            <p:cNvPr id="55318" name="AutoShape 1044"/>
            <p:cNvCxnSpPr>
              <a:cxnSpLocks noChangeShapeType="1"/>
              <a:endCxn id="55310" idx="0"/>
            </p:cNvCxnSpPr>
            <p:nvPr/>
          </p:nvCxnSpPr>
          <p:spPr bwMode="auto">
            <a:xfrm rot="10800000" flipV="1">
              <a:off x="1469" y="2192"/>
              <a:ext cx="1392" cy="193"/>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5319" name="AutoShape 1045"/>
            <p:cNvCxnSpPr>
              <a:cxnSpLocks noChangeShapeType="1"/>
              <a:stCxn id="55317" idx="2"/>
              <a:endCxn id="55313" idx="0"/>
            </p:cNvCxnSpPr>
            <p:nvPr/>
          </p:nvCxnSpPr>
          <p:spPr bwMode="auto">
            <a:xfrm rot="16200000" flipH="1">
              <a:off x="3334" y="1504"/>
              <a:ext cx="389" cy="1373"/>
            </a:xfrm>
            <a:prstGeom prst="bentConnector3">
              <a:avLst>
                <a:gd name="adj1" fmla="val 4987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grpSp>
      <p:sp>
        <p:nvSpPr>
          <p:cNvPr id="55303" name="Line 1046"/>
          <p:cNvSpPr>
            <a:spLocks noChangeShapeType="1"/>
          </p:cNvSpPr>
          <p:nvPr/>
        </p:nvSpPr>
        <p:spPr bwMode="auto">
          <a:xfrm flipV="1">
            <a:off x="4541838" y="4267200"/>
            <a:ext cx="1143000" cy="1447800"/>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04" name="Rectangle 1030"/>
          <p:cNvSpPr>
            <a:spLocks noChangeArrowheads="1"/>
          </p:cNvSpPr>
          <p:nvPr/>
        </p:nvSpPr>
        <p:spPr bwMode="auto">
          <a:xfrm>
            <a:off x="1317625" y="1752600"/>
            <a:ext cx="65309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3600" b="1">
                <a:solidFill>
                  <a:schemeClr val="tx2"/>
                </a:solidFill>
                <a:latin typeface="Arial Rounded MT Bold" pitchFamily="34" charset="0"/>
              </a:rPr>
              <a:t>Webber’s Television Division</a:t>
            </a:r>
          </a:p>
        </p:txBody>
      </p:sp>
    </p:spTree>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lIns="90488" tIns="44450" rIns="90488" bIns="44450"/>
          <a:lstStyle/>
          <a:p>
            <a:r>
              <a:rPr lang="en-US" altLang="en-US" smtClean="0"/>
              <a:t>Quick Check </a:t>
            </a:r>
            <a:r>
              <a:rPr lang="en-US" altLang="en-US" smtClean="0">
                <a:sym typeface="Wingdings" pitchFamily="2" charset="2"/>
              </a:rPr>
              <a:t></a:t>
            </a:r>
          </a:p>
        </p:txBody>
      </p:sp>
      <p:sp>
        <p:nvSpPr>
          <p:cNvPr id="431107" name="Rectangle 3"/>
          <p:cNvSpPr>
            <a:spLocks noGrp="1" noChangeArrowheads="1"/>
          </p:cNvSpPr>
          <p:nvPr>
            <p:ph type="body" idx="1"/>
          </p:nvPr>
        </p:nvSpPr>
        <p:spPr>
          <a:xfrm>
            <a:off x="495300" y="1752600"/>
            <a:ext cx="8153400" cy="4038600"/>
          </a:xfrm>
          <a:solidFill>
            <a:schemeClr val="accent4">
              <a:lumMod val="40000"/>
              <a:lumOff val="60000"/>
            </a:schemeClr>
          </a:solidFill>
          <a:ln w="28575">
            <a:solidFill>
              <a:schemeClr val="tx2"/>
            </a:solidFill>
          </a:ln>
          <a:effectLst>
            <a:outerShdw dist="71842" dir="2700000" algn="ctr" rotWithShape="0">
              <a:schemeClr val="tx2"/>
            </a:outerShdw>
          </a:effectLst>
        </p:spPr>
        <p:txBody>
          <a:bodyPr lIns="90488" tIns="44450" rIns="90488" bIns="44450"/>
          <a:lstStyle/>
          <a:p>
            <a:pPr>
              <a:buFont typeface="Times" pitchFamily="34" charset="0"/>
              <a:buNone/>
              <a:defRPr/>
            </a:pPr>
            <a:r>
              <a:rPr lang="en-US" dirty="0">
                <a:cs typeface="Arial" pitchFamily="34" charset="0"/>
              </a:rPr>
              <a:t> 	Which method will produce the highest values for work in process and finished goods inventories? </a:t>
            </a:r>
          </a:p>
          <a:p>
            <a:pPr lvl="1">
              <a:spcBef>
                <a:spcPct val="40000"/>
              </a:spcBef>
              <a:buFont typeface="Wingdings" pitchFamily="2" charset="2"/>
              <a:buNone/>
              <a:defRPr/>
            </a:pPr>
            <a:r>
              <a:rPr lang="en-US" dirty="0">
                <a:solidFill>
                  <a:schemeClr val="tx1"/>
                </a:solidFill>
                <a:cs typeface="Arial" pitchFamily="34" charset="0"/>
              </a:rPr>
              <a:t>a.  Absorption costing.</a:t>
            </a:r>
          </a:p>
          <a:p>
            <a:pPr lvl="1">
              <a:spcBef>
                <a:spcPct val="40000"/>
              </a:spcBef>
              <a:buFont typeface="Wingdings" pitchFamily="2" charset="2"/>
              <a:buNone/>
              <a:defRPr/>
            </a:pPr>
            <a:r>
              <a:rPr lang="en-US" dirty="0">
                <a:solidFill>
                  <a:schemeClr val="tx1"/>
                </a:solidFill>
                <a:cs typeface="Arial" pitchFamily="34" charset="0"/>
              </a:rPr>
              <a:t>b.  Variable costing.</a:t>
            </a:r>
          </a:p>
          <a:p>
            <a:pPr lvl="1">
              <a:spcBef>
                <a:spcPct val="40000"/>
              </a:spcBef>
              <a:buFont typeface="Wingdings" pitchFamily="2" charset="2"/>
              <a:buNone/>
              <a:defRPr/>
            </a:pPr>
            <a:r>
              <a:rPr lang="en-US" dirty="0">
                <a:solidFill>
                  <a:schemeClr val="tx1"/>
                </a:solidFill>
                <a:cs typeface="Arial" pitchFamily="34" charset="0"/>
              </a:rPr>
              <a:t>c.  They produce the same values for these</a:t>
            </a:r>
            <a:br>
              <a:rPr lang="en-US" dirty="0">
                <a:solidFill>
                  <a:schemeClr val="tx1"/>
                </a:solidFill>
                <a:cs typeface="Arial" pitchFamily="34" charset="0"/>
              </a:rPr>
            </a:br>
            <a:r>
              <a:rPr lang="en-US" dirty="0">
                <a:solidFill>
                  <a:schemeClr val="tx1"/>
                </a:solidFill>
                <a:cs typeface="Arial" pitchFamily="34" charset="0"/>
              </a:rPr>
              <a:t>  inventories.</a:t>
            </a:r>
          </a:p>
          <a:p>
            <a:pPr lvl="1">
              <a:spcBef>
                <a:spcPct val="40000"/>
              </a:spcBef>
              <a:buFont typeface="Wingdings" pitchFamily="2" charset="2"/>
              <a:buNone/>
              <a:defRPr/>
            </a:pPr>
            <a:r>
              <a:rPr lang="en-US" dirty="0">
                <a:solidFill>
                  <a:schemeClr val="tx1"/>
                </a:solidFill>
                <a:cs typeface="Arial" pitchFamily="34" charset="0"/>
              </a:rPr>
              <a:t>d.  It </a:t>
            </a:r>
            <a:r>
              <a:rPr lang="en-US" dirty="0" smtClean="0">
                <a:solidFill>
                  <a:schemeClr val="tx1"/>
                </a:solidFill>
                <a:cs typeface="Arial" pitchFamily="34" charset="0"/>
              </a:rPr>
              <a:t>depends…</a:t>
            </a:r>
            <a:endParaRPr lang="en-US" dirty="0">
              <a:cs typeface="Arial" pitchFamily="34" charset="0"/>
            </a:endParaRPr>
          </a:p>
        </p:txBody>
      </p:sp>
    </p:spTree>
  </p:cSld>
  <p:clrMapOvr>
    <a:masterClrMapping/>
  </p:clrMapOvr>
  <p:transition>
    <p:cover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lIns="90488" tIns="44450" rIns="90488" bIns="44450">
            <a:normAutofit fontScale="90000"/>
          </a:bodyPr>
          <a:lstStyle/>
          <a:p>
            <a:pPr>
              <a:defRPr/>
            </a:pPr>
            <a:r>
              <a:rPr lang="en-US" dirty="0" smtClean="0"/>
              <a:t>Traceable Costs Can Become </a:t>
            </a:r>
            <a:br>
              <a:rPr lang="en-US" dirty="0" smtClean="0"/>
            </a:br>
            <a:r>
              <a:rPr lang="en-US" dirty="0" smtClean="0"/>
              <a:t>Common Costs</a:t>
            </a:r>
          </a:p>
        </p:txBody>
      </p:sp>
      <p:sp>
        <p:nvSpPr>
          <p:cNvPr id="23556" name="Rectangle 3"/>
          <p:cNvSpPr>
            <a:spLocks noChangeArrowheads="1"/>
          </p:cNvSpPr>
          <p:nvPr/>
        </p:nvSpPr>
        <p:spPr bwMode="auto">
          <a:xfrm>
            <a:off x="838200" y="5534025"/>
            <a:ext cx="75819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2800" b="1">
                <a:solidFill>
                  <a:srgbClr val="0000CC"/>
                </a:solidFill>
                <a:latin typeface="Arial Rounded MT Bold" pitchFamily="34" charset="0"/>
              </a:rPr>
              <a:t>We obtained the following information from</a:t>
            </a:r>
          </a:p>
          <a:p>
            <a:pPr algn="ctr" eaLnBrk="1" hangingPunct="1"/>
            <a:r>
              <a:rPr lang="en-US" altLang="en-US" sz="2800" b="1">
                <a:solidFill>
                  <a:srgbClr val="0000CC"/>
                </a:solidFill>
                <a:latin typeface="Arial Rounded MT Bold" pitchFamily="34" charset="0"/>
              </a:rPr>
              <a:t>the Regular and Big Screen segments.</a:t>
            </a:r>
          </a:p>
        </p:txBody>
      </p:sp>
      <p:graphicFrame>
        <p:nvGraphicFramePr>
          <p:cNvPr id="23554" name="Object 2"/>
          <p:cNvGraphicFramePr>
            <a:graphicFrameLocks/>
          </p:cNvGraphicFramePr>
          <p:nvPr/>
        </p:nvGraphicFramePr>
        <p:xfrm>
          <a:off x="333375" y="1824038"/>
          <a:ext cx="8456613" cy="3609975"/>
        </p:xfrm>
        <a:graphic>
          <a:graphicData uri="http://schemas.openxmlformats.org/presentationml/2006/ole">
            <mc:AlternateContent xmlns:mc="http://schemas.openxmlformats.org/markup-compatibility/2006">
              <mc:Choice xmlns:v="urn:schemas-microsoft-com:vml" Requires="v">
                <p:oleObj spid="_x0000_s23558" name="Worksheet" r:id="rId4" imgW="3858091" imgH="1771864" progId="Excel.Sheet.8">
                  <p:embed/>
                </p:oleObj>
              </mc:Choice>
              <mc:Fallback>
                <p:oleObj name="Worksheet" r:id="rId4" imgW="3858091" imgH="1771864"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75" y="1824038"/>
                        <a:ext cx="8456613" cy="3609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blinds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p:cNvGraphicFramePr>
          <p:nvPr/>
        </p:nvGraphicFramePr>
        <p:xfrm>
          <a:off x="333375" y="1828800"/>
          <a:ext cx="8456613" cy="3609975"/>
        </p:xfrm>
        <a:graphic>
          <a:graphicData uri="http://schemas.openxmlformats.org/presentationml/2006/ole">
            <mc:AlternateContent xmlns:mc="http://schemas.openxmlformats.org/markup-compatibility/2006">
              <mc:Choice xmlns:v="urn:schemas-microsoft-com:vml" Requires="v">
                <p:oleObj spid="_x0000_s24586" name="Worksheet" r:id="rId4" imgW="3858091" imgH="1771864" progId="Excel.Sheet.8">
                  <p:embed/>
                </p:oleObj>
              </mc:Choice>
              <mc:Fallback>
                <p:oleObj name="Worksheet" r:id="rId4" imgW="3858091" imgH="1771864"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75" y="1828800"/>
                        <a:ext cx="8456613" cy="3609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3" name="Rectangle 3"/>
          <p:cNvSpPr>
            <a:spLocks noGrp="1" noChangeArrowheads="1"/>
          </p:cNvSpPr>
          <p:nvPr>
            <p:ph type="title"/>
          </p:nvPr>
        </p:nvSpPr>
        <p:spPr/>
        <p:txBody>
          <a:bodyPr lIns="90488" tIns="44450" rIns="90488" bIns="44450">
            <a:normAutofit fontScale="90000"/>
          </a:bodyPr>
          <a:lstStyle/>
          <a:p>
            <a:pPr>
              <a:defRPr/>
            </a:pPr>
            <a:r>
              <a:rPr lang="en-US" dirty="0" smtClean="0"/>
              <a:t>Traceable Costs Can Become </a:t>
            </a:r>
            <a:br>
              <a:rPr lang="en-US" dirty="0" smtClean="0"/>
            </a:br>
            <a:r>
              <a:rPr lang="en-US" dirty="0" smtClean="0"/>
              <a:t>Common Costs</a:t>
            </a:r>
          </a:p>
        </p:txBody>
      </p:sp>
      <p:sp>
        <p:nvSpPr>
          <p:cNvPr id="24580" name="Rectangle 4"/>
          <p:cNvSpPr>
            <a:spLocks noChangeArrowheads="1"/>
          </p:cNvSpPr>
          <p:nvPr/>
        </p:nvSpPr>
        <p:spPr bwMode="auto">
          <a:xfrm>
            <a:off x="3690938" y="3810000"/>
            <a:ext cx="1270000" cy="3556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p>
        </p:txBody>
      </p:sp>
      <p:sp>
        <p:nvSpPr>
          <p:cNvPr id="24581" name="Rectangle 5"/>
          <p:cNvSpPr>
            <a:spLocks noChangeArrowheads="1"/>
          </p:cNvSpPr>
          <p:nvPr/>
        </p:nvSpPr>
        <p:spPr bwMode="auto">
          <a:xfrm>
            <a:off x="3670300" y="4516438"/>
            <a:ext cx="1270000" cy="3556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p>
        </p:txBody>
      </p:sp>
      <p:sp>
        <p:nvSpPr>
          <p:cNvPr id="24582" name="Line 6"/>
          <p:cNvSpPr>
            <a:spLocks noChangeShapeType="1"/>
          </p:cNvSpPr>
          <p:nvPr/>
        </p:nvSpPr>
        <p:spPr bwMode="auto">
          <a:xfrm flipH="1" flipV="1">
            <a:off x="5027613" y="4054475"/>
            <a:ext cx="1854200" cy="13557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3" name="Line 7"/>
          <p:cNvSpPr>
            <a:spLocks noChangeShapeType="1"/>
          </p:cNvSpPr>
          <p:nvPr/>
        </p:nvSpPr>
        <p:spPr bwMode="auto">
          <a:xfrm flipH="1" flipV="1">
            <a:off x="5027613" y="4740275"/>
            <a:ext cx="1854200" cy="6699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0456" name="Rectangle 8"/>
          <p:cNvSpPr>
            <a:spLocks noChangeArrowheads="1"/>
          </p:cNvSpPr>
          <p:nvPr/>
        </p:nvSpPr>
        <p:spPr bwMode="auto">
          <a:xfrm>
            <a:off x="4724400" y="5372100"/>
            <a:ext cx="4041775" cy="1150938"/>
          </a:xfrm>
          <a:prstGeom prst="rect">
            <a:avLst/>
          </a:prstGeom>
          <a:solidFill>
            <a:srgbClr val="CCFFFF"/>
          </a:solidFill>
          <a:ln w="57150" cmpd="thinThick">
            <a:solidFill>
              <a:srgbClr val="0000CC"/>
            </a:solidFill>
            <a:miter lim="800000"/>
            <a:headEnd/>
            <a:tailEnd/>
          </a:ln>
          <a:effectLst>
            <a:outerShdw dist="71842" dir="2700000" algn="ctr" rotWithShape="0">
              <a:schemeClr val="tx1"/>
            </a:outerShdw>
          </a:effectLst>
        </p:spPr>
        <p:txBody>
          <a:bodyPr wrap="none" lIns="90488" tIns="44450" rIns="90488" bIns="44450">
            <a:spAutoFit/>
          </a:bodyPr>
          <a:lstStyle/>
          <a:p>
            <a:pPr algn="ctr">
              <a:defRPr/>
            </a:pPr>
            <a:r>
              <a:rPr lang="en-US" sz="2300" b="1" dirty="0">
                <a:solidFill>
                  <a:srgbClr val="0000CC"/>
                </a:solidFill>
              </a:rPr>
              <a:t>Fixed costs directly traced</a:t>
            </a:r>
          </a:p>
          <a:p>
            <a:pPr algn="ctr">
              <a:defRPr/>
            </a:pPr>
            <a:r>
              <a:rPr lang="en-US" sz="2300" b="1" dirty="0">
                <a:solidFill>
                  <a:srgbClr val="0000CC"/>
                </a:solidFill>
              </a:rPr>
              <a:t>to the Television Division </a:t>
            </a:r>
          </a:p>
          <a:p>
            <a:pPr algn="ctr">
              <a:defRPr/>
            </a:pPr>
            <a:r>
              <a:rPr lang="en-US" sz="2300" b="1" dirty="0">
                <a:solidFill>
                  <a:srgbClr val="0000CC"/>
                </a:solidFill>
              </a:rPr>
              <a:t>$80,000 + $10,000 = $90,000</a:t>
            </a:r>
          </a:p>
        </p:txBody>
      </p:sp>
    </p:spTree>
  </p:cSld>
  <p:clrMapOvr>
    <a:masterClrMapping/>
  </p:clrMapOvr>
  <p:transition>
    <p:strip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685800"/>
            <a:ext cx="8229600" cy="1066800"/>
          </a:xfrm>
        </p:spPr>
        <p:txBody>
          <a:bodyPr>
            <a:normAutofit fontScale="90000"/>
          </a:bodyPr>
          <a:lstStyle/>
          <a:p>
            <a:pPr>
              <a:defRPr/>
            </a:pPr>
            <a:r>
              <a:rPr lang="en-US" dirty="0" smtClean="0"/>
              <a:t>Segmented Income Statements— Decision Making and Break-even Analysis</a:t>
            </a:r>
          </a:p>
        </p:txBody>
      </p:sp>
      <p:sp>
        <p:nvSpPr>
          <p:cNvPr id="14" name="Oval 13"/>
          <p:cNvSpPr/>
          <p:nvPr/>
        </p:nvSpPr>
        <p:spPr>
          <a:xfrm>
            <a:off x="838200" y="2209800"/>
            <a:ext cx="7467600" cy="3200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effectLst>
                  <a:outerShdw blurRad="38100" dist="38100" dir="2700000" algn="tl">
                    <a:srgbClr val="000000">
                      <a:alpha val="43137"/>
                    </a:srgbClr>
                  </a:outerShdw>
                </a:effectLst>
              </a:rPr>
              <a:t>Once a company prepares contribution format segmented income statements, it can use</a:t>
            </a:r>
          </a:p>
          <a:p>
            <a:pPr algn="ctr">
              <a:defRPr/>
            </a:pPr>
            <a:r>
              <a:rPr lang="en-US" sz="2800" dirty="0">
                <a:effectLst>
                  <a:outerShdw blurRad="38100" dist="38100" dir="2700000" algn="tl">
                    <a:srgbClr val="000000">
                      <a:alpha val="43137"/>
                    </a:srgbClr>
                  </a:outerShdw>
                </a:effectLst>
              </a:rPr>
              <a:t>those statements to make decisions and perform break-even analysis.</a:t>
            </a:r>
          </a:p>
        </p:txBody>
      </p:sp>
      <p:pic>
        <p:nvPicPr>
          <p:cNvPr id="563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227638"/>
            <a:ext cx="25146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normAutofit fontScale="90000"/>
          </a:bodyPr>
          <a:lstStyle/>
          <a:p>
            <a:pPr>
              <a:defRPr/>
            </a:pPr>
            <a:r>
              <a:rPr lang="en-US" dirty="0" smtClean="0"/>
              <a:t>Segmented Income Statements— Decision Making</a:t>
            </a:r>
          </a:p>
        </p:txBody>
      </p:sp>
      <p:graphicFrame>
        <p:nvGraphicFramePr>
          <p:cNvPr id="25602" name="Object 2"/>
          <p:cNvGraphicFramePr>
            <a:graphicFrameLocks/>
          </p:cNvGraphicFramePr>
          <p:nvPr/>
        </p:nvGraphicFramePr>
        <p:xfrm>
          <a:off x="630238" y="1833563"/>
          <a:ext cx="7864475" cy="3290887"/>
        </p:xfrm>
        <a:graphic>
          <a:graphicData uri="http://schemas.openxmlformats.org/presentationml/2006/ole">
            <mc:AlternateContent xmlns:mc="http://schemas.openxmlformats.org/markup-compatibility/2006">
              <mc:Choice xmlns:v="urn:schemas-microsoft-com:vml" Requires="v">
                <p:oleObj spid="_x0000_s25625" name="Worksheet" r:id="rId4" imgW="3939619" imgH="1813536" progId="Excel.Sheet.8">
                  <p:embed/>
                </p:oleObj>
              </mc:Choice>
              <mc:Fallback>
                <p:oleObj name="Worksheet" r:id="rId4" imgW="3939619" imgH="1813536"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238" y="1833563"/>
                        <a:ext cx="7864475" cy="329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5604" name="Group 10"/>
          <p:cNvGrpSpPr>
            <a:grpSpLocks/>
          </p:cNvGrpSpPr>
          <p:nvPr/>
        </p:nvGrpSpPr>
        <p:grpSpPr bwMode="auto">
          <a:xfrm>
            <a:off x="6019800" y="1219200"/>
            <a:ext cx="3011488" cy="1689100"/>
            <a:chOff x="6019800" y="1519535"/>
            <a:chExt cx="3010761" cy="1688889"/>
          </a:xfrm>
        </p:grpSpPr>
        <p:cxnSp>
          <p:nvCxnSpPr>
            <p:cNvPr id="6" name="Straight Arrow Connector 5"/>
            <p:cNvCxnSpPr/>
            <p:nvPr/>
          </p:nvCxnSpPr>
          <p:spPr>
            <a:xfrm rot="5400000">
              <a:off x="7646511" y="2256070"/>
              <a:ext cx="1447619" cy="4570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5981625" y="2248134"/>
              <a:ext cx="1447619" cy="4570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019800" y="1519535"/>
              <a:ext cx="3010761" cy="461905"/>
            </a:xfrm>
            <a:prstGeom prst="rect">
              <a:avLst/>
            </a:prstGeom>
            <a:solidFill>
              <a:schemeClr val="accent5">
                <a:lumMod val="40000"/>
                <a:lumOff val="60000"/>
              </a:schemeClr>
            </a:solidFill>
            <a:ln w="28575">
              <a:solidFill>
                <a:schemeClr val="tx1"/>
              </a:solidFill>
            </a:ln>
          </p:spPr>
          <p:txBody>
            <a:bodyPr wrap="none">
              <a:spAutoFit/>
            </a:bodyPr>
            <a:lstStyle/>
            <a:p>
              <a:pPr>
                <a:defRPr/>
              </a:pPr>
              <a:r>
                <a:rPr lang="en-US" sz="2400" dirty="0">
                  <a:latin typeface="Arial" pitchFamily="34" charset="0"/>
                </a:rPr>
                <a:t>5% increase in sales</a:t>
              </a:r>
            </a:p>
          </p:txBody>
        </p:sp>
      </p:grpSp>
      <p:grpSp>
        <p:nvGrpSpPr>
          <p:cNvPr id="3" name="Group 14"/>
          <p:cNvGrpSpPr>
            <a:grpSpLocks/>
          </p:cNvGrpSpPr>
          <p:nvPr/>
        </p:nvGrpSpPr>
        <p:grpSpPr bwMode="auto">
          <a:xfrm>
            <a:off x="228600" y="4500563"/>
            <a:ext cx="3657600" cy="1516062"/>
            <a:chOff x="228600" y="4800600"/>
            <a:chExt cx="3657600" cy="1516797"/>
          </a:xfrm>
        </p:grpSpPr>
        <p:cxnSp>
          <p:nvCxnSpPr>
            <p:cNvPr id="14" name="Straight Arrow Connector 13"/>
            <p:cNvCxnSpPr/>
            <p:nvPr/>
          </p:nvCxnSpPr>
          <p:spPr>
            <a:xfrm flipV="1">
              <a:off x="2133600" y="4800600"/>
              <a:ext cx="1752600" cy="83384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5486732"/>
              <a:ext cx="2533650" cy="830665"/>
            </a:xfrm>
            <a:prstGeom prst="rect">
              <a:avLst/>
            </a:prstGeom>
            <a:solidFill>
              <a:schemeClr val="bg2">
                <a:lumMod val="75000"/>
              </a:schemeClr>
            </a:solidFill>
            <a:ln w="28575">
              <a:solidFill>
                <a:schemeClr val="tx1"/>
              </a:solidFill>
            </a:ln>
          </p:spPr>
          <p:txBody>
            <a:bodyPr wrap="none">
              <a:spAutoFit/>
            </a:bodyPr>
            <a:lstStyle/>
            <a:p>
              <a:pPr algn="ctr">
                <a:defRPr/>
              </a:pPr>
              <a:r>
                <a:rPr lang="en-US" sz="2400" dirty="0">
                  <a:latin typeface="Arial" pitchFamily="34" charset="0"/>
                </a:rPr>
                <a:t>$5,000 additional</a:t>
              </a:r>
              <a:br>
                <a:rPr lang="en-US" sz="2400" dirty="0">
                  <a:latin typeface="Arial" pitchFamily="34" charset="0"/>
                </a:rPr>
              </a:br>
              <a:r>
                <a:rPr lang="en-US" sz="2400" dirty="0">
                  <a:latin typeface="Arial" pitchFamily="34" charset="0"/>
                </a:rPr>
                <a:t>advertising</a:t>
              </a:r>
            </a:p>
          </p:txBody>
        </p:sp>
      </p:grpSp>
      <p:grpSp>
        <p:nvGrpSpPr>
          <p:cNvPr id="5" name="Group 42"/>
          <p:cNvGrpSpPr>
            <a:grpSpLocks/>
          </p:cNvGrpSpPr>
          <p:nvPr/>
        </p:nvGrpSpPr>
        <p:grpSpPr bwMode="auto">
          <a:xfrm>
            <a:off x="7435850" y="3544888"/>
            <a:ext cx="1555750" cy="2936875"/>
            <a:chOff x="7436366" y="3545304"/>
            <a:chExt cx="1555234" cy="2936889"/>
          </a:xfrm>
        </p:grpSpPr>
        <p:sp>
          <p:nvSpPr>
            <p:cNvPr id="19" name="TextBox 18"/>
            <p:cNvSpPr txBox="1"/>
            <p:nvPr/>
          </p:nvSpPr>
          <p:spPr>
            <a:xfrm>
              <a:off x="7436366" y="5282037"/>
              <a:ext cx="1555234" cy="1200156"/>
            </a:xfrm>
            <a:prstGeom prst="rect">
              <a:avLst/>
            </a:prstGeom>
            <a:solidFill>
              <a:schemeClr val="accent6">
                <a:lumMod val="20000"/>
                <a:lumOff val="80000"/>
              </a:schemeClr>
            </a:solidFill>
            <a:ln w="28575">
              <a:solidFill>
                <a:schemeClr val="tx1"/>
              </a:solidFill>
            </a:ln>
          </p:spPr>
          <p:txBody>
            <a:bodyPr wrap="none">
              <a:spAutoFit/>
            </a:bodyPr>
            <a:lstStyle/>
            <a:p>
              <a:pPr algn="ctr">
                <a:defRPr/>
              </a:pPr>
              <a:r>
                <a:rPr lang="en-US" sz="2400" dirty="0">
                  <a:latin typeface="Arial" pitchFamily="34" charset="0"/>
                </a:rPr>
                <a:t>Margin</a:t>
              </a:r>
              <a:br>
                <a:rPr lang="en-US" sz="2400" dirty="0">
                  <a:latin typeface="Arial" pitchFamily="34" charset="0"/>
                </a:rPr>
              </a:br>
              <a:r>
                <a:rPr lang="en-US" sz="2400" dirty="0">
                  <a:latin typeface="Arial" pitchFamily="34" charset="0"/>
                </a:rPr>
                <a:t>increases</a:t>
              </a:r>
              <a:br>
                <a:rPr lang="en-US" sz="2400" dirty="0">
                  <a:latin typeface="Arial" pitchFamily="34" charset="0"/>
                </a:rPr>
              </a:br>
              <a:r>
                <a:rPr lang="en-US" sz="2400" dirty="0">
                  <a:latin typeface="Arial" pitchFamily="34" charset="0"/>
                </a:rPr>
                <a:t>by $2,250</a:t>
              </a:r>
            </a:p>
          </p:txBody>
        </p:sp>
        <p:grpSp>
          <p:nvGrpSpPr>
            <p:cNvPr id="25616" name="Group 32"/>
            <p:cNvGrpSpPr>
              <a:grpSpLocks/>
            </p:cNvGrpSpPr>
            <p:nvPr/>
          </p:nvGrpSpPr>
          <p:grpSpPr bwMode="auto">
            <a:xfrm>
              <a:off x="8097248" y="3545304"/>
              <a:ext cx="365760" cy="1712496"/>
              <a:chOff x="8229600" y="3545304"/>
              <a:chExt cx="457200" cy="1712496"/>
            </a:xfrm>
          </p:grpSpPr>
          <p:cxnSp>
            <p:nvCxnSpPr>
              <p:cNvPr id="28" name="Shape 27"/>
              <p:cNvCxnSpPr/>
              <p:nvPr/>
            </p:nvCxnSpPr>
            <p:spPr>
              <a:xfrm rot="16200000" flipV="1">
                <a:off x="7601384" y="4172644"/>
                <a:ext cx="1712920" cy="45824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hape 29"/>
              <p:cNvCxnSpPr/>
              <p:nvPr/>
            </p:nvCxnSpPr>
            <p:spPr>
              <a:xfrm rot="16200000" flipV="1">
                <a:off x="7906183" y="4477443"/>
                <a:ext cx="1119192" cy="44237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8" name="Group 41"/>
          <p:cNvGrpSpPr>
            <a:grpSpLocks/>
          </p:cNvGrpSpPr>
          <p:nvPr/>
        </p:nvGrpSpPr>
        <p:grpSpPr bwMode="auto">
          <a:xfrm>
            <a:off x="5683250" y="3552825"/>
            <a:ext cx="1555750" cy="2928938"/>
            <a:chOff x="5683766" y="3553328"/>
            <a:chExt cx="1555234" cy="2928865"/>
          </a:xfrm>
        </p:grpSpPr>
        <p:sp>
          <p:nvSpPr>
            <p:cNvPr id="18" name="TextBox 17"/>
            <p:cNvSpPr txBox="1"/>
            <p:nvPr/>
          </p:nvSpPr>
          <p:spPr>
            <a:xfrm>
              <a:off x="5683766" y="5282073"/>
              <a:ext cx="1555234" cy="1200120"/>
            </a:xfrm>
            <a:prstGeom prst="rect">
              <a:avLst/>
            </a:prstGeom>
            <a:solidFill>
              <a:schemeClr val="accent6">
                <a:lumMod val="20000"/>
                <a:lumOff val="80000"/>
              </a:schemeClr>
            </a:solidFill>
            <a:ln w="28575">
              <a:solidFill>
                <a:schemeClr val="tx1"/>
              </a:solidFill>
            </a:ln>
          </p:spPr>
          <p:txBody>
            <a:bodyPr wrap="none">
              <a:spAutoFit/>
            </a:bodyPr>
            <a:lstStyle/>
            <a:p>
              <a:pPr algn="ctr">
                <a:defRPr/>
              </a:pPr>
              <a:r>
                <a:rPr lang="en-US" sz="2400" dirty="0">
                  <a:latin typeface="Arial" pitchFamily="34" charset="0"/>
                </a:rPr>
                <a:t>Margin</a:t>
              </a:r>
              <a:br>
                <a:rPr lang="en-US" sz="2400" dirty="0">
                  <a:latin typeface="Arial" pitchFamily="34" charset="0"/>
                </a:rPr>
              </a:br>
              <a:r>
                <a:rPr lang="en-US" sz="2400" dirty="0">
                  <a:latin typeface="Arial" pitchFamily="34" charset="0"/>
                </a:rPr>
                <a:t>increases</a:t>
              </a:r>
              <a:br>
                <a:rPr lang="en-US" sz="2400" dirty="0">
                  <a:latin typeface="Arial" pitchFamily="34" charset="0"/>
                </a:rPr>
              </a:br>
              <a:r>
                <a:rPr lang="en-US" sz="2400" dirty="0">
                  <a:latin typeface="Arial" pitchFamily="34" charset="0"/>
                </a:rPr>
                <a:t>by $5,250</a:t>
              </a:r>
            </a:p>
          </p:txBody>
        </p:sp>
        <p:grpSp>
          <p:nvGrpSpPr>
            <p:cNvPr id="25612" name="Group 33"/>
            <p:cNvGrpSpPr>
              <a:grpSpLocks/>
            </p:cNvGrpSpPr>
            <p:nvPr/>
          </p:nvGrpSpPr>
          <p:grpSpPr bwMode="auto">
            <a:xfrm>
              <a:off x="6404808" y="3553328"/>
              <a:ext cx="365760" cy="1712496"/>
              <a:chOff x="8229600" y="3545304"/>
              <a:chExt cx="457200" cy="1712496"/>
            </a:xfrm>
          </p:grpSpPr>
          <p:cxnSp>
            <p:nvCxnSpPr>
              <p:cNvPr id="35" name="Shape 34"/>
              <p:cNvCxnSpPr/>
              <p:nvPr/>
            </p:nvCxnSpPr>
            <p:spPr>
              <a:xfrm rot="16200000" flipV="1">
                <a:off x="7601590" y="4172619"/>
                <a:ext cx="1712870" cy="45824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hape 35"/>
              <p:cNvCxnSpPr/>
              <p:nvPr/>
            </p:nvCxnSpPr>
            <p:spPr>
              <a:xfrm rot="16200000" flipV="1">
                <a:off x="7906381" y="4477409"/>
                <a:ext cx="1119160" cy="44237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1" name="Group 40"/>
          <p:cNvGrpSpPr>
            <a:grpSpLocks/>
          </p:cNvGrpSpPr>
          <p:nvPr/>
        </p:nvGrpSpPr>
        <p:grpSpPr bwMode="auto">
          <a:xfrm>
            <a:off x="3216275" y="4905375"/>
            <a:ext cx="2292350" cy="1592263"/>
            <a:chOff x="3216440" y="4905666"/>
            <a:chExt cx="2292615" cy="1592567"/>
          </a:xfrm>
        </p:grpSpPr>
        <p:cxnSp>
          <p:nvCxnSpPr>
            <p:cNvPr id="40" name="Straight Arrow Connector 39"/>
            <p:cNvCxnSpPr/>
            <p:nvPr/>
          </p:nvCxnSpPr>
          <p:spPr>
            <a:xfrm rot="5400000" flipH="1" flipV="1">
              <a:off x="4130135" y="5133516"/>
              <a:ext cx="457287"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216440" y="5297854"/>
              <a:ext cx="2292615" cy="1200379"/>
            </a:xfrm>
            <a:prstGeom prst="rect">
              <a:avLst/>
            </a:prstGeom>
            <a:solidFill>
              <a:schemeClr val="bg1">
                <a:lumMod val="75000"/>
              </a:schemeClr>
            </a:solidFill>
            <a:ln w="28575">
              <a:solidFill>
                <a:schemeClr val="tx1"/>
              </a:solidFill>
            </a:ln>
          </p:spPr>
          <p:txBody>
            <a:bodyPr wrap="none">
              <a:spAutoFit/>
            </a:bodyPr>
            <a:lstStyle/>
            <a:p>
              <a:pPr algn="ctr">
                <a:defRPr/>
              </a:pPr>
              <a:r>
                <a:rPr lang="en-US" sz="2400" dirty="0">
                  <a:latin typeface="Arial" pitchFamily="34" charset="0"/>
                </a:rPr>
                <a:t>Division margin</a:t>
              </a:r>
              <a:br>
                <a:rPr lang="en-US" sz="2400" dirty="0">
                  <a:latin typeface="Arial" pitchFamily="34" charset="0"/>
                </a:rPr>
              </a:br>
              <a:r>
                <a:rPr lang="en-US" sz="2400" dirty="0">
                  <a:latin typeface="Arial" pitchFamily="34" charset="0"/>
                </a:rPr>
                <a:t>increases by</a:t>
              </a:r>
              <a:br>
                <a:rPr lang="en-US" sz="2400" dirty="0">
                  <a:latin typeface="Arial" pitchFamily="34" charset="0"/>
                </a:rPr>
              </a:br>
              <a:r>
                <a:rPr lang="en-US" sz="2400" dirty="0">
                  <a:latin typeface="Arial" pitchFamily="34" charset="0"/>
                </a:rPr>
                <a:t>$2,500</a:t>
              </a:r>
            </a:p>
          </p:txBody>
        </p:sp>
      </p:gr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nodeType="afterGroup">
                            <p:stCondLst>
                              <p:cond delay="2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1000"/>
                                        <p:tgtEl>
                                          <p:spTgt spid="8"/>
                                        </p:tgtEl>
                                      </p:cBhvr>
                                    </p:animEffect>
                                  </p:childTnLst>
                                </p:cTn>
                              </p:par>
                            </p:childTnLst>
                          </p:cTn>
                        </p:par>
                        <p:par>
                          <p:cTn id="12" fill="hold" nodeType="afterGroup">
                            <p:stCondLst>
                              <p:cond delay="3500"/>
                            </p:stCondLst>
                            <p:childTnLst>
                              <p:par>
                                <p:cTn id="13" presetID="18" presetClass="entr" presetSubtype="3"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upRight)">
                                      <p:cBhvr>
                                        <p:cTn id="15" dur="1000"/>
                                        <p:tgtEl>
                                          <p:spTgt spid="3"/>
                                        </p:tgtEl>
                                      </p:cBhvr>
                                    </p:animEffect>
                                  </p:childTnLst>
                                </p:cTn>
                              </p:par>
                            </p:childTnLst>
                          </p:cTn>
                        </p:par>
                        <p:par>
                          <p:cTn id="16" fill="hold" nodeType="afterGroup">
                            <p:stCondLst>
                              <p:cond delay="4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p:txBody>
          <a:bodyPr/>
          <a:lstStyle/>
          <a:p>
            <a:pPr eaLnBrk="1" hangingPunct="1"/>
            <a:r>
              <a:rPr lang="en-US" altLang="en-US" smtClean="0"/>
              <a:t>Learning Objective 5</a:t>
            </a:r>
          </a:p>
        </p:txBody>
      </p:sp>
      <p:sp>
        <p:nvSpPr>
          <p:cNvPr id="6" name="Text Box 13"/>
          <p:cNvSpPr txBox="1">
            <a:spLocks noChangeArrowheads="1"/>
          </p:cNvSpPr>
          <p:nvPr/>
        </p:nvSpPr>
        <p:spPr bwMode="auto">
          <a:xfrm>
            <a:off x="1905000" y="1897063"/>
            <a:ext cx="5334000" cy="2708275"/>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a:spcBef>
                <a:spcPct val="50000"/>
              </a:spcBef>
              <a:defRPr/>
            </a:pPr>
            <a:r>
              <a:rPr lang="en-US" sz="3400" b="1" dirty="0">
                <a:solidFill>
                  <a:schemeClr val="accent6">
                    <a:lumMod val="75000"/>
                  </a:schemeClr>
                </a:solidFill>
                <a:latin typeface="+mj-lt"/>
              </a:rPr>
              <a:t>Compute companywide and segment break-even points for a company with traceable fixed costs.</a:t>
            </a: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pPr>
              <a:defRPr/>
            </a:pPr>
            <a:r>
              <a:rPr lang="en-US" dirty="0" smtClean="0"/>
              <a:t>Segmented Income Statements— Break-even Analysis</a:t>
            </a:r>
          </a:p>
        </p:txBody>
      </p:sp>
      <p:graphicFrame>
        <p:nvGraphicFramePr>
          <p:cNvPr id="26626" name="Object 2"/>
          <p:cNvGraphicFramePr>
            <a:graphicFrameLocks/>
          </p:cNvGraphicFramePr>
          <p:nvPr/>
        </p:nvGraphicFramePr>
        <p:xfrm>
          <a:off x="457200" y="1676400"/>
          <a:ext cx="8255000" cy="3983038"/>
        </p:xfrm>
        <a:graphic>
          <a:graphicData uri="http://schemas.openxmlformats.org/presentationml/2006/ole">
            <mc:AlternateContent xmlns:mc="http://schemas.openxmlformats.org/markup-compatibility/2006">
              <mc:Choice xmlns:v="urn:schemas-microsoft-com:vml" Requires="v">
                <p:oleObj spid="_x0000_s26629" name="Worksheet" r:id="rId4" imgW="3667351" imgH="1772012" progId="Excel.Sheet.8">
                  <p:embed/>
                </p:oleObj>
              </mc:Choice>
              <mc:Fallback>
                <p:oleObj name="Worksheet" r:id="rId4" imgW="3667351" imgH="1772012"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76400"/>
                        <a:ext cx="8255000" cy="3983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p:cNvGraphicFramePr>
          <p:nvPr/>
        </p:nvGraphicFramePr>
        <p:xfrm>
          <a:off x="457200" y="1676400"/>
          <a:ext cx="8255000" cy="3983038"/>
        </p:xfrm>
        <a:graphic>
          <a:graphicData uri="http://schemas.openxmlformats.org/presentationml/2006/ole">
            <mc:AlternateContent xmlns:mc="http://schemas.openxmlformats.org/markup-compatibility/2006">
              <mc:Choice xmlns:v="urn:schemas-microsoft-com:vml" Requires="v">
                <p:oleObj spid="_x0000_s27654" name="Worksheet" r:id="rId4" imgW="3667351" imgH="1772012" progId="Excel.Sheet.8">
                  <p:embed/>
                </p:oleObj>
              </mc:Choice>
              <mc:Fallback>
                <p:oleObj name="Worksheet" r:id="rId4" imgW="3667351" imgH="1772012"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76400"/>
                        <a:ext cx="8255000" cy="3983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263525" y="5715000"/>
            <a:ext cx="8610600" cy="109696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effectLst>
                  <a:outerShdw blurRad="38100" dist="38100" dir="2700000" algn="tl">
                    <a:srgbClr val="000000">
                      <a:alpha val="43137"/>
                    </a:srgbClr>
                  </a:outerShdw>
                </a:effectLst>
              </a:rPr>
              <a:t>The companywide break-even point is computed by dividing the sum of the company’s traceable fixed costs and common fixed costs by the company’s overall contribution margin ratio. </a:t>
            </a:r>
            <a:endParaRPr lang="en-US" sz="2200" dirty="0">
              <a:solidFill>
                <a:schemeClr val="tx1"/>
              </a:solidFill>
              <a:effectLst>
                <a:outerShdw blurRad="38100" dist="38100" dir="2700000" algn="tl">
                  <a:srgbClr val="000000">
                    <a:alpha val="43137"/>
                  </a:srgbClr>
                </a:outerShdw>
              </a:effectLst>
              <a:ea typeface="MS PGothic" pitchFamily="34" charset="-128"/>
            </a:endParaRPr>
          </a:p>
        </p:txBody>
      </p:sp>
      <p:sp>
        <p:nvSpPr>
          <p:cNvPr id="7" name="Title 1"/>
          <p:cNvSpPr>
            <a:spLocks noGrp="1"/>
          </p:cNvSpPr>
          <p:nvPr>
            <p:ph type="title"/>
          </p:nvPr>
        </p:nvSpPr>
        <p:spPr/>
        <p:txBody>
          <a:bodyPr>
            <a:normAutofit fontScale="90000"/>
          </a:bodyPr>
          <a:lstStyle/>
          <a:p>
            <a:pPr>
              <a:defRPr/>
            </a:pPr>
            <a:r>
              <a:rPr lang="en-US" dirty="0" smtClean="0"/>
              <a:t>Segmented Income Statements— Break-even Analysis</a:t>
            </a:r>
          </a:p>
        </p:txBody>
      </p:sp>
    </p:spTree>
  </p:cSld>
  <p:clrMapOvr>
    <a:masterClrMapping/>
  </p:clrMapOvr>
  <p:transition spd="med">
    <p:wipe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525" y="5715000"/>
            <a:ext cx="8610600" cy="109696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effectLst>
                  <a:outerShdw blurRad="38100" dist="38100" dir="2700000" algn="tl">
                    <a:srgbClr val="000000">
                      <a:alpha val="43137"/>
                    </a:srgbClr>
                  </a:outerShdw>
                </a:effectLst>
              </a:rPr>
              <a:t>The companywide break-even point is computed by dividing the sum of the company’s traceable fixed costs and common fixed costs by the company’s overall contribution margin ratio. </a:t>
            </a:r>
            <a:endParaRPr lang="en-US" sz="2200" dirty="0">
              <a:solidFill>
                <a:schemeClr val="tx1"/>
              </a:solidFill>
              <a:effectLst>
                <a:outerShdw blurRad="38100" dist="38100" dir="2700000" algn="tl">
                  <a:srgbClr val="000000">
                    <a:alpha val="43137"/>
                  </a:srgbClr>
                </a:outerShdw>
              </a:effectLst>
              <a:ea typeface="MS PGothic" pitchFamily="34" charset="-128"/>
            </a:endParaRPr>
          </a:p>
        </p:txBody>
      </p:sp>
      <p:sp>
        <p:nvSpPr>
          <p:cNvPr id="58371" name="Rectangle 5"/>
          <p:cNvSpPr>
            <a:spLocks noChangeArrowheads="1"/>
          </p:cNvSpPr>
          <p:nvPr/>
        </p:nvSpPr>
        <p:spPr bwMode="auto">
          <a:xfrm>
            <a:off x="914400" y="2362200"/>
            <a:ext cx="65532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400" b="1">
                <a:solidFill>
                  <a:schemeClr val="tx2"/>
                </a:solidFill>
              </a:rPr>
              <a:t>Break-even        $170,000 + $25,000  </a:t>
            </a:r>
          </a:p>
          <a:p>
            <a:pPr eaLnBrk="1" hangingPunct="1"/>
            <a:r>
              <a:rPr lang="en-US" altLang="en-US" sz="2400" b="1">
                <a:solidFill>
                  <a:schemeClr val="tx2"/>
                </a:solidFill>
              </a:rPr>
              <a:t>     Point                           0.54</a:t>
            </a:r>
          </a:p>
        </p:txBody>
      </p:sp>
      <p:sp>
        <p:nvSpPr>
          <p:cNvPr id="58372" name="Rectangle 6"/>
          <p:cNvSpPr>
            <a:spLocks noChangeArrowheads="1"/>
          </p:cNvSpPr>
          <p:nvPr/>
        </p:nvSpPr>
        <p:spPr bwMode="auto">
          <a:xfrm>
            <a:off x="2743200" y="2544763"/>
            <a:ext cx="57912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400" b="1">
                <a:solidFill>
                  <a:schemeClr val="tx2"/>
                </a:solidFill>
              </a:rPr>
              <a:t> =                                      =   $361,111</a:t>
            </a:r>
          </a:p>
        </p:txBody>
      </p:sp>
      <p:sp>
        <p:nvSpPr>
          <p:cNvPr id="58373" name="Line 8"/>
          <p:cNvSpPr>
            <a:spLocks noChangeShapeType="1"/>
          </p:cNvSpPr>
          <p:nvPr/>
        </p:nvSpPr>
        <p:spPr bwMode="auto">
          <a:xfrm>
            <a:off x="3260725" y="2779713"/>
            <a:ext cx="2835275"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4" name="Rectangle 9"/>
          <p:cNvSpPr>
            <a:spLocks noChangeArrowheads="1"/>
          </p:cNvSpPr>
          <p:nvPr/>
        </p:nvSpPr>
        <p:spPr bwMode="auto">
          <a:xfrm>
            <a:off x="1066800" y="4200525"/>
            <a:ext cx="65532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400" b="1">
                <a:solidFill>
                  <a:schemeClr val="tx2"/>
                </a:solidFill>
              </a:rPr>
              <a:t>Contribution Margin         $270,000  </a:t>
            </a:r>
          </a:p>
          <a:p>
            <a:pPr eaLnBrk="1" hangingPunct="1"/>
            <a:r>
              <a:rPr lang="en-US" altLang="en-US" sz="2400" b="1">
                <a:solidFill>
                  <a:schemeClr val="tx2"/>
                </a:solidFill>
              </a:rPr>
              <a:t>             Ratio		$500,000</a:t>
            </a:r>
          </a:p>
        </p:txBody>
      </p:sp>
      <p:sp>
        <p:nvSpPr>
          <p:cNvPr id="58375" name="Rectangle 10"/>
          <p:cNvSpPr>
            <a:spLocks noChangeArrowheads="1"/>
          </p:cNvSpPr>
          <p:nvPr/>
        </p:nvSpPr>
        <p:spPr bwMode="auto">
          <a:xfrm>
            <a:off x="2895600" y="4383088"/>
            <a:ext cx="57912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400" b="1">
                <a:solidFill>
                  <a:schemeClr val="tx2"/>
                </a:solidFill>
              </a:rPr>
              <a:t>                =                       =   0.54</a:t>
            </a:r>
          </a:p>
        </p:txBody>
      </p:sp>
      <p:sp>
        <p:nvSpPr>
          <p:cNvPr id="58376" name="Line 8"/>
          <p:cNvSpPr>
            <a:spLocks noChangeShapeType="1"/>
          </p:cNvSpPr>
          <p:nvPr/>
        </p:nvSpPr>
        <p:spPr bwMode="auto">
          <a:xfrm>
            <a:off x="4784725" y="4618038"/>
            <a:ext cx="13716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15" name="Straight Arrow Connector 14"/>
          <p:cNvCxnSpPr/>
          <p:nvPr/>
        </p:nvCxnSpPr>
        <p:spPr>
          <a:xfrm flipH="1" flipV="1">
            <a:off x="5029200" y="3124200"/>
            <a:ext cx="1981200" cy="1295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p:txBody>
          <a:bodyPr>
            <a:normAutofit fontScale="90000"/>
          </a:bodyPr>
          <a:lstStyle/>
          <a:p>
            <a:pPr>
              <a:defRPr/>
            </a:pPr>
            <a:r>
              <a:rPr lang="en-US" dirty="0" smtClean="0"/>
              <a:t>Segmented Income Statements— Break-even Analysis</a:t>
            </a:r>
          </a:p>
        </p:txBody>
      </p:sp>
    </p:spTree>
  </p:cSld>
  <p:clrMapOvr>
    <a:masterClrMapping/>
  </p:clrMapOvr>
  <p:transition spd="med">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p:cNvGraphicFramePr>
          <p:nvPr/>
        </p:nvGraphicFramePr>
        <p:xfrm>
          <a:off x="457200" y="1676400"/>
          <a:ext cx="8255000" cy="3983038"/>
        </p:xfrm>
        <a:graphic>
          <a:graphicData uri="http://schemas.openxmlformats.org/presentationml/2006/ole">
            <mc:AlternateContent xmlns:mc="http://schemas.openxmlformats.org/markup-compatibility/2006">
              <mc:Choice xmlns:v="urn:schemas-microsoft-com:vml" Requires="v">
                <p:oleObj spid="_x0000_s28678" name="Worksheet" r:id="rId4" imgW="3667351" imgH="1772012" progId="Excel.Sheet.8">
                  <p:embed/>
                </p:oleObj>
              </mc:Choice>
              <mc:Fallback>
                <p:oleObj name="Worksheet" r:id="rId4" imgW="3667351" imgH="1772012"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76400"/>
                        <a:ext cx="8255000" cy="3983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263525" y="6049963"/>
            <a:ext cx="8610600" cy="73183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effectLst>
                  <a:outerShdw blurRad="38100" dist="38100" dir="2700000" algn="tl">
                    <a:srgbClr val="000000">
                      <a:alpha val="43137"/>
                    </a:srgbClr>
                  </a:outerShdw>
                </a:effectLst>
              </a:rPr>
              <a:t>A business segment’s break-even point is computed by dividing its traceable fixed costs by its contribution margin ratio. </a:t>
            </a:r>
          </a:p>
        </p:txBody>
      </p:sp>
      <p:sp>
        <p:nvSpPr>
          <p:cNvPr id="5" name="Title 1"/>
          <p:cNvSpPr>
            <a:spLocks noGrp="1"/>
          </p:cNvSpPr>
          <p:nvPr>
            <p:ph type="title"/>
          </p:nvPr>
        </p:nvSpPr>
        <p:spPr/>
        <p:txBody>
          <a:bodyPr>
            <a:normAutofit fontScale="90000"/>
          </a:bodyPr>
          <a:lstStyle/>
          <a:p>
            <a:pPr>
              <a:defRPr/>
            </a:pPr>
            <a:r>
              <a:rPr lang="en-US" dirty="0" smtClean="0"/>
              <a:t>Segmented Income Statements— Break-even Analysis</a:t>
            </a:r>
          </a:p>
        </p:txBody>
      </p:sp>
    </p:spTree>
  </p:cSld>
  <p:clrMapOvr>
    <a:masterClrMapping/>
  </p:clrMapOvr>
  <p:transition spd="med">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525" y="6049963"/>
            <a:ext cx="8610600" cy="73183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effectLst>
                  <a:outerShdw blurRad="38100" dist="38100" dir="2700000" algn="tl">
                    <a:srgbClr val="000000">
                      <a:alpha val="43137"/>
                    </a:srgbClr>
                  </a:outerShdw>
                </a:effectLst>
              </a:rPr>
              <a:t>A business segment’s break-even point is computed by dividing its traceable fixed costs by its contribution margin ratio. </a:t>
            </a:r>
          </a:p>
        </p:txBody>
      </p:sp>
      <p:sp>
        <p:nvSpPr>
          <p:cNvPr id="4" name="Title 1"/>
          <p:cNvSpPr>
            <a:spLocks noGrp="1"/>
          </p:cNvSpPr>
          <p:nvPr>
            <p:ph type="title"/>
          </p:nvPr>
        </p:nvSpPr>
        <p:spPr/>
        <p:txBody>
          <a:bodyPr>
            <a:normAutofit fontScale="90000"/>
          </a:bodyPr>
          <a:lstStyle/>
          <a:p>
            <a:pPr>
              <a:defRPr/>
            </a:pPr>
            <a:r>
              <a:rPr lang="en-US" dirty="0" smtClean="0"/>
              <a:t>Segmented Income Statements— Break-even Analysis</a:t>
            </a:r>
          </a:p>
        </p:txBody>
      </p:sp>
      <p:grpSp>
        <p:nvGrpSpPr>
          <p:cNvPr id="59396" name="Group 28"/>
          <p:cNvGrpSpPr>
            <a:grpSpLocks/>
          </p:cNvGrpSpPr>
          <p:nvPr/>
        </p:nvGrpSpPr>
        <p:grpSpPr bwMode="auto">
          <a:xfrm>
            <a:off x="315913" y="1774825"/>
            <a:ext cx="8534400" cy="1920875"/>
            <a:chOff x="316230" y="1775460"/>
            <a:chExt cx="8534400" cy="1920240"/>
          </a:xfrm>
        </p:grpSpPr>
        <p:sp>
          <p:nvSpPr>
            <p:cNvPr id="26" name="Rectangle 25"/>
            <p:cNvSpPr/>
            <p:nvPr/>
          </p:nvSpPr>
          <p:spPr>
            <a:xfrm>
              <a:off x="316230" y="1775460"/>
              <a:ext cx="8534400" cy="192024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408" name="Rectangle 4"/>
            <p:cNvSpPr>
              <a:spLocks noChangeArrowheads="1"/>
            </p:cNvSpPr>
            <p:nvPr/>
          </p:nvSpPr>
          <p:spPr bwMode="auto">
            <a:xfrm>
              <a:off x="3135630" y="1981200"/>
              <a:ext cx="5029200"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b="1">
                  <a:solidFill>
                    <a:schemeClr val="tx2"/>
                  </a:solidFill>
                </a:rPr>
                <a:t>Break-even        $90,000  </a:t>
              </a:r>
            </a:p>
            <a:p>
              <a:pPr eaLnBrk="1" hangingPunct="1"/>
              <a:r>
                <a:rPr lang="en-US" altLang="en-US" sz="2000" b="1">
                  <a:solidFill>
                    <a:schemeClr val="tx2"/>
                  </a:solidFill>
                </a:rPr>
                <a:t>     Point                 0.50</a:t>
              </a:r>
            </a:p>
          </p:txBody>
        </p:sp>
        <p:sp>
          <p:nvSpPr>
            <p:cNvPr id="59409" name="Rectangle 5"/>
            <p:cNvSpPr>
              <a:spLocks noChangeArrowheads="1"/>
            </p:cNvSpPr>
            <p:nvPr/>
          </p:nvSpPr>
          <p:spPr bwMode="auto">
            <a:xfrm>
              <a:off x="4583430" y="2106613"/>
              <a:ext cx="3505200"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400" b="1">
                  <a:solidFill>
                    <a:schemeClr val="tx2"/>
                  </a:solidFill>
                </a:rPr>
                <a:t>  </a:t>
              </a:r>
              <a:r>
                <a:rPr lang="en-US" altLang="en-US" sz="2000" b="1">
                  <a:solidFill>
                    <a:schemeClr val="tx2"/>
                  </a:solidFill>
                </a:rPr>
                <a:t>= </a:t>
              </a:r>
              <a:r>
                <a:rPr lang="en-US" altLang="en-US" sz="2400" b="1">
                  <a:solidFill>
                    <a:schemeClr val="tx2"/>
                  </a:solidFill>
                </a:rPr>
                <a:t>                </a:t>
              </a:r>
              <a:r>
                <a:rPr lang="en-US" altLang="en-US" sz="2000" b="1">
                  <a:solidFill>
                    <a:schemeClr val="tx2"/>
                  </a:solidFill>
                </a:rPr>
                <a:t>=   $180,000</a:t>
              </a:r>
            </a:p>
          </p:txBody>
        </p:sp>
        <p:sp>
          <p:nvSpPr>
            <p:cNvPr id="59410" name="Line 8"/>
            <p:cNvSpPr>
              <a:spLocks noChangeShapeType="1"/>
            </p:cNvSpPr>
            <p:nvPr/>
          </p:nvSpPr>
          <p:spPr bwMode="auto">
            <a:xfrm>
              <a:off x="5158740" y="2352993"/>
              <a:ext cx="9144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1" name="TextBox 7"/>
            <p:cNvSpPr txBox="1">
              <a:spLocks noChangeArrowheads="1"/>
            </p:cNvSpPr>
            <p:nvPr/>
          </p:nvSpPr>
          <p:spPr bwMode="auto">
            <a:xfrm>
              <a:off x="544830" y="1981200"/>
              <a:ext cx="14191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b="1"/>
                <a:t>Television</a:t>
              </a:r>
            </a:p>
          </p:txBody>
        </p:sp>
        <p:sp>
          <p:nvSpPr>
            <p:cNvPr id="59412" name="Rectangle 8"/>
            <p:cNvSpPr>
              <a:spLocks noChangeArrowheads="1"/>
            </p:cNvSpPr>
            <p:nvPr/>
          </p:nvSpPr>
          <p:spPr bwMode="auto">
            <a:xfrm>
              <a:off x="3135630" y="2971800"/>
              <a:ext cx="5410200"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b="1">
                  <a:solidFill>
                    <a:schemeClr val="tx2"/>
                  </a:solidFill>
                </a:rPr>
                <a:t>Contribution Margin	     $150,000  </a:t>
              </a:r>
            </a:p>
            <a:p>
              <a:pPr eaLnBrk="1" hangingPunct="1"/>
              <a:r>
                <a:rPr lang="en-US" altLang="en-US" sz="2000" b="1">
                  <a:solidFill>
                    <a:schemeClr val="tx2"/>
                  </a:solidFill>
                </a:rPr>
                <a:t>             Ratio		     $300,000</a:t>
              </a:r>
            </a:p>
          </p:txBody>
        </p:sp>
        <p:sp>
          <p:nvSpPr>
            <p:cNvPr id="59413" name="Line 8"/>
            <p:cNvSpPr>
              <a:spLocks noChangeShapeType="1"/>
            </p:cNvSpPr>
            <p:nvPr/>
          </p:nvSpPr>
          <p:spPr bwMode="auto">
            <a:xfrm>
              <a:off x="6259830" y="3320733"/>
              <a:ext cx="109728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4" name="Rectangle 10"/>
            <p:cNvSpPr>
              <a:spLocks noChangeArrowheads="1"/>
            </p:cNvSpPr>
            <p:nvPr/>
          </p:nvSpPr>
          <p:spPr bwMode="auto">
            <a:xfrm>
              <a:off x="4964430" y="3120073"/>
              <a:ext cx="373380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b="1">
                  <a:solidFill>
                    <a:schemeClr val="tx2"/>
                  </a:solidFill>
                </a:rPr>
                <a:t>            =                       =   0.50</a:t>
              </a:r>
            </a:p>
          </p:txBody>
        </p:sp>
        <p:cxnSp>
          <p:nvCxnSpPr>
            <p:cNvPr id="13" name="Straight Arrow Connector 12"/>
            <p:cNvCxnSpPr/>
            <p:nvPr/>
          </p:nvCxnSpPr>
          <p:spPr>
            <a:xfrm flipH="1" flipV="1">
              <a:off x="5878830" y="2514990"/>
              <a:ext cx="2209800" cy="68557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29"/>
          <p:cNvGrpSpPr>
            <a:grpSpLocks/>
          </p:cNvGrpSpPr>
          <p:nvPr/>
        </p:nvGrpSpPr>
        <p:grpSpPr bwMode="auto">
          <a:xfrm>
            <a:off x="327025" y="4035425"/>
            <a:ext cx="8534400" cy="1919288"/>
            <a:chOff x="323850" y="4034790"/>
            <a:chExt cx="8534400" cy="1920240"/>
          </a:xfrm>
        </p:grpSpPr>
        <p:sp>
          <p:nvSpPr>
            <p:cNvPr id="28" name="Rectangle 27"/>
            <p:cNvSpPr/>
            <p:nvPr/>
          </p:nvSpPr>
          <p:spPr>
            <a:xfrm>
              <a:off x="323850" y="4034790"/>
              <a:ext cx="8534400" cy="192024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399" name="TextBox 11"/>
            <p:cNvSpPr txBox="1">
              <a:spLocks noChangeArrowheads="1"/>
            </p:cNvSpPr>
            <p:nvPr/>
          </p:nvSpPr>
          <p:spPr bwMode="auto">
            <a:xfrm>
              <a:off x="533400" y="4247679"/>
              <a:ext cx="13965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b="1"/>
                <a:t>Computer</a:t>
              </a:r>
            </a:p>
          </p:txBody>
        </p:sp>
        <p:sp>
          <p:nvSpPr>
            <p:cNvPr id="59400" name="Rectangle 14"/>
            <p:cNvSpPr>
              <a:spLocks noChangeArrowheads="1"/>
            </p:cNvSpPr>
            <p:nvPr/>
          </p:nvSpPr>
          <p:spPr bwMode="auto">
            <a:xfrm>
              <a:off x="3067050" y="4247679"/>
              <a:ext cx="5029200"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b="1">
                  <a:solidFill>
                    <a:schemeClr val="tx2"/>
                  </a:solidFill>
                </a:rPr>
                <a:t>Break-even	     $80,000  </a:t>
              </a:r>
            </a:p>
            <a:p>
              <a:pPr eaLnBrk="1" hangingPunct="1"/>
              <a:r>
                <a:rPr lang="en-US" altLang="en-US" sz="2000" b="1">
                  <a:solidFill>
                    <a:schemeClr val="tx2"/>
                  </a:solidFill>
                </a:rPr>
                <a:t>     Point	        0.60</a:t>
              </a:r>
            </a:p>
          </p:txBody>
        </p:sp>
        <p:sp>
          <p:nvSpPr>
            <p:cNvPr id="59401" name="Rectangle 15"/>
            <p:cNvSpPr>
              <a:spLocks noChangeArrowheads="1"/>
            </p:cNvSpPr>
            <p:nvPr/>
          </p:nvSpPr>
          <p:spPr bwMode="auto">
            <a:xfrm>
              <a:off x="4648200" y="4373092"/>
              <a:ext cx="3505200"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400" b="1">
                  <a:solidFill>
                    <a:schemeClr val="tx2"/>
                  </a:solidFill>
                </a:rPr>
                <a:t> </a:t>
              </a:r>
              <a:r>
                <a:rPr lang="en-US" altLang="en-US" sz="2000" b="1">
                  <a:solidFill>
                    <a:schemeClr val="tx2"/>
                  </a:solidFill>
                </a:rPr>
                <a:t>= </a:t>
              </a:r>
              <a:r>
                <a:rPr lang="en-US" altLang="en-US" sz="2400" b="1">
                  <a:solidFill>
                    <a:schemeClr val="tx2"/>
                  </a:solidFill>
                </a:rPr>
                <a:t>                  </a:t>
              </a:r>
              <a:r>
                <a:rPr lang="en-US" altLang="en-US" sz="2000" b="1">
                  <a:solidFill>
                    <a:schemeClr val="tx2"/>
                  </a:solidFill>
                </a:rPr>
                <a:t>=   $133,333</a:t>
              </a:r>
            </a:p>
          </p:txBody>
        </p:sp>
        <p:sp>
          <p:nvSpPr>
            <p:cNvPr id="59402" name="Line 8"/>
            <p:cNvSpPr>
              <a:spLocks noChangeShapeType="1"/>
            </p:cNvSpPr>
            <p:nvPr/>
          </p:nvSpPr>
          <p:spPr bwMode="auto">
            <a:xfrm>
              <a:off x="5334000" y="4619472"/>
              <a:ext cx="9144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3" name="Rectangle 17"/>
            <p:cNvSpPr>
              <a:spLocks noChangeArrowheads="1"/>
            </p:cNvSpPr>
            <p:nvPr/>
          </p:nvSpPr>
          <p:spPr bwMode="auto">
            <a:xfrm>
              <a:off x="3074670" y="5238279"/>
              <a:ext cx="5410200"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b="1">
                  <a:solidFill>
                    <a:schemeClr val="tx2"/>
                  </a:solidFill>
                </a:rPr>
                <a:t>Contribution Margin	    $120,000  </a:t>
              </a:r>
            </a:p>
            <a:p>
              <a:pPr eaLnBrk="1" hangingPunct="1"/>
              <a:r>
                <a:rPr lang="en-US" altLang="en-US" sz="2000" b="1">
                  <a:solidFill>
                    <a:schemeClr val="tx2"/>
                  </a:solidFill>
                </a:rPr>
                <a:t>             Ratio		    $200,000</a:t>
              </a:r>
            </a:p>
          </p:txBody>
        </p:sp>
        <p:sp>
          <p:nvSpPr>
            <p:cNvPr id="59404" name="Line 8"/>
            <p:cNvSpPr>
              <a:spLocks noChangeShapeType="1"/>
            </p:cNvSpPr>
            <p:nvPr/>
          </p:nvSpPr>
          <p:spPr bwMode="auto">
            <a:xfrm>
              <a:off x="6168390" y="5587212"/>
              <a:ext cx="109728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5" name="Rectangle 19"/>
            <p:cNvSpPr>
              <a:spLocks noChangeArrowheads="1"/>
            </p:cNvSpPr>
            <p:nvPr/>
          </p:nvSpPr>
          <p:spPr bwMode="auto">
            <a:xfrm>
              <a:off x="4876800" y="5386552"/>
              <a:ext cx="373380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b="1">
                  <a:solidFill>
                    <a:schemeClr val="tx2"/>
                  </a:solidFill>
                </a:rPr>
                <a:t>            =                       =   0.60</a:t>
              </a:r>
            </a:p>
          </p:txBody>
        </p:sp>
        <p:cxnSp>
          <p:nvCxnSpPr>
            <p:cNvPr id="21" name="Straight Arrow Connector 20"/>
            <p:cNvCxnSpPr/>
            <p:nvPr/>
          </p:nvCxnSpPr>
          <p:spPr>
            <a:xfrm flipH="1" flipV="1">
              <a:off x="6016625" y="4781285"/>
              <a:ext cx="2209800" cy="6861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body" idx="1"/>
          </p:nvPr>
        </p:nvSpPr>
        <p:spPr>
          <a:xfrm>
            <a:off x="495300" y="1752600"/>
            <a:ext cx="8153400" cy="4038600"/>
          </a:xfrm>
          <a:solidFill>
            <a:schemeClr val="accent4">
              <a:lumMod val="40000"/>
              <a:lumOff val="60000"/>
            </a:schemeClr>
          </a:solidFill>
          <a:ln w="28575">
            <a:solidFill>
              <a:schemeClr val="tx2"/>
            </a:solidFill>
          </a:ln>
          <a:effectLst>
            <a:outerShdw dist="71842" dir="2700000" algn="ctr" rotWithShape="0">
              <a:schemeClr val="tx2"/>
            </a:outerShdw>
          </a:effectLst>
        </p:spPr>
        <p:txBody>
          <a:bodyPr lIns="90488" tIns="44450" rIns="90488" bIns="44450"/>
          <a:lstStyle/>
          <a:p>
            <a:pPr>
              <a:buFont typeface="Times" pitchFamily="34" charset="0"/>
              <a:buNone/>
              <a:defRPr/>
            </a:pPr>
            <a:r>
              <a:rPr lang="en-US" dirty="0">
                <a:cs typeface="Arial" pitchFamily="34" charset="0"/>
              </a:rPr>
              <a:t> 	Which method will produce the highest values for work in process and finished goods inventories? </a:t>
            </a:r>
          </a:p>
          <a:p>
            <a:pPr lvl="1">
              <a:spcBef>
                <a:spcPct val="40000"/>
              </a:spcBef>
              <a:buFont typeface="Wingdings" pitchFamily="2" charset="2"/>
              <a:buNone/>
              <a:defRPr/>
            </a:pPr>
            <a:r>
              <a:rPr lang="en-US" dirty="0">
                <a:solidFill>
                  <a:schemeClr val="tx1"/>
                </a:solidFill>
                <a:cs typeface="Arial" pitchFamily="34" charset="0"/>
              </a:rPr>
              <a:t>a.  Absorption costing.</a:t>
            </a:r>
          </a:p>
          <a:p>
            <a:pPr lvl="1">
              <a:spcBef>
                <a:spcPct val="40000"/>
              </a:spcBef>
              <a:buFont typeface="Wingdings" pitchFamily="2" charset="2"/>
              <a:buNone/>
              <a:defRPr/>
            </a:pPr>
            <a:r>
              <a:rPr lang="en-US" dirty="0">
                <a:solidFill>
                  <a:schemeClr val="hlink"/>
                </a:solidFill>
                <a:cs typeface="Arial" pitchFamily="34" charset="0"/>
              </a:rPr>
              <a:t>b.  Variable costing.</a:t>
            </a:r>
          </a:p>
          <a:p>
            <a:pPr lvl="1">
              <a:spcBef>
                <a:spcPct val="40000"/>
              </a:spcBef>
              <a:buFont typeface="Wingdings" pitchFamily="2" charset="2"/>
              <a:buNone/>
              <a:defRPr/>
            </a:pPr>
            <a:r>
              <a:rPr lang="en-US" dirty="0">
                <a:solidFill>
                  <a:schemeClr val="hlink"/>
                </a:solidFill>
                <a:cs typeface="Arial" pitchFamily="34" charset="0"/>
              </a:rPr>
              <a:t>c.  They produce the same values for these</a:t>
            </a:r>
            <a:br>
              <a:rPr lang="en-US" dirty="0">
                <a:solidFill>
                  <a:schemeClr val="hlink"/>
                </a:solidFill>
                <a:cs typeface="Arial" pitchFamily="34" charset="0"/>
              </a:rPr>
            </a:br>
            <a:r>
              <a:rPr lang="en-US" dirty="0">
                <a:solidFill>
                  <a:schemeClr val="hlink"/>
                </a:solidFill>
                <a:cs typeface="Arial" pitchFamily="34" charset="0"/>
              </a:rPr>
              <a:t>  inventories.</a:t>
            </a:r>
          </a:p>
          <a:p>
            <a:pPr lvl="1">
              <a:spcBef>
                <a:spcPct val="40000"/>
              </a:spcBef>
              <a:buFont typeface="Wingdings" pitchFamily="2" charset="2"/>
              <a:buNone/>
              <a:defRPr/>
            </a:pPr>
            <a:r>
              <a:rPr lang="en-US" dirty="0">
                <a:solidFill>
                  <a:schemeClr val="hlink"/>
                </a:solidFill>
                <a:cs typeface="Arial" pitchFamily="34" charset="0"/>
              </a:rPr>
              <a:t>d.  It depends. . .</a:t>
            </a:r>
          </a:p>
        </p:txBody>
      </p:sp>
      <p:sp>
        <p:nvSpPr>
          <p:cNvPr id="43011" name="Rectangle 3"/>
          <p:cNvSpPr>
            <a:spLocks noGrp="1" noChangeArrowheads="1"/>
          </p:cNvSpPr>
          <p:nvPr>
            <p:ph type="title"/>
          </p:nvPr>
        </p:nvSpPr>
        <p:spPr>
          <a:noFill/>
        </p:spPr>
        <p:txBody>
          <a:bodyPr lIns="90488" tIns="44450" rIns="90488" bIns="44450"/>
          <a:lstStyle/>
          <a:p>
            <a:r>
              <a:rPr lang="en-US" altLang="en-US" smtClean="0"/>
              <a:t>Quick Check </a:t>
            </a:r>
            <a:r>
              <a:rPr lang="en-US" altLang="en-US" smtClean="0">
                <a:sym typeface="Wingdings" pitchFamily="2" charset="2"/>
              </a:rPr>
              <a:t></a:t>
            </a:r>
          </a:p>
        </p:txBody>
      </p:sp>
      <p:sp>
        <p:nvSpPr>
          <p:cNvPr id="43012" name="Oval 4"/>
          <p:cNvSpPr>
            <a:spLocks noChangeArrowheads="1"/>
          </p:cNvSpPr>
          <p:nvPr/>
        </p:nvSpPr>
        <p:spPr bwMode="auto">
          <a:xfrm>
            <a:off x="777875" y="3098800"/>
            <a:ext cx="635000" cy="6350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p:cNvGraphicFramePr>
          <p:nvPr/>
        </p:nvGraphicFramePr>
        <p:xfrm>
          <a:off x="457200" y="1676400"/>
          <a:ext cx="8255000" cy="3983038"/>
        </p:xfrm>
        <a:graphic>
          <a:graphicData uri="http://schemas.openxmlformats.org/presentationml/2006/ole">
            <mc:AlternateContent xmlns:mc="http://schemas.openxmlformats.org/markup-compatibility/2006">
              <mc:Choice xmlns:v="urn:schemas-microsoft-com:vml" Requires="v">
                <p:oleObj spid="_x0000_s29702" name="Worksheet" r:id="rId4" imgW="3667351" imgH="1772012" progId="Excel.Sheet.8">
                  <p:embed/>
                </p:oleObj>
              </mc:Choice>
              <mc:Fallback>
                <p:oleObj name="Worksheet" r:id="rId4" imgW="3667351" imgH="1772012"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76400"/>
                        <a:ext cx="8255000" cy="3983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263525" y="5451475"/>
            <a:ext cx="8610600" cy="13716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effectLst>
                  <a:outerShdw blurRad="38100" dist="38100" dir="2700000" algn="tl">
                    <a:srgbClr val="000000">
                      <a:alpha val="43137"/>
                    </a:srgbClr>
                  </a:outerShdw>
                </a:effectLst>
              </a:rPr>
              <a:t>Notice the $25,000 of companywide common fixed costs are excluded from the segment break-even calculations because the common fixed costs are not traceable to segments and are not influenced by segment-level decisions. </a:t>
            </a:r>
          </a:p>
        </p:txBody>
      </p:sp>
      <p:sp>
        <p:nvSpPr>
          <p:cNvPr id="5" name="Title 1"/>
          <p:cNvSpPr>
            <a:spLocks noGrp="1"/>
          </p:cNvSpPr>
          <p:nvPr>
            <p:ph type="title"/>
          </p:nvPr>
        </p:nvSpPr>
        <p:spPr/>
        <p:txBody>
          <a:bodyPr>
            <a:normAutofit fontScale="90000"/>
          </a:bodyPr>
          <a:lstStyle/>
          <a:p>
            <a:pPr>
              <a:defRPr/>
            </a:pPr>
            <a:r>
              <a:rPr lang="en-US" dirty="0" smtClean="0"/>
              <a:t>Segmented Income Statements— Break-even Analysis</a:t>
            </a:r>
          </a:p>
        </p:txBody>
      </p:sp>
    </p:spTree>
  </p:cSld>
  <p:clrMapOvr>
    <a:masterClrMapping/>
  </p:clrMapOvr>
  <p:transition spd="med">
    <p:pull dir="l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p:spPr>
        <p:txBody>
          <a:bodyPr lIns="90488" tIns="44450" rIns="90488" bIns="44450"/>
          <a:lstStyle/>
          <a:p>
            <a:r>
              <a:rPr lang="en-US" altLang="en-US" smtClean="0"/>
              <a:t>Omission of Costs</a:t>
            </a:r>
          </a:p>
        </p:txBody>
      </p:sp>
      <p:sp>
        <p:nvSpPr>
          <p:cNvPr id="364547" name="Rectangle 3"/>
          <p:cNvSpPr>
            <a:spLocks noGrp="1" noChangeArrowheads="1"/>
          </p:cNvSpPr>
          <p:nvPr>
            <p:ph type="body" idx="1"/>
          </p:nvPr>
        </p:nvSpPr>
        <p:spPr>
          <a:xfrm>
            <a:off x="228600" y="1592263"/>
            <a:ext cx="8686800" cy="2141537"/>
          </a:xfrm>
        </p:spPr>
        <p:txBody>
          <a:bodyPr lIns="90488" tIns="44450" rIns="90488" bIns="44450"/>
          <a:lstStyle/>
          <a:p>
            <a:pPr algn="ctr">
              <a:buFont typeface="Times" pitchFamily="34" charset="0"/>
              <a:buNone/>
              <a:defRPr/>
            </a:pPr>
            <a:r>
              <a:rPr lang="en-US" sz="3200" dirty="0">
                <a:solidFill>
                  <a:schemeClr val="tx2"/>
                </a:solidFill>
                <a:cs typeface="Arial" pitchFamily="34" charset="0"/>
              </a:rPr>
              <a:t>Costs assigned to a segment should include all costs attributable to that segment from the company’s entire</a:t>
            </a:r>
            <a:r>
              <a:rPr lang="en-US" sz="3200" dirty="0">
                <a:cs typeface="Arial" pitchFamily="34" charset="0"/>
              </a:rPr>
              <a:t> </a:t>
            </a:r>
            <a:r>
              <a:rPr lang="en-US" sz="3200" dirty="0">
                <a:solidFill>
                  <a:srgbClr val="FF0000"/>
                </a:solidFill>
                <a:effectLst>
                  <a:outerShdw blurRad="38100" dist="38100" dir="2700000" algn="tl">
                    <a:srgbClr val="000000"/>
                  </a:outerShdw>
                </a:effectLst>
                <a:cs typeface="Arial" pitchFamily="34" charset="0"/>
              </a:rPr>
              <a:t>value chain</a:t>
            </a:r>
            <a:r>
              <a:rPr lang="en-US" sz="3200" dirty="0">
                <a:solidFill>
                  <a:schemeClr val="tx2"/>
                </a:solidFill>
                <a:cs typeface="Arial" pitchFamily="34" charset="0"/>
              </a:rPr>
              <a:t>.</a:t>
            </a:r>
          </a:p>
        </p:txBody>
      </p:sp>
      <p:sp>
        <p:nvSpPr>
          <p:cNvPr id="364548" name="Rectangle 4"/>
          <p:cNvSpPr>
            <a:spLocks noChangeArrowheads="1"/>
          </p:cNvSpPr>
          <p:nvPr/>
        </p:nvSpPr>
        <p:spPr bwMode="auto">
          <a:xfrm>
            <a:off x="533400" y="4673600"/>
            <a:ext cx="8153400" cy="863600"/>
          </a:xfrm>
          <a:prstGeom prst="rect">
            <a:avLst/>
          </a:prstGeom>
          <a:solidFill>
            <a:schemeClr val="bg2"/>
          </a:solidFill>
          <a:ln w="50800">
            <a:solidFill>
              <a:schemeClr val="accent2"/>
            </a:solidFill>
            <a:miter lim="800000"/>
            <a:headEnd/>
            <a:tailEnd/>
          </a:ln>
          <a:effectLst>
            <a:outerShdw dist="107763" dir="2700000" algn="ctr" rotWithShape="0">
              <a:schemeClr val="tx1"/>
            </a:outerShdw>
          </a:effectLst>
        </p:spPr>
        <p:txBody>
          <a:bodyPr wrap="none" lIns="90488" tIns="44450" rIns="90488" bIns="44450" anchor="ctr"/>
          <a:lstStyle/>
          <a:p>
            <a:pPr algn="ctr">
              <a:defRPr/>
            </a:pPr>
            <a:r>
              <a:rPr lang="en-US" sz="2400" dirty="0">
                <a:solidFill>
                  <a:schemeClr val="accent2"/>
                </a:solidFill>
                <a:effectLst>
                  <a:outerShdw blurRad="38100" dist="38100" dir="2700000" algn="tl">
                    <a:srgbClr val="000000"/>
                  </a:outerShdw>
                </a:effectLst>
              </a:rPr>
              <a:t>	</a:t>
            </a:r>
          </a:p>
        </p:txBody>
      </p:sp>
      <p:grpSp>
        <p:nvGrpSpPr>
          <p:cNvPr id="60421" name="Group 5"/>
          <p:cNvGrpSpPr>
            <a:grpSpLocks/>
          </p:cNvGrpSpPr>
          <p:nvPr/>
        </p:nvGrpSpPr>
        <p:grpSpPr bwMode="auto">
          <a:xfrm>
            <a:off x="603250" y="4654550"/>
            <a:ext cx="8035925" cy="901700"/>
            <a:chOff x="380" y="2932"/>
            <a:chExt cx="5062" cy="568"/>
          </a:xfrm>
        </p:grpSpPr>
        <p:sp>
          <p:nvSpPr>
            <p:cNvPr id="60423" name="Rectangle 6"/>
            <p:cNvSpPr>
              <a:spLocks noChangeArrowheads="1"/>
            </p:cNvSpPr>
            <p:nvPr/>
          </p:nvSpPr>
          <p:spPr bwMode="auto">
            <a:xfrm>
              <a:off x="380" y="2996"/>
              <a:ext cx="5062" cy="448"/>
            </a:xfrm>
            <a:prstGeom prst="rect">
              <a:avLst/>
            </a:prstGeom>
            <a:solidFill>
              <a:schemeClr val="bg2"/>
            </a:solidFill>
            <a:ln w="12700">
              <a:solidFill>
                <a:schemeClr val="tx2"/>
              </a:solidFill>
              <a:miter lim="800000"/>
              <a:headEnd/>
              <a:tailEnd/>
            </a:ln>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a:solidFill>
                    <a:schemeClr val="tx2"/>
                  </a:solidFill>
                </a:rPr>
                <a:t>             Product                                                                      Customer </a:t>
              </a:r>
            </a:p>
            <a:p>
              <a:pPr eaLnBrk="1" hangingPunct="1"/>
              <a:r>
                <a:rPr lang="en-US" altLang="en-US" sz="2000">
                  <a:solidFill>
                    <a:schemeClr val="tx2"/>
                  </a:solidFill>
                </a:rPr>
                <a:t> R&amp;D     Design     Manufacturing   Marketing   Distribution   Service</a:t>
              </a:r>
            </a:p>
          </p:txBody>
        </p:sp>
        <p:sp>
          <p:nvSpPr>
            <p:cNvPr id="60424" name="Line 7"/>
            <p:cNvSpPr>
              <a:spLocks noChangeShapeType="1"/>
            </p:cNvSpPr>
            <p:nvPr/>
          </p:nvSpPr>
          <p:spPr bwMode="auto">
            <a:xfrm>
              <a:off x="869" y="2932"/>
              <a:ext cx="0" cy="56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5" name="Line 8"/>
            <p:cNvSpPr>
              <a:spLocks noChangeShapeType="1"/>
            </p:cNvSpPr>
            <p:nvPr/>
          </p:nvSpPr>
          <p:spPr bwMode="auto">
            <a:xfrm>
              <a:off x="1685" y="2932"/>
              <a:ext cx="0" cy="56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6" name="Line 9"/>
            <p:cNvSpPr>
              <a:spLocks noChangeShapeType="1"/>
            </p:cNvSpPr>
            <p:nvPr/>
          </p:nvSpPr>
          <p:spPr bwMode="auto">
            <a:xfrm>
              <a:off x="2837" y="2932"/>
              <a:ext cx="0" cy="56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7" name="Line 10"/>
            <p:cNvSpPr>
              <a:spLocks noChangeShapeType="1"/>
            </p:cNvSpPr>
            <p:nvPr/>
          </p:nvSpPr>
          <p:spPr bwMode="auto">
            <a:xfrm>
              <a:off x="3653" y="2932"/>
              <a:ext cx="0" cy="56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8" name="Line 11"/>
            <p:cNvSpPr>
              <a:spLocks noChangeShapeType="1"/>
            </p:cNvSpPr>
            <p:nvPr/>
          </p:nvSpPr>
          <p:spPr bwMode="auto">
            <a:xfrm>
              <a:off x="4613" y="2932"/>
              <a:ext cx="0" cy="56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0422" name="Rectangle 12"/>
          <p:cNvSpPr>
            <a:spLocks noChangeArrowheads="1"/>
          </p:cNvSpPr>
          <p:nvPr/>
        </p:nvSpPr>
        <p:spPr bwMode="auto">
          <a:xfrm>
            <a:off x="3073400" y="3311525"/>
            <a:ext cx="31051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2400" b="1">
                <a:solidFill>
                  <a:schemeClr val="tx2"/>
                </a:solidFill>
              </a:rPr>
              <a:t>Business Functions</a:t>
            </a:r>
          </a:p>
          <a:p>
            <a:pPr algn="ctr" eaLnBrk="1" hangingPunct="1"/>
            <a:r>
              <a:rPr lang="en-US" altLang="en-US" sz="2400" b="1">
                <a:solidFill>
                  <a:schemeClr val="tx2"/>
                </a:solidFill>
              </a:rPr>
              <a:t>Making Up The</a:t>
            </a:r>
          </a:p>
          <a:p>
            <a:pPr algn="ctr" eaLnBrk="1" hangingPunct="1"/>
            <a:r>
              <a:rPr lang="en-US" altLang="en-US" sz="2400" b="1">
                <a:solidFill>
                  <a:schemeClr val="tx2"/>
                </a:solidFill>
              </a:rPr>
              <a:t>Value Chain</a:t>
            </a:r>
          </a:p>
        </p:txBody>
      </p:sp>
    </p:spTree>
  </p:cSld>
  <p:clrMapOvr>
    <a:masterClrMapping/>
  </p:clrMapOvr>
  <p:transition>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p:cNvGraphicFramePr>
          <p:nvPr/>
        </p:nvGraphicFramePr>
        <p:xfrm>
          <a:off x="1524000" y="3498850"/>
          <a:ext cx="2187575" cy="984250"/>
        </p:xfrm>
        <a:graphic>
          <a:graphicData uri="http://schemas.openxmlformats.org/presentationml/2006/ole">
            <mc:AlternateContent xmlns:mc="http://schemas.openxmlformats.org/markup-compatibility/2006">
              <mc:Choice xmlns:v="urn:schemas-microsoft-com:vml" Requires="v">
                <p:oleObj spid="_x0000_s30748" name="Clip" r:id="rId4" imgW="6495840" imgH="6010200" progId="MS_ClipArt_Gallery.2">
                  <p:embed/>
                </p:oleObj>
              </mc:Choice>
              <mc:Fallback>
                <p:oleObj name="Clip" r:id="rId4" imgW="6495840" imgH="6010200" progId="MS_ClipArt_Gallery.2">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t="51373"/>
                      <a:stretch>
                        <a:fillRect/>
                      </a:stretch>
                    </p:blipFill>
                    <p:spPr bwMode="auto">
                      <a:xfrm>
                        <a:off x="1524000" y="3498850"/>
                        <a:ext cx="2187575" cy="984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8" name="Rectangle 3"/>
          <p:cNvSpPr>
            <a:spLocks noGrp="1" noChangeArrowheads="1"/>
          </p:cNvSpPr>
          <p:nvPr>
            <p:ph type="title"/>
          </p:nvPr>
        </p:nvSpPr>
        <p:spPr/>
        <p:txBody>
          <a:bodyPr lIns="90488" tIns="44450" rIns="90488" bIns="44450">
            <a:normAutofit fontScale="90000"/>
          </a:bodyPr>
          <a:lstStyle/>
          <a:p>
            <a:pPr>
              <a:defRPr/>
            </a:pPr>
            <a:r>
              <a:rPr lang="en-US" dirty="0" smtClean="0"/>
              <a:t>Inappropriate Methods of Allocating Costs Among Segments</a:t>
            </a:r>
          </a:p>
        </p:txBody>
      </p:sp>
      <p:grpSp>
        <p:nvGrpSpPr>
          <p:cNvPr id="30731" name="Group 4"/>
          <p:cNvGrpSpPr>
            <a:grpSpLocks/>
          </p:cNvGrpSpPr>
          <p:nvPr/>
        </p:nvGrpSpPr>
        <p:grpSpPr bwMode="auto">
          <a:xfrm>
            <a:off x="676275" y="4841875"/>
            <a:ext cx="1685925" cy="1482725"/>
            <a:chOff x="426" y="2910"/>
            <a:chExt cx="1062" cy="934"/>
          </a:xfrm>
        </p:grpSpPr>
        <p:graphicFrame>
          <p:nvGraphicFramePr>
            <p:cNvPr id="30729" name="Object 9"/>
            <p:cNvGraphicFramePr>
              <a:graphicFrameLocks/>
            </p:cNvGraphicFramePr>
            <p:nvPr/>
          </p:nvGraphicFramePr>
          <p:xfrm>
            <a:off x="426" y="2910"/>
            <a:ext cx="1062" cy="934"/>
          </p:xfrm>
          <a:graphic>
            <a:graphicData uri="http://schemas.openxmlformats.org/presentationml/2006/ole">
              <mc:AlternateContent xmlns:mc="http://schemas.openxmlformats.org/markup-compatibility/2006">
                <mc:Choice xmlns:v="urn:schemas-microsoft-com:vml" Requires="v">
                  <p:oleObj spid="_x0000_s30749" name="Clip" r:id="rId6" imgW="4151160" imgH="3651120" progId="MS_ClipArt_Gallery.2">
                    <p:embed/>
                  </p:oleObj>
                </mc:Choice>
                <mc:Fallback>
                  <p:oleObj name="Clip" r:id="rId6" imgW="4151160" imgH="3651120" progId="MS_ClipArt_Gallery.2">
                    <p:embed/>
                    <p:pic>
                      <p:nvPicPr>
                        <p:cNvPr id="0" name="Object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 y="2910"/>
                          <a:ext cx="1062" cy="9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9" name="Rectangle 6"/>
            <p:cNvSpPr>
              <a:spLocks noChangeArrowheads="1"/>
            </p:cNvSpPr>
            <p:nvPr/>
          </p:nvSpPr>
          <p:spPr bwMode="auto">
            <a:xfrm>
              <a:off x="596" y="3272"/>
              <a:ext cx="72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b="1">
                  <a:solidFill>
                    <a:schemeClr val="tx2"/>
                  </a:solidFill>
                </a:rPr>
                <a:t>Segment</a:t>
              </a:r>
            </a:p>
            <a:p>
              <a:pPr algn="ctr" eaLnBrk="1" hangingPunct="1"/>
              <a:r>
                <a:rPr lang="en-US" altLang="en-US" b="1">
                  <a:solidFill>
                    <a:schemeClr val="tx2"/>
                  </a:solidFill>
                </a:rPr>
                <a:t>1</a:t>
              </a:r>
            </a:p>
          </p:txBody>
        </p:sp>
      </p:grpSp>
      <p:graphicFrame>
        <p:nvGraphicFramePr>
          <p:cNvPr id="30723" name="Object 3"/>
          <p:cNvGraphicFramePr>
            <a:graphicFrameLocks/>
          </p:cNvGraphicFramePr>
          <p:nvPr/>
        </p:nvGraphicFramePr>
        <p:xfrm>
          <a:off x="4841875" y="4841875"/>
          <a:ext cx="1685925" cy="1482725"/>
        </p:xfrm>
        <a:graphic>
          <a:graphicData uri="http://schemas.openxmlformats.org/presentationml/2006/ole">
            <mc:AlternateContent xmlns:mc="http://schemas.openxmlformats.org/markup-compatibility/2006">
              <mc:Choice xmlns:v="urn:schemas-microsoft-com:vml" Requires="v">
                <p:oleObj spid="_x0000_s30750" name="Clip" r:id="rId8" imgW="4151160" imgH="3651120" progId="MS_ClipArt_Gallery.2">
                  <p:embed/>
                </p:oleObj>
              </mc:Choice>
              <mc:Fallback>
                <p:oleObj name="Clip" r:id="rId8" imgW="4151160" imgH="3651120" progId="MS_ClipArt_Gallery.2">
                  <p:embed/>
                  <p:pic>
                    <p:nvPicPr>
                      <p:cNvPr id="0" name="Object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1875" y="4841875"/>
                        <a:ext cx="1685925" cy="148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2" name="Rectangle 8"/>
          <p:cNvSpPr>
            <a:spLocks noChangeArrowheads="1"/>
          </p:cNvSpPr>
          <p:nvPr/>
        </p:nvSpPr>
        <p:spPr bwMode="auto">
          <a:xfrm>
            <a:off x="5111750" y="5416550"/>
            <a:ext cx="1146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b="1">
                <a:solidFill>
                  <a:schemeClr val="tx2"/>
                </a:solidFill>
              </a:rPr>
              <a:t>Segment</a:t>
            </a:r>
          </a:p>
          <a:p>
            <a:pPr algn="ctr" eaLnBrk="1" hangingPunct="1"/>
            <a:r>
              <a:rPr lang="en-US" altLang="en-US" b="1">
                <a:solidFill>
                  <a:schemeClr val="tx2"/>
                </a:solidFill>
              </a:rPr>
              <a:t>3</a:t>
            </a:r>
          </a:p>
        </p:txBody>
      </p:sp>
      <p:graphicFrame>
        <p:nvGraphicFramePr>
          <p:cNvPr id="30724" name="Object 4"/>
          <p:cNvGraphicFramePr>
            <a:graphicFrameLocks/>
          </p:cNvGraphicFramePr>
          <p:nvPr/>
        </p:nvGraphicFramePr>
        <p:xfrm>
          <a:off x="6924675" y="4841875"/>
          <a:ext cx="1685925" cy="1482725"/>
        </p:xfrm>
        <a:graphic>
          <a:graphicData uri="http://schemas.openxmlformats.org/presentationml/2006/ole">
            <mc:AlternateContent xmlns:mc="http://schemas.openxmlformats.org/markup-compatibility/2006">
              <mc:Choice xmlns:v="urn:schemas-microsoft-com:vml" Requires="v">
                <p:oleObj spid="_x0000_s30751" name="Clip" r:id="rId10" imgW="4151160" imgH="3651120" progId="MS_ClipArt_Gallery.2">
                  <p:embed/>
                </p:oleObj>
              </mc:Choice>
              <mc:Fallback>
                <p:oleObj name="Clip" r:id="rId10" imgW="4151160" imgH="3651120" progId="MS_ClipArt_Gallery.2">
                  <p:embed/>
                  <p:pic>
                    <p:nvPicPr>
                      <p:cNvPr id="0" name="Object 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24675" y="4841875"/>
                        <a:ext cx="1685925" cy="148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3" name="Rectangle 10"/>
          <p:cNvSpPr>
            <a:spLocks noChangeArrowheads="1"/>
          </p:cNvSpPr>
          <p:nvPr/>
        </p:nvSpPr>
        <p:spPr bwMode="auto">
          <a:xfrm>
            <a:off x="7194550" y="5416550"/>
            <a:ext cx="1146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b="1">
                <a:solidFill>
                  <a:schemeClr val="tx2"/>
                </a:solidFill>
              </a:rPr>
              <a:t>Segment</a:t>
            </a:r>
          </a:p>
          <a:p>
            <a:pPr algn="ctr" eaLnBrk="1" hangingPunct="1"/>
            <a:r>
              <a:rPr lang="en-US" altLang="en-US" b="1">
                <a:solidFill>
                  <a:schemeClr val="tx2"/>
                </a:solidFill>
              </a:rPr>
              <a:t>4</a:t>
            </a:r>
          </a:p>
        </p:txBody>
      </p:sp>
      <p:graphicFrame>
        <p:nvGraphicFramePr>
          <p:cNvPr id="30725" name="Object 5"/>
          <p:cNvGraphicFramePr>
            <a:graphicFrameLocks/>
          </p:cNvGraphicFramePr>
          <p:nvPr/>
        </p:nvGraphicFramePr>
        <p:xfrm>
          <a:off x="4365625" y="3810000"/>
          <a:ext cx="2187575" cy="984250"/>
        </p:xfrm>
        <a:graphic>
          <a:graphicData uri="http://schemas.openxmlformats.org/presentationml/2006/ole">
            <mc:AlternateContent xmlns:mc="http://schemas.openxmlformats.org/markup-compatibility/2006">
              <mc:Choice xmlns:v="urn:schemas-microsoft-com:vml" Requires="v">
                <p:oleObj spid="_x0000_s30752" name="Clip" r:id="rId12" imgW="6495840" imgH="6010200" progId="MS_ClipArt_Gallery.2">
                  <p:embed/>
                </p:oleObj>
              </mc:Choice>
              <mc:Fallback>
                <p:oleObj name="Clip" r:id="rId12" imgW="6495840" imgH="6010200" progId="MS_ClipArt_Gallery.2">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t="51373"/>
                      <a:stretch>
                        <a:fillRect/>
                      </a:stretch>
                    </p:blipFill>
                    <p:spPr bwMode="auto">
                      <a:xfrm>
                        <a:off x="4365625" y="3810000"/>
                        <a:ext cx="2187575" cy="984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734" name="Group 12"/>
          <p:cNvGrpSpPr>
            <a:grpSpLocks/>
          </p:cNvGrpSpPr>
          <p:nvPr/>
        </p:nvGrpSpPr>
        <p:grpSpPr bwMode="auto">
          <a:xfrm>
            <a:off x="4191000" y="2203450"/>
            <a:ext cx="3440113" cy="1925638"/>
            <a:chOff x="3577" y="1584"/>
            <a:chExt cx="2167" cy="1213"/>
          </a:xfrm>
        </p:grpSpPr>
        <p:graphicFrame>
          <p:nvGraphicFramePr>
            <p:cNvPr id="30728" name="Object 8"/>
            <p:cNvGraphicFramePr>
              <a:graphicFrameLocks/>
            </p:cNvGraphicFramePr>
            <p:nvPr/>
          </p:nvGraphicFramePr>
          <p:xfrm>
            <a:off x="3577" y="1584"/>
            <a:ext cx="2167" cy="1213"/>
          </p:xfrm>
          <a:graphic>
            <a:graphicData uri="http://schemas.openxmlformats.org/presentationml/2006/ole">
              <mc:AlternateContent xmlns:mc="http://schemas.openxmlformats.org/markup-compatibility/2006">
                <mc:Choice xmlns:v="urn:schemas-microsoft-com:vml" Requires="v">
                  <p:oleObj spid="_x0000_s30753" name="Clip" r:id="rId13" imgW="5759280" imgH="3222360" progId="MS_ClipArt_Gallery.2">
                    <p:embed/>
                  </p:oleObj>
                </mc:Choice>
                <mc:Fallback>
                  <p:oleObj name="Clip" r:id="rId13" imgW="5759280" imgH="3222360" progId="MS_ClipArt_Gallery.2">
                    <p:embed/>
                    <p:pic>
                      <p:nvPicPr>
                        <p:cNvPr id="0" name="Object 8"/>
                        <p:cNvPicPr>
                          <a:picLocks noChangeArrowheads="1"/>
                        </p:cNvPicPr>
                        <p:nvPr/>
                      </p:nvPicPr>
                      <p:blipFill>
                        <a:blip r:embed="rId14">
                          <a:lum bright="30000"/>
                          <a:extLst>
                            <a:ext uri="{28A0092B-C50C-407E-A947-70E740481C1C}">
                              <a14:useLocalDpi xmlns:a14="http://schemas.microsoft.com/office/drawing/2010/main" val="0"/>
                            </a:ext>
                          </a:extLst>
                        </a:blip>
                        <a:srcRect/>
                        <a:stretch>
                          <a:fillRect/>
                        </a:stretch>
                      </p:blipFill>
                      <p:spPr bwMode="auto">
                        <a:xfrm>
                          <a:off x="3577" y="1584"/>
                          <a:ext cx="2167" cy="1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8" name="Rectangle 14"/>
            <p:cNvSpPr>
              <a:spLocks noChangeArrowheads="1"/>
            </p:cNvSpPr>
            <p:nvPr/>
          </p:nvSpPr>
          <p:spPr bwMode="auto">
            <a:xfrm>
              <a:off x="4022" y="1878"/>
              <a:ext cx="1389"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2200" b="1">
                  <a:solidFill>
                    <a:schemeClr val="tx2"/>
                  </a:solidFill>
                </a:rPr>
                <a:t>Inappropriate</a:t>
              </a:r>
            </a:p>
            <a:p>
              <a:pPr algn="ctr" eaLnBrk="1" hangingPunct="1"/>
              <a:r>
                <a:rPr lang="en-US" altLang="en-US" sz="2200" b="1">
                  <a:solidFill>
                    <a:schemeClr val="tx2"/>
                  </a:solidFill>
                </a:rPr>
                <a:t>allocation base</a:t>
              </a:r>
            </a:p>
          </p:txBody>
        </p:sp>
      </p:grpSp>
      <p:graphicFrame>
        <p:nvGraphicFramePr>
          <p:cNvPr id="30726" name="Object 6"/>
          <p:cNvGraphicFramePr>
            <a:graphicFrameLocks/>
          </p:cNvGraphicFramePr>
          <p:nvPr/>
        </p:nvGraphicFramePr>
        <p:xfrm>
          <a:off x="2759075" y="4832350"/>
          <a:ext cx="1685925" cy="1482725"/>
        </p:xfrm>
        <a:graphic>
          <a:graphicData uri="http://schemas.openxmlformats.org/presentationml/2006/ole">
            <mc:AlternateContent xmlns:mc="http://schemas.openxmlformats.org/markup-compatibility/2006">
              <mc:Choice xmlns:v="urn:schemas-microsoft-com:vml" Requires="v">
                <p:oleObj spid="_x0000_s30754" name="Clip" r:id="rId15" imgW="4151160" imgH="3651120" progId="MS_ClipArt_Gallery.2">
                  <p:embed/>
                </p:oleObj>
              </mc:Choice>
              <mc:Fallback>
                <p:oleObj name="Clip" r:id="rId15" imgW="4151160" imgH="3651120" progId="MS_ClipArt_Gallery.2">
                  <p:embed/>
                  <p:pic>
                    <p:nvPicPr>
                      <p:cNvPr id="0" name="Object 6"/>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59075" y="4832350"/>
                        <a:ext cx="1685925" cy="148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5" name="Rectangle 16"/>
          <p:cNvSpPr>
            <a:spLocks noChangeArrowheads="1"/>
          </p:cNvSpPr>
          <p:nvPr/>
        </p:nvSpPr>
        <p:spPr bwMode="auto">
          <a:xfrm>
            <a:off x="3028950" y="5407025"/>
            <a:ext cx="1146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b="1">
                <a:solidFill>
                  <a:schemeClr val="tx2"/>
                </a:solidFill>
              </a:rPr>
              <a:t>Segment</a:t>
            </a:r>
          </a:p>
          <a:p>
            <a:pPr algn="ctr" eaLnBrk="1" hangingPunct="1"/>
            <a:r>
              <a:rPr lang="en-US" altLang="en-US" b="1">
                <a:solidFill>
                  <a:schemeClr val="tx2"/>
                </a:solidFill>
              </a:rPr>
              <a:t>2</a:t>
            </a:r>
          </a:p>
        </p:txBody>
      </p:sp>
      <p:grpSp>
        <p:nvGrpSpPr>
          <p:cNvPr id="30736" name="Group 17"/>
          <p:cNvGrpSpPr>
            <a:grpSpLocks/>
          </p:cNvGrpSpPr>
          <p:nvPr/>
        </p:nvGrpSpPr>
        <p:grpSpPr bwMode="auto">
          <a:xfrm>
            <a:off x="1371600" y="1746250"/>
            <a:ext cx="3440113" cy="1925638"/>
            <a:chOff x="121" y="1632"/>
            <a:chExt cx="2167" cy="1213"/>
          </a:xfrm>
        </p:grpSpPr>
        <p:graphicFrame>
          <p:nvGraphicFramePr>
            <p:cNvPr id="30727" name="Object 7"/>
            <p:cNvGraphicFramePr>
              <a:graphicFrameLocks/>
            </p:cNvGraphicFramePr>
            <p:nvPr/>
          </p:nvGraphicFramePr>
          <p:xfrm>
            <a:off x="121" y="1632"/>
            <a:ext cx="2167" cy="1213"/>
          </p:xfrm>
          <a:graphic>
            <a:graphicData uri="http://schemas.openxmlformats.org/presentationml/2006/ole">
              <mc:AlternateContent xmlns:mc="http://schemas.openxmlformats.org/markup-compatibility/2006">
                <mc:Choice xmlns:v="urn:schemas-microsoft-com:vml" Requires="v">
                  <p:oleObj spid="_x0000_s30755" name="Clip" r:id="rId17" imgW="5759280" imgH="3222360" progId="MS_ClipArt_Gallery.2">
                    <p:embed/>
                  </p:oleObj>
                </mc:Choice>
                <mc:Fallback>
                  <p:oleObj name="Clip" r:id="rId17" imgW="5759280" imgH="3222360" progId="MS_ClipArt_Gallery.2">
                    <p:embed/>
                    <p:pic>
                      <p:nvPicPr>
                        <p:cNvPr id="0" name="Object 7"/>
                        <p:cNvPicPr>
                          <a:picLocks noChangeArrowheads="1"/>
                        </p:cNvPicPr>
                        <p:nvPr/>
                      </p:nvPicPr>
                      <p:blipFill>
                        <a:blip r:embed="rId18">
                          <a:lum bright="30000"/>
                          <a:extLst>
                            <a:ext uri="{28A0092B-C50C-407E-A947-70E740481C1C}">
                              <a14:useLocalDpi xmlns:a14="http://schemas.microsoft.com/office/drawing/2010/main" val="0"/>
                            </a:ext>
                          </a:extLst>
                        </a:blip>
                        <a:srcRect/>
                        <a:stretch>
                          <a:fillRect/>
                        </a:stretch>
                      </p:blipFill>
                      <p:spPr bwMode="auto">
                        <a:xfrm>
                          <a:off x="121" y="1632"/>
                          <a:ext cx="2167" cy="1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7" name="Rectangle 19"/>
            <p:cNvSpPr>
              <a:spLocks noChangeArrowheads="1"/>
            </p:cNvSpPr>
            <p:nvPr/>
          </p:nvSpPr>
          <p:spPr bwMode="auto">
            <a:xfrm>
              <a:off x="467" y="2022"/>
              <a:ext cx="1378"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2200" b="1">
                  <a:solidFill>
                    <a:schemeClr val="tx2"/>
                  </a:solidFill>
                </a:rPr>
                <a:t>Failure to trace</a:t>
              </a:r>
            </a:p>
            <a:p>
              <a:pPr algn="ctr" eaLnBrk="1" hangingPunct="1"/>
              <a:r>
                <a:rPr lang="en-US" altLang="en-US" sz="2200" b="1">
                  <a:solidFill>
                    <a:schemeClr val="tx2"/>
                  </a:solidFill>
                </a:rPr>
                <a:t>costs directly</a:t>
              </a:r>
            </a:p>
          </p:txBody>
        </p:sp>
      </p:grpSp>
    </p:spTree>
  </p:cSld>
  <p:clrMapOvr>
    <a:masterClrMapping/>
  </p:clrMapOvr>
  <p:transition>
    <p:blinds/>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2"/>
          <p:cNvSpPr>
            <a:spLocks noGrp="1" noChangeArrowheads="1"/>
          </p:cNvSpPr>
          <p:nvPr>
            <p:ph type="title"/>
          </p:nvPr>
        </p:nvSpPr>
        <p:spPr/>
        <p:txBody>
          <a:bodyPr/>
          <a:lstStyle/>
          <a:p>
            <a:r>
              <a:rPr lang="en-US" altLang="en-US" smtClean="0"/>
              <a:t>Common Costs and Segments </a:t>
            </a:r>
          </a:p>
        </p:txBody>
      </p:sp>
      <p:grpSp>
        <p:nvGrpSpPr>
          <p:cNvPr id="31751" name="Group 3"/>
          <p:cNvGrpSpPr>
            <a:grpSpLocks/>
          </p:cNvGrpSpPr>
          <p:nvPr/>
        </p:nvGrpSpPr>
        <p:grpSpPr bwMode="auto">
          <a:xfrm>
            <a:off x="676275" y="4848225"/>
            <a:ext cx="1685925" cy="1482725"/>
            <a:chOff x="426" y="2910"/>
            <a:chExt cx="1062" cy="934"/>
          </a:xfrm>
        </p:grpSpPr>
        <p:graphicFrame>
          <p:nvGraphicFramePr>
            <p:cNvPr id="31749" name="Object 5"/>
            <p:cNvGraphicFramePr>
              <a:graphicFrameLocks/>
            </p:cNvGraphicFramePr>
            <p:nvPr/>
          </p:nvGraphicFramePr>
          <p:xfrm>
            <a:off x="426" y="2910"/>
            <a:ext cx="1062" cy="934"/>
          </p:xfrm>
          <a:graphic>
            <a:graphicData uri="http://schemas.openxmlformats.org/presentationml/2006/ole">
              <mc:AlternateContent xmlns:mc="http://schemas.openxmlformats.org/markup-compatibility/2006">
                <mc:Choice xmlns:v="urn:schemas-microsoft-com:vml" Requires="v">
                  <p:oleObj spid="_x0000_s31761" name="Clip" r:id="rId4" imgW="4151160" imgH="3651120" progId="MS_ClipArt_Gallery.2">
                    <p:embed/>
                  </p:oleObj>
                </mc:Choice>
                <mc:Fallback>
                  <p:oleObj name="Clip" r:id="rId4" imgW="4151160" imgH="3651120" progId="MS_ClipArt_Gallery.2">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 y="2910"/>
                          <a:ext cx="1062" cy="9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6" name="Rectangle 5"/>
            <p:cNvSpPr>
              <a:spLocks noChangeArrowheads="1"/>
            </p:cNvSpPr>
            <p:nvPr/>
          </p:nvSpPr>
          <p:spPr bwMode="auto">
            <a:xfrm>
              <a:off x="596" y="3272"/>
              <a:ext cx="72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b="1">
                  <a:solidFill>
                    <a:schemeClr val="tx2"/>
                  </a:solidFill>
                </a:rPr>
                <a:t>Segment</a:t>
              </a:r>
            </a:p>
            <a:p>
              <a:pPr algn="ctr" eaLnBrk="1" hangingPunct="1"/>
              <a:r>
                <a:rPr lang="en-US" altLang="en-US" b="1">
                  <a:solidFill>
                    <a:schemeClr val="tx2"/>
                  </a:solidFill>
                </a:rPr>
                <a:t>1</a:t>
              </a:r>
            </a:p>
          </p:txBody>
        </p:sp>
      </p:grpSp>
      <p:graphicFrame>
        <p:nvGraphicFramePr>
          <p:cNvPr id="31746" name="Object 2"/>
          <p:cNvGraphicFramePr>
            <a:graphicFrameLocks/>
          </p:cNvGraphicFramePr>
          <p:nvPr/>
        </p:nvGraphicFramePr>
        <p:xfrm>
          <a:off x="4841875" y="4848225"/>
          <a:ext cx="1685925" cy="1482725"/>
        </p:xfrm>
        <a:graphic>
          <a:graphicData uri="http://schemas.openxmlformats.org/presentationml/2006/ole">
            <mc:AlternateContent xmlns:mc="http://schemas.openxmlformats.org/markup-compatibility/2006">
              <mc:Choice xmlns:v="urn:schemas-microsoft-com:vml" Requires="v">
                <p:oleObj spid="_x0000_s31762" name="Clip" r:id="rId6" imgW="4151160" imgH="3651120" progId="MS_ClipArt_Gallery.2">
                  <p:embed/>
                </p:oleObj>
              </mc:Choice>
              <mc:Fallback>
                <p:oleObj name="Clip" r:id="rId6" imgW="4151160" imgH="3651120" progId="MS_ClipArt_Gallery.2">
                  <p:embed/>
                  <p:pic>
                    <p:nvPicPr>
                      <p:cNvPr id="0" name="Object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1875" y="4848225"/>
                        <a:ext cx="1685925" cy="148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2" name="Rectangle 7"/>
          <p:cNvSpPr>
            <a:spLocks noChangeArrowheads="1"/>
          </p:cNvSpPr>
          <p:nvPr/>
        </p:nvSpPr>
        <p:spPr bwMode="auto">
          <a:xfrm>
            <a:off x="5111750" y="5422900"/>
            <a:ext cx="1146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b="1">
                <a:solidFill>
                  <a:schemeClr val="tx2"/>
                </a:solidFill>
              </a:rPr>
              <a:t>Segment</a:t>
            </a:r>
          </a:p>
          <a:p>
            <a:pPr algn="ctr" eaLnBrk="1" hangingPunct="1"/>
            <a:r>
              <a:rPr lang="en-US" altLang="en-US" b="1">
                <a:solidFill>
                  <a:schemeClr val="tx2"/>
                </a:solidFill>
              </a:rPr>
              <a:t>3</a:t>
            </a:r>
          </a:p>
        </p:txBody>
      </p:sp>
      <p:graphicFrame>
        <p:nvGraphicFramePr>
          <p:cNvPr id="31747" name="Object 3"/>
          <p:cNvGraphicFramePr>
            <a:graphicFrameLocks/>
          </p:cNvGraphicFramePr>
          <p:nvPr/>
        </p:nvGraphicFramePr>
        <p:xfrm>
          <a:off x="6924675" y="4848225"/>
          <a:ext cx="1685925" cy="1482725"/>
        </p:xfrm>
        <a:graphic>
          <a:graphicData uri="http://schemas.openxmlformats.org/presentationml/2006/ole">
            <mc:AlternateContent xmlns:mc="http://schemas.openxmlformats.org/markup-compatibility/2006">
              <mc:Choice xmlns:v="urn:schemas-microsoft-com:vml" Requires="v">
                <p:oleObj spid="_x0000_s31763" name="Clip" r:id="rId8" imgW="4151160" imgH="3651120" progId="MS_ClipArt_Gallery.2">
                  <p:embed/>
                </p:oleObj>
              </mc:Choice>
              <mc:Fallback>
                <p:oleObj name="Clip" r:id="rId8" imgW="4151160" imgH="3651120" progId="MS_ClipArt_Gallery.2">
                  <p:embed/>
                  <p:pic>
                    <p:nvPicPr>
                      <p:cNvPr id="0" name="Object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4675" y="4848225"/>
                        <a:ext cx="1685925" cy="148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3" name="Rectangle 9"/>
          <p:cNvSpPr>
            <a:spLocks noChangeArrowheads="1"/>
          </p:cNvSpPr>
          <p:nvPr/>
        </p:nvSpPr>
        <p:spPr bwMode="auto">
          <a:xfrm>
            <a:off x="7194550" y="5422900"/>
            <a:ext cx="1146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b="1">
                <a:solidFill>
                  <a:schemeClr val="tx2"/>
                </a:solidFill>
              </a:rPr>
              <a:t>Segment</a:t>
            </a:r>
          </a:p>
          <a:p>
            <a:pPr algn="ctr" eaLnBrk="1" hangingPunct="1"/>
            <a:r>
              <a:rPr lang="en-US" altLang="en-US" b="1">
                <a:solidFill>
                  <a:schemeClr val="tx2"/>
                </a:solidFill>
              </a:rPr>
              <a:t>4</a:t>
            </a:r>
          </a:p>
        </p:txBody>
      </p:sp>
      <p:graphicFrame>
        <p:nvGraphicFramePr>
          <p:cNvPr id="31748" name="Object 4"/>
          <p:cNvGraphicFramePr>
            <a:graphicFrameLocks/>
          </p:cNvGraphicFramePr>
          <p:nvPr/>
        </p:nvGraphicFramePr>
        <p:xfrm>
          <a:off x="2759075" y="4838700"/>
          <a:ext cx="1685925" cy="1482725"/>
        </p:xfrm>
        <a:graphic>
          <a:graphicData uri="http://schemas.openxmlformats.org/presentationml/2006/ole">
            <mc:AlternateContent xmlns:mc="http://schemas.openxmlformats.org/markup-compatibility/2006">
              <mc:Choice xmlns:v="urn:schemas-microsoft-com:vml" Requires="v">
                <p:oleObj spid="_x0000_s31764" name="Clip" r:id="rId10" imgW="4151160" imgH="3651120" progId="MS_ClipArt_Gallery.2">
                  <p:embed/>
                </p:oleObj>
              </mc:Choice>
              <mc:Fallback>
                <p:oleObj name="Clip" r:id="rId10" imgW="4151160" imgH="3651120" progId="MS_ClipArt_Gallery.2">
                  <p:embed/>
                  <p:pic>
                    <p:nvPicPr>
                      <p:cNvPr id="0" name="Object 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9075" y="4838700"/>
                        <a:ext cx="1685925" cy="1482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4" name="Rectangle 11"/>
          <p:cNvSpPr>
            <a:spLocks noChangeArrowheads="1"/>
          </p:cNvSpPr>
          <p:nvPr/>
        </p:nvSpPr>
        <p:spPr bwMode="auto">
          <a:xfrm>
            <a:off x="3028950" y="5413375"/>
            <a:ext cx="1146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b="1">
                <a:solidFill>
                  <a:schemeClr val="tx2"/>
                </a:solidFill>
              </a:rPr>
              <a:t>Segment</a:t>
            </a:r>
          </a:p>
          <a:p>
            <a:pPr algn="ctr" eaLnBrk="1" hangingPunct="1"/>
            <a:r>
              <a:rPr lang="en-US" altLang="en-US" b="1">
                <a:solidFill>
                  <a:schemeClr val="tx2"/>
                </a:solidFill>
              </a:rPr>
              <a:t>2</a:t>
            </a:r>
          </a:p>
        </p:txBody>
      </p:sp>
      <p:sp>
        <p:nvSpPr>
          <p:cNvPr id="31755" name="Text Box 12"/>
          <p:cNvSpPr txBox="1">
            <a:spLocks noChangeArrowheads="1"/>
          </p:cNvSpPr>
          <p:nvPr/>
        </p:nvSpPr>
        <p:spPr bwMode="auto">
          <a:xfrm>
            <a:off x="381000" y="1524000"/>
            <a:ext cx="8229600" cy="2844800"/>
          </a:xfrm>
          <a:prstGeom prst="rect">
            <a:avLst/>
          </a:prstGeom>
          <a:solidFill>
            <a:srgbClr val="FFCC99"/>
          </a:solidFill>
          <a:ln w="9525">
            <a:solidFill>
              <a:schemeClr val="tx1"/>
            </a:solidFill>
            <a:miter lim="800000"/>
            <a:headEnd/>
            <a:tailEnd/>
          </a:ln>
        </p:spPr>
        <p:txBody>
          <a:bodyPr>
            <a:spAutoFit/>
          </a:bodyPr>
          <a:lstStyle>
            <a:lvl1pPr marL="457200" indent="-457200"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altLang="en-US" sz="2000" b="1"/>
              <a:t>Common costs should not be arbitrarily allocated to segments based on the rationale that “someone has to cover the common costs” for two reasons:</a:t>
            </a:r>
          </a:p>
          <a:p>
            <a:pPr eaLnBrk="1" hangingPunct="1">
              <a:spcBef>
                <a:spcPct val="50000"/>
              </a:spcBef>
              <a:buFontTx/>
              <a:buAutoNum type="arabicPeriod"/>
            </a:pPr>
            <a:r>
              <a:rPr lang="en-US" altLang="en-US" sz="2000" b="1"/>
              <a:t>This practice may make a profitable business segment appear to be unprofitable.</a:t>
            </a:r>
            <a:br>
              <a:rPr lang="en-US" altLang="en-US" sz="2000" b="1"/>
            </a:br>
            <a:endParaRPr lang="en-US" altLang="en-US" sz="2000" b="1"/>
          </a:p>
          <a:p>
            <a:pPr eaLnBrk="1" hangingPunct="1">
              <a:spcBef>
                <a:spcPct val="50000"/>
              </a:spcBef>
              <a:buFontTx/>
              <a:buAutoNum type="arabicPeriod"/>
            </a:pPr>
            <a:r>
              <a:rPr lang="en-US" altLang="en-US" sz="2000" b="1"/>
              <a:t>Allocating common fixed costs forces managers to be held accountable for costs they cannot control.</a:t>
            </a:r>
          </a:p>
        </p:txBody>
      </p:sp>
    </p:spTree>
  </p:cSld>
  <p:clrMapOvr>
    <a:masterClrMapping/>
  </p:clrMapOvr>
  <p:transition>
    <p:pull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p:cNvGraphicFramePr>
          <p:nvPr/>
        </p:nvGraphicFramePr>
        <p:xfrm>
          <a:off x="377825" y="1530350"/>
          <a:ext cx="8488363" cy="4254500"/>
        </p:xfrm>
        <a:graphic>
          <a:graphicData uri="http://schemas.openxmlformats.org/presentationml/2006/ole">
            <mc:AlternateContent xmlns:mc="http://schemas.openxmlformats.org/markup-compatibility/2006">
              <mc:Choice xmlns:v="urn:schemas-microsoft-com:vml" Requires="v">
                <p:oleObj spid="_x0000_s32774" name="Worksheet" r:id="rId4" imgW="3857729" imgH="2095462" progId="Excel.Sheet.8">
                  <p:embed/>
                </p:oleObj>
              </mc:Choice>
              <mc:Fallback>
                <p:oleObj name="Worksheet" r:id="rId4" imgW="3857729" imgH="2095462"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 y="1530350"/>
                        <a:ext cx="8488363" cy="4254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1" name="Rectangle 3"/>
          <p:cNvSpPr>
            <a:spLocks noGrp="1" noChangeArrowheads="1"/>
          </p:cNvSpPr>
          <p:nvPr>
            <p:ph type="title"/>
          </p:nvPr>
        </p:nvSpPr>
        <p:spPr>
          <a:noFill/>
        </p:spPr>
        <p:txBody>
          <a:bodyPr lIns="90488" tIns="44450" rIns="90488" bIns="44450"/>
          <a:lstStyle/>
          <a:p>
            <a:r>
              <a:rPr lang="en-US" altLang="en-US" smtClean="0"/>
              <a:t>Quick Check </a:t>
            </a:r>
            <a:r>
              <a:rPr lang="en-US" altLang="en-US" sz="2800" smtClean="0">
                <a:sym typeface="Wingdings" pitchFamily="2" charset="2"/>
              </a:rPr>
              <a:t></a:t>
            </a:r>
          </a:p>
        </p:txBody>
      </p:sp>
      <p:sp>
        <p:nvSpPr>
          <p:cNvPr id="32772" name="Text Box 4"/>
          <p:cNvSpPr txBox="1">
            <a:spLocks noChangeArrowheads="1"/>
          </p:cNvSpPr>
          <p:nvPr/>
        </p:nvSpPr>
        <p:spPr bwMode="auto">
          <a:xfrm>
            <a:off x="838200" y="5486400"/>
            <a:ext cx="7620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altLang="en-US" sz="2400" b="1">
                <a:solidFill>
                  <a:srgbClr val="663300"/>
                </a:solidFill>
              </a:rPr>
              <a:t>Assume that Hoagland's Lakeshore prepared its segmented income statement as shown.</a:t>
            </a:r>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noFill/>
        </p:spPr>
        <p:txBody>
          <a:bodyPr lIns="90488" tIns="44450" rIns="90488" bIns="44450"/>
          <a:lstStyle/>
          <a:p>
            <a:r>
              <a:rPr lang="en-US" altLang="en-US" smtClean="0"/>
              <a:t>Quick Check </a:t>
            </a:r>
            <a:r>
              <a:rPr lang="en-US" altLang="en-US" sz="2800" smtClean="0">
                <a:sym typeface="Wingdings" pitchFamily="2" charset="2"/>
              </a:rPr>
              <a:t></a:t>
            </a:r>
          </a:p>
        </p:txBody>
      </p:sp>
      <p:sp>
        <p:nvSpPr>
          <p:cNvPr id="61443" name="Rectangle 3"/>
          <p:cNvSpPr>
            <a:spLocks noGrp="1" noChangeArrowheads="1"/>
          </p:cNvSpPr>
          <p:nvPr>
            <p:ph type="body" idx="1"/>
          </p:nvPr>
        </p:nvSpPr>
        <p:spPr>
          <a:xfrm>
            <a:off x="533400" y="1600200"/>
            <a:ext cx="8153400" cy="4686300"/>
          </a:xfrm>
          <a:solidFill>
            <a:srgbClr val="EDECD2"/>
          </a:solidFill>
          <a:ln w="12699">
            <a:solidFill>
              <a:srgbClr val="0000CC"/>
            </a:solidFill>
            <a:miter lim="800000"/>
            <a:headEnd/>
            <a:tailEnd/>
          </a:ln>
        </p:spPr>
        <p:txBody>
          <a:bodyPr lIns="90488" tIns="44450" rIns="90488" bIns="44450"/>
          <a:lstStyle/>
          <a:p>
            <a:pPr>
              <a:buFont typeface="Times" pitchFamily="18" charset="0"/>
              <a:buNone/>
            </a:pPr>
            <a:r>
              <a:rPr lang="en-US" altLang="en-US" smtClean="0">
                <a:solidFill>
                  <a:schemeClr val="tx2"/>
                </a:solidFill>
                <a:cs typeface="Arial" charset="0"/>
              </a:rPr>
              <a:t> 	</a:t>
            </a:r>
            <a:r>
              <a:rPr lang="en-US" altLang="en-US" smtClean="0">
                <a:cs typeface="Arial" charset="0"/>
              </a:rPr>
              <a:t>How much of the common fixed cost of $200,000 can be avoided by eliminating the bar?</a:t>
            </a:r>
          </a:p>
          <a:p>
            <a:pPr lvl="1">
              <a:buFont typeface="Wingdings" pitchFamily="2" charset="2"/>
              <a:buNone/>
            </a:pPr>
            <a:r>
              <a:rPr lang="en-US" altLang="en-US" smtClean="0">
                <a:solidFill>
                  <a:schemeClr val="tx1"/>
                </a:solidFill>
                <a:cs typeface="Arial" charset="0"/>
              </a:rPr>
              <a:t>a. None of it.</a:t>
            </a:r>
          </a:p>
          <a:p>
            <a:pPr lvl="1">
              <a:buFont typeface="Wingdings" pitchFamily="2" charset="2"/>
              <a:buNone/>
            </a:pPr>
            <a:r>
              <a:rPr lang="en-US" altLang="en-US" smtClean="0">
                <a:solidFill>
                  <a:schemeClr val="tx1"/>
                </a:solidFill>
                <a:cs typeface="Arial" charset="0"/>
              </a:rPr>
              <a:t>b. Some of it.</a:t>
            </a:r>
          </a:p>
          <a:p>
            <a:pPr lvl="1">
              <a:buFont typeface="Wingdings" pitchFamily="2" charset="2"/>
              <a:buNone/>
            </a:pPr>
            <a:r>
              <a:rPr lang="en-US" altLang="en-US" smtClean="0">
                <a:solidFill>
                  <a:schemeClr val="tx1"/>
                </a:solidFill>
                <a:cs typeface="Arial" charset="0"/>
              </a:rPr>
              <a:t>c. All of it.</a:t>
            </a:r>
          </a:p>
        </p:txBody>
      </p:sp>
    </p:spTree>
  </p:cSld>
  <p:clrMapOvr>
    <a:masterClrMapping/>
  </p:clrMapOvr>
  <p:transition spd="med">
    <p:blinds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p:spPr>
        <p:txBody>
          <a:bodyPr lIns="90488" tIns="44450" rIns="90488" bIns="44450"/>
          <a:lstStyle/>
          <a:p>
            <a:r>
              <a:rPr lang="en-US" altLang="en-US" smtClean="0"/>
              <a:t>Quick Check </a:t>
            </a:r>
            <a:r>
              <a:rPr lang="en-US" altLang="en-US" sz="2800" smtClean="0">
                <a:sym typeface="Wingdings" pitchFamily="2" charset="2"/>
              </a:rPr>
              <a:t></a:t>
            </a:r>
          </a:p>
        </p:txBody>
      </p:sp>
      <p:sp>
        <p:nvSpPr>
          <p:cNvPr id="374787" name="Rectangle 3"/>
          <p:cNvSpPr>
            <a:spLocks noGrp="1" noChangeArrowheads="1"/>
          </p:cNvSpPr>
          <p:nvPr>
            <p:ph type="body" idx="1"/>
          </p:nvPr>
        </p:nvSpPr>
        <p:spPr>
          <a:xfrm>
            <a:off x="533400" y="1600200"/>
            <a:ext cx="8153400" cy="4686300"/>
          </a:xfrm>
          <a:solidFill>
            <a:srgbClr val="EDECD2"/>
          </a:solidFill>
          <a:ln w="12699">
            <a:solidFill>
              <a:srgbClr val="0000CC"/>
            </a:solidFill>
          </a:ln>
        </p:spPr>
        <p:txBody>
          <a:bodyPr lIns="90488" tIns="44450" rIns="90488" bIns="44450"/>
          <a:lstStyle/>
          <a:p>
            <a:pPr>
              <a:buFont typeface="Times" pitchFamily="34" charset="0"/>
              <a:buNone/>
              <a:defRPr/>
            </a:pPr>
            <a:r>
              <a:rPr lang="en-US" dirty="0">
                <a:solidFill>
                  <a:schemeClr val="tx2"/>
                </a:solidFill>
                <a:cs typeface="Arial" pitchFamily="34" charset="0"/>
              </a:rPr>
              <a:t> 	</a:t>
            </a:r>
            <a:r>
              <a:rPr lang="en-US" dirty="0">
                <a:cs typeface="Arial" pitchFamily="34" charset="0"/>
              </a:rPr>
              <a:t>How much of the common fixed cost of $200,000 can be avoided by eliminating the bar?</a:t>
            </a:r>
          </a:p>
          <a:p>
            <a:pPr lvl="1">
              <a:buFont typeface="Wingdings" pitchFamily="2" charset="2"/>
              <a:buNone/>
              <a:defRPr/>
            </a:pPr>
            <a:r>
              <a:rPr lang="en-US" dirty="0">
                <a:solidFill>
                  <a:schemeClr val="tx1"/>
                </a:solidFill>
                <a:cs typeface="Arial" pitchFamily="34" charset="0"/>
              </a:rPr>
              <a:t>a. None of it.</a:t>
            </a:r>
            <a:endParaRPr lang="en-US" dirty="0">
              <a:solidFill>
                <a:schemeClr val="tx2">
                  <a:lumMod val="20000"/>
                  <a:lumOff val="80000"/>
                </a:schemeClr>
              </a:solidFill>
              <a:cs typeface="Arial" pitchFamily="34" charset="0"/>
            </a:endParaRPr>
          </a:p>
          <a:p>
            <a:pPr lvl="1">
              <a:buFont typeface="Wingdings" pitchFamily="2" charset="2"/>
              <a:buNone/>
              <a:defRPr/>
            </a:pPr>
            <a:r>
              <a:rPr lang="en-US" dirty="0">
                <a:solidFill>
                  <a:schemeClr val="accent1">
                    <a:lumMod val="75000"/>
                  </a:schemeClr>
                </a:solidFill>
                <a:cs typeface="Arial" pitchFamily="34" charset="0"/>
              </a:rPr>
              <a:t>b. Some of it.</a:t>
            </a:r>
          </a:p>
          <a:p>
            <a:pPr lvl="1">
              <a:buFont typeface="Wingdings" pitchFamily="2" charset="2"/>
              <a:buNone/>
              <a:defRPr/>
            </a:pPr>
            <a:r>
              <a:rPr lang="en-US" dirty="0">
                <a:solidFill>
                  <a:schemeClr val="accent1">
                    <a:lumMod val="75000"/>
                  </a:schemeClr>
                </a:solidFill>
                <a:cs typeface="Arial" pitchFamily="34" charset="0"/>
              </a:rPr>
              <a:t>c. All of it.</a:t>
            </a:r>
          </a:p>
        </p:txBody>
      </p:sp>
      <p:sp>
        <p:nvSpPr>
          <p:cNvPr id="374788" name="Oval 4"/>
          <p:cNvSpPr>
            <a:spLocks noChangeArrowheads="1"/>
          </p:cNvSpPr>
          <p:nvPr/>
        </p:nvSpPr>
        <p:spPr bwMode="auto">
          <a:xfrm>
            <a:off x="830263" y="2900363"/>
            <a:ext cx="549275" cy="547687"/>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p>
        </p:txBody>
      </p:sp>
      <p:sp>
        <p:nvSpPr>
          <p:cNvPr id="374789" name="Text Box 5"/>
          <p:cNvSpPr txBox="1">
            <a:spLocks noChangeArrowheads="1"/>
          </p:cNvSpPr>
          <p:nvPr/>
        </p:nvSpPr>
        <p:spPr bwMode="auto">
          <a:xfrm>
            <a:off x="2286000" y="4267200"/>
            <a:ext cx="4953000" cy="1816100"/>
          </a:xfrm>
          <a:prstGeom prst="rect">
            <a:avLst/>
          </a:prstGeom>
          <a:solidFill>
            <a:srgbClr val="FFFFFF"/>
          </a:solidFill>
          <a:ln w="9525">
            <a:solidFill>
              <a:schemeClr val="tx2"/>
            </a:solidFill>
            <a:miter lim="800000"/>
            <a:headEnd/>
            <a:tailEnd/>
          </a:ln>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altLang="en-US" sz="2800" b="1">
                <a:solidFill>
                  <a:schemeClr val="tx2"/>
                </a:solidFill>
                <a:cs typeface="Arial" charset="0"/>
              </a:rPr>
              <a:t>A common fixed cost cannot be eliminated by dropping one of the segments. </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4788"/>
                                        </p:tgtEl>
                                        <p:attrNameLst>
                                          <p:attrName>style.visibility</p:attrName>
                                        </p:attrNameLst>
                                      </p:cBhvr>
                                      <p:to>
                                        <p:strVal val="visible"/>
                                      </p:to>
                                    </p:set>
                                    <p:anim calcmode="lin" valueType="num">
                                      <p:cBhvr additive="base">
                                        <p:cTn id="7" dur="500" fill="hold"/>
                                        <p:tgtEl>
                                          <p:spTgt spid="374788"/>
                                        </p:tgtEl>
                                        <p:attrNameLst>
                                          <p:attrName>ppt_x</p:attrName>
                                        </p:attrNameLst>
                                      </p:cBhvr>
                                      <p:tavLst>
                                        <p:tav tm="0">
                                          <p:val>
                                            <p:strVal val="0-#ppt_w/2"/>
                                          </p:val>
                                        </p:tav>
                                        <p:tav tm="100000">
                                          <p:val>
                                            <p:strVal val="#ppt_x"/>
                                          </p:val>
                                        </p:tav>
                                      </p:tavLst>
                                    </p:anim>
                                    <p:anim calcmode="lin" valueType="num">
                                      <p:cBhvr additive="base">
                                        <p:cTn id="8" dur="500" fill="hold"/>
                                        <p:tgtEl>
                                          <p:spTgt spid="3747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4" presetClass="entr" presetSubtype="0" fill="hold" grpId="0" nodeType="afterEffect">
                                  <p:stCondLst>
                                    <p:cond delay="0"/>
                                  </p:stCondLst>
                                  <p:childTnLst>
                                    <p:set>
                                      <p:cBhvr>
                                        <p:cTn id="11" dur="1" fill="hold">
                                          <p:stCondLst>
                                            <p:cond delay="499"/>
                                          </p:stCondLst>
                                        </p:cTn>
                                        <p:tgtEl>
                                          <p:spTgt spid="374789"/>
                                        </p:tgtEl>
                                        <p:attrNameLst>
                                          <p:attrName>style.visibility</p:attrName>
                                        </p:attrNameLst>
                                      </p:cBhvr>
                                      <p:to>
                                        <p:strVal val="visible"/>
                                      </p:to>
                                    </p:set>
                                    <p:anim to="" calcmode="lin" valueType="num">
                                      <p:cBhvr>
                                        <p:cTn id="12" dur="1" fill="hold"/>
                                        <p:tgtEl>
                                          <p:spTgt spid="37478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8" grpId="0" animBg="1"/>
      <p:bldP spid="374789"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p:spPr>
        <p:txBody>
          <a:bodyPr lIns="90488" tIns="44450" rIns="90488" bIns="44450"/>
          <a:lstStyle/>
          <a:p>
            <a:r>
              <a:rPr lang="en-US" altLang="en-US" smtClean="0"/>
              <a:t>Quick Check </a:t>
            </a:r>
            <a:r>
              <a:rPr lang="en-US" altLang="en-US" sz="2800" smtClean="0">
                <a:sym typeface="Wingdings" pitchFamily="2" charset="2"/>
              </a:rPr>
              <a:t></a:t>
            </a:r>
          </a:p>
        </p:txBody>
      </p:sp>
      <p:sp>
        <p:nvSpPr>
          <p:cNvPr id="63491" name="Rectangle 3"/>
          <p:cNvSpPr>
            <a:spLocks noGrp="1" noChangeArrowheads="1"/>
          </p:cNvSpPr>
          <p:nvPr>
            <p:ph type="body" idx="1"/>
          </p:nvPr>
        </p:nvSpPr>
        <p:spPr>
          <a:xfrm>
            <a:off x="533400" y="1600200"/>
            <a:ext cx="8153400" cy="4686300"/>
          </a:xfrm>
          <a:solidFill>
            <a:srgbClr val="EDECD2"/>
          </a:solidFill>
          <a:ln w="12699">
            <a:solidFill>
              <a:srgbClr val="0000CC"/>
            </a:solidFill>
            <a:miter lim="800000"/>
            <a:headEnd/>
            <a:tailEnd/>
          </a:ln>
        </p:spPr>
        <p:txBody>
          <a:bodyPr lIns="90488" tIns="44450" rIns="90488" bIns="44450"/>
          <a:lstStyle/>
          <a:p>
            <a:pPr>
              <a:buFont typeface="Times" pitchFamily="18" charset="0"/>
              <a:buNone/>
            </a:pPr>
            <a:r>
              <a:rPr lang="en-US" altLang="en-US" smtClean="0">
                <a:solidFill>
                  <a:schemeClr val="tx2"/>
                </a:solidFill>
                <a:cs typeface="Arial" charset="0"/>
              </a:rPr>
              <a:t> 	Suppose square feet is used as the basis for allocating the common fixed cost of $200,000. How much would be allocated to the bar if the bar occupies 1,000 square feet and the restaurant 9,000 square feet?</a:t>
            </a:r>
            <a:endParaRPr lang="en-US" altLang="en-US" smtClean="0">
              <a:cs typeface="Arial" charset="0"/>
            </a:endParaRPr>
          </a:p>
          <a:p>
            <a:pPr lvl="1">
              <a:buFont typeface="Wingdings" pitchFamily="2" charset="2"/>
              <a:buNone/>
            </a:pPr>
            <a:r>
              <a:rPr lang="en-US" altLang="en-US" smtClean="0">
                <a:solidFill>
                  <a:schemeClr val="tx1"/>
                </a:solidFill>
                <a:cs typeface="Arial" charset="0"/>
              </a:rPr>
              <a:t>a. $20,000</a:t>
            </a:r>
          </a:p>
          <a:p>
            <a:pPr lvl="1">
              <a:buFont typeface="Wingdings" pitchFamily="2" charset="2"/>
              <a:buNone/>
            </a:pPr>
            <a:r>
              <a:rPr lang="en-US" altLang="en-US" smtClean="0">
                <a:solidFill>
                  <a:schemeClr val="tx1"/>
                </a:solidFill>
                <a:cs typeface="Arial" charset="0"/>
              </a:rPr>
              <a:t>b. $30,000</a:t>
            </a:r>
          </a:p>
          <a:p>
            <a:pPr lvl="1">
              <a:buFont typeface="Wingdings" pitchFamily="2" charset="2"/>
              <a:buNone/>
            </a:pPr>
            <a:r>
              <a:rPr lang="en-US" altLang="en-US" smtClean="0">
                <a:solidFill>
                  <a:schemeClr val="tx1"/>
                </a:solidFill>
                <a:cs typeface="Arial" charset="0"/>
              </a:rPr>
              <a:t>c. $40,000</a:t>
            </a:r>
          </a:p>
          <a:p>
            <a:pPr lvl="1">
              <a:buFont typeface="Wingdings" pitchFamily="2" charset="2"/>
              <a:buNone/>
            </a:pPr>
            <a:r>
              <a:rPr lang="en-US" altLang="en-US" smtClean="0">
                <a:solidFill>
                  <a:schemeClr val="tx1"/>
                </a:solidFill>
                <a:cs typeface="Arial" charset="0"/>
              </a:rPr>
              <a:t>d. $50,000</a:t>
            </a:r>
          </a:p>
        </p:txBody>
      </p:sp>
    </p:spTree>
  </p:cSld>
  <p:clrMapOvr>
    <a:masterClrMapping/>
  </p:clrMapOvr>
  <p:transition spd="med">
    <p:blinds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33400" y="1600200"/>
            <a:ext cx="8153400" cy="4686300"/>
          </a:xfrm>
          <a:prstGeom prst="rect">
            <a:avLst/>
          </a:prstGeom>
          <a:solidFill>
            <a:srgbClr val="EDECD2"/>
          </a:solidFill>
          <a:ln w="12699">
            <a:solidFill>
              <a:srgbClr val="0000CC"/>
            </a:solidFill>
            <a:miter lim="800000"/>
            <a:headEnd/>
            <a:tailEnd/>
          </a:ln>
        </p:spPr>
        <p:txBody>
          <a:bodyPr lIns="90488" tIns="44450" rIns="90488" bIns="44450"/>
          <a:lstStyle/>
          <a:p>
            <a:pPr marL="365125" indent="-255588" eaLnBrk="0" hangingPunct="0">
              <a:spcBef>
                <a:spcPts val="300"/>
              </a:spcBef>
              <a:buClr>
                <a:srgbClr val="A04DA3"/>
              </a:buClr>
              <a:buFont typeface="Times" pitchFamily="18" charset="0"/>
              <a:buNone/>
              <a:defRPr/>
            </a:pPr>
            <a:r>
              <a:rPr lang="en-US" sz="2800" dirty="0">
                <a:solidFill>
                  <a:schemeClr val="tx2"/>
                </a:solidFill>
                <a:cs typeface="Arial" charset="0"/>
              </a:rPr>
              <a:t> 	Suppose square feet is used as the basis for allocating the common fixed cost of $200,000. How much would be allocated to the bar if the bar occupies 1,000 square feet and the restaurant 9,000 square feet?</a:t>
            </a:r>
            <a:endParaRPr lang="en-US" sz="2800" dirty="0">
              <a:cs typeface="Arial" charset="0"/>
            </a:endParaRPr>
          </a:p>
          <a:p>
            <a:pPr marL="657225" lvl="1" indent="-246063" eaLnBrk="0" hangingPunct="0">
              <a:spcBef>
                <a:spcPts val="300"/>
              </a:spcBef>
              <a:buClr>
                <a:schemeClr val="accent2"/>
              </a:buClr>
              <a:buFont typeface="Wingdings" pitchFamily="2" charset="2"/>
              <a:buNone/>
              <a:defRPr/>
            </a:pPr>
            <a:r>
              <a:rPr lang="en-US" sz="2600" dirty="0">
                <a:cs typeface="Arial" charset="0"/>
              </a:rPr>
              <a:t>a. $20,000</a:t>
            </a:r>
          </a:p>
          <a:p>
            <a:pPr marL="657225" lvl="1" indent="-246063" eaLnBrk="0" hangingPunct="0">
              <a:spcBef>
                <a:spcPts val="300"/>
              </a:spcBef>
              <a:buClr>
                <a:schemeClr val="accent2"/>
              </a:buClr>
              <a:buFont typeface="Wingdings" pitchFamily="2" charset="2"/>
              <a:buNone/>
              <a:defRPr/>
            </a:pPr>
            <a:r>
              <a:rPr lang="en-US" sz="2600" dirty="0">
                <a:solidFill>
                  <a:schemeClr val="accent1">
                    <a:lumMod val="75000"/>
                  </a:schemeClr>
                </a:solidFill>
                <a:cs typeface="Arial" charset="0"/>
              </a:rPr>
              <a:t>b. $30,000</a:t>
            </a:r>
          </a:p>
          <a:p>
            <a:pPr marL="657225" lvl="1" indent="-246063" eaLnBrk="0" hangingPunct="0">
              <a:spcBef>
                <a:spcPts val="300"/>
              </a:spcBef>
              <a:buClr>
                <a:schemeClr val="accent2"/>
              </a:buClr>
              <a:buFont typeface="Wingdings" pitchFamily="2" charset="2"/>
              <a:buNone/>
              <a:defRPr/>
            </a:pPr>
            <a:r>
              <a:rPr lang="en-US" sz="2600" dirty="0">
                <a:solidFill>
                  <a:schemeClr val="accent1">
                    <a:lumMod val="75000"/>
                  </a:schemeClr>
                </a:solidFill>
                <a:cs typeface="Arial" charset="0"/>
              </a:rPr>
              <a:t>c. $40,000</a:t>
            </a:r>
          </a:p>
          <a:p>
            <a:pPr marL="657225" lvl="1" indent="-246063" eaLnBrk="0" hangingPunct="0">
              <a:spcBef>
                <a:spcPts val="300"/>
              </a:spcBef>
              <a:buClr>
                <a:schemeClr val="accent2"/>
              </a:buClr>
              <a:buFont typeface="Wingdings" pitchFamily="2" charset="2"/>
              <a:buNone/>
              <a:defRPr/>
            </a:pPr>
            <a:r>
              <a:rPr lang="en-US" sz="2600" dirty="0">
                <a:solidFill>
                  <a:schemeClr val="accent1">
                    <a:lumMod val="75000"/>
                  </a:schemeClr>
                </a:solidFill>
                <a:cs typeface="Arial" charset="0"/>
              </a:rPr>
              <a:t>d. $50,000</a:t>
            </a:r>
          </a:p>
        </p:txBody>
      </p:sp>
      <p:sp>
        <p:nvSpPr>
          <p:cNvPr id="64515" name="Rectangle 2"/>
          <p:cNvSpPr>
            <a:spLocks noGrp="1" noChangeArrowheads="1"/>
          </p:cNvSpPr>
          <p:nvPr>
            <p:ph type="title"/>
          </p:nvPr>
        </p:nvSpPr>
        <p:spPr>
          <a:noFill/>
        </p:spPr>
        <p:txBody>
          <a:bodyPr lIns="90488" tIns="44450" rIns="90488" bIns="44450"/>
          <a:lstStyle/>
          <a:p>
            <a:r>
              <a:rPr lang="en-US" altLang="en-US" smtClean="0"/>
              <a:t>Quick Check </a:t>
            </a:r>
            <a:r>
              <a:rPr lang="en-US" altLang="en-US" sz="2800" smtClean="0">
                <a:sym typeface="Wingdings" pitchFamily="2" charset="2"/>
              </a:rPr>
              <a:t></a:t>
            </a:r>
          </a:p>
        </p:txBody>
      </p:sp>
      <p:sp>
        <p:nvSpPr>
          <p:cNvPr id="378884" name="Oval 4"/>
          <p:cNvSpPr>
            <a:spLocks noChangeArrowheads="1"/>
          </p:cNvSpPr>
          <p:nvPr/>
        </p:nvSpPr>
        <p:spPr bwMode="auto">
          <a:xfrm>
            <a:off x="838200" y="3733800"/>
            <a:ext cx="547688" cy="547688"/>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p>
        </p:txBody>
      </p:sp>
      <p:sp>
        <p:nvSpPr>
          <p:cNvPr id="378885" name="Text Box 5"/>
          <p:cNvSpPr txBox="1">
            <a:spLocks noChangeArrowheads="1"/>
          </p:cNvSpPr>
          <p:nvPr/>
        </p:nvSpPr>
        <p:spPr bwMode="auto">
          <a:xfrm>
            <a:off x="4267200" y="3886200"/>
            <a:ext cx="4267200" cy="1382713"/>
          </a:xfrm>
          <a:prstGeom prst="rect">
            <a:avLst/>
          </a:prstGeom>
          <a:solidFill>
            <a:srgbClr val="FFFFFF"/>
          </a:solidFill>
          <a:ln w="9525">
            <a:solidFill>
              <a:schemeClr val="tx2"/>
            </a:solidFill>
            <a:miter lim="800000"/>
            <a:headEnd/>
            <a:tailEnd/>
          </a:ln>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altLang="en-US" sz="2800" b="1">
                <a:solidFill>
                  <a:schemeClr val="tx2"/>
                </a:solidFill>
                <a:cs typeface="Arial" charset="0"/>
              </a:rPr>
              <a:t>The bar would be allocated </a:t>
            </a:r>
            <a:r>
              <a:rPr lang="en-US" altLang="en-US" sz="2800" b="1" baseline="30000">
                <a:solidFill>
                  <a:schemeClr val="tx2"/>
                </a:solidFill>
                <a:cs typeface="Arial" charset="0"/>
              </a:rPr>
              <a:t>1</a:t>
            </a:r>
            <a:r>
              <a:rPr lang="en-US" altLang="en-US" sz="2800" b="1">
                <a:solidFill>
                  <a:schemeClr val="tx2"/>
                </a:solidFill>
                <a:cs typeface="Arial" charset="0"/>
              </a:rPr>
              <a:t>/</a:t>
            </a:r>
            <a:r>
              <a:rPr lang="en-US" altLang="en-US" sz="2800" b="1" baseline="-25000">
                <a:solidFill>
                  <a:schemeClr val="tx2"/>
                </a:solidFill>
                <a:cs typeface="Arial" charset="0"/>
              </a:rPr>
              <a:t>10</a:t>
            </a:r>
            <a:r>
              <a:rPr lang="en-US" altLang="en-US" sz="2800" b="1">
                <a:solidFill>
                  <a:schemeClr val="tx2"/>
                </a:solidFill>
                <a:cs typeface="Arial" charset="0"/>
              </a:rPr>
              <a:t> of the cost or $20,000.</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8884"/>
                                        </p:tgtEl>
                                        <p:attrNameLst>
                                          <p:attrName>style.visibility</p:attrName>
                                        </p:attrNameLst>
                                      </p:cBhvr>
                                      <p:to>
                                        <p:strVal val="visible"/>
                                      </p:to>
                                    </p:set>
                                    <p:anim calcmode="lin" valueType="num">
                                      <p:cBhvr additive="base">
                                        <p:cTn id="7" dur="500" fill="hold"/>
                                        <p:tgtEl>
                                          <p:spTgt spid="378884"/>
                                        </p:tgtEl>
                                        <p:attrNameLst>
                                          <p:attrName>ppt_x</p:attrName>
                                        </p:attrNameLst>
                                      </p:cBhvr>
                                      <p:tavLst>
                                        <p:tav tm="0">
                                          <p:val>
                                            <p:strVal val="0-#ppt_w/2"/>
                                          </p:val>
                                        </p:tav>
                                        <p:tav tm="100000">
                                          <p:val>
                                            <p:strVal val="#ppt_x"/>
                                          </p:val>
                                        </p:tav>
                                      </p:tavLst>
                                    </p:anim>
                                    <p:anim calcmode="lin" valueType="num">
                                      <p:cBhvr additive="base">
                                        <p:cTn id="8" dur="500" fill="hold"/>
                                        <p:tgtEl>
                                          <p:spTgt spid="37888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4" presetClass="entr" presetSubtype="0" fill="hold" grpId="0" nodeType="afterEffect">
                                  <p:stCondLst>
                                    <p:cond delay="0"/>
                                  </p:stCondLst>
                                  <p:childTnLst>
                                    <p:set>
                                      <p:cBhvr>
                                        <p:cTn id="11" dur="1" fill="hold">
                                          <p:stCondLst>
                                            <p:cond delay="499"/>
                                          </p:stCondLst>
                                        </p:cTn>
                                        <p:tgtEl>
                                          <p:spTgt spid="378885"/>
                                        </p:tgtEl>
                                        <p:attrNameLst>
                                          <p:attrName>style.visibility</p:attrName>
                                        </p:attrNameLst>
                                      </p:cBhvr>
                                      <p:to>
                                        <p:strVal val="visible"/>
                                      </p:to>
                                    </p:set>
                                    <p:anim to="" calcmode="lin" valueType="num">
                                      <p:cBhvr>
                                        <p:cTn id="12" dur="1" fill="hold"/>
                                        <p:tgtEl>
                                          <p:spTgt spid="37888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animBg="1"/>
      <p:bldP spid="378885"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t>Quick Check </a:t>
            </a:r>
            <a:r>
              <a:rPr lang="en-US" altLang="en-US" sz="2800" smtClean="0">
                <a:sym typeface="Wingdings" pitchFamily="2" charset="2"/>
              </a:rPr>
              <a:t></a:t>
            </a:r>
          </a:p>
        </p:txBody>
      </p:sp>
      <p:sp>
        <p:nvSpPr>
          <p:cNvPr id="65539" name="Text Box 3"/>
          <p:cNvSpPr txBox="1">
            <a:spLocks noChangeArrowheads="1"/>
          </p:cNvSpPr>
          <p:nvPr/>
        </p:nvSpPr>
        <p:spPr bwMode="auto">
          <a:xfrm>
            <a:off x="1143000" y="1447800"/>
            <a:ext cx="6705600" cy="1809750"/>
          </a:xfrm>
          <a:prstGeom prst="rect">
            <a:avLst/>
          </a:prstGeom>
          <a:solidFill>
            <a:srgbClr val="FFCC99"/>
          </a:solidFill>
          <a:ln w="9525">
            <a:solidFill>
              <a:schemeClr val="tx2"/>
            </a:solidFill>
            <a:miter lim="800000"/>
            <a:headEnd/>
            <a:tailEnd/>
          </a:ln>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altLang="en-US" sz="2800" b="1">
                <a:solidFill>
                  <a:schemeClr val="tx2"/>
                </a:solidFill>
              </a:rPr>
              <a:t>If Hoagland's allocates its common costs to the bar and the restaurant, what would be the reported profit of each segment?</a:t>
            </a:r>
          </a:p>
        </p:txBody>
      </p:sp>
      <p:pic>
        <p:nvPicPr>
          <p:cNvPr id="655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657600"/>
            <a:ext cx="36576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a:xfrm>
            <a:off x="508000" y="1708150"/>
            <a:ext cx="8120063" cy="1143000"/>
          </a:xfrm>
          <a:noFill/>
        </p:spPr>
        <p:txBody>
          <a:bodyPr lIns="90488" tIns="44450" rIns="90488" bIns="44450"/>
          <a:lstStyle/>
          <a:p>
            <a:pPr algn="ctr">
              <a:buFont typeface="Times" pitchFamily="18" charset="0"/>
              <a:buNone/>
            </a:pPr>
            <a:r>
              <a:rPr lang="en-US" altLang="en-US" b="1" smtClean="0">
                <a:cs typeface="Arial" charset="0"/>
              </a:rPr>
              <a:t>Harvey Company produces a single product with the following information available:</a:t>
            </a:r>
          </a:p>
        </p:txBody>
      </p:sp>
      <p:graphicFrame>
        <p:nvGraphicFramePr>
          <p:cNvPr id="435203" name="Object 2"/>
          <p:cNvGraphicFramePr>
            <a:graphicFrameLocks/>
          </p:cNvGraphicFramePr>
          <p:nvPr/>
        </p:nvGraphicFramePr>
        <p:xfrm>
          <a:off x="685800" y="2733675"/>
          <a:ext cx="7775575" cy="3667125"/>
        </p:xfrm>
        <a:graphic>
          <a:graphicData uri="http://schemas.openxmlformats.org/presentationml/2006/ole">
            <mc:AlternateContent xmlns:mc="http://schemas.openxmlformats.org/markup-compatibility/2006">
              <mc:Choice xmlns:v="urn:schemas-microsoft-com:vml" Requires="v">
                <p:oleObj spid="_x0000_s1030" name="Worksheet" r:id="rId4" imgW="3257584" imgH="1543185" progId="Excel.Sheet.8">
                  <p:embed/>
                </p:oleObj>
              </mc:Choice>
              <mc:Fallback>
                <p:oleObj name="Worksheet" r:id="rId4" imgW="3257584" imgH="1543185" progId="Excel.Sheet.8">
                  <p:embed/>
                  <p:pic>
                    <p:nvPicPr>
                      <p:cNvPr id="0" name="Object 2"/>
                      <p:cNvPicPr>
                        <a:picLocks noChangeArrowheads="1"/>
                      </p:cNvPicPr>
                      <p:nvPr/>
                    </p:nvPicPr>
                    <p:blipFill>
                      <a:blip r:embed="rId5">
                        <a:lum bright="-30000" contrast="58000"/>
                        <a:extLst>
                          <a:ext uri="{28A0092B-C50C-407E-A947-70E740481C1C}">
                            <a14:useLocalDpi xmlns:a14="http://schemas.microsoft.com/office/drawing/2010/main" val="0"/>
                          </a:ext>
                        </a:extLst>
                      </a:blip>
                      <a:srcRect/>
                      <a:stretch>
                        <a:fillRect/>
                      </a:stretch>
                    </p:blipFill>
                    <p:spPr bwMode="auto">
                      <a:xfrm>
                        <a:off x="685800" y="2733675"/>
                        <a:ext cx="7775575" cy="36671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028" name="Rectangle 4"/>
          <p:cNvSpPr>
            <a:spLocks noGrp="1" noChangeArrowheads="1"/>
          </p:cNvSpPr>
          <p:nvPr>
            <p:ph type="title"/>
          </p:nvPr>
        </p:nvSpPr>
        <p:spPr>
          <a:noFill/>
        </p:spPr>
        <p:txBody>
          <a:bodyPr lIns="90488" tIns="44450" rIns="90488" bIns="44450"/>
          <a:lstStyle/>
          <a:p>
            <a:r>
              <a:rPr lang="en-US" altLang="en-US" smtClean="0"/>
              <a:t>Unit Cost Computations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35203"/>
                                        </p:tgtEl>
                                        <p:attrNameLst>
                                          <p:attrName>style.visibility</p:attrName>
                                        </p:attrNameLst>
                                      </p:cBhvr>
                                      <p:to>
                                        <p:strVal val="visible"/>
                                      </p:to>
                                    </p:set>
                                    <p:animEffect transition="in" filter="wipe(up)">
                                      <p:cBhvr>
                                        <p:cTn id="7" dur="500"/>
                                        <p:tgtEl>
                                          <p:spTgt spid="435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p:cNvGraphicFramePr>
          <p:nvPr/>
        </p:nvGraphicFramePr>
        <p:xfrm>
          <a:off x="377825" y="1570038"/>
          <a:ext cx="8586788" cy="3856037"/>
        </p:xfrm>
        <a:graphic>
          <a:graphicData uri="http://schemas.openxmlformats.org/presentationml/2006/ole">
            <mc:AlternateContent xmlns:mc="http://schemas.openxmlformats.org/markup-compatibility/2006">
              <mc:Choice xmlns:v="urn:schemas-microsoft-com:vml" Requires="v">
                <p:oleObj spid="_x0000_s33800" name="Worksheet" r:id="rId4" imgW="3857729" imgH="1914564" progId="Excel.Sheet.8">
                  <p:embed/>
                </p:oleObj>
              </mc:Choice>
              <mc:Fallback>
                <p:oleObj name="Worksheet" r:id="rId4" imgW="3857729" imgH="1914564"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 y="1570038"/>
                        <a:ext cx="8586788" cy="385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5" name="Rectangle 3"/>
          <p:cNvSpPr>
            <a:spLocks noGrp="1" noChangeArrowheads="1"/>
          </p:cNvSpPr>
          <p:nvPr>
            <p:ph type="title"/>
          </p:nvPr>
        </p:nvSpPr>
        <p:spPr>
          <a:noFill/>
        </p:spPr>
        <p:txBody>
          <a:bodyPr lIns="90488" tIns="44450" rIns="90488" bIns="44450"/>
          <a:lstStyle/>
          <a:p>
            <a:r>
              <a:rPr lang="en-US" altLang="en-US" smtClean="0"/>
              <a:t>Allocations of Common Costs</a:t>
            </a:r>
          </a:p>
        </p:txBody>
      </p:sp>
      <p:grpSp>
        <p:nvGrpSpPr>
          <p:cNvPr id="2" name="Group 4"/>
          <p:cNvGrpSpPr>
            <a:grpSpLocks/>
          </p:cNvGrpSpPr>
          <p:nvPr/>
        </p:nvGrpSpPr>
        <p:grpSpPr bwMode="auto">
          <a:xfrm>
            <a:off x="877888" y="4572000"/>
            <a:ext cx="7639050" cy="1927225"/>
            <a:chOff x="384" y="3106"/>
            <a:chExt cx="4812" cy="1214"/>
          </a:xfrm>
        </p:grpSpPr>
        <p:pic>
          <p:nvPicPr>
            <p:cNvPr id="33797" name="Picture 5" descr="AMHAP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 y="3106"/>
              <a:ext cx="1296" cy="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6"/>
            <p:cNvSpPr txBox="1">
              <a:spLocks noChangeArrowheads="1"/>
            </p:cNvSpPr>
            <p:nvPr/>
          </p:nvSpPr>
          <p:spPr bwMode="auto">
            <a:xfrm>
              <a:off x="1632" y="3826"/>
              <a:ext cx="3564" cy="330"/>
            </a:xfrm>
            <a:prstGeom prst="rect">
              <a:avLst/>
            </a:prstGeom>
            <a:solidFill>
              <a:schemeClr val="bg2">
                <a:lumMod val="50000"/>
              </a:schemeClr>
            </a:solidFill>
            <a:ln w="9525">
              <a:solidFill>
                <a:schemeClr val="tx2"/>
              </a:solidFill>
              <a:miter lim="800000"/>
              <a:headEnd/>
              <a:tailEnd/>
            </a:ln>
          </p:spPr>
          <p:txBody>
            <a:bodyPr wrap="none">
              <a:spAutoFit/>
            </a:bodyPr>
            <a:lstStyle/>
            <a:p>
              <a:pPr>
                <a:defRPr/>
              </a:pPr>
              <a:r>
                <a:rPr lang="en-US" sz="2800" dirty="0">
                  <a:solidFill>
                    <a:schemeClr val="bg1"/>
                  </a:solidFill>
                  <a:effectLst>
                    <a:outerShdw blurRad="38100" dist="38100" dir="2700000" algn="tl">
                      <a:srgbClr val="000000">
                        <a:alpha val="43137"/>
                      </a:srgbClr>
                    </a:outerShdw>
                  </a:effectLst>
                  <a:latin typeface="+mj-lt"/>
                </a:rPr>
                <a:t>Hurray, now everything adds up!!!</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noFill/>
        </p:spPr>
        <p:txBody>
          <a:bodyPr lIns="90488" tIns="44450" rIns="90488" bIns="44450"/>
          <a:lstStyle/>
          <a:p>
            <a:r>
              <a:rPr lang="en-US" altLang="en-US" smtClean="0"/>
              <a:t>Quick Check </a:t>
            </a:r>
            <a:r>
              <a:rPr lang="en-US" altLang="en-US" sz="2800" smtClean="0">
                <a:sym typeface="Wingdings" pitchFamily="2" charset="2"/>
              </a:rPr>
              <a:t></a:t>
            </a:r>
          </a:p>
        </p:txBody>
      </p:sp>
      <p:sp>
        <p:nvSpPr>
          <p:cNvPr id="66563" name="Rectangle 1026"/>
          <p:cNvSpPr txBox="1">
            <a:spLocks noChangeArrowheads="1"/>
          </p:cNvSpPr>
          <p:nvPr/>
        </p:nvSpPr>
        <p:spPr bwMode="auto">
          <a:xfrm>
            <a:off x="381000" y="1333500"/>
            <a:ext cx="8153400" cy="4686300"/>
          </a:xfrm>
          <a:prstGeom prst="rect">
            <a:avLst/>
          </a:prstGeom>
          <a:solidFill>
            <a:srgbClr val="EDECD2"/>
          </a:solidFill>
          <a:ln w="12699">
            <a:solidFill>
              <a:srgbClr val="0000CC"/>
            </a:solidFill>
            <a:miter lim="800000"/>
            <a:headEnd/>
            <a:tailEnd/>
          </a:ln>
        </p:spPr>
        <p:txBody>
          <a:bodyPr lIns="90488" tIns="44450" rIns="90488" bIns="44450"/>
          <a:lstStyle>
            <a:lvl1pPr marL="365125" indent="-255588" eaLnBrk="0" hangingPunct="0">
              <a:defRPr>
                <a:solidFill>
                  <a:schemeClr val="tx1"/>
                </a:solidFill>
                <a:latin typeface="Arial" charset="0"/>
                <a:ea typeface="MS PGothic" pitchFamily="34" charset="-128"/>
              </a:defRPr>
            </a:lvl1pPr>
            <a:lvl2pPr marL="657225" indent="-246063"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ts val="300"/>
              </a:spcBef>
              <a:buClr>
                <a:srgbClr val="A04DA3"/>
              </a:buClr>
              <a:buFont typeface="Times" pitchFamily="18" charset="0"/>
              <a:buNone/>
            </a:pPr>
            <a:r>
              <a:rPr lang="en-US" altLang="en-US" sz="2800">
                <a:solidFill>
                  <a:schemeClr val="tx2"/>
                </a:solidFill>
                <a:cs typeface="Arial" charset="0"/>
              </a:rPr>
              <a:t> </a:t>
            </a:r>
            <a:r>
              <a:rPr lang="en-US" altLang="en-US" sz="2800">
                <a:cs typeface="Arial" charset="0"/>
              </a:rPr>
              <a:t>	Should the bar be eliminated?</a:t>
            </a:r>
          </a:p>
          <a:p>
            <a:pPr lvl="1">
              <a:spcBef>
                <a:spcPts val="300"/>
              </a:spcBef>
              <a:buClr>
                <a:schemeClr val="accent2"/>
              </a:buClr>
              <a:buFont typeface="Wingdings" pitchFamily="2" charset="2"/>
              <a:buNone/>
            </a:pPr>
            <a:r>
              <a:rPr lang="en-US" altLang="en-US" sz="2600">
                <a:cs typeface="Arial" charset="0"/>
              </a:rPr>
              <a:t>a. Yes</a:t>
            </a:r>
          </a:p>
          <a:p>
            <a:pPr lvl="1">
              <a:spcBef>
                <a:spcPts val="300"/>
              </a:spcBef>
              <a:buClr>
                <a:schemeClr val="accent2"/>
              </a:buClr>
              <a:buFont typeface="Wingdings" pitchFamily="2" charset="2"/>
              <a:buNone/>
            </a:pPr>
            <a:r>
              <a:rPr lang="en-US" altLang="en-US" sz="2600">
                <a:cs typeface="Arial" charset="0"/>
              </a:rPr>
              <a:t>b. No</a:t>
            </a:r>
          </a:p>
          <a:p>
            <a:pPr lvl="1">
              <a:spcBef>
                <a:spcPts val="300"/>
              </a:spcBef>
              <a:buClr>
                <a:schemeClr val="accent2"/>
              </a:buClr>
              <a:buFont typeface="Wingdings" pitchFamily="2" charset="2"/>
              <a:buNone/>
            </a:pPr>
            <a:endParaRPr lang="en-US" altLang="en-US" sz="2600">
              <a:solidFill>
                <a:schemeClr val="accent2"/>
              </a:solidFill>
              <a:cs typeface="Arial" charset="0"/>
            </a:endParaRPr>
          </a:p>
        </p:txBody>
      </p:sp>
    </p:spTree>
  </p:cSld>
  <p:clrMapOvr>
    <a:masterClrMapping/>
  </p:clrMapOvr>
  <p:transition spd="med">
    <p:blinds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1026"/>
          <p:cNvSpPr>
            <a:spLocks noGrp="1" noChangeArrowheads="1"/>
          </p:cNvSpPr>
          <p:nvPr>
            <p:ph type="body" idx="1"/>
          </p:nvPr>
        </p:nvSpPr>
        <p:spPr>
          <a:xfrm>
            <a:off x="381000" y="1333500"/>
            <a:ext cx="8153400" cy="4686300"/>
          </a:xfrm>
          <a:solidFill>
            <a:srgbClr val="EDECD2"/>
          </a:solidFill>
          <a:ln w="12699">
            <a:solidFill>
              <a:srgbClr val="0000CC"/>
            </a:solidFill>
          </a:ln>
        </p:spPr>
        <p:txBody>
          <a:bodyPr lIns="90488" tIns="44450" rIns="90488" bIns="44450"/>
          <a:lstStyle/>
          <a:p>
            <a:pPr>
              <a:buFont typeface="Times" pitchFamily="34" charset="0"/>
              <a:buNone/>
              <a:defRPr/>
            </a:pPr>
            <a:r>
              <a:rPr lang="en-US" dirty="0">
                <a:solidFill>
                  <a:schemeClr val="tx2"/>
                </a:solidFill>
                <a:cs typeface="Arial" pitchFamily="34" charset="0"/>
              </a:rPr>
              <a:t> </a:t>
            </a:r>
            <a:r>
              <a:rPr lang="en-US" dirty="0">
                <a:cs typeface="Arial" pitchFamily="34" charset="0"/>
              </a:rPr>
              <a:t>	Should the bar be eliminated?</a:t>
            </a:r>
          </a:p>
          <a:p>
            <a:pPr lvl="1">
              <a:buFont typeface="Wingdings" pitchFamily="2" charset="2"/>
              <a:buNone/>
              <a:defRPr/>
            </a:pPr>
            <a:r>
              <a:rPr lang="en-US" dirty="0">
                <a:solidFill>
                  <a:schemeClr val="accent1">
                    <a:lumMod val="75000"/>
                  </a:schemeClr>
                </a:solidFill>
                <a:cs typeface="Arial" pitchFamily="34" charset="0"/>
              </a:rPr>
              <a:t>a. Yes</a:t>
            </a:r>
          </a:p>
          <a:p>
            <a:pPr lvl="1">
              <a:buFont typeface="Wingdings" pitchFamily="2" charset="2"/>
              <a:buNone/>
              <a:defRPr/>
            </a:pPr>
            <a:r>
              <a:rPr lang="en-US" dirty="0">
                <a:solidFill>
                  <a:schemeClr val="tx1"/>
                </a:solidFill>
                <a:cs typeface="Arial" pitchFamily="34" charset="0"/>
              </a:rPr>
              <a:t>b. No</a:t>
            </a:r>
          </a:p>
          <a:p>
            <a:pPr lvl="1">
              <a:buFont typeface="Wingdings" pitchFamily="2" charset="2"/>
              <a:buNone/>
              <a:defRPr/>
            </a:pPr>
            <a:endParaRPr lang="en-US" dirty="0">
              <a:cs typeface="Arial" pitchFamily="34" charset="0"/>
            </a:endParaRPr>
          </a:p>
        </p:txBody>
      </p:sp>
      <p:sp>
        <p:nvSpPr>
          <p:cNvPr id="34820" name="Rectangle 1027"/>
          <p:cNvSpPr>
            <a:spLocks noGrp="1" noChangeArrowheads="1"/>
          </p:cNvSpPr>
          <p:nvPr>
            <p:ph type="title"/>
          </p:nvPr>
        </p:nvSpPr>
        <p:spPr>
          <a:noFill/>
        </p:spPr>
        <p:txBody>
          <a:bodyPr lIns="90488" tIns="44450" rIns="90488" bIns="44450"/>
          <a:lstStyle/>
          <a:p>
            <a:r>
              <a:rPr lang="en-US" altLang="en-US" smtClean="0"/>
              <a:t>Quick Check </a:t>
            </a:r>
            <a:r>
              <a:rPr lang="en-US" altLang="en-US" sz="2800" smtClean="0">
                <a:sym typeface="Wingdings" pitchFamily="2" charset="2"/>
              </a:rPr>
              <a:t></a:t>
            </a:r>
          </a:p>
        </p:txBody>
      </p:sp>
      <p:graphicFrame>
        <p:nvGraphicFramePr>
          <p:cNvPr id="34818" name="Object 2"/>
          <p:cNvGraphicFramePr>
            <a:graphicFrameLocks/>
          </p:cNvGraphicFramePr>
          <p:nvPr/>
        </p:nvGraphicFramePr>
        <p:xfrm>
          <a:off x="377825" y="2981325"/>
          <a:ext cx="8507413" cy="3684588"/>
        </p:xfrm>
        <a:graphic>
          <a:graphicData uri="http://schemas.openxmlformats.org/presentationml/2006/ole">
            <mc:AlternateContent xmlns:mc="http://schemas.openxmlformats.org/markup-compatibility/2006">
              <mc:Choice xmlns:v="urn:schemas-microsoft-com:vml" Requires="v">
                <p:oleObj spid="_x0000_s34825" name="Worksheet" r:id="rId4" imgW="3857729" imgH="1914564" progId="Excel.Sheet.8">
                  <p:embed/>
                </p:oleObj>
              </mc:Choice>
              <mc:Fallback>
                <p:oleObj name="Worksheet" r:id="rId4" imgW="3857729" imgH="1914564"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 y="2981325"/>
                        <a:ext cx="8507413" cy="3684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7077" name="Oval 1029"/>
          <p:cNvSpPr>
            <a:spLocks noChangeArrowheads="1"/>
          </p:cNvSpPr>
          <p:nvPr/>
        </p:nvSpPr>
        <p:spPr bwMode="auto">
          <a:xfrm>
            <a:off x="690563" y="2222500"/>
            <a:ext cx="558800" cy="5334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p>
        </p:txBody>
      </p:sp>
      <p:sp>
        <p:nvSpPr>
          <p:cNvPr id="34822" name="Line 1031"/>
          <p:cNvSpPr>
            <a:spLocks noChangeShapeType="1"/>
          </p:cNvSpPr>
          <p:nvPr/>
        </p:nvSpPr>
        <p:spPr bwMode="auto">
          <a:xfrm flipH="1">
            <a:off x="4876800" y="2514600"/>
            <a:ext cx="1257300" cy="348615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3" name="Text Box 1032"/>
          <p:cNvSpPr txBox="1">
            <a:spLocks noChangeArrowheads="1"/>
          </p:cNvSpPr>
          <p:nvPr/>
        </p:nvSpPr>
        <p:spPr bwMode="auto">
          <a:xfrm>
            <a:off x="3219450" y="2105025"/>
            <a:ext cx="5638800" cy="1196975"/>
          </a:xfrm>
          <a:prstGeom prst="rect">
            <a:avLst/>
          </a:prstGeom>
          <a:solidFill>
            <a:srgbClr val="FFFFFF"/>
          </a:solidFill>
          <a:ln w="9525">
            <a:solidFill>
              <a:schemeClr val="tx2"/>
            </a:solidFill>
            <a:miter lim="800000"/>
            <a:headEnd/>
            <a:tailEnd/>
          </a:ln>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altLang="en-US" sz="2400" b="1">
                <a:solidFill>
                  <a:schemeClr val="tx2"/>
                </a:solidFill>
              </a:rPr>
              <a:t>The profit was $44,000 before eliminating the bar.  If we eliminate the bar, profit drops to $30,000!</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7077"/>
                                        </p:tgtEl>
                                        <p:attrNameLst>
                                          <p:attrName>style.visibility</p:attrName>
                                        </p:attrNameLst>
                                      </p:cBhvr>
                                      <p:to>
                                        <p:strVal val="visible"/>
                                      </p:to>
                                    </p:set>
                                    <p:anim calcmode="lin" valueType="num">
                                      <p:cBhvr additive="base">
                                        <p:cTn id="7" dur="500" fill="hold"/>
                                        <p:tgtEl>
                                          <p:spTgt spid="387077"/>
                                        </p:tgtEl>
                                        <p:attrNameLst>
                                          <p:attrName>ppt_x</p:attrName>
                                        </p:attrNameLst>
                                      </p:cBhvr>
                                      <p:tavLst>
                                        <p:tav tm="0">
                                          <p:val>
                                            <p:strVal val="0-#ppt_w/2"/>
                                          </p:val>
                                        </p:tav>
                                        <p:tav tm="100000">
                                          <p:val>
                                            <p:strVal val="#ppt_x"/>
                                          </p:val>
                                        </p:tav>
                                      </p:tavLst>
                                    </p:anim>
                                    <p:anim calcmode="lin" valueType="num">
                                      <p:cBhvr additive="base">
                                        <p:cTn id="8" dur="500" fill="hold"/>
                                        <p:tgtEl>
                                          <p:spTgt spid="3870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a:defRPr/>
            </a:pPr>
            <a:r>
              <a:rPr lang="en-US" dirty="0" smtClean="0"/>
              <a:t>Companywide Income </a:t>
            </a:r>
            <a:br>
              <a:rPr lang="en-US" dirty="0" smtClean="0"/>
            </a:br>
            <a:r>
              <a:rPr lang="en-US" dirty="0" smtClean="0"/>
              <a:t>Statements</a:t>
            </a:r>
          </a:p>
        </p:txBody>
      </p:sp>
      <p:sp>
        <p:nvSpPr>
          <p:cNvPr id="488451" name="Oval 3"/>
          <p:cNvSpPr>
            <a:spLocks noChangeArrowheads="1"/>
          </p:cNvSpPr>
          <p:nvPr/>
        </p:nvSpPr>
        <p:spPr bwMode="auto">
          <a:xfrm>
            <a:off x="152400" y="1935163"/>
            <a:ext cx="5851525" cy="2103437"/>
          </a:xfrm>
          <a:prstGeom prst="ellipse">
            <a:avLst/>
          </a:prstGeom>
          <a:solidFill>
            <a:schemeClr val="accent1"/>
          </a:solidFill>
          <a:ln w="28575">
            <a:solidFill>
              <a:schemeClr val="tx1"/>
            </a:solidFill>
            <a:round/>
            <a:headEnd/>
            <a:tailEnd/>
          </a:ln>
          <a:effectLst>
            <a:outerShdw dist="50800" dir="2700000" algn="ctr" rotWithShape="0">
              <a:schemeClr val="tx1"/>
            </a:outerShdw>
          </a:effectLst>
        </p:spPr>
        <p:txBody>
          <a:bodyPr wrap="none" anchor="ctr"/>
          <a:lstStyle/>
          <a:p>
            <a:pPr algn="ctr">
              <a:defRPr/>
            </a:pPr>
            <a:r>
              <a:rPr lang="en-US" sz="2800" b="1" dirty="0">
                <a:solidFill>
                  <a:srgbClr val="FFFFFF"/>
                </a:solidFill>
                <a:effectLst>
                  <a:outerShdw blurRad="38100" dist="38100" dir="2700000" algn="tl">
                    <a:srgbClr val="000000">
                      <a:alpha val="43137"/>
                    </a:srgbClr>
                  </a:outerShdw>
                </a:effectLst>
              </a:rPr>
              <a:t>Both U.S. GAAP and</a:t>
            </a:r>
            <a:br>
              <a:rPr lang="en-US" sz="2800" b="1" dirty="0">
                <a:solidFill>
                  <a:srgbClr val="FFFFFF"/>
                </a:solidFill>
                <a:effectLst>
                  <a:outerShdw blurRad="38100" dist="38100" dir="2700000" algn="tl">
                    <a:srgbClr val="000000">
                      <a:alpha val="43137"/>
                    </a:srgbClr>
                  </a:outerShdw>
                </a:effectLst>
              </a:rPr>
            </a:br>
            <a:r>
              <a:rPr lang="en-US" sz="2800" b="1" dirty="0">
                <a:solidFill>
                  <a:srgbClr val="FFFFFF"/>
                </a:solidFill>
                <a:effectLst>
                  <a:outerShdw blurRad="38100" dist="38100" dir="2700000" algn="tl">
                    <a:srgbClr val="000000">
                      <a:alpha val="43137"/>
                    </a:srgbClr>
                  </a:outerShdw>
                </a:effectLst>
              </a:rPr>
              <a:t>IFRS require absorption costing</a:t>
            </a:r>
            <a:br>
              <a:rPr lang="en-US" sz="2800" b="1" dirty="0">
                <a:solidFill>
                  <a:srgbClr val="FFFFFF"/>
                </a:solidFill>
                <a:effectLst>
                  <a:outerShdw blurRad="38100" dist="38100" dir="2700000" algn="tl">
                    <a:srgbClr val="000000">
                      <a:alpha val="43137"/>
                    </a:srgbClr>
                  </a:outerShdw>
                </a:effectLst>
              </a:rPr>
            </a:br>
            <a:r>
              <a:rPr lang="en-US" sz="2800" b="1" dirty="0">
                <a:solidFill>
                  <a:srgbClr val="FFFFFF"/>
                </a:solidFill>
                <a:effectLst>
                  <a:outerShdw blurRad="38100" dist="38100" dir="2700000" algn="tl">
                    <a:srgbClr val="000000">
                      <a:alpha val="43137"/>
                    </a:srgbClr>
                  </a:outerShdw>
                </a:effectLst>
              </a:rPr>
              <a:t>for external reports. </a:t>
            </a:r>
          </a:p>
        </p:txBody>
      </p:sp>
      <p:sp>
        <p:nvSpPr>
          <p:cNvPr id="11" name="TextBox 10"/>
          <p:cNvSpPr txBox="1"/>
          <p:nvPr/>
        </p:nvSpPr>
        <p:spPr>
          <a:xfrm>
            <a:off x="1752600" y="4383088"/>
            <a:ext cx="7315200" cy="2246312"/>
          </a:xfrm>
          <a:prstGeom prst="rect">
            <a:avLst/>
          </a:prstGeom>
          <a:solidFill>
            <a:schemeClr val="accent1">
              <a:lumMod val="20000"/>
              <a:lumOff val="80000"/>
            </a:schemeClr>
          </a:solidFill>
          <a:ln w="28575">
            <a:solidFill>
              <a:schemeClr val="tx1"/>
            </a:solidFill>
          </a:ln>
        </p:spPr>
        <p:txBody>
          <a:bodyPr>
            <a:spAutoFit/>
          </a:bodyPr>
          <a:lstStyle/>
          <a:p>
            <a:pPr algn="ctr">
              <a:defRPr/>
            </a:pPr>
            <a:r>
              <a:rPr lang="en-US" sz="2800" dirty="0"/>
              <a:t>Since absorption costing is required for external reporting, most companies also use it for internal reports rather than incurring the additional cost of maintaining a separate variable cost system for internal reporting.</a:t>
            </a:r>
            <a:endParaRPr lang="en-US" sz="2800" dirty="0">
              <a:latin typeface="Arial" pitchFamily="34" charset="0"/>
            </a:endParaRPr>
          </a:p>
        </p:txBody>
      </p:sp>
      <p:pic>
        <p:nvPicPr>
          <p:cNvPr id="67589" name="Picture 2" descr="C:\Users\Jon Booker\AppData\Local\Microsoft\Windows\Temporary Internet Files\Content.IE5\7CGKD7V0\MC90043524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81000"/>
            <a:ext cx="28956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239000" y="766763"/>
            <a:ext cx="1600200" cy="400050"/>
          </a:xfrm>
          <a:prstGeom prst="rect">
            <a:avLst/>
          </a:prstGeom>
          <a:noFill/>
        </p:spPr>
        <p:txBody>
          <a:bodyPr>
            <a:spAutoFit/>
          </a:bodyPr>
          <a:lstStyle/>
          <a:p>
            <a:pPr algn="ctr">
              <a:defRPr/>
            </a:pPr>
            <a:r>
              <a:rPr lang="en-US" sz="2000" dirty="0">
                <a:solidFill>
                  <a:schemeClr val="accent2">
                    <a:lumMod val="75000"/>
                  </a:schemeClr>
                </a:solidFill>
                <a:latin typeface="Arial" pitchFamily="34" charset="0"/>
              </a:rPr>
              <a:t>Global View</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1371600" y="3505200"/>
          <a:ext cx="2216150" cy="2390775"/>
        </p:xfrm>
        <a:graphic>
          <a:graphicData uri="http://schemas.openxmlformats.org/presentationml/2006/ole">
            <mc:AlternateContent xmlns:mc="http://schemas.openxmlformats.org/markup-compatibility/2006">
              <mc:Choice xmlns:v="urn:schemas-microsoft-com:vml" Requires="v">
                <p:oleObj spid="_x0000_s35857" name="Clip" r:id="rId4" imgW="4899600" imgH="5285160" progId="MS_ClipArt_Gallery.5">
                  <p:embed/>
                </p:oleObj>
              </mc:Choice>
              <mc:Fallback>
                <p:oleObj name="Clip" r:id="rId4" imgW="4899600" imgH="5285160" progId="MS_ClipArt_Gallery.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505200"/>
                        <a:ext cx="2216150" cy="239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5597525" y="4032250"/>
          <a:ext cx="2708275" cy="2401888"/>
        </p:xfrm>
        <a:graphic>
          <a:graphicData uri="http://schemas.openxmlformats.org/presentationml/2006/ole">
            <mc:AlternateContent xmlns:mc="http://schemas.openxmlformats.org/markup-compatibility/2006">
              <mc:Choice xmlns:v="urn:schemas-microsoft-com:vml" Requires="v">
                <p:oleObj spid="_x0000_s35858" name="Clip" r:id="rId6" imgW="16644960" imgH="14761440" progId="MS_ClipArt_Gallery.5">
                  <p:embed/>
                </p:oleObj>
              </mc:Choice>
              <mc:Fallback>
                <p:oleObj name="Clip" r:id="rId6" imgW="16644960" imgH="14761440" progId="MS_ClipArt_Gallery.5">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7525" y="4032250"/>
                        <a:ext cx="2708275" cy="240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4"/>
          <p:cNvGrpSpPr>
            <a:grpSpLocks/>
          </p:cNvGrpSpPr>
          <p:nvPr/>
        </p:nvGrpSpPr>
        <p:grpSpPr bwMode="auto">
          <a:xfrm>
            <a:off x="5257800" y="5335588"/>
            <a:ext cx="2971800" cy="1293812"/>
            <a:chOff x="3696" y="3317"/>
            <a:chExt cx="1872" cy="815"/>
          </a:xfrm>
        </p:grpSpPr>
        <p:sp>
          <p:nvSpPr>
            <p:cNvPr id="35853" name="Freeform 5"/>
            <p:cNvSpPr>
              <a:spLocks/>
            </p:cNvSpPr>
            <p:nvPr/>
          </p:nvSpPr>
          <p:spPr bwMode="auto">
            <a:xfrm>
              <a:off x="3696" y="3317"/>
              <a:ext cx="1872" cy="815"/>
            </a:xfrm>
            <a:custGeom>
              <a:avLst/>
              <a:gdLst>
                <a:gd name="T0" fmla="*/ 0 w 14403"/>
                <a:gd name="T1" fmla="*/ 0 h 10365"/>
                <a:gd name="T2" fmla="*/ 0 w 14403"/>
                <a:gd name="T3" fmla="*/ 0 h 10365"/>
                <a:gd name="T4" fmla="*/ 0 w 14403"/>
                <a:gd name="T5" fmla="*/ 0 h 10365"/>
                <a:gd name="T6" fmla="*/ 0 w 14403"/>
                <a:gd name="T7" fmla="*/ 0 h 10365"/>
                <a:gd name="T8" fmla="*/ 0 w 14403"/>
                <a:gd name="T9" fmla="*/ 0 h 10365"/>
                <a:gd name="T10" fmla="*/ 0 w 14403"/>
                <a:gd name="T11" fmla="*/ 0 h 10365"/>
                <a:gd name="T12" fmla="*/ 0 w 14403"/>
                <a:gd name="T13" fmla="*/ 0 h 10365"/>
                <a:gd name="T14" fmla="*/ 0 w 14403"/>
                <a:gd name="T15" fmla="*/ 0 h 10365"/>
                <a:gd name="T16" fmla="*/ 0 w 14403"/>
                <a:gd name="T17" fmla="*/ 0 h 10365"/>
                <a:gd name="T18" fmla="*/ 0 w 14403"/>
                <a:gd name="T19" fmla="*/ 0 h 10365"/>
                <a:gd name="T20" fmla="*/ 0 w 14403"/>
                <a:gd name="T21" fmla="*/ 0 h 10365"/>
                <a:gd name="T22" fmla="*/ 0 w 14403"/>
                <a:gd name="T23" fmla="*/ 0 h 10365"/>
                <a:gd name="T24" fmla="*/ 0 w 14403"/>
                <a:gd name="T25" fmla="*/ 0 h 10365"/>
                <a:gd name="T26" fmla="*/ 0 w 14403"/>
                <a:gd name="T27" fmla="*/ 0 h 10365"/>
                <a:gd name="T28" fmla="*/ 0 w 14403"/>
                <a:gd name="T29" fmla="*/ 0 h 10365"/>
                <a:gd name="T30" fmla="*/ 0 w 14403"/>
                <a:gd name="T31" fmla="*/ 0 h 10365"/>
                <a:gd name="T32" fmla="*/ 0 w 14403"/>
                <a:gd name="T33" fmla="*/ 0 h 10365"/>
                <a:gd name="T34" fmla="*/ 0 w 14403"/>
                <a:gd name="T35" fmla="*/ 0 h 10365"/>
                <a:gd name="T36" fmla="*/ 0 w 14403"/>
                <a:gd name="T37" fmla="*/ 0 h 10365"/>
                <a:gd name="T38" fmla="*/ 0 w 14403"/>
                <a:gd name="T39" fmla="*/ 0 h 10365"/>
                <a:gd name="T40" fmla="*/ 0 w 14403"/>
                <a:gd name="T41" fmla="*/ 0 h 10365"/>
                <a:gd name="T42" fmla="*/ 0 w 14403"/>
                <a:gd name="T43" fmla="*/ 0 h 10365"/>
                <a:gd name="T44" fmla="*/ 0 w 14403"/>
                <a:gd name="T45" fmla="*/ 0 h 10365"/>
                <a:gd name="T46" fmla="*/ 0 w 14403"/>
                <a:gd name="T47" fmla="*/ 0 h 10365"/>
                <a:gd name="T48" fmla="*/ 0 w 14403"/>
                <a:gd name="T49" fmla="*/ 0 h 10365"/>
                <a:gd name="T50" fmla="*/ 0 w 14403"/>
                <a:gd name="T51" fmla="*/ 0 h 10365"/>
                <a:gd name="T52" fmla="*/ 0 w 14403"/>
                <a:gd name="T53" fmla="*/ 0 h 10365"/>
                <a:gd name="T54" fmla="*/ 0 w 14403"/>
                <a:gd name="T55" fmla="*/ 0 h 10365"/>
                <a:gd name="T56" fmla="*/ 0 w 14403"/>
                <a:gd name="T57" fmla="*/ 0 h 10365"/>
                <a:gd name="T58" fmla="*/ 0 w 14403"/>
                <a:gd name="T59" fmla="*/ 0 h 10365"/>
                <a:gd name="T60" fmla="*/ 0 w 14403"/>
                <a:gd name="T61" fmla="*/ 0 h 10365"/>
                <a:gd name="T62" fmla="*/ 0 w 14403"/>
                <a:gd name="T63" fmla="*/ 0 h 10365"/>
                <a:gd name="T64" fmla="*/ 0 w 14403"/>
                <a:gd name="T65" fmla="*/ 0 h 103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03"/>
                <a:gd name="T100" fmla="*/ 0 h 10365"/>
                <a:gd name="T101" fmla="*/ 14403 w 14403"/>
                <a:gd name="T102" fmla="*/ 10365 h 103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03" h="10365">
                  <a:moveTo>
                    <a:pt x="7951" y="2130"/>
                  </a:moveTo>
                  <a:lnTo>
                    <a:pt x="7357" y="0"/>
                  </a:lnTo>
                  <a:lnTo>
                    <a:pt x="6730" y="2063"/>
                  </a:lnTo>
                  <a:lnTo>
                    <a:pt x="6157" y="861"/>
                  </a:lnTo>
                  <a:lnTo>
                    <a:pt x="5849" y="2198"/>
                  </a:lnTo>
                  <a:lnTo>
                    <a:pt x="4275" y="1038"/>
                  </a:lnTo>
                  <a:lnTo>
                    <a:pt x="4804" y="2525"/>
                  </a:lnTo>
                  <a:lnTo>
                    <a:pt x="3821" y="2111"/>
                  </a:lnTo>
                  <a:lnTo>
                    <a:pt x="4011" y="2625"/>
                  </a:lnTo>
                  <a:lnTo>
                    <a:pt x="2321" y="1930"/>
                  </a:lnTo>
                  <a:lnTo>
                    <a:pt x="3054" y="3181"/>
                  </a:lnTo>
                  <a:lnTo>
                    <a:pt x="2303" y="2862"/>
                  </a:lnTo>
                  <a:lnTo>
                    <a:pt x="2652" y="3473"/>
                  </a:lnTo>
                  <a:lnTo>
                    <a:pt x="946" y="3251"/>
                  </a:lnTo>
                  <a:lnTo>
                    <a:pt x="2090" y="4084"/>
                  </a:lnTo>
                  <a:lnTo>
                    <a:pt x="1127" y="4228"/>
                  </a:lnTo>
                  <a:lnTo>
                    <a:pt x="1836" y="4552"/>
                  </a:lnTo>
                  <a:lnTo>
                    <a:pt x="0" y="5037"/>
                  </a:lnTo>
                  <a:lnTo>
                    <a:pt x="1776" y="5636"/>
                  </a:lnTo>
                  <a:lnTo>
                    <a:pt x="767" y="6229"/>
                  </a:lnTo>
                  <a:lnTo>
                    <a:pt x="2004" y="6359"/>
                  </a:lnTo>
                  <a:lnTo>
                    <a:pt x="1005" y="7481"/>
                  </a:lnTo>
                  <a:lnTo>
                    <a:pt x="2514" y="7043"/>
                  </a:lnTo>
                  <a:lnTo>
                    <a:pt x="1483" y="8728"/>
                  </a:lnTo>
                  <a:lnTo>
                    <a:pt x="3329" y="7680"/>
                  </a:lnTo>
                  <a:lnTo>
                    <a:pt x="2877" y="8855"/>
                  </a:lnTo>
                  <a:lnTo>
                    <a:pt x="4122" y="8051"/>
                  </a:lnTo>
                  <a:lnTo>
                    <a:pt x="4007" y="9694"/>
                  </a:lnTo>
                  <a:lnTo>
                    <a:pt x="5070" y="8373"/>
                  </a:lnTo>
                  <a:lnTo>
                    <a:pt x="5130" y="9408"/>
                  </a:lnTo>
                  <a:lnTo>
                    <a:pt x="5701" y="8587"/>
                  </a:lnTo>
                  <a:lnTo>
                    <a:pt x="5924" y="9726"/>
                  </a:lnTo>
                  <a:lnTo>
                    <a:pt x="6498" y="8713"/>
                  </a:lnTo>
                  <a:lnTo>
                    <a:pt x="7098" y="10365"/>
                  </a:lnTo>
                  <a:lnTo>
                    <a:pt x="7646" y="8676"/>
                  </a:lnTo>
                  <a:lnTo>
                    <a:pt x="8214" y="9820"/>
                  </a:lnTo>
                  <a:lnTo>
                    <a:pt x="8477" y="8640"/>
                  </a:lnTo>
                  <a:lnTo>
                    <a:pt x="9528" y="10054"/>
                  </a:lnTo>
                  <a:lnTo>
                    <a:pt x="9469" y="8451"/>
                  </a:lnTo>
                  <a:lnTo>
                    <a:pt x="10444" y="9454"/>
                  </a:lnTo>
                  <a:lnTo>
                    <a:pt x="10278" y="8110"/>
                  </a:lnTo>
                  <a:lnTo>
                    <a:pt x="11772" y="9058"/>
                  </a:lnTo>
                  <a:lnTo>
                    <a:pt x="11236" y="7714"/>
                  </a:lnTo>
                  <a:lnTo>
                    <a:pt x="12100" y="8199"/>
                  </a:lnTo>
                  <a:lnTo>
                    <a:pt x="11808" y="7355"/>
                  </a:lnTo>
                  <a:lnTo>
                    <a:pt x="13423" y="7859"/>
                  </a:lnTo>
                  <a:lnTo>
                    <a:pt x="12434" y="6692"/>
                  </a:lnTo>
                  <a:lnTo>
                    <a:pt x="13550" y="6874"/>
                  </a:lnTo>
                  <a:lnTo>
                    <a:pt x="12890" y="6188"/>
                  </a:lnTo>
                  <a:lnTo>
                    <a:pt x="14369" y="5963"/>
                  </a:lnTo>
                  <a:lnTo>
                    <a:pt x="12971" y="5359"/>
                  </a:lnTo>
                  <a:lnTo>
                    <a:pt x="14403" y="4723"/>
                  </a:lnTo>
                  <a:lnTo>
                    <a:pt x="12915" y="4688"/>
                  </a:lnTo>
                  <a:lnTo>
                    <a:pt x="13687" y="4093"/>
                  </a:lnTo>
                  <a:lnTo>
                    <a:pt x="12572" y="4221"/>
                  </a:lnTo>
                  <a:lnTo>
                    <a:pt x="13824" y="2908"/>
                  </a:lnTo>
                  <a:lnTo>
                    <a:pt x="12024" y="3592"/>
                  </a:lnTo>
                  <a:lnTo>
                    <a:pt x="12434" y="2667"/>
                  </a:lnTo>
                  <a:lnTo>
                    <a:pt x="11393" y="3163"/>
                  </a:lnTo>
                  <a:lnTo>
                    <a:pt x="12074" y="1111"/>
                  </a:lnTo>
                  <a:lnTo>
                    <a:pt x="10322" y="2625"/>
                  </a:lnTo>
                  <a:lnTo>
                    <a:pt x="10458" y="1294"/>
                  </a:lnTo>
                  <a:lnTo>
                    <a:pt x="9663" y="2412"/>
                  </a:lnTo>
                  <a:lnTo>
                    <a:pt x="9700" y="301"/>
                  </a:lnTo>
                  <a:lnTo>
                    <a:pt x="8789" y="2140"/>
                  </a:lnTo>
                  <a:lnTo>
                    <a:pt x="8488" y="849"/>
                  </a:lnTo>
                  <a:lnTo>
                    <a:pt x="7951" y="2130"/>
                  </a:lnTo>
                  <a:close/>
                </a:path>
              </a:pathLst>
            </a:custGeom>
            <a:solidFill>
              <a:srgbClr val="969696"/>
            </a:solidFill>
            <a:ln w="0">
              <a:solidFill>
                <a:srgbClr val="000000"/>
              </a:solidFill>
              <a:round/>
              <a:headEnd/>
              <a:tailEnd/>
            </a:ln>
          </p:spPr>
          <p:txBody>
            <a:bodyPr/>
            <a:lstStyle/>
            <a:p>
              <a:endParaRPr lang="en-US"/>
            </a:p>
          </p:txBody>
        </p:sp>
        <p:sp>
          <p:nvSpPr>
            <p:cNvPr id="35854" name="Text Box 6"/>
            <p:cNvSpPr txBox="1">
              <a:spLocks noChangeArrowheads="1"/>
            </p:cNvSpPr>
            <p:nvPr/>
          </p:nvSpPr>
          <p:spPr bwMode="auto">
            <a:xfrm>
              <a:off x="4177" y="3498"/>
              <a:ext cx="86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2400" b="1">
                  <a:solidFill>
                    <a:srgbClr val="FFFFFF"/>
                  </a:solidFill>
                </a:rPr>
                <a:t>Variable</a:t>
              </a:r>
              <a:br>
                <a:rPr lang="en-US" altLang="en-US" sz="2400" b="1">
                  <a:solidFill>
                    <a:srgbClr val="FFFFFF"/>
                  </a:solidFill>
                </a:rPr>
              </a:br>
              <a:r>
                <a:rPr lang="en-US" altLang="en-US" sz="2400" b="1">
                  <a:solidFill>
                    <a:srgbClr val="FFFFFF"/>
                  </a:solidFill>
                </a:rPr>
                <a:t>Costing</a:t>
              </a:r>
            </a:p>
          </p:txBody>
        </p:sp>
      </p:grpSp>
      <p:sp>
        <p:nvSpPr>
          <p:cNvPr id="35845" name="Rectangle 7"/>
          <p:cNvSpPr>
            <a:spLocks noGrp="1" noChangeArrowheads="1"/>
          </p:cNvSpPr>
          <p:nvPr>
            <p:ph type="title"/>
          </p:nvPr>
        </p:nvSpPr>
        <p:spPr/>
        <p:txBody>
          <a:bodyPr/>
          <a:lstStyle/>
          <a:p>
            <a:r>
              <a:rPr lang="en-US" altLang="en-US" smtClean="0">
                <a:cs typeface="Arial" charset="0"/>
              </a:rPr>
              <a:t>Variable versus Absorption Costing</a:t>
            </a:r>
          </a:p>
        </p:txBody>
      </p:sp>
      <p:grpSp>
        <p:nvGrpSpPr>
          <p:cNvPr id="3" name="Group 8"/>
          <p:cNvGrpSpPr>
            <a:grpSpLocks/>
          </p:cNvGrpSpPr>
          <p:nvPr/>
        </p:nvGrpSpPr>
        <p:grpSpPr bwMode="auto">
          <a:xfrm>
            <a:off x="1066800" y="5314950"/>
            <a:ext cx="2895600" cy="1390650"/>
            <a:chOff x="864" y="3404"/>
            <a:chExt cx="1824" cy="916"/>
          </a:xfrm>
          <a:solidFill>
            <a:schemeClr val="accent2">
              <a:lumMod val="50000"/>
            </a:schemeClr>
          </a:solidFill>
        </p:grpSpPr>
        <p:sp>
          <p:nvSpPr>
            <p:cNvPr id="14349" name="Freeform 9"/>
            <p:cNvSpPr>
              <a:spLocks/>
            </p:cNvSpPr>
            <p:nvPr/>
          </p:nvSpPr>
          <p:spPr bwMode="auto">
            <a:xfrm>
              <a:off x="864" y="3404"/>
              <a:ext cx="1824" cy="916"/>
            </a:xfrm>
            <a:custGeom>
              <a:avLst/>
              <a:gdLst>
                <a:gd name="T0" fmla="*/ 118 w 14403"/>
                <a:gd name="T1" fmla="*/ 0 h 10365"/>
                <a:gd name="T2" fmla="*/ 99 w 14403"/>
                <a:gd name="T3" fmla="*/ 7 h 10365"/>
                <a:gd name="T4" fmla="*/ 69 w 14403"/>
                <a:gd name="T5" fmla="*/ 8 h 10365"/>
                <a:gd name="T6" fmla="*/ 61 w 14403"/>
                <a:gd name="T7" fmla="*/ 17 h 10365"/>
                <a:gd name="T8" fmla="*/ 37 w 14403"/>
                <a:gd name="T9" fmla="*/ 15 h 10365"/>
                <a:gd name="T10" fmla="*/ 37 w 14403"/>
                <a:gd name="T11" fmla="*/ 22 h 10365"/>
                <a:gd name="T12" fmla="*/ 15 w 14403"/>
                <a:gd name="T13" fmla="*/ 25 h 10365"/>
                <a:gd name="T14" fmla="*/ 18 w 14403"/>
                <a:gd name="T15" fmla="*/ 33 h 10365"/>
                <a:gd name="T16" fmla="*/ 0 w 14403"/>
                <a:gd name="T17" fmla="*/ 39 h 10365"/>
                <a:gd name="T18" fmla="*/ 12 w 14403"/>
                <a:gd name="T19" fmla="*/ 49 h 10365"/>
                <a:gd name="T20" fmla="*/ 16 w 14403"/>
                <a:gd name="T21" fmla="*/ 58 h 10365"/>
                <a:gd name="T22" fmla="*/ 24 w 14403"/>
                <a:gd name="T23" fmla="*/ 68 h 10365"/>
                <a:gd name="T24" fmla="*/ 46 w 14403"/>
                <a:gd name="T25" fmla="*/ 69 h 10365"/>
                <a:gd name="T26" fmla="*/ 64 w 14403"/>
                <a:gd name="T27" fmla="*/ 76 h 10365"/>
                <a:gd name="T28" fmla="*/ 82 w 14403"/>
                <a:gd name="T29" fmla="*/ 73 h 10365"/>
                <a:gd name="T30" fmla="*/ 95 w 14403"/>
                <a:gd name="T31" fmla="*/ 76 h 10365"/>
                <a:gd name="T32" fmla="*/ 114 w 14403"/>
                <a:gd name="T33" fmla="*/ 81 h 10365"/>
                <a:gd name="T34" fmla="*/ 132 w 14403"/>
                <a:gd name="T35" fmla="*/ 77 h 10365"/>
                <a:gd name="T36" fmla="*/ 153 w 14403"/>
                <a:gd name="T37" fmla="*/ 79 h 10365"/>
                <a:gd name="T38" fmla="*/ 168 w 14403"/>
                <a:gd name="T39" fmla="*/ 74 h 10365"/>
                <a:gd name="T40" fmla="*/ 189 w 14403"/>
                <a:gd name="T41" fmla="*/ 71 h 10365"/>
                <a:gd name="T42" fmla="*/ 194 w 14403"/>
                <a:gd name="T43" fmla="*/ 64 h 10365"/>
                <a:gd name="T44" fmla="*/ 215 w 14403"/>
                <a:gd name="T45" fmla="*/ 61 h 10365"/>
                <a:gd name="T46" fmla="*/ 217 w 14403"/>
                <a:gd name="T47" fmla="*/ 54 h 10365"/>
                <a:gd name="T48" fmla="*/ 230 w 14403"/>
                <a:gd name="T49" fmla="*/ 47 h 10365"/>
                <a:gd name="T50" fmla="*/ 231 w 14403"/>
                <a:gd name="T51" fmla="*/ 37 h 10365"/>
                <a:gd name="T52" fmla="*/ 219 w 14403"/>
                <a:gd name="T53" fmla="*/ 32 h 10365"/>
                <a:gd name="T54" fmla="*/ 222 w 14403"/>
                <a:gd name="T55" fmla="*/ 23 h 10365"/>
                <a:gd name="T56" fmla="*/ 199 w 14403"/>
                <a:gd name="T57" fmla="*/ 21 h 10365"/>
                <a:gd name="T58" fmla="*/ 194 w 14403"/>
                <a:gd name="T59" fmla="*/ 9 h 10365"/>
                <a:gd name="T60" fmla="*/ 168 w 14403"/>
                <a:gd name="T61" fmla="*/ 10 h 10365"/>
                <a:gd name="T62" fmla="*/ 156 w 14403"/>
                <a:gd name="T63" fmla="*/ 2 h 10365"/>
                <a:gd name="T64" fmla="*/ 136 w 14403"/>
                <a:gd name="T65" fmla="*/ 7 h 103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03"/>
                <a:gd name="T100" fmla="*/ 0 h 10365"/>
                <a:gd name="T101" fmla="*/ 14403 w 14403"/>
                <a:gd name="T102" fmla="*/ 10365 h 103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03" h="10365">
                  <a:moveTo>
                    <a:pt x="7951" y="2130"/>
                  </a:moveTo>
                  <a:lnTo>
                    <a:pt x="7357" y="0"/>
                  </a:lnTo>
                  <a:lnTo>
                    <a:pt x="6730" y="2063"/>
                  </a:lnTo>
                  <a:lnTo>
                    <a:pt x="6157" y="861"/>
                  </a:lnTo>
                  <a:lnTo>
                    <a:pt x="5849" y="2198"/>
                  </a:lnTo>
                  <a:lnTo>
                    <a:pt x="4275" y="1038"/>
                  </a:lnTo>
                  <a:lnTo>
                    <a:pt x="4804" y="2525"/>
                  </a:lnTo>
                  <a:lnTo>
                    <a:pt x="3821" y="2111"/>
                  </a:lnTo>
                  <a:lnTo>
                    <a:pt x="4011" y="2625"/>
                  </a:lnTo>
                  <a:lnTo>
                    <a:pt x="2321" y="1930"/>
                  </a:lnTo>
                  <a:lnTo>
                    <a:pt x="3054" y="3181"/>
                  </a:lnTo>
                  <a:lnTo>
                    <a:pt x="2303" y="2862"/>
                  </a:lnTo>
                  <a:lnTo>
                    <a:pt x="2652" y="3473"/>
                  </a:lnTo>
                  <a:lnTo>
                    <a:pt x="946" y="3251"/>
                  </a:lnTo>
                  <a:lnTo>
                    <a:pt x="2090" y="4084"/>
                  </a:lnTo>
                  <a:lnTo>
                    <a:pt x="1127" y="4228"/>
                  </a:lnTo>
                  <a:lnTo>
                    <a:pt x="1836" y="4552"/>
                  </a:lnTo>
                  <a:lnTo>
                    <a:pt x="0" y="5037"/>
                  </a:lnTo>
                  <a:lnTo>
                    <a:pt x="1776" y="5636"/>
                  </a:lnTo>
                  <a:lnTo>
                    <a:pt x="767" y="6229"/>
                  </a:lnTo>
                  <a:lnTo>
                    <a:pt x="2004" y="6359"/>
                  </a:lnTo>
                  <a:lnTo>
                    <a:pt x="1005" y="7481"/>
                  </a:lnTo>
                  <a:lnTo>
                    <a:pt x="2514" y="7043"/>
                  </a:lnTo>
                  <a:lnTo>
                    <a:pt x="1483" y="8728"/>
                  </a:lnTo>
                  <a:lnTo>
                    <a:pt x="3329" y="7680"/>
                  </a:lnTo>
                  <a:lnTo>
                    <a:pt x="2877" y="8855"/>
                  </a:lnTo>
                  <a:lnTo>
                    <a:pt x="4122" y="8051"/>
                  </a:lnTo>
                  <a:lnTo>
                    <a:pt x="4007" y="9694"/>
                  </a:lnTo>
                  <a:lnTo>
                    <a:pt x="5070" y="8373"/>
                  </a:lnTo>
                  <a:lnTo>
                    <a:pt x="5130" y="9408"/>
                  </a:lnTo>
                  <a:lnTo>
                    <a:pt x="5701" y="8587"/>
                  </a:lnTo>
                  <a:lnTo>
                    <a:pt x="5924" y="9726"/>
                  </a:lnTo>
                  <a:lnTo>
                    <a:pt x="6498" y="8713"/>
                  </a:lnTo>
                  <a:lnTo>
                    <a:pt x="7098" y="10365"/>
                  </a:lnTo>
                  <a:lnTo>
                    <a:pt x="7646" y="8676"/>
                  </a:lnTo>
                  <a:lnTo>
                    <a:pt x="8214" y="9820"/>
                  </a:lnTo>
                  <a:lnTo>
                    <a:pt x="8477" y="8640"/>
                  </a:lnTo>
                  <a:lnTo>
                    <a:pt x="9528" y="10054"/>
                  </a:lnTo>
                  <a:lnTo>
                    <a:pt x="9469" y="8451"/>
                  </a:lnTo>
                  <a:lnTo>
                    <a:pt x="10444" y="9454"/>
                  </a:lnTo>
                  <a:lnTo>
                    <a:pt x="10278" y="8110"/>
                  </a:lnTo>
                  <a:lnTo>
                    <a:pt x="11772" y="9058"/>
                  </a:lnTo>
                  <a:lnTo>
                    <a:pt x="11236" y="7714"/>
                  </a:lnTo>
                  <a:lnTo>
                    <a:pt x="12100" y="8199"/>
                  </a:lnTo>
                  <a:lnTo>
                    <a:pt x="11808" y="7355"/>
                  </a:lnTo>
                  <a:lnTo>
                    <a:pt x="13423" y="7859"/>
                  </a:lnTo>
                  <a:lnTo>
                    <a:pt x="12434" y="6692"/>
                  </a:lnTo>
                  <a:lnTo>
                    <a:pt x="13550" y="6874"/>
                  </a:lnTo>
                  <a:lnTo>
                    <a:pt x="12890" y="6188"/>
                  </a:lnTo>
                  <a:lnTo>
                    <a:pt x="14369" y="5963"/>
                  </a:lnTo>
                  <a:lnTo>
                    <a:pt x="12971" y="5359"/>
                  </a:lnTo>
                  <a:lnTo>
                    <a:pt x="14403" y="4723"/>
                  </a:lnTo>
                  <a:lnTo>
                    <a:pt x="12915" y="4688"/>
                  </a:lnTo>
                  <a:lnTo>
                    <a:pt x="13687" y="4093"/>
                  </a:lnTo>
                  <a:lnTo>
                    <a:pt x="12572" y="4221"/>
                  </a:lnTo>
                  <a:lnTo>
                    <a:pt x="13824" y="2908"/>
                  </a:lnTo>
                  <a:lnTo>
                    <a:pt x="12024" y="3592"/>
                  </a:lnTo>
                  <a:lnTo>
                    <a:pt x="12434" y="2667"/>
                  </a:lnTo>
                  <a:lnTo>
                    <a:pt x="11393" y="3163"/>
                  </a:lnTo>
                  <a:lnTo>
                    <a:pt x="12074" y="1111"/>
                  </a:lnTo>
                  <a:lnTo>
                    <a:pt x="10322" y="2625"/>
                  </a:lnTo>
                  <a:lnTo>
                    <a:pt x="10458" y="1294"/>
                  </a:lnTo>
                  <a:lnTo>
                    <a:pt x="9663" y="2412"/>
                  </a:lnTo>
                  <a:lnTo>
                    <a:pt x="9700" y="301"/>
                  </a:lnTo>
                  <a:lnTo>
                    <a:pt x="8789" y="2140"/>
                  </a:lnTo>
                  <a:lnTo>
                    <a:pt x="8488" y="849"/>
                  </a:lnTo>
                  <a:lnTo>
                    <a:pt x="7951" y="2130"/>
                  </a:lnTo>
                  <a:close/>
                </a:path>
              </a:pathLst>
            </a:custGeom>
            <a:grpFill/>
            <a:ln w="0">
              <a:solidFill>
                <a:srgbClr val="000000"/>
              </a:solidFill>
              <a:round/>
              <a:headEnd/>
              <a:tailEnd/>
            </a:ln>
          </p:spPr>
          <p:txBody>
            <a:bodyPr/>
            <a:lstStyle/>
            <a:p>
              <a:pPr>
                <a:defRPr/>
              </a:pPr>
              <a:endParaRPr lang="en-US" dirty="0"/>
            </a:p>
          </p:txBody>
        </p:sp>
        <p:sp>
          <p:nvSpPr>
            <p:cNvPr id="14350" name="Text Box 10"/>
            <p:cNvSpPr txBox="1">
              <a:spLocks noChangeArrowheads="1"/>
            </p:cNvSpPr>
            <p:nvPr/>
          </p:nvSpPr>
          <p:spPr bwMode="auto">
            <a:xfrm>
              <a:off x="1213" y="3610"/>
              <a:ext cx="1139" cy="542"/>
            </a:xfrm>
            <a:prstGeom prst="rect">
              <a:avLst/>
            </a:prstGeom>
            <a:grpFill/>
            <a:ln w="9525">
              <a:noFill/>
              <a:miter lim="800000"/>
              <a:headEnd/>
              <a:tailEnd/>
            </a:ln>
          </p:spPr>
          <p:txBody>
            <a:bodyPr wrap="none">
              <a:spAutoFit/>
            </a:bodyPr>
            <a:lstStyle/>
            <a:p>
              <a:pPr algn="ctr">
                <a:defRPr/>
              </a:pPr>
              <a:r>
                <a:rPr lang="en-US" sz="2400" b="1" dirty="0">
                  <a:solidFill>
                    <a:srgbClr val="FFFFFF"/>
                  </a:solidFill>
                </a:rPr>
                <a:t>Absorption</a:t>
              </a:r>
              <a:br>
                <a:rPr lang="en-US" sz="2400" b="1" dirty="0">
                  <a:solidFill>
                    <a:srgbClr val="FFFFFF"/>
                  </a:solidFill>
                </a:rPr>
              </a:br>
              <a:r>
                <a:rPr lang="en-US" sz="2400" b="1" dirty="0">
                  <a:solidFill>
                    <a:srgbClr val="FFFFFF"/>
                  </a:solidFill>
                </a:rPr>
                <a:t>Costing</a:t>
              </a:r>
            </a:p>
          </p:txBody>
        </p:sp>
      </p:grpSp>
      <p:grpSp>
        <p:nvGrpSpPr>
          <p:cNvPr id="35847" name="Group 11"/>
          <p:cNvGrpSpPr>
            <a:grpSpLocks/>
          </p:cNvGrpSpPr>
          <p:nvPr/>
        </p:nvGrpSpPr>
        <p:grpSpPr bwMode="auto">
          <a:xfrm>
            <a:off x="152400" y="1295400"/>
            <a:ext cx="4194175" cy="2470150"/>
            <a:chOff x="238" y="947"/>
            <a:chExt cx="2402" cy="1425"/>
          </a:xfrm>
        </p:grpSpPr>
        <p:sp>
          <p:nvSpPr>
            <p:cNvPr id="14347" name="Freeform 12"/>
            <p:cNvSpPr>
              <a:spLocks/>
            </p:cNvSpPr>
            <p:nvPr/>
          </p:nvSpPr>
          <p:spPr bwMode="auto">
            <a:xfrm flipH="1">
              <a:off x="238" y="947"/>
              <a:ext cx="2402" cy="1425"/>
            </a:xfrm>
            <a:custGeom>
              <a:avLst/>
              <a:gdLst>
                <a:gd name="T0" fmla="*/ 252 w 14025"/>
                <a:gd name="T1" fmla="*/ 195 h 10301"/>
                <a:gd name="T2" fmla="*/ 278 w 14025"/>
                <a:gd name="T3" fmla="*/ 189 h 10301"/>
                <a:gd name="T4" fmla="*/ 303 w 14025"/>
                <a:gd name="T5" fmla="*/ 182 h 10301"/>
                <a:gd name="T6" fmla="*/ 326 w 14025"/>
                <a:gd name="T7" fmla="*/ 174 h 10301"/>
                <a:gd name="T8" fmla="*/ 348 w 14025"/>
                <a:gd name="T9" fmla="*/ 164 h 10301"/>
                <a:gd name="T10" fmla="*/ 366 w 14025"/>
                <a:gd name="T11" fmla="*/ 154 h 10301"/>
                <a:gd name="T12" fmla="*/ 382 w 14025"/>
                <a:gd name="T13" fmla="*/ 142 h 10301"/>
                <a:gd name="T14" fmla="*/ 394 w 14025"/>
                <a:gd name="T15" fmla="*/ 129 h 10301"/>
                <a:gd name="T16" fmla="*/ 403 w 14025"/>
                <a:gd name="T17" fmla="*/ 116 h 10301"/>
                <a:gd name="T18" fmla="*/ 409 w 14025"/>
                <a:gd name="T19" fmla="*/ 102 h 10301"/>
                <a:gd name="T20" fmla="*/ 411 w 14025"/>
                <a:gd name="T21" fmla="*/ 88 h 10301"/>
                <a:gd name="T22" fmla="*/ 411 w 14025"/>
                <a:gd name="T23" fmla="*/ 80 h 10301"/>
                <a:gd name="T24" fmla="*/ 408 w 14025"/>
                <a:gd name="T25" fmla="*/ 70 h 10301"/>
                <a:gd name="T26" fmla="*/ 401 w 14025"/>
                <a:gd name="T27" fmla="*/ 59 h 10301"/>
                <a:gd name="T28" fmla="*/ 391 w 14025"/>
                <a:gd name="T29" fmla="*/ 49 h 10301"/>
                <a:gd name="T30" fmla="*/ 379 w 14025"/>
                <a:gd name="T31" fmla="*/ 40 h 10301"/>
                <a:gd name="T32" fmla="*/ 364 w 14025"/>
                <a:gd name="T33" fmla="*/ 31 h 10301"/>
                <a:gd name="T34" fmla="*/ 345 w 14025"/>
                <a:gd name="T35" fmla="*/ 23 h 10301"/>
                <a:gd name="T36" fmla="*/ 325 w 14025"/>
                <a:gd name="T37" fmla="*/ 16 h 10301"/>
                <a:gd name="T38" fmla="*/ 303 w 14025"/>
                <a:gd name="T39" fmla="*/ 11 h 10301"/>
                <a:gd name="T40" fmla="*/ 280 w 14025"/>
                <a:gd name="T41" fmla="*/ 6 h 10301"/>
                <a:gd name="T42" fmla="*/ 255 w 14025"/>
                <a:gd name="T43" fmla="*/ 3 h 10301"/>
                <a:gd name="T44" fmla="*/ 229 w 14025"/>
                <a:gd name="T45" fmla="*/ 1 h 10301"/>
                <a:gd name="T46" fmla="*/ 203 w 14025"/>
                <a:gd name="T47" fmla="*/ 0 h 10301"/>
                <a:gd name="T48" fmla="*/ 177 w 14025"/>
                <a:gd name="T49" fmla="*/ 1 h 10301"/>
                <a:gd name="T50" fmla="*/ 152 w 14025"/>
                <a:gd name="T51" fmla="*/ 3 h 10301"/>
                <a:gd name="T52" fmla="*/ 127 w 14025"/>
                <a:gd name="T53" fmla="*/ 7 h 10301"/>
                <a:gd name="T54" fmla="*/ 104 w 14025"/>
                <a:gd name="T55" fmla="*/ 11 h 10301"/>
                <a:gd name="T56" fmla="*/ 82 w 14025"/>
                <a:gd name="T57" fmla="*/ 17 h 10301"/>
                <a:gd name="T58" fmla="*/ 63 w 14025"/>
                <a:gd name="T59" fmla="*/ 24 h 10301"/>
                <a:gd name="T60" fmla="*/ 45 w 14025"/>
                <a:gd name="T61" fmla="*/ 32 h 10301"/>
                <a:gd name="T62" fmla="*/ 30 w 14025"/>
                <a:gd name="T63" fmla="*/ 41 h 10301"/>
                <a:gd name="T64" fmla="*/ 18 w 14025"/>
                <a:gd name="T65" fmla="*/ 51 h 10301"/>
                <a:gd name="T66" fmla="*/ 9 w 14025"/>
                <a:gd name="T67" fmla="*/ 61 h 10301"/>
                <a:gd name="T68" fmla="*/ 3 w 14025"/>
                <a:gd name="T69" fmla="*/ 71 h 10301"/>
                <a:gd name="T70" fmla="*/ 0 w 14025"/>
                <a:gd name="T71" fmla="*/ 82 h 10301"/>
                <a:gd name="T72" fmla="*/ 1 w 14025"/>
                <a:gd name="T73" fmla="*/ 93 h 10301"/>
                <a:gd name="T74" fmla="*/ 5 w 14025"/>
                <a:gd name="T75" fmla="*/ 104 h 10301"/>
                <a:gd name="T76" fmla="*/ 12 w 14025"/>
                <a:gd name="T77" fmla="*/ 114 h 10301"/>
                <a:gd name="T78" fmla="*/ 22 w 14025"/>
                <a:gd name="T79" fmla="*/ 124 h 10301"/>
                <a:gd name="T80" fmla="*/ 35 w 14025"/>
                <a:gd name="T81" fmla="*/ 133 h 10301"/>
                <a:gd name="T82" fmla="*/ 51 w 14025"/>
                <a:gd name="T83" fmla="*/ 142 h 10301"/>
                <a:gd name="T84" fmla="*/ 69 w 14025"/>
                <a:gd name="T85" fmla="*/ 150 h 10301"/>
                <a:gd name="T86" fmla="*/ 89 w 14025"/>
                <a:gd name="T87" fmla="*/ 156 h 10301"/>
                <a:gd name="T88" fmla="*/ 112 w 14025"/>
                <a:gd name="T89" fmla="*/ 162 h 10301"/>
                <a:gd name="T90" fmla="*/ 135 w 14025"/>
                <a:gd name="T91" fmla="*/ 166 h 10301"/>
                <a:gd name="T92" fmla="*/ 161 w 14025"/>
                <a:gd name="T93" fmla="*/ 169 h 10301"/>
                <a:gd name="T94" fmla="*/ 186 w 14025"/>
                <a:gd name="T95" fmla="*/ 171 h 10301"/>
                <a:gd name="T96" fmla="*/ 212 w 14025"/>
                <a:gd name="T97" fmla="*/ 171 h 10301"/>
                <a:gd name="T98" fmla="*/ 238 w 14025"/>
                <a:gd name="T99" fmla="*/ 170 h 10301"/>
                <a:gd name="T100" fmla="*/ 263 w 14025"/>
                <a:gd name="T101" fmla="*/ 168 h 10301"/>
                <a:gd name="T102" fmla="*/ 272 w 14025"/>
                <a:gd name="T103" fmla="*/ 168 h 10301"/>
                <a:gd name="T104" fmla="*/ 265 w 14025"/>
                <a:gd name="T105" fmla="*/ 177 h 10301"/>
                <a:gd name="T106" fmla="*/ 255 w 14025"/>
                <a:gd name="T107" fmla="*/ 186 h 10301"/>
                <a:gd name="T108" fmla="*/ 241 w 14025"/>
                <a:gd name="T109" fmla="*/ 192 h 10301"/>
                <a:gd name="T110" fmla="*/ 226 w 14025"/>
                <a:gd name="T111" fmla="*/ 197 h 103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025"/>
                <a:gd name="T169" fmla="*/ 0 h 10301"/>
                <a:gd name="T170" fmla="*/ 14025 w 14025"/>
                <a:gd name="T171" fmla="*/ 10301 h 1030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025" h="10301">
                  <a:moveTo>
                    <a:pt x="8105" y="10265"/>
                  </a:moveTo>
                  <a:lnTo>
                    <a:pt x="8581" y="10162"/>
                  </a:lnTo>
                  <a:lnTo>
                    <a:pt x="9034" y="10034"/>
                  </a:lnTo>
                  <a:lnTo>
                    <a:pt x="9474" y="9896"/>
                  </a:lnTo>
                  <a:lnTo>
                    <a:pt x="9927" y="9720"/>
                  </a:lnTo>
                  <a:lnTo>
                    <a:pt x="10334" y="9536"/>
                  </a:lnTo>
                  <a:lnTo>
                    <a:pt x="10753" y="9315"/>
                  </a:lnTo>
                  <a:lnTo>
                    <a:pt x="11122" y="9094"/>
                  </a:lnTo>
                  <a:lnTo>
                    <a:pt x="11493" y="8851"/>
                  </a:lnTo>
                  <a:lnTo>
                    <a:pt x="11855" y="8595"/>
                  </a:lnTo>
                  <a:lnTo>
                    <a:pt x="12168" y="8319"/>
                  </a:lnTo>
                  <a:lnTo>
                    <a:pt x="12469" y="8039"/>
                  </a:lnTo>
                  <a:lnTo>
                    <a:pt x="12748" y="7736"/>
                  </a:lnTo>
                  <a:lnTo>
                    <a:pt x="13014" y="7402"/>
                  </a:lnTo>
                  <a:lnTo>
                    <a:pt x="13237" y="7088"/>
                  </a:lnTo>
                  <a:lnTo>
                    <a:pt x="13421" y="6751"/>
                  </a:lnTo>
                  <a:lnTo>
                    <a:pt x="13596" y="6403"/>
                  </a:lnTo>
                  <a:lnTo>
                    <a:pt x="13746" y="6056"/>
                  </a:lnTo>
                  <a:lnTo>
                    <a:pt x="13863" y="5696"/>
                  </a:lnTo>
                  <a:lnTo>
                    <a:pt x="13943" y="5337"/>
                  </a:lnTo>
                  <a:lnTo>
                    <a:pt x="14002" y="4953"/>
                  </a:lnTo>
                  <a:lnTo>
                    <a:pt x="14025" y="4584"/>
                  </a:lnTo>
                  <a:lnTo>
                    <a:pt x="14025" y="4478"/>
                  </a:lnTo>
                  <a:lnTo>
                    <a:pt x="14002" y="4199"/>
                  </a:lnTo>
                  <a:lnTo>
                    <a:pt x="13967" y="3910"/>
                  </a:lnTo>
                  <a:lnTo>
                    <a:pt x="13898" y="3643"/>
                  </a:lnTo>
                  <a:lnTo>
                    <a:pt x="13804" y="3365"/>
                  </a:lnTo>
                  <a:lnTo>
                    <a:pt x="13677" y="3087"/>
                  </a:lnTo>
                  <a:lnTo>
                    <a:pt x="13525" y="2831"/>
                  </a:lnTo>
                  <a:lnTo>
                    <a:pt x="13341" y="2553"/>
                  </a:lnTo>
                  <a:lnTo>
                    <a:pt x="13132" y="2309"/>
                  </a:lnTo>
                  <a:lnTo>
                    <a:pt x="12911" y="2067"/>
                  </a:lnTo>
                  <a:lnTo>
                    <a:pt x="12679" y="1845"/>
                  </a:lnTo>
                  <a:lnTo>
                    <a:pt x="12401" y="1624"/>
                  </a:lnTo>
                  <a:lnTo>
                    <a:pt x="12087" y="1404"/>
                  </a:lnTo>
                  <a:lnTo>
                    <a:pt x="11773" y="1197"/>
                  </a:lnTo>
                  <a:lnTo>
                    <a:pt x="11448" y="1011"/>
                  </a:lnTo>
                  <a:lnTo>
                    <a:pt x="11087" y="837"/>
                  </a:lnTo>
                  <a:lnTo>
                    <a:pt x="10729" y="685"/>
                  </a:lnTo>
                  <a:lnTo>
                    <a:pt x="10334" y="546"/>
                  </a:lnTo>
                  <a:lnTo>
                    <a:pt x="9951" y="419"/>
                  </a:lnTo>
                  <a:lnTo>
                    <a:pt x="9532" y="304"/>
                  </a:lnTo>
                  <a:lnTo>
                    <a:pt x="9126" y="210"/>
                  </a:lnTo>
                  <a:lnTo>
                    <a:pt x="8696" y="139"/>
                  </a:lnTo>
                  <a:lnTo>
                    <a:pt x="8268" y="83"/>
                  </a:lnTo>
                  <a:lnTo>
                    <a:pt x="7826" y="36"/>
                  </a:lnTo>
                  <a:lnTo>
                    <a:pt x="7384" y="12"/>
                  </a:lnTo>
                  <a:lnTo>
                    <a:pt x="6933" y="0"/>
                  </a:lnTo>
                  <a:lnTo>
                    <a:pt x="6490" y="24"/>
                  </a:lnTo>
                  <a:lnTo>
                    <a:pt x="6050" y="47"/>
                  </a:lnTo>
                  <a:lnTo>
                    <a:pt x="5620" y="94"/>
                  </a:lnTo>
                  <a:lnTo>
                    <a:pt x="5191" y="163"/>
                  </a:lnTo>
                  <a:lnTo>
                    <a:pt x="4760" y="245"/>
                  </a:lnTo>
                  <a:lnTo>
                    <a:pt x="4343" y="349"/>
                  </a:lnTo>
                  <a:lnTo>
                    <a:pt x="3925" y="464"/>
                  </a:lnTo>
                  <a:lnTo>
                    <a:pt x="3541" y="592"/>
                  </a:lnTo>
                  <a:lnTo>
                    <a:pt x="3159" y="743"/>
                  </a:lnTo>
                  <a:lnTo>
                    <a:pt x="2799" y="905"/>
                  </a:lnTo>
                  <a:lnTo>
                    <a:pt x="2463" y="1068"/>
                  </a:lnTo>
                  <a:lnTo>
                    <a:pt x="2138" y="1265"/>
                  </a:lnTo>
                  <a:lnTo>
                    <a:pt x="1824" y="1475"/>
                  </a:lnTo>
                  <a:lnTo>
                    <a:pt x="1546" y="1683"/>
                  </a:lnTo>
                  <a:lnTo>
                    <a:pt x="1279" y="1914"/>
                  </a:lnTo>
                  <a:lnTo>
                    <a:pt x="1034" y="2147"/>
                  </a:lnTo>
                  <a:lnTo>
                    <a:pt x="814" y="2402"/>
                  </a:lnTo>
                  <a:lnTo>
                    <a:pt x="617" y="2646"/>
                  </a:lnTo>
                  <a:lnTo>
                    <a:pt x="443" y="2913"/>
                  </a:lnTo>
                  <a:lnTo>
                    <a:pt x="303" y="3191"/>
                  </a:lnTo>
                  <a:lnTo>
                    <a:pt x="186" y="3446"/>
                  </a:lnTo>
                  <a:lnTo>
                    <a:pt x="93" y="3724"/>
                  </a:lnTo>
                  <a:lnTo>
                    <a:pt x="36" y="4013"/>
                  </a:lnTo>
                  <a:lnTo>
                    <a:pt x="0" y="4305"/>
                  </a:lnTo>
                  <a:lnTo>
                    <a:pt x="0" y="4572"/>
                  </a:lnTo>
                  <a:lnTo>
                    <a:pt x="24" y="4860"/>
                  </a:lnTo>
                  <a:lnTo>
                    <a:pt x="70" y="5139"/>
                  </a:lnTo>
                  <a:lnTo>
                    <a:pt x="164" y="5418"/>
                  </a:lnTo>
                  <a:lnTo>
                    <a:pt x="269" y="5696"/>
                  </a:lnTo>
                  <a:lnTo>
                    <a:pt x="396" y="5963"/>
                  </a:lnTo>
                  <a:lnTo>
                    <a:pt x="558" y="6230"/>
                  </a:lnTo>
                  <a:lnTo>
                    <a:pt x="744" y="6497"/>
                  </a:lnTo>
                  <a:lnTo>
                    <a:pt x="941" y="6740"/>
                  </a:lnTo>
                  <a:lnTo>
                    <a:pt x="1186" y="6971"/>
                  </a:lnTo>
                  <a:lnTo>
                    <a:pt x="1440" y="7216"/>
                  </a:lnTo>
                  <a:lnTo>
                    <a:pt x="1731" y="7423"/>
                  </a:lnTo>
                  <a:lnTo>
                    <a:pt x="2032" y="7621"/>
                  </a:lnTo>
                  <a:lnTo>
                    <a:pt x="2345" y="7819"/>
                  </a:lnTo>
                  <a:lnTo>
                    <a:pt x="2694" y="8005"/>
                  </a:lnTo>
                  <a:lnTo>
                    <a:pt x="3043" y="8179"/>
                  </a:lnTo>
                  <a:lnTo>
                    <a:pt x="3426" y="8319"/>
                  </a:lnTo>
                  <a:lnTo>
                    <a:pt x="3810" y="8458"/>
                  </a:lnTo>
                  <a:lnTo>
                    <a:pt x="4203" y="8585"/>
                  </a:lnTo>
                  <a:lnTo>
                    <a:pt x="4621" y="8688"/>
                  </a:lnTo>
                  <a:lnTo>
                    <a:pt x="5040" y="8781"/>
                  </a:lnTo>
                  <a:lnTo>
                    <a:pt x="5481" y="8839"/>
                  </a:lnTo>
                  <a:lnTo>
                    <a:pt x="5898" y="8908"/>
                  </a:lnTo>
                  <a:lnTo>
                    <a:pt x="6351" y="8944"/>
                  </a:lnTo>
                  <a:lnTo>
                    <a:pt x="6781" y="8955"/>
                  </a:lnTo>
                  <a:lnTo>
                    <a:pt x="7233" y="8955"/>
                  </a:lnTo>
                  <a:lnTo>
                    <a:pt x="7686" y="8944"/>
                  </a:lnTo>
                  <a:lnTo>
                    <a:pt x="8117" y="8908"/>
                  </a:lnTo>
                  <a:lnTo>
                    <a:pt x="8546" y="8839"/>
                  </a:lnTo>
                  <a:lnTo>
                    <a:pt x="8975" y="8781"/>
                  </a:lnTo>
                  <a:lnTo>
                    <a:pt x="9300" y="8712"/>
                  </a:lnTo>
                  <a:lnTo>
                    <a:pt x="9277" y="8770"/>
                  </a:lnTo>
                  <a:lnTo>
                    <a:pt x="9173" y="9025"/>
                  </a:lnTo>
                  <a:lnTo>
                    <a:pt x="9022" y="9268"/>
                  </a:lnTo>
                  <a:lnTo>
                    <a:pt x="8860" y="9490"/>
                  </a:lnTo>
                  <a:lnTo>
                    <a:pt x="8674" y="9698"/>
                  </a:lnTo>
                  <a:lnTo>
                    <a:pt x="8454" y="9860"/>
                  </a:lnTo>
                  <a:lnTo>
                    <a:pt x="8221" y="10046"/>
                  </a:lnTo>
                  <a:lnTo>
                    <a:pt x="7989" y="10197"/>
                  </a:lnTo>
                  <a:lnTo>
                    <a:pt x="7720" y="10301"/>
                  </a:lnTo>
                  <a:lnTo>
                    <a:pt x="8105" y="10265"/>
                  </a:lnTo>
                  <a:close/>
                </a:path>
              </a:pathLst>
            </a:custGeom>
            <a:solidFill>
              <a:schemeClr val="accent2">
                <a:lumMod val="50000"/>
              </a:schemeClr>
            </a:solidFill>
            <a:ln w="0">
              <a:solidFill>
                <a:srgbClr val="000000"/>
              </a:solidFill>
              <a:round/>
              <a:headEnd/>
              <a:tailEnd/>
            </a:ln>
          </p:spPr>
          <p:txBody>
            <a:bodyPr/>
            <a:lstStyle/>
            <a:p>
              <a:pPr>
                <a:defRPr/>
              </a:pPr>
              <a:endParaRPr lang="en-US" dirty="0"/>
            </a:p>
          </p:txBody>
        </p:sp>
        <p:sp>
          <p:nvSpPr>
            <p:cNvPr id="35852" name="Rectangle 13"/>
            <p:cNvSpPr>
              <a:spLocks noChangeArrowheads="1"/>
            </p:cNvSpPr>
            <p:nvPr/>
          </p:nvSpPr>
          <p:spPr bwMode="auto">
            <a:xfrm>
              <a:off x="426" y="1094"/>
              <a:ext cx="1929"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2400">
                  <a:solidFill>
                    <a:srgbClr val="FFFFFF"/>
                  </a:solidFill>
                </a:rPr>
                <a:t>Fixed manufacturing</a:t>
              </a:r>
              <a:br>
                <a:rPr lang="en-US" altLang="en-US" sz="2400">
                  <a:solidFill>
                    <a:srgbClr val="FFFFFF"/>
                  </a:solidFill>
                </a:rPr>
              </a:br>
              <a:r>
                <a:rPr lang="en-US" altLang="en-US" sz="2400">
                  <a:solidFill>
                    <a:srgbClr val="FFFFFF"/>
                  </a:solidFill>
                </a:rPr>
                <a:t>costs must be assigned</a:t>
              </a:r>
              <a:br>
                <a:rPr lang="en-US" altLang="en-US" sz="2400">
                  <a:solidFill>
                    <a:srgbClr val="FFFFFF"/>
                  </a:solidFill>
                </a:rPr>
              </a:br>
              <a:r>
                <a:rPr lang="en-US" altLang="en-US" sz="2400">
                  <a:solidFill>
                    <a:srgbClr val="FFFFFF"/>
                  </a:solidFill>
                </a:rPr>
                <a:t>to products to properly</a:t>
              </a:r>
              <a:br>
                <a:rPr lang="en-US" altLang="en-US" sz="2400">
                  <a:solidFill>
                    <a:srgbClr val="FFFFFF"/>
                  </a:solidFill>
                </a:rPr>
              </a:br>
              <a:r>
                <a:rPr lang="en-US" altLang="en-US" sz="2400">
                  <a:solidFill>
                    <a:srgbClr val="FFFFFF"/>
                  </a:solidFill>
                </a:rPr>
                <a:t>match revenues and</a:t>
              </a:r>
              <a:br>
                <a:rPr lang="en-US" altLang="en-US" sz="2400">
                  <a:solidFill>
                    <a:srgbClr val="FFFFFF"/>
                  </a:solidFill>
                </a:rPr>
              </a:br>
              <a:r>
                <a:rPr lang="en-US" altLang="en-US" sz="2400">
                  <a:solidFill>
                    <a:srgbClr val="FFFFFF"/>
                  </a:solidFill>
                </a:rPr>
                <a:t>costs.</a:t>
              </a:r>
            </a:p>
          </p:txBody>
        </p:sp>
      </p:grpSp>
      <p:grpSp>
        <p:nvGrpSpPr>
          <p:cNvPr id="5" name="Group 14"/>
          <p:cNvGrpSpPr>
            <a:grpSpLocks/>
          </p:cNvGrpSpPr>
          <p:nvPr/>
        </p:nvGrpSpPr>
        <p:grpSpPr bwMode="auto">
          <a:xfrm>
            <a:off x="4876800" y="1752600"/>
            <a:ext cx="4191000" cy="2590800"/>
            <a:chOff x="3216" y="960"/>
            <a:chExt cx="2402" cy="1425"/>
          </a:xfrm>
        </p:grpSpPr>
        <p:sp>
          <p:nvSpPr>
            <p:cNvPr id="35849" name="Freeform 15"/>
            <p:cNvSpPr>
              <a:spLocks/>
            </p:cNvSpPr>
            <p:nvPr/>
          </p:nvSpPr>
          <p:spPr bwMode="auto">
            <a:xfrm flipH="1">
              <a:off x="3216" y="960"/>
              <a:ext cx="2402" cy="1425"/>
            </a:xfrm>
            <a:custGeom>
              <a:avLst/>
              <a:gdLst>
                <a:gd name="T0" fmla="*/ 0 w 14025"/>
                <a:gd name="T1" fmla="*/ 0 h 10301"/>
                <a:gd name="T2" fmla="*/ 0 w 14025"/>
                <a:gd name="T3" fmla="*/ 0 h 10301"/>
                <a:gd name="T4" fmla="*/ 0 w 14025"/>
                <a:gd name="T5" fmla="*/ 0 h 10301"/>
                <a:gd name="T6" fmla="*/ 0 w 14025"/>
                <a:gd name="T7" fmla="*/ 0 h 10301"/>
                <a:gd name="T8" fmla="*/ 0 w 14025"/>
                <a:gd name="T9" fmla="*/ 0 h 10301"/>
                <a:gd name="T10" fmla="*/ 0 w 14025"/>
                <a:gd name="T11" fmla="*/ 0 h 10301"/>
                <a:gd name="T12" fmla="*/ 0 w 14025"/>
                <a:gd name="T13" fmla="*/ 0 h 10301"/>
                <a:gd name="T14" fmla="*/ 0 w 14025"/>
                <a:gd name="T15" fmla="*/ 0 h 10301"/>
                <a:gd name="T16" fmla="*/ 0 w 14025"/>
                <a:gd name="T17" fmla="*/ 0 h 10301"/>
                <a:gd name="T18" fmla="*/ 0 w 14025"/>
                <a:gd name="T19" fmla="*/ 0 h 10301"/>
                <a:gd name="T20" fmla="*/ 0 w 14025"/>
                <a:gd name="T21" fmla="*/ 0 h 10301"/>
                <a:gd name="T22" fmla="*/ 0 w 14025"/>
                <a:gd name="T23" fmla="*/ 0 h 10301"/>
                <a:gd name="T24" fmla="*/ 0 w 14025"/>
                <a:gd name="T25" fmla="*/ 0 h 10301"/>
                <a:gd name="T26" fmla="*/ 0 w 14025"/>
                <a:gd name="T27" fmla="*/ 0 h 10301"/>
                <a:gd name="T28" fmla="*/ 0 w 14025"/>
                <a:gd name="T29" fmla="*/ 0 h 10301"/>
                <a:gd name="T30" fmla="*/ 0 w 14025"/>
                <a:gd name="T31" fmla="*/ 0 h 10301"/>
                <a:gd name="T32" fmla="*/ 0 w 14025"/>
                <a:gd name="T33" fmla="*/ 0 h 10301"/>
                <a:gd name="T34" fmla="*/ 0 w 14025"/>
                <a:gd name="T35" fmla="*/ 0 h 10301"/>
                <a:gd name="T36" fmla="*/ 0 w 14025"/>
                <a:gd name="T37" fmla="*/ 0 h 10301"/>
                <a:gd name="T38" fmla="*/ 0 w 14025"/>
                <a:gd name="T39" fmla="*/ 0 h 10301"/>
                <a:gd name="T40" fmla="*/ 0 w 14025"/>
                <a:gd name="T41" fmla="*/ 0 h 10301"/>
                <a:gd name="T42" fmla="*/ 0 w 14025"/>
                <a:gd name="T43" fmla="*/ 0 h 10301"/>
                <a:gd name="T44" fmla="*/ 0 w 14025"/>
                <a:gd name="T45" fmla="*/ 0 h 10301"/>
                <a:gd name="T46" fmla="*/ 0 w 14025"/>
                <a:gd name="T47" fmla="*/ 0 h 10301"/>
                <a:gd name="T48" fmla="*/ 0 w 14025"/>
                <a:gd name="T49" fmla="*/ 0 h 10301"/>
                <a:gd name="T50" fmla="*/ 0 w 14025"/>
                <a:gd name="T51" fmla="*/ 0 h 10301"/>
                <a:gd name="T52" fmla="*/ 0 w 14025"/>
                <a:gd name="T53" fmla="*/ 0 h 10301"/>
                <a:gd name="T54" fmla="*/ 0 w 14025"/>
                <a:gd name="T55" fmla="*/ 0 h 10301"/>
                <a:gd name="T56" fmla="*/ 0 w 14025"/>
                <a:gd name="T57" fmla="*/ 0 h 10301"/>
                <a:gd name="T58" fmla="*/ 0 w 14025"/>
                <a:gd name="T59" fmla="*/ 0 h 10301"/>
                <a:gd name="T60" fmla="*/ 0 w 14025"/>
                <a:gd name="T61" fmla="*/ 0 h 10301"/>
                <a:gd name="T62" fmla="*/ 0 w 14025"/>
                <a:gd name="T63" fmla="*/ 0 h 10301"/>
                <a:gd name="T64" fmla="*/ 0 w 14025"/>
                <a:gd name="T65" fmla="*/ 0 h 10301"/>
                <a:gd name="T66" fmla="*/ 0 w 14025"/>
                <a:gd name="T67" fmla="*/ 0 h 10301"/>
                <a:gd name="T68" fmla="*/ 0 w 14025"/>
                <a:gd name="T69" fmla="*/ 0 h 10301"/>
                <a:gd name="T70" fmla="*/ 0 w 14025"/>
                <a:gd name="T71" fmla="*/ 0 h 10301"/>
                <a:gd name="T72" fmla="*/ 0 w 14025"/>
                <a:gd name="T73" fmla="*/ 0 h 10301"/>
                <a:gd name="T74" fmla="*/ 0 w 14025"/>
                <a:gd name="T75" fmla="*/ 0 h 10301"/>
                <a:gd name="T76" fmla="*/ 0 w 14025"/>
                <a:gd name="T77" fmla="*/ 0 h 10301"/>
                <a:gd name="T78" fmla="*/ 0 w 14025"/>
                <a:gd name="T79" fmla="*/ 0 h 10301"/>
                <a:gd name="T80" fmla="*/ 0 w 14025"/>
                <a:gd name="T81" fmla="*/ 0 h 10301"/>
                <a:gd name="T82" fmla="*/ 0 w 14025"/>
                <a:gd name="T83" fmla="*/ 0 h 10301"/>
                <a:gd name="T84" fmla="*/ 0 w 14025"/>
                <a:gd name="T85" fmla="*/ 0 h 10301"/>
                <a:gd name="T86" fmla="*/ 0 w 14025"/>
                <a:gd name="T87" fmla="*/ 0 h 10301"/>
                <a:gd name="T88" fmla="*/ 0 w 14025"/>
                <a:gd name="T89" fmla="*/ 0 h 10301"/>
                <a:gd name="T90" fmla="*/ 0 w 14025"/>
                <a:gd name="T91" fmla="*/ 0 h 10301"/>
                <a:gd name="T92" fmla="*/ 0 w 14025"/>
                <a:gd name="T93" fmla="*/ 0 h 10301"/>
                <a:gd name="T94" fmla="*/ 0 w 14025"/>
                <a:gd name="T95" fmla="*/ 0 h 10301"/>
                <a:gd name="T96" fmla="*/ 0 w 14025"/>
                <a:gd name="T97" fmla="*/ 0 h 10301"/>
                <a:gd name="T98" fmla="*/ 0 w 14025"/>
                <a:gd name="T99" fmla="*/ 0 h 10301"/>
                <a:gd name="T100" fmla="*/ 0 w 14025"/>
                <a:gd name="T101" fmla="*/ 0 h 10301"/>
                <a:gd name="T102" fmla="*/ 0 w 14025"/>
                <a:gd name="T103" fmla="*/ 0 h 10301"/>
                <a:gd name="T104" fmla="*/ 0 w 14025"/>
                <a:gd name="T105" fmla="*/ 0 h 10301"/>
                <a:gd name="T106" fmla="*/ 0 w 14025"/>
                <a:gd name="T107" fmla="*/ 0 h 10301"/>
                <a:gd name="T108" fmla="*/ 0 w 14025"/>
                <a:gd name="T109" fmla="*/ 0 h 10301"/>
                <a:gd name="T110" fmla="*/ 0 w 14025"/>
                <a:gd name="T111" fmla="*/ 0 h 103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025"/>
                <a:gd name="T169" fmla="*/ 0 h 10301"/>
                <a:gd name="T170" fmla="*/ 14025 w 14025"/>
                <a:gd name="T171" fmla="*/ 10301 h 1030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025" h="10301">
                  <a:moveTo>
                    <a:pt x="8105" y="10265"/>
                  </a:moveTo>
                  <a:lnTo>
                    <a:pt x="8581" y="10162"/>
                  </a:lnTo>
                  <a:lnTo>
                    <a:pt x="9034" y="10034"/>
                  </a:lnTo>
                  <a:lnTo>
                    <a:pt x="9474" y="9896"/>
                  </a:lnTo>
                  <a:lnTo>
                    <a:pt x="9927" y="9720"/>
                  </a:lnTo>
                  <a:lnTo>
                    <a:pt x="10334" y="9536"/>
                  </a:lnTo>
                  <a:lnTo>
                    <a:pt x="10753" y="9315"/>
                  </a:lnTo>
                  <a:lnTo>
                    <a:pt x="11122" y="9094"/>
                  </a:lnTo>
                  <a:lnTo>
                    <a:pt x="11493" y="8851"/>
                  </a:lnTo>
                  <a:lnTo>
                    <a:pt x="11855" y="8595"/>
                  </a:lnTo>
                  <a:lnTo>
                    <a:pt x="12168" y="8319"/>
                  </a:lnTo>
                  <a:lnTo>
                    <a:pt x="12469" y="8039"/>
                  </a:lnTo>
                  <a:lnTo>
                    <a:pt x="12748" y="7736"/>
                  </a:lnTo>
                  <a:lnTo>
                    <a:pt x="13014" y="7402"/>
                  </a:lnTo>
                  <a:lnTo>
                    <a:pt x="13237" y="7088"/>
                  </a:lnTo>
                  <a:lnTo>
                    <a:pt x="13421" y="6751"/>
                  </a:lnTo>
                  <a:lnTo>
                    <a:pt x="13596" y="6403"/>
                  </a:lnTo>
                  <a:lnTo>
                    <a:pt x="13746" y="6056"/>
                  </a:lnTo>
                  <a:lnTo>
                    <a:pt x="13863" y="5696"/>
                  </a:lnTo>
                  <a:lnTo>
                    <a:pt x="13943" y="5337"/>
                  </a:lnTo>
                  <a:lnTo>
                    <a:pt x="14002" y="4953"/>
                  </a:lnTo>
                  <a:lnTo>
                    <a:pt x="14025" y="4584"/>
                  </a:lnTo>
                  <a:lnTo>
                    <a:pt x="14025" y="4478"/>
                  </a:lnTo>
                  <a:lnTo>
                    <a:pt x="14002" y="4199"/>
                  </a:lnTo>
                  <a:lnTo>
                    <a:pt x="13967" y="3910"/>
                  </a:lnTo>
                  <a:lnTo>
                    <a:pt x="13898" y="3643"/>
                  </a:lnTo>
                  <a:lnTo>
                    <a:pt x="13804" y="3365"/>
                  </a:lnTo>
                  <a:lnTo>
                    <a:pt x="13677" y="3087"/>
                  </a:lnTo>
                  <a:lnTo>
                    <a:pt x="13525" y="2831"/>
                  </a:lnTo>
                  <a:lnTo>
                    <a:pt x="13341" y="2553"/>
                  </a:lnTo>
                  <a:lnTo>
                    <a:pt x="13132" y="2309"/>
                  </a:lnTo>
                  <a:lnTo>
                    <a:pt x="12911" y="2067"/>
                  </a:lnTo>
                  <a:lnTo>
                    <a:pt x="12679" y="1845"/>
                  </a:lnTo>
                  <a:lnTo>
                    <a:pt x="12401" y="1624"/>
                  </a:lnTo>
                  <a:lnTo>
                    <a:pt x="12087" y="1404"/>
                  </a:lnTo>
                  <a:lnTo>
                    <a:pt x="11773" y="1197"/>
                  </a:lnTo>
                  <a:lnTo>
                    <a:pt x="11448" y="1011"/>
                  </a:lnTo>
                  <a:lnTo>
                    <a:pt x="11087" y="837"/>
                  </a:lnTo>
                  <a:lnTo>
                    <a:pt x="10729" y="685"/>
                  </a:lnTo>
                  <a:lnTo>
                    <a:pt x="10334" y="546"/>
                  </a:lnTo>
                  <a:lnTo>
                    <a:pt x="9951" y="419"/>
                  </a:lnTo>
                  <a:lnTo>
                    <a:pt x="9532" y="304"/>
                  </a:lnTo>
                  <a:lnTo>
                    <a:pt x="9126" y="210"/>
                  </a:lnTo>
                  <a:lnTo>
                    <a:pt x="8696" y="139"/>
                  </a:lnTo>
                  <a:lnTo>
                    <a:pt x="8268" y="83"/>
                  </a:lnTo>
                  <a:lnTo>
                    <a:pt x="7826" y="36"/>
                  </a:lnTo>
                  <a:lnTo>
                    <a:pt x="7384" y="12"/>
                  </a:lnTo>
                  <a:lnTo>
                    <a:pt x="6933" y="0"/>
                  </a:lnTo>
                  <a:lnTo>
                    <a:pt x="6490" y="24"/>
                  </a:lnTo>
                  <a:lnTo>
                    <a:pt x="6050" y="47"/>
                  </a:lnTo>
                  <a:lnTo>
                    <a:pt x="5620" y="94"/>
                  </a:lnTo>
                  <a:lnTo>
                    <a:pt x="5191" y="163"/>
                  </a:lnTo>
                  <a:lnTo>
                    <a:pt x="4760" y="245"/>
                  </a:lnTo>
                  <a:lnTo>
                    <a:pt x="4343" y="349"/>
                  </a:lnTo>
                  <a:lnTo>
                    <a:pt x="3925" y="464"/>
                  </a:lnTo>
                  <a:lnTo>
                    <a:pt x="3541" y="592"/>
                  </a:lnTo>
                  <a:lnTo>
                    <a:pt x="3159" y="743"/>
                  </a:lnTo>
                  <a:lnTo>
                    <a:pt x="2799" y="905"/>
                  </a:lnTo>
                  <a:lnTo>
                    <a:pt x="2463" y="1068"/>
                  </a:lnTo>
                  <a:lnTo>
                    <a:pt x="2138" y="1265"/>
                  </a:lnTo>
                  <a:lnTo>
                    <a:pt x="1824" y="1475"/>
                  </a:lnTo>
                  <a:lnTo>
                    <a:pt x="1546" y="1683"/>
                  </a:lnTo>
                  <a:lnTo>
                    <a:pt x="1279" y="1914"/>
                  </a:lnTo>
                  <a:lnTo>
                    <a:pt x="1034" y="2147"/>
                  </a:lnTo>
                  <a:lnTo>
                    <a:pt x="814" y="2402"/>
                  </a:lnTo>
                  <a:lnTo>
                    <a:pt x="617" y="2646"/>
                  </a:lnTo>
                  <a:lnTo>
                    <a:pt x="443" y="2913"/>
                  </a:lnTo>
                  <a:lnTo>
                    <a:pt x="303" y="3191"/>
                  </a:lnTo>
                  <a:lnTo>
                    <a:pt x="186" y="3446"/>
                  </a:lnTo>
                  <a:lnTo>
                    <a:pt x="93" y="3724"/>
                  </a:lnTo>
                  <a:lnTo>
                    <a:pt x="36" y="4013"/>
                  </a:lnTo>
                  <a:lnTo>
                    <a:pt x="0" y="4305"/>
                  </a:lnTo>
                  <a:lnTo>
                    <a:pt x="0" y="4572"/>
                  </a:lnTo>
                  <a:lnTo>
                    <a:pt x="24" y="4860"/>
                  </a:lnTo>
                  <a:lnTo>
                    <a:pt x="70" y="5139"/>
                  </a:lnTo>
                  <a:lnTo>
                    <a:pt x="164" y="5418"/>
                  </a:lnTo>
                  <a:lnTo>
                    <a:pt x="269" y="5696"/>
                  </a:lnTo>
                  <a:lnTo>
                    <a:pt x="396" y="5963"/>
                  </a:lnTo>
                  <a:lnTo>
                    <a:pt x="558" y="6230"/>
                  </a:lnTo>
                  <a:lnTo>
                    <a:pt x="744" y="6497"/>
                  </a:lnTo>
                  <a:lnTo>
                    <a:pt x="941" y="6740"/>
                  </a:lnTo>
                  <a:lnTo>
                    <a:pt x="1186" y="6971"/>
                  </a:lnTo>
                  <a:lnTo>
                    <a:pt x="1440" y="7216"/>
                  </a:lnTo>
                  <a:lnTo>
                    <a:pt x="1731" y="7423"/>
                  </a:lnTo>
                  <a:lnTo>
                    <a:pt x="2032" y="7621"/>
                  </a:lnTo>
                  <a:lnTo>
                    <a:pt x="2345" y="7819"/>
                  </a:lnTo>
                  <a:lnTo>
                    <a:pt x="2694" y="8005"/>
                  </a:lnTo>
                  <a:lnTo>
                    <a:pt x="3043" y="8179"/>
                  </a:lnTo>
                  <a:lnTo>
                    <a:pt x="3426" y="8319"/>
                  </a:lnTo>
                  <a:lnTo>
                    <a:pt x="3810" y="8458"/>
                  </a:lnTo>
                  <a:lnTo>
                    <a:pt x="4203" y="8585"/>
                  </a:lnTo>
                  <a:lnTo>
                    <a:pt x="4621" y="8688"/>
                  </a:lnTo>
                  <a:lnTo>
                    <a:pt x="5040" y="8781"/>
                  </a:lnTo>
                  <a:lnTo>
                    <a:pt x="5481" y="8839"/>
                  </a:lnTo>
                  <a:lnTo>
                    <a:pt x="5898" y="8908"/>
                  </a:lnTo>
                  <a:lnTo>
                    <a:pt x="6351" y="8944"/>
                  </a:lnTo>
                  <a:lnTo>
                    <a:pt x="6781" y="8955"/>
                  </a:lnTo>
                  <a:lnTo>
                    <a:pt x="7233" y="8955"/>
                  </a:lnTo>
                  <a:lnTo>
                    <a:pt x="7686" y="8944"/>
                  </a:lnTo>
                  <a:lnTo>
                    <a:pt x="8117" y="8908"/>
                  </a:lnTo>
                  <a:lnTo>
                    <a:pt x="8546" y="8839"/>
                  </a:lnTo>
                  <a:lnTo>
                    <a:pt x="8975" y="8781"/>
                  </a:lnTo>
                  <a:lnTo>
                    <a:pt x="9300" y="8712"/>
                  </a:lnTo>
                  <a:lnTo>
                    <a:pt x="9277" y="8770"/>
                  </a:lnTo>
                  <a:lnTo>
                    <a:pt x="9173" y="9025"/>
                  </a:lnTo>
                  <a:lnTo>
                    <a:pt x="9022" y="9268"/>
                  </a:lnTo>
                  <a:lnTo>
                    <a:pt x="8860" y="9490"/>
                  </a:lnTo>
                  <a:lnTo>
                    <a:pt x="8674" y="9698"/>
                  </a:lnTo>
                  <a:lnTo>
                    <a:pt x="8454" y="9860"/>
                  </a:lnTo>
                  <a:lnTo>
                    <a:pt x="8221" y="10046"/>
                  </a:lnTo>
                  <a:lnTo>
                    <a:pt x="7989" y="10197"/>
                  </a:lnTo>
                  <a:lnTo>
                    <a:pt x="7720" y="10301"/>
                  </a:lnTo>
                  <a:lnTo>
                    <a:pt x="8105" y="10265"/>
                  </a:lnTo>
                  <a:close/>
                </a:path>
              </a:pathLst>
            </a:custGeom>
            <a:solidFill>
              <a:srgbClr val="969696"/>
            </a:solidFill>
            <a:ln w="0">
              <a:solidFill>
                <a:srgbClr val="000000"/>
              </a:solidFill>
              <a:round/>
              <a:headEnd/>
              <a:tailEnd/>
            </a:ln>
          </p:spPr>
          <p:txBody>
            <a:bodyPr/>
            <a:lstStyle/>
            <a:p>
              <a:endParaRPr lang="en-US"/>
            </a:p>
          </p:txBody>
        </p:sp>
        <p:sp>
          <p:nvSpPr>
            <p:cNvPr id="35850" name="Rectangle 16"/>
            <p:cNvSpPr>
              <a:spLocks noChangeArrowheads="1"/>
            </p:cNvSpPr>
            <p:nvPr/>
          </p:nvSpPr>
          <p:spPr bwMode="auto">
            <a:xfrm>
              <a:off x="3446" y="1104"/>
              <a:ext cx="2006" cy="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2400">
                  <a:solidFill>
                    <a:srgbClr val="FFFFFF"/>
                  </a:solidFill>
                </a:rPr>
                <a:t>Fixed manufacturing</a:t>
              </a:r>
              <a:br>
                <a:rPr lang="en-US" altLang="en-US" sz="2400">
                  <a:solidFill>
                    <a:srgbClr val="FFFFFF"/>
                  </a:solidFill>
                </a:rPr>
              </a:br>
              <a:r>
                <a:rPr lang="en-US" altLang="en-US" sz="2400">
                  <a:solidFill>
                    <a:srgbClr val="FFFFFF"/>
                  </a:solidFill>
                </a:rPr>
                <a:t> costs are capacity costs</a:t>
              </a:r>
              <a:br>
                <a:rPr lang="en-US" altLang="en-US" sz="2400">
                  <a:solidFill>
                    <a:srgbClr val="FFFFFF"/>
                  </a:solidFill>
                </a:rPr>
              </a:br>
              <a:r>
                <a:rPr lang="en-US" altLang="en-US" sz="2400">
                  <a:solidFill>
                    <a:srgbClr val="FFFFFF"/>
                  </a:solidFill>
                </a:rPr>
                <a:t>and will be incurred</a:t>
              </a:r>
              <a:br>
                <a:rPr lang="en-US" altLang="en-US" sz="2400">
                  <a:solidFill>
                    <a:srgbClr val="FFFFFF"/>
                  </a:solidFill>
                </a:rPr>
              </a:br>
              <a:r>
                <a:rPr lang="en-US" altLang="en-US" sz="2400">
                  <a:solidFill>
                    <a:srgbClr val="FFFFFF"/>
                  </a:solidFill>
                </a:rPr>
                <a:t>even if nothing is</a:t>
              </a:r>
              <a:br>
                <a:rPr lang="en-US" altLang="en-US" sz="2400">
                  <a:solidFill>
                    <a:srgbClr val="FFFFFF"/>
                  </a:solidFill>
                </a:rPr>
              </a:br>
              <a:r>
                <a:rPr lang="en-US" altLang="en-US" sz="2400">
                  <a:solidFill>
                    <a:srgbClr val="FFFFFF"/>
                  </a:solidFill>
                </a:rPr>
                <a:t>produced.</a:t>
              </a: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par>
                          <p:cTn id="8" fill="hold" nodeType="afterGroup">
                            <p:stCondLst>
                              <p:cond delay="1500"/>
                            </p:stCondLst>
                            <p:childTnLst>
                              <p:par>
                                <p:cTn id="9" presetID="22" presetClass="entr" presetSubtype="2"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nodeType="afterGroup">
                            <p:stCondLst>
                              <p:cond delay="3000"/>
                            </p:stCondLst>
                            <p:childTnLst>
                              <p:par>
                                <p:cTn id="13" presetID="4" presetClass="entr" presetSubtype="32" fill="hold" nodeType="afterEffect">
                                  <p:stCondLst>
                                    <p:cond delay="2000"/>
                                  </p:stCondLst>
                                  <p:childTnLst>
                                    <p:set>
                                      <p:cBhvr>
                                        <p:cTn id="14" dur="1" fill="hold">
                                          <p:stCondLst>
                                            <p:cond delay="0"/>
                                          </p:stCondLst>
                                        </p:cTn>
                                        <p:tgtEl>
                                          <p:spTgt spid="2"/>
                                        </p:tgtEl>
                                        <p:attrNameLst>
                                          <p:attrName>style.visibility</p:attrName>
                                        </p:attrNameLst>
                                      </p:cBhvr>
                                      <p:to>
                                        <p:strVal val="visible"/>
                                      </p:to>
                                    </p:set>
                                    <p:animEffect transition="in" filter="box(ou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a:defRPr/>
            </a:pPr>
            <a:r>
              <a:rPr lang="en-US" dirty="0" smtClean="0"/>
              <a:t>Segmented Financial </a:t>
            </a:r>
            <a:br>
              <a:rPr lang="en-US" dirty="0" smtClean="0"/>
            </a:br>
            <a:r>
              <a:rPr lang="en-US" dirty="0" smtClean="0"/>
              <a:t>Information</a:t>
            </a:r>
          </a:p>
        </p:txBody>
      </p:sp>
      <p:sp>
        <p:nvSpPr>
          <p:cNvPr id="68611" name="Text Box 3"/>
          <p:cNvSpPr txBox="1">
            <a:spLocks noChangeArrowheads="1"/>
          </p:cNvSpPr>
          <p:nvPr/>
        </p:nvSpPr>
        <p:spPr bwMode="auto">
          <a:xfrm>
            <a:off x="228600" y="1600200"/>
            <a:ext cx="7124700" cy="1216025"/>
          </a:xfrm>
          <a:prstGeom prst="rect">
            <a:avLst/>
          </a:prstGeom>
          <a:solidFill>
            <a:schemeClr val="accent1">
              <a:lumMod val="60000"/>
              <a:lumOff val="40000"/>
            </a:schemeClr>
          </a:solidFill>
          <a:ln w="28575">
            <a:solidFill>
              <a:schemeClr val="tx1"/>
            </a:solidFill>
            <a:miter lim="800000"/>
            <a:headEnd/>
            <a:tailEnd/>
          </a:ln>
        </p:spPr>
        <p:txBody>
          <a:bodyPr>
            <a:spAutoFit/>
          </a:bodyPr>
          <a:lstStyle/>
          <a:p>
            <a:pPr algn="ctr">
              <a:spcBef>
                <a:spcPct val="50000"/>
              </a:spcBef>
              <a:defRPr/>
            </a:pPr>
            <a:r>
              <a:rPr lang="en-US" sz="2400" b="1" dirty="0">
                <a:latin typeface="Arial" pitchFamily="34" charset="0"/>
              </a:rPr>
              <a:t>Both U.S. GAAP and IFRS require publically traded companies to include segmented financial data in their annual reports.</a:t>
            </a:r>
          </a:p>
        </p:txBody>
      </p:sp>
      <p:sp>
        <p:nvSpPr>
          <p:cNvPr id="68612" name="Text Box 4"/>
          <p:cNvSpPr txBox="1">
            <a:spLocks noChangeArrowheads="1"/>
          </p:cNvSpPr>
          <p:nvPr/>
        </p:nvSpPr>
        <p:spPr bwMode="auto">
          <a:xfrm>
            <a:off x="228600" y="2903538"/>
            <a:ext cx="8686800" cy="3954462"/>
          </a:xfrm>
          <a:prstGeom prst="rect">
            <a:avLst/>
          </a:prstGeom>
          <a:solidFill>
            <a:schemeClr val="accent5">
              <a:lumMod val="20000"/>
              <a:lumOff val="80000"/>
            </a:schemeClr>
          </a:solidFill>
          <a:ln w="28575">
            <a:solidFill>
              <a:srgbClr val="003300"/>
            </a:solidFill>
            <a:miter lim="800000"/>
            <a:headEnd/>
            <a:tailEnd/>
          </a:ln>
        </p:spPr>
        <p:txBody>
          <a:bodyPr>
            <a:spAutoFit/>
          </a:bodyPr>
          <a:lstStyle/>
          <a:p>
            <a:pPr marL="457200" indent="-457200">
              <a:spcBef>
                <a:spcPct val="50000"/>
              </a:spcBef>
              <a:buFontTx/>
              <a:buAutoNum type="arabicPeriod"/>
              <a:defRPr/>
            </a:pPr>
            <a:r>
              <a:rPr lang="en-US" sz="2400" b="1" dirty="0">
                <a:latin typeface="Arial" pitchFamily="34" charset="0"/>
              </a:rPr>
              <a:t>Companies must report segmented results to shareholders using the </a:t>
            </a:r>
            <a:r>
              <a:rPr lang="en-US" sz="2400" b="1" dirty="0">
                <a:solidFill>
                  <a:srgbClr val="FF0000"/>
                </a:solidFill>
                <a:latin typeface="Arial" pitchFamily="34" charset="0"/>
              </a:rPr>
              <a:t>same methods </a:t>
            </a:r>
            <a:r>
              <a:rPr lang="en-US" sz="2400" b="1" dirty="0">
                <a:latin typeface="Arial" pitchFamily="34" charset="0"/>
              </a:rPr>
              <a:t>that are used for internal segmented reports.</a:t>
            </a:r>
          </a:p>
          <a:p>
            <a:pPr marL="457200" indent="-457200">
              <a:spcBef>
                <a:spcPct val="50000"/>
              </a:spcBef>
              <a:buFontTx/>
              <a:buAutoNum type="arabicPeriod"/>
              <a:defRPr/>
            </a:pPr>
            <a:r>
              <a:rPr lang="en-US" sz="2400" b="1" dirty="0">
                <a:latin typeface="Arial" pitchFamily="34" charset="0"/>
              </a:rPr>
              <a:t>This requirement motivates managers to </a:t>
            </a:r>
            <a:r>
              <a:rPr lang="en-US" sz="2400" b="1" dirty="0">
                <a:solidFill>
                  <a:srgbClr val="FF0000"/>
                </a:solidFill>
                <a:latin typeface="Arial" pitchFamily="34" charset="0"/>
              </a:rPr>
              <a:t>avoid using the contribution approach</a:t>
            </a:r>
            <a:r>
              <a:rPr lang="en-US" sz="2400" b="1" dirty="0">
                <a:latin typeface="Arial" pitchFamily="34" charset="0"/>
              </a:rPr>
              <a:t> for internal reporting purposes because if they did they would be required to:</a:t>
            </a:r>
            <a:br>
              <a:rPr lang="en-US" sz="2400" b="1" dirty="0">
                <a:latin typeface="Arial" pitchFamily="34" charset="0"/>
              </a:rPr>
            </a:br>
            <a:r>
              <a:rPr lang="en-US" sz="2400" b="1" dirty="0">
                <a:latin typeface="Arial" pitchFamily="34" charset="0"/>
              </a:rPr>
              <a:t>a.  Share this sensitive data with the public.</a:t>
            </a:r>
            <a:br>
              <a:rPr lang="en-US" sz="2400" b="1" dirty="0">
                <a:latin typeface="Arial" pitchFamily="34" charset="0"/>
              </a:rPr>
            </a:br>
            <a:r>
              <a:rPr lang="en-US" sz="2400" b="1" dirty="0">
                <a:latin typeface="Arial" pitchFamily="34" charset="0"/>
              </a:rPr>
              <a:t>b.  Reconcile these reports with applicable </a:t>
            </a:r>
            <a:br>
              <a:rPr lang="en-US" sz="2400" b="1" dirty="0">
                <a:latin typeface="Arial" pitchFamily="34" charset="0"/>
              </a:rPr>
            </a:br>
            <a:r>
              <a:rPr lang="en-US" sz="2400" b="1" dirty="0">
                <a:latin typeface="Arial" pitchFamily="34" charset="0"/>
              </a:rPr>
              <a:t>     rules for consolidated reporting purposes.</a:t>
            </a:r>
          </a:p>
        </p:txBody>
      </p:sp>
      <p:grpSp>
        <p:nvGrpSpPr>
          <p:cNvPr id="68613" name="Group 5"/>
          <p:cNvGrpSpPr>
            <a:grpSpLocks/>
          </p:cNvGrpSpPr>
          <p:nvPr/>
        </p:nvGrpSpPr>
        <p:grpSpPr bwMode="auto">
          <a:xfrm>
            <a:off x="6248400" y="423863"/>
            <a:ext cx="2895600" cy="1176337"/>
            <a:chOff x="6248400" y="381000"/>
            <a:chExt cx="2895600" cy="1176338"/>
          </a:xfrm>
        </p:grpSpPr>
        <p:pic>
          <p:nvPicPr>
            <p:cNvPr id="68614" name="Picture 2" descr="C:\Users\Jon Booker\AppData\Local\Microsoft\Windows\Temporary Internet Files\Content.IE5\7CGKD7V0\MC90043524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81000"/>
              <a:ext cx="28956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239000" y="766762"/>
              <a:ext cx="1600200" cy="400050"/>
            </a:xfrm>
            <a:prstGeom prst="rect">
              <a:avLst/>
            </a:prstGeom>
            <a:noFill/>
          </p:spPr>
          <p:txBody>
            <a:bodyPr>
              <a:spAutoFit/>
            </a:bodyPr>
            <a:lstStyle/>
            <a:p>
              <a:pPr algn="ctr">
                <a:defRPr/>
              </a:pPr>
              <a:r>
                <a:rPr lang="en-US" sz="2000" dirty="0">
                  <a:solidFill>
                    <a:schemeClr val="accent2">
                      <a:lumMod val="75000"/>
                    </a:schemeClr>
                  </a:solidFill>
                  <a:latin typeface="Arial" pitchFamily="34" charset="0"/>
                </a:rPr>
                <a:t>Global View</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68612"/>
                                        </p:tgtEl>
                                        <p:attrNameLst>
                                          <p:attrName>style.visibility</p:attrName>
                                        </p:attrNameLst>
                                      </p:cBhvr>
                                      <p:to>
                                        <p:strVal val="visible"/>
                                      </p:to>
                                    </p:set>
                                    <p:animEffect transition="in" filter="wedge">
                                      <p:cBhvr>
                                        <p:cTn id="7" dur="10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lIns="90488" tIns="44450" rIns="90488" bIns="44450"/>
          <a:lstStyle/>
          <a:p>
            <a:pPr eaLnBrk="1" hangingPunct="1"/>
            <a:r>
              <a:rPr lang="en-US" altLang="en-US" smtClean="0"/>
              <a:t>End of Chapter 6</a:t>
            </a:r>
          </a:p>
        </p:txBody>
      </p:sp>
      <p:pic>
        <p:nvPicPr>
          <p:cNvPr id="69635" name="Picture 9" descr="C:\Users\DoddandSusan\AppData\Local\Microsoft\Windows\Temporary Internet Files\Content.IE5\0O2E4X0N\MP900442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00200"/>
            <a:ext cx="3251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body" idx="1"/>
          </p:nvPr>
        </p:nvSpPr>
        <p:spPr>
          <a:xfrm>
            <a:off x="419100" y="1524000"/>
            <a:ext cx="8305800" cy="609600"/>
          </a:xfrm>
          <a:noFill/>
        </p:spPr>
        <p:txBody>
          <a:bodyPr lIns="90488" tIns="44450" rIns="90488" bIns="44450"/>
          <a:lstStyle/>
          <a:p>
            <a:pPr algn="ctr">
              <a:buFont typeface="Times" pitchFamily="18" charset="0"/>
              <a:buNone/>
            </a:pPr>
            <a:r>
              <a:rPr lang="en-US" altLang="en-US" b="1" smtClean="0">
                <a:cs typeface="Arial" charset="0"/>
              </a:rPr>
              <a:t>Unit </a:t>
            </a:r>
            <a:r>
              <a:rPr lang="en-US" altLang="en-US" b="1" smtClean="0">
                <a:solidFill>
                  <a:srgbClr val="FF3300"/>
                </a:solidFill>
                <a:cs typeface="Arial" charset="0"/>
              </a:rPr>
              <a:t>product cost</a:t>
            </a:r>
            <a:r>
              <a:rPr lang="en-US" altLang="en-US" b="1" smtClean="0">
                <a:cs typeface="Arial" charset="0"/>
              </a:rPr>
              <a:t> is determined as follows:</a:t>
            </a:r>
          </a:p>
        </p:txBody>
      </p:sp>
      <p:sp>
        <p:nvSpPr>
          <p:cNvPr id="437251" name="Rectangle 3"/>
          <p:cNvSpPr>
            <a:spLocks noChangeArrowheads="1"/>
          </p:cNvSpPr>
          <p:nvPr/>
        </p:nvSpPr>
        <p:spPr bwMode="auto">
          <a:xfrm>
            <a:off x="368300" y="4927600"/>
            <a:ext cx="8418513"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2400" b="1"/>
              <a:t>Under absorption costing, all production costs, variable and fixed, are included when determining unit product cost. Under variable costing, only the variable production costs are included in product costs. </a:t>
            </a:r>
          </a:p>
        </p:txBody>
      </p:sp>
      <p:graphicFrame>
        <p:nvGraphicFramePr>
          <p:cNvPr id="437252" name="Object 2"/>
          <p:cNvGraphicFramePr>
            <a:graphicFrameLocks/>
          </p:cNvGraphicFramePr>
          <p:nvPr/>
        </p:nvGraphicFramePr>
        <p:xfrm>
          <a:off x="304800" y="2057400"/>
          <a:ext cx="8526463" cy="2741613"/>
        </p:xfrm>
        <a:graphic>
          <a:graphicData uri="http://schemas.openxmlformats.org/presentationml/2006/ole">
            <mc:AlternateContent xmlns:mc="http://schemas.openxmlformats.org/markup-compatibility/2006">
              <mc:Choice xmlns:v="urn:schemas-microsoft-com:vml" Requires="v">
                <p:oleObj spid="_x0000_s2055" name="Worksheet" r:id="rId4" imgW="3857854" imgH="1324356" progId="Excel.Sheet.8">
                  <p:embed/>
                </p:oleObj>
              </mc:Choice>
              <mc:Fallback>
                <p:oleObj name="Worksheet" r:id="rId4" imgW="3857854" imgH="1324356" progId="Excel.Sheet.8">
                  <p:embed/>
                  <p:pic>
                    <p:nvPicPr>
                      <p:cNvPr id="0" name="Object 2"/>
                      <p:cNvPicPr>
                        <a:picLocks noChangeArrowheads="1"/>
                      </p:cNvPicPr>
                      <p:nvPr/>
                    </p:nvPicPr>
                    <p:blipFill>
                      <a:blip r:embed="rId5">
                        <a:lum bright="-4000" contrast="24000"/>
                        <a:extLst>
                          <a:ext uri="{28A0092B-C50C-407E-A947-70E740481C1C}">
                            <a14:useLocalDpi xmlns:a14="http://schemas.microsoft.com/office/drawing/2010/main" val="0"/>
                          </a:ext>
                        </a:extLst>
                      </a:blip>
                      <a:srcRect/>
                      <a:stretch>
                        <a:fillRect/>
                      </a:stretch>
                    </p:blipFill>
                    <p:spPr bwMode="auto">
                      <a:xfrm>
                        <a:off x="304800" y="2057400"/>
                        <a:ext cx="8526463" cy="27416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053" name="Rectangle 5"/>
          <p:cNvSpPr>
            <a:spLocks noGrp="1" noChangeArrowheads="1"/>
          </p:cNvSpPr>
          <p:nvPr>
            <p:ph type="title"/>
          </p:nvPr>
        </p:nvSpPr>
        <p:spPr>
          <a:noFill/>
        </p:spPr>
        <p:txBody>
          <a:bodyPr lIns="90488" tIns="44450" rIns="90488" bIns="44450"/>
          <a:lstStyle/>
          <a:p>
            <a:r>
              <a:rPr lang="en-US" altLang="en-US" smtClean="0"/>
              <a:t>Unit Cost Computations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37252"/>
                                        </p:tgtEl>
                                        <p:attrNameLst>
                                          <p:attrName>style.visibility</p:attrName>
                                        </p:attrNameLst>
                                      </p:cBhvr>
                                      <p:to>
                                        <p:strVal val="visible"/>
                                      </p:to>
                                    </p:set>
                                    <p:animEffect transition="in" filter="wipe(up)">
                                      <p:cBhvr>
                                        <p:cTn id="7" dur="500"/>
                                        <p:tgtEl>
                                          <p:spTgt spid="437252"/>
                                        </p:tgtEl>
                                      </p:cBhvr>
                                    </p:animEffect>
                                  </p:childTnLst>
                                </p:cTn>
                              </p:par>
                            </p:childTnLst>
                          </p:cTn>
                        </p:par>
                        <p:par>
                          <p:cTn id="8" fill="hold" nodeType="afterGroup">
                            <p:stCondLst>
                              <p:cond delay="500"/>
                            </p:stCondLst>
                            <p:childTnLst>
                              <p:par>
                                <p:cTn id="9" presetID="16" presetClass="entr" presetSubtype="37" fill="hold" grpId="0" nodeType="afterEffect">
                                  <p:stCondLst>
                                    <p:cond delay="1000"/>
                                  </p:stCondLst>
                                  <p:childTnLst>
                                    <p:set>
                                      <p:cBhvr>
                                        <p:cTn id="10" dur="1" fill="hold">
                                          <p:stCondLst>
                                            <p:cond delay="0"/>
                                          </p:stCondLst>
                                        </p:cTn>
                                        <p:tgtEl>
                                          <p:spTgt spid="437251"/>
                                        </p:tgtEl>
                                        <p:attrNameLst>
                                          <p:attrName>style.visibility</p:attrName>
                                        </p:attrNameLst>
                                      </p:cBhvr>
                                      <p:to>
                                        <p:strVal val="visible"/>
                                      </p:to>
                                    </p:set>
                                    <p:animEffect transition="in" filter="barn(outVertical)">
                                      <p:cBhvr>
                                        <p:cTn id="11" dur="500"/>
                                        <p:tgtEl>
                                          <p:spTgt spid="437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pPr eaLnBrk="1" hangingPunct="1"/>
            <a:r>
              <a:rPr lang="en-US" altLang="en-US" smtClean="0"/>
              <a:t>Learning Objective 2</a:t>
            </a:r>
          </a:p>
        </p:txBody>
      </p:sp>
      <p:sp>
        <p:nvSpPr>
          <p:cNvPr id="6" name="Text Box 13"/>
          <p:cNvSpPr txBox="1">
            <a:spLocks noChangeArrowheads="1"/>
          </p:cNvSpPr>
          <p:nvPr/>
        </p:nvSpPr>
        <p:spPr bwMode="auto">
          <a:xfrm>
            <a:off x="1905000" y="2462213"/>
            <a:ext cx="5334000" cy="2185987"/>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a:spcBef>
                <a:spcPct val="50000"/>
              </a:spcBef>
              <a:defRPr/>
            </a:pPr>
            <a:r>
              <a:rPr lang="en-US" sz="3400" b="1" dirty="0">
                <a:solidFill>
                  <a:schemeClr val="accent6">
                    <a:lumMod val="75000"/>
                  </a:schemeClr>
                </a:solidFill>
                <a:latin typeface="+mj-lt"/>
              </a:rPr>
              <a:t>Prepare income statements using both variable and absorption costing.</a:t>
            </a: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28600" y="1784350"/>
            <a:ext cx="8686800" cy="4648200"/>
          </a:xfrm>
          <a:prstGeom prst="rect">
            <a:avLst/>
          </a:prstGeom>
          <a:solidFill>
            <a:schemeClr val="accent1">
              <a:lumMod val="20000"/>
              <a:lumOff val="80000"/>
            </a:schemeClr>
          </a:solidFill>
          <a:ln>
            <a:solidFill>
              <a:schemeClr val="tx1"/>
            </a:solidFill>
          </a:ln>
        </p:spPr>
        <p:txBody>
          <a:bodyPr/>
          <a:lstStyle/>
          <a:p>
            <a:pPr marL="365125" indent="-255588" eaLnBrk="0" hangingPunct="0">
              <a:spcBef>
                <a:spcPts val="300"/>
              </a:spcBef>
              <a:buClr>
                <a:srgbClr val="A04DA3"/>
              </a:buClr>
              <a:buFont typeface="Times" pitchFamily="18" charset="0"/>
              <a:buNone/>
              <a:defRPr/>
            </a:pPr>
            <a:r>
              <a:rPr lang="en-US" sz="2800" dirty="0">
                <a:latin typeface="+mn-lt"/>
                <a:cs typeface="Arial" charset="0"/>
              </a:rPr>
              <a:t>	Let’s assume the following additional information </a:t>
            </a:r>
            <a:br>
              <a:rPr lang="en-US" sz="2800" dirty="0">
                <a:latin typeface="+mn-lt"/>
                <a:cs typeface="Arial" charset="0"/>
              </a:rPr>
            </a:br>
            <a:r>
              <a:rPr lang="en-US" sz="2800" dirty="0">
                <a:latin typeface="+mn-lt"/>
                <a:cs typeface="Arial" charset="0"/>
              </a:rPr>
              <a:t>for Harvey Company.</a:t>
            </a:r>
          </a:p>
          <a:p>
            <a:pPr marL="657225" lvl="1" indent="-246063" eaLnBrk="0" hangingPunct="0">
              <a:spcBef>
                <a:spcPts val="300"/>
              </a:spcBef>
              <a:buFont typeface="Georgia" pitchFamily="18" charset="0"/>
              <a:buChar char="▫"/>
              <a:defRPr/>
            </a:pPr>
            <a:r>
              <a:rPr lang="en-US" sz="2400" dirty="0">
                <a:solidFill>
                  <a:schemeClr val="accent6">
                    <a:lumMod val="75000"/>
                  </a:schemeClr>
                </a:solidFill>
                <a:latin typeface="+mn-lt"/>
                <a:cs typeface="Arial" charset="0"/>
              </a:rPr>
              <a:t>20,000 units were sold during the year at a price</a:t>
            </a:r>
            <a:br>
              <a:rPr lang="en-US" sz="2400" dirty="0">
                <a:solidFill>
                  <a:schemeClr val="accent6">
                    <a:lumMod val="75000"/>
                  </a:schemeClr>
                </a:solidFill>
                <a:latin typeface="+mn-lt"/>
                <a:cs typeface="Arial" charset="0"/>
              </a:rPr>
            </a:br>
            <a:r>
              <a:rPr lang="en-US" sz="2400" dirty="0">
                <a:solidFill>
                  <a:schemeClr val="accent6">
                    <a:lumMod val="75000"/>
                  </a:schemeClr>
                </a:solidFill>
                <a:latin typeface="+mn-lt"/>
                <a:cs typeface="Arial" charset="0"/>
              </a:rPr>
              <a:t>of $30 each.</a:t>
            </a:r>
          </a:p>
          <a:p>
            <a:pPr marL="657225" lvl="1" indent="-246063" eaLnBrk="0" hangingPunct="0">
              <a:spcBef>
                <a:spcPts val="300"/>
              </a:spcBef>
              <a:buFont typeface="Georgia" pitchFamily="18" charset="0"/>
              <a:buChar char="▫"/>
              <a:defRPr/>
            </a:pPr>
            <a:r>
              <a:rPr lang="en-US" sz="2400" dirty="0">
                <a:solidFill>
                  <a:schemeClr val="accent6">
                    <a:lumMod val="75000"/>
                  </a:schemeClr>
                </a:solidFill>
                <a:latin typeface="+mn-lt"/>
                <a:cs typeface="Arial" charset="0"/>
              </a:rPr>
              <a:t>There is no beginning inventory.</a:t>
            </a:r>
          </a:p>
          <a:p>
            <a:pPr marL="365125" indent="-255588" eaLnBrk="0" hangingPunct="0">
              <a:spcBef>
                <a:spcPts val="300"/>
              </a:spcBef>
              <a:buClr>
                <a:srgbClr val="A04DA3"/>
              </a:buClr>
              <a:buFont typeface="Times" pitchFamily="18" charset="0"/>
              <a:buNone/>
              <a:defRPr/>
            </a:pPr>
            <a:r>
              <a:rPr lang="en-US" sz="2800" dirty="0">
                <a:latin typeface="+mn-lt"/>
                <a:cs typeface="Arial" charset="0"/>
              </a:rPr>
              <a:t>	</a:t>
            </a:r>
          </a:p>
          <a:p>
            <a:pPr marL="365125" indent="-255588" eaLnBrk="0" hangingPunct="0">
              <a:spcBef>
                <a:spcPts val="300"/>
              </a:spcBef>
              <a:buClr>
                <a:srgbClr val="A04DA3"/>
              </a:buClr>
              <a:buFont typeface="Times" pitchFamily="18" charset="0"/>
              <a:buNone/>
              <a:defRPr/>
            </a:pPr>
            <a:r>
              <a:rPr lang="en-US" sz="2800" dirty="0">
                <a:latin typeface="+mn-lt"/>
                <a:cs typeface="Arial" charset="0"/>
              </a:rPr>
              <a:t>	Now, let’s compute net operating</a:t>
            </a:r>
            <a:br>
              <a:rPr lang="en-US" sz="2800" dirty="0">
                <a:latin typeface="+mn-lt"/>
                <a:cs typeface="Arial" charset="0"/>
              </a:rPr>
            </a:br>
            <a:r>
              <a:rPr lang="en-US" sz="2800" dirty="0">
                <a:latin typeface="+mn-lt"/>
                <a:cs typeface="Arial" charset="0"/>
              </a:rPr>
              <a:t>income using both absorption</a:t>
            </a:r>
            <a:br>
              <a:rPr lang="en-US" sz="2800" dirty="0">
                <a:latin typeface="+mn-lt"/>
                <a:cs typeface="Arial" charset="0"/>
              </a:rPr>
            </a:br>
            <a:r>
              <a:rPr lang="en-US" sz="2800" dirty="0">
                <a:latin typeface="+mn-lt"/>
                <a:cs typeface="Arial" charset="0"/>
              </a:rPr>
              <a:t>and variable costing.</a:t>
            </a:r>
          </a:p>
        </p:txBody>
      </p:sp>
      <p:sp>
        <p:nvSpPr>
          <p:cNvPr id="45059" name="Rectangle 2"/>
          <p:cNvSpPr>
            <a:spLocks noGrp="1" noChangeArrowheads="1"/>
          </p:cNvSpPr>
          <p:nvPr>
            <p:ph type="title"/>
          </p:nvPr>
        </p:nvSpPr>
        <p:spPr/>
        <p:txBody>
          <a:bodyPr/>
          <a:lstStyle/>
          <a:p>
            <a:pPr>
              <a:lnSpc>
                <a:spcPct val="80000"/>
              </a:lnSpc>
            </a:pPr>
            <a:r>
              <a:rPr lang="en-US" altLang="en-US" smtClean="0"/>
              <a:t>Variable and Absorption Costing Income Statements</a:t>
            </a:r>
          </a:p>
        </p:txBody>
      </p:sp>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1910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2356</TotalTime>
  <Words>1770</Words>
  <Application>Microsoft Office PowerPoint</Application>
  <PresentationFormat>On-screen Show (4:3)</PresentationFormat>
  <Paragraphs>291</Paragraphs>
  <Slides>66</Slides>
  <Notes>66</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3</vt:i4>
      </vt:variant>
      <vt:variant>
        <vt:lpstr>Slide Titles</vt:lpstr>
      </vt:variant>
      <vt:variant>
        <vt:i4>66</vt:i4>
      </vt:variant>
    </vt:vector>
  </HeadingPairs>
  <TitlesOfParts>
    <vt:vector size="82" baseType="lpstr">
      <vt:lpstr>Arial</vt:lpstr>
      <vt:lpstr>Arial Rounded MT Bold</vt:lpstr>
      <vt:lpstr>Calibri</vt:lpstr>
      <vt:lpstr>Georgia</vt:lpstr>
      <vt:lpstr>MS PGothic</vt:lpstr>
      <vt:lpstr>MS PGothic</vt:lpstr>
      <vt:lpstr>Times</vt:lpstr>
      <vt:lpstr>Times New Roman</vt:lpstr>
      <vt:lpstr>Trebuchet MS</vt:lpstr>
      <vt:lpstr>Wingdings</vt:lpstr>
      <vt:lpstr>Wingdings 2</vt:lpstr>
      <vt:lpstr>Wingdings 3</vt:lpstr>
      <vt:lpstr>Urban</vt:lpstr>
      <vt:lpstr>Worksheet</vt:lpstr>
      <vt:lpstr>Clip</vt:lpstr>
      <vt:lpstr>MS Org Chart</vt:lpstr>
      <vt:lpstr>Variable Costing and Segment Reporting: Tools for Management</vt:lpstr>
      <vt:lpstr>Learning Objective 1</vt:lpstr>
      <vt:lpstr>Overview of Variable and Absorption Costing</vt:lpstr>
      <vt:lpstr>Quick Check </vt:lpstr>
      <vt:lpstr>Quick Check </vt:lpstr>
      <vt:lpstr>Unit Cost Computations</vt:lpstr>
      <vt:lpstr>Unit Cost Computations</vt:lpstr>
      <vt:lpstr>Learning Objective 2</vt:lpstr>
      <vt:lpstr>Variable and Absorption Costing Income Statements</vt:lpstr>
      <vt:lpstr>Variable Costing Contribution Format Income Statement</vt:lpstr>
      <vt:lpstr>Absorption Costing Income Statement</vt:lpstr>
      <vt:lpstr>Learning Objective 3</vt:lpstr>
      <vt:lpstr>Comparing the Two Methods</vt:lpstr>
      <vt:lpstr>Comparing the Two Methods</vt:lpstr>
      <vt:lpstr>Extended Comparisons of Income Data Harvey Company – Year Two</vt:lpstr>
      <vt:lpstr>Unit Cost Computations</vt:lpstr>
      <vt:lpstr>Variable Costing Contribution Format Income Statement</vt:lpstr>
      <vt:lpstr>Absorption Costing Income Statement</vt:lpstr>
      <vt:lpstr>Comparing the Two Methods</vt:lpstr>
      <vt:lpstr>Comparing the Two Methods</vt:lpstr>
      <vt:lpstr>Summary of Key Insights</vt:lpstr>
      <vt:lpstr>Enabling CVP Analysis</vt:lpstr>
      <vt:lpstr>Explaining Changes in Net Operating Income</vt:lpstr>
      <vt:lpstr>Supporting Decision Making </vt:lpstr>
      <vt:lpstr>Learning Objective 4</vt:lpstr>
      <vt:lpstr>Decentralization and Segment Reporting</vt:lpstr>
      <vt:lpstr>Keys to Segmented Income Statements</vt:lpstr>
      <vt:lpstr>Identifying Traceable Fixed Costs</vt:lpstr>
      <vt:lpstr>Identifying Common Fixed Costs</vt:lpstr>
      <vt:lpstr>Traceable Costs Can Become  Common Costs</vt:lpstr>
      <vt:lpstr>Segment Margin</vt:lpstr>
      <vt:lpstr>Traceable and Common Costs</vt:lpstr>
      <vt:lpstr>Levels of Segmented Statements</vt:lpstr>
      <vt:lpstr>Levels of Segmented Statements</vt:lpstr>
      <vt:lpstr>Levels of Segmented Statements</vt:lpstr>
      <vt:lpstr>Levels of Segmented Statements</vt:lpstr>
      <vt:lpstr>Levels of Segmented Statements</vt:lpstr>
      <vt:lpstr>Traceable Costs Can Become  Common Costs</vt:lpstr>
      <vt:lpstr>Traceable Costs Can Become  Common Costs</vt:lpstr>
      <vt:lpstr>Traceable Costs Can Become  Common Costs</vt:lpstr>
      <vt:lpstr>Traceable Costs Can Become  Common Costs</vt:lpstr>
      <vt:lpstr>Segmented Income Statements— Decision Making and Break-even Analysis</vt:lpstr>
      <vt:lpstr>Segmented Income Statements— Decision Making</vt:lpstr>
      <vt:lpstr>Learning Objective 5</vt:lpstr>
      <vt:lpstr>Segmented Income Statements— Break-even Analysis</vt:lpstr>
      <vt:lpstr>Segmented Income Statements— Break-even Analysis</vt:lpstr>
      <vt:lpstr>Segmented Income Statements— Break-even Analysis</vt:lpstr>
      <vt:lpstr>Segmented Income Statements— Break-even Analysis</vt:lpstr>
      <vt:lpstr>Segmented Income Statements— Break-even Analysis</vt:lpstr>
      <vt:lpstr>Segmented Income Statements— Break-even Analysis</vt:lpstr>
      <vt:lpstr>Omission of Costs</vt:lpstr>
      <vt:lpstr>Inappropriate Methods of Allocating Costs Among Segments</vt:lpstr>
      <vt:lpstr>Common Costs and Segments </vt:lpstr>
      <vt:lpstr>Quick Check </vt:lpstr>
      <vt:lpstr>Quick Check </vt:lpstr>
      <vt:lpstr>Quick Check </vt:lpstr>
      <vt:lpstr>Quick Check </vt:lpstr>
      <vt:lpstr>Quick Check </vt:lpstr>
      <vt:lpstr>Quick Check </vt:lpstr>
      <vt:lpstr>Allocations of Common Costs</vt:lpstr>
      <vt:lpstr>Quick Check </vt:lpstr>
      <vt:lpstr>Quick Check </vt:lpstr>
      <vt:lpstr>Companywide Income  Statements</vt:lpstr>
      <vt:lpstr>Variable versus Absorption Costing</vt:lpstr>
      <vt:lpstr>Segmented Financial  Information</vt:lpstr>
      <vt:lpstr>End of Chapter 6</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Title</dc:title>
  <dc:creator>Jon A. Booker</dc:creator>
  <cp:lastModifiedBy>HowardGodfrey</cp:lastModifiedBy>
  <cp:revision>205</cp:revision>
  <dcterms:created xsi:type="dcterms:W3CDTF">2008-08-28T13:55:57Z</dcterms:created>
  <dcterms:modified xsi:type="dcterms:W3CDTF">2016-02-15T05:05:00Z</dcterms:modified>
</cp:coreProperties>
</file>