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56"/>
  </p:notesMasterIdLst>
  <p:handoutMasterIdLst>
    <p:handoutMasterId r:id="rId57"/>
  </p:handoutMasterIdLst>
  <p:sldIdLst>
    <p:sldId id="330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75837" autoAdjust="0"/>
  </p:normalViewPr>
  <p:slideViewPr>
    <p:cSldViewPr>
      <p:cViewPr varScale="1">
        <p:scale>
          <a:sx n="111" d="100"/>
          <a:sy n="111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1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5"/>
          <p:cNvSpPr txBox="1">
            <a:spLocks noChangeArrowheads="1"/>
          </p:cNvSpPr>
          <p:nvPr/>
        </p:nvSpPr>
        <p:spPr bwMode="auto">
          <a:xfrm>
            <a:off x="3733800" y="0"/>
            <a:ext cx="3124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000"/>
              <a:t>7-</a:t>
            </a:r>
            <a:fld id="{AC41E4D7-1289-47EE-A27A-ACC2F0B27667}" type="slidenum">
              <a:rPr lang="en-US" altLang="en-US" sz="1000"/>
              <a:pPr algn="r" eaLnBrk="1" hangingPunct="1"/>
              <a:t>‹#›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85591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2" name="TextBox 7"/>
          <p:cNvSpPr txBox="1">
            <a:spLocks noChangeArrowheads="1"/>
          </p:cNvSpPr>
          <p:nvPr/>
        </p:nvSpPr>
        <p:spPr bwMode="auto">
          <a:xfrm>
            <a:off x="6019800" y="0"/>
            <a:ext cx="8382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100"/>
              <a:t>7-</a:t>
            </a:r>
            <a:fld id="{64B30659-79EE-4E84-AD5B-3053D09DFCDE}" type="slidenum">
              <a:rPr lang="en-US" altLang="en-US" sz="1100"/>
              <a:pPr algn="r" eaLnBrk="1" hangingPunct="1"/>
              <a:t>‹#›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514268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1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772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81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1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32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0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2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07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66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11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1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2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8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9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20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12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445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132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4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99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903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3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93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84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545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04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91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57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409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981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45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56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618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373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522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764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586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049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2191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590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5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0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331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161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376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767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707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88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8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5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8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3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10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rnd" cmpd="thickThin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5"/>
          <p:cNvSpPr txBox="1">
            <a:spLocks noChangeArrowheads="1"/>
          </p:cNvSpPr>
          <p:nvPr userDrawn="1"/>
        </p:nvSpPr>
        <p:spPr bwMode="auto">
          <a:xfrm>
            <a:off x="457200" y="5305425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A3171E"/>
                </a:solidFill>
              </a:rPr>
              <a:t>PowerPoint Authors:</a:t>
            </a:r>
          </a:p>
          <a:p>
            <a:pPr eaLnBrk="1" hangingPunct="1"/>
            <a:r>
              <a:rPr lang="en-US" altLang="en-US" sz="1600">
                <a:solidFill>
                  <a:srgbClr val="A3171E"/>
                </a:solidFill>
              </a:rPr>
              <a:t>	Susan Coomer Galbreath, Ph.D., CPA</a:t>
            </a:r>
          </a:p>
          <a:p>
            <a:pPr eaLnBrk="1" hangingPunct="1"/>
            <a:r>
              <a:rPr lang="en-US" altLang="en-US" sz="1600">
                <a:solidFill>
                  <a:srgbClr val="A3171E"/>
                </a:solidFill>
              </a:rPr>
              <a:t>	Charles W. Caldwell, D.B.A., CMA</a:t>
            </a:r>
          </a:p>
          <a:p>
            <a:pPr eaLnBrk="1" hangingPunct="1"/>
            <a:r>
              <a:rPr lang="en-US" altLang="en-US" sz="1600">
                <a:solidFill>
                  <a:srgbClr val="A3171E"/>
                </a:solidFill>
              </a:rPr>
              <a:t>	Jon A. Booker, Ph.D.,</a:t>
            </a:r>
            <a:r>
              <a:rPr lang="en-US" altLang="en-US" sz="1600">
                <a:solidFill>
                  <a:srgbClr val="78310B"/>
                </a:solidFill>
              </a:rPr>
              <a:t> </a:t>
            </a:r>
            <a:r>
              <a:rPr lang="en-US" altLang="en-US" sz="1600">
                <a:solidFill>
                  <a:srgbClr val="A3171E"/>
                </a:solidFill>
              </a:rPr>
              <a:t>CPA, CIA</a:t>
            </a:r>
          </a:p>
          <a:p>
            <a:pPr eaLnBrk="1" hangingPunct="1"/>
            <a:r>
              <a:rPr lang="en-US" altLang="en-US" sz="1600">
                <a:solidFill>
                  <a:srgbClr val="A3171E"/>
                </a:solidFill>
              </a:rPr>
              <a:t>	Cynthia J. Rooney, Ph.D., CPA</a:t>
            </a:r>
          </a:p>
        </p:txBody>
      </p:sp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4800600" y="6589713"/>
            <a:ext cx="36179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1000" i="1">
                <a:solidFill>
                  <a:srgbClr val="85540A"/>
                </a:solidFill>
                <a:latin typeface="Times" panose="02020603050405020304" pitchFamily="18" charset="0"/>
              </a:rPr>
              <a:t>Copyright © 2015 by McGraw-Hill Education.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962400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9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7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54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0800" cap="rnd" cmpd="thickThin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9" name="Title Placeholder 21"/>
          <p:cNvSpPr>
            <a:spLocks noGrp="1"/>
          </p:cNvSpPr>
          <p:nvPr userDrawn="1"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1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563688"/>
            <a:ext cx="8229600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031" name="TextBox 19"/>
          <p:cNvSpPr txBox="1">
            <a:spLocks noChangeArrowheads="1"/>
          </p:cNvSpPr>
          <p:nvPr userDrawn="1"/>
        </p:nvSpPr>
        <p:spPr bwMode="auto">
          <a:xfrm>
            <a:off x="7772400" y="0"/>
            <a:ext cx="1219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000"/>
              <a:t>7-</a:t>
            </a:r>
            <a:fld id="{209DCA85-43FF-4571-9FE5-66AFF7F849BF}" type="slidenum">
              <a:rPr lang="en-US" altLang="en-US" sz="1000"/>
              <a:pPr algn="r" eaLnBrk="1" hangingPunct="1"/>
              <a:t>‹#›</a:t>
            </a:fld>
            <a:endParaRPr lang="en-US" alt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1" r:id="rId2"/>
    <p:sldLayoutId id="2147483922" r:id="rId3"/>
    <p:sldLayoutId id="2147483923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MS PGothic" pitchFamily="34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MS PGothic" pitchFamily="34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MS PGothic" pitchFamily="34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MS PGothic" pitchFamily="34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7.xls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9.xls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1.xls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3.xls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2.emf"/><Relationship Id="rId5" Type="http://schemas.openxmlformats.org/officeDocument/2006/relationships/oleObject" Target="../embeddings/Microsoft_Excel_97-2003_Worksheet12.xls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oleObject1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oleObject1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16.xls"/><Relationship Id="rId4" Type="http://schemas.openxmlformats.org/officeDocument/2006/relationships/oleObject" Target="../embeddings/oleObject1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17.xls"/><Relationship Id="rId4" Type="http://schemas.openxmlformats.org/officeDocument/2006/relationships/oleObject" Target="../embeddings/oleObject1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18.xls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emf"/><Relationship Id="rId5" Type="http://schemas.openxmlformats.org/officeDocument/2006/relationships/oleObject" Target="../embeddings/Microsoft_Excel_97-2003_Worksheet19.xls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20.xls"/><Relationship Id="rId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21.xls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22.xls"/><Relationship Id="rId4" Type="http://schemas.openxmlformats.org/officeDocument/2006/relationships/oleObject" Target="../embeddings/oleObject2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4.xls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5" Type="http://schemas.openxmlformats.org/officeDocument/2006/relationships/oleObject" Target="../embeddings/Microsoft_Excel_97-2003_Worksheet23.xls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emf"/><Relationship Id="rId5" Type="http://schemas.openxmlformats.org/officeDocument/2006/relationships/oleObject" Target="../embeddings/Microsoft_Excel_97-2003_Worksheet25.xls"/><Relationship Id="rId4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7.xls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Excel_97-2003_Worksheet26.xls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0.emf"/><Relationship Id="rId5" Type="http://schemas.openxmlformats.org/officeDocument/2006/relationships/oleObject" Target="../embeddings/Microsoft_Excel_97-2003_Worksheet28.xls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34963" y="2209800"/>
            <a:ext cx="8458200" cy="1470025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Activity-Based Costing:</a:t>
            </a:r>
            <a:br>
              <a:rPr lang="en-US" altLang="en-US" smtClean="0">
                <a:cs typeface="Arial" panose="020B0604020202020204" pitchFamily="34" charset="0"/>
              </a:rPr>
            </a:br>
            <a:r>
              <a:rPr lang="en-US" altLang="en-US" smtClean="0">
                <a:cs typeface="Arial" panose="020B0604020202020204" pitchFamily="34" charset="0"/>
              </a:rPr>
              <a:t>A Tool to Aid Decision Making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3"/>
              <a:buNone/>
              <a:defRPr/>
            </a:pPr>
            <a:r>
              <a:rPr lang="en-US" dirty="0" smtClean="0"/>
              <a:t>Chapter 7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2600" y="2947988"/>
            <a:ext cx="3429000" cy="3452812"/>
            <a:chOff x="304" y="1809"/>
            <a:chExt cx="2160" cy="2175"/>
          </a:xfrm>
        </p:grpSpPr>
        <p:sp>
          <p:nvSpPr>
            <p:cNvPr id="56331" name="AutoShape 4"/>
            <p:cNvSpPr>
              <a:spLocks noChangeArrowheads="1"/>
            </p:cNvSpPr>
            <p:nvPr/>
          </p:nvSpPr>
          <p:spPr bwMode="auto">
            <a:xfrm>
              <a:off x="304" y="2496"/>
              <a:ext cx="2160" cy="1488"/>
            </a:xfrm>
            <a:prstGeom prst="hexagon">
              <a:avLst>
                <a:gd name="adj" fmla="val 36290"/>
                <a:gd name="vf" fmla="val 11547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Simple count</a:t>
              </a:r>
              <a:b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of the number of</a:t>
              </a:r>
              <a:b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times an activity</a:t>
              </a:r>
              <a:b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occurs.</a:t>
              </a:r>
            </a:p>
          </p:txBody>
        </p:sp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659" y="1809"/>
              <a:ext cx="1451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>
                  <a:cs typeface="Arial" panose="020B0604020202020204" pitchFamily="34" charset="0"/>
                </a:rPr>
                <a:t>Transaction</a:t>
              </a:r>
              <a:br>
                <a:rPr lang="en-US" altLang="en-US" sz="3200">
                  <a:cs typeface="Arial" panose="020B0604020202020204" pitchFamily="34" charset="0"/>
                </a:rPr>
              </a:br>
              <a:r>
                <a:rPr lang="en-US" altLang="en-US" sz="3200">
                  <a:cs typeface="Arial" panose="020B0604020202020204" pitchFamily="34" charset="0"/>
                </a:rPr>
                <a:t>driver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207000" y="2947988"/>
            <a:ext cx="3429000" cy="3452812"/>
            <a:chOff x="3280" y="1809"/>
            <a:chExt cx="2160" cy="2175"/>
          </a:xfrm>
        </p:grpSpPr>
        <p:sp>
          <p:nvSpPr>
            <p:cNvPr id="56329" name="AutoShape 7"/>
            <p:cNvSpPr>
              <a:spLocks noChangeArrowheads="1"/>
            </p:cNvSpPr>
            <p:nvPr/>
          </p:nvSpPr>
          <p:spPr bwMode="auto">
            <a:xfrm>
              <a:off x="3280" y="2496"/>
              <a:ext cx="2160" cy="1488"/>
            </a:xfrm>
            <a:prstGeom prst="hexagon">
              <a:avLst>
                <a:gd name="adj" fmla="val 36290"/>
                <a:gd name="vf" fmla="val 11547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 measure</a:t>
              </a:r>
              <a:b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of the amount</a:t>
              </a:r>
              <a:b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of time needed</a:t>
              </a:r>
              <a:b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</a:br>
              <a:r>
                <a:rPr lang="en-US" sz="2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 an activity.</a:t>
              </a:r>
            </a:p>
          </p:txBody>
        </p:sp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3819" y="1809"/>
              <a:ext cx="108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3200">
                  <a:cs typeface="Arial" panose="020B0604020202020204" pitchFamily="34" charset="0"/>
                </a:rPr>
                <a:t>Duration</a:t>
              </a:r>
              <a:br>
                <a:rPr lang="en-US" altLang="en-US" sz="3200">
                  <a:cs typeface="Arial" panose="020B0604020202020204" pitchFamily="34" charset="0"/>
                </a:rPr>
              </a:br>
              <a:r>
                <a:rPr lang="en-US" altLang="en-US" sz="3200">
                  <a:cs typeface="Arial" panose="020B0604020202020204" pitchFamily="34" charset="0"/>
                </a:rPr>
                <a:t>driver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197100" y="2209800"/>
            <a:ext cx="4724400" cy="815975"/>
            <a:chOff x="1384" y="1431"/>
            <a:chExt cx="2976" cy="427"/>
          </a:xfrm>
        </p:grpSpPr>
        <p:cxnSp>
          <p:nvCxnSpPr>
            <p:cNvPr id="12295" name="AutoShape 11"/>
            <p:cNvCxnSpPr>
              <a:cxnSpLocks noChangeShapeType="1"/>
              <a:stCxn id="12294" idx="2"/>
              <a:endCxn id="12300" idx="0"/>
            </p:cNvCxnSpPr>
            <p:nvPr/>
          </p:nvCxnSpPr>
          <p:spPr bwMode="auto">
            <a:xfrm rot="5400000">
              <a:off x="1923" y="892"/>
              <a:ext cx="426" cy="150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96" name="AutoShape 12"/>
            <p:cNvCxnSpPr>
              <a:cxnSpLocks noChangeShapeType="1"/>
              <a:stCxn id="12294" idx="2"/>
              <a:endCxn id="12298" idx="0"/>
            </p:cNvCxnSpPr>
            <p:nvPr/>
          </p:nvCxnSpPr>
          <p:spPr bwMode="auto">
            <a:xfrm rot="16200000" flipH="1">
              <a:off x="3411" y="908"/>
              <a:ext cx="426" cy="1473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293" name="Rectangle 1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471488" y="1600200"/>
            <a:ext cx="8224837" cy="6715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cs typeface="Arial" panose="020B0604020202020204" pitchFamily="34" charset="0"/>
              </a:rPr>
              <a:t>Two common types of activity measures: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pic>
        <p:nvPicPr>
          <p:cNvPr id="13315" name="Picture 7" descr="WATCHRP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4" name="Rectangle 8"/>
          <p:cNvSpPr>
            <a:spLocks noChangeArrowheads="1"/>
          </p:cNvSpPr>
          <p:nvPr/>
        </p:nvSpPr>
        <p:spPr bwMode="auto">
          <a:xfrm>
            <a:off x="228600" y="5029200"/>
            <a:ext cx="8686800" cy="1447800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Traditional cost systems usually rely on volume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measures such as direct labor hours and/or machine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hours to allocate all overhead costs to products.</a:t>
            </a:r>
          </a:p>
        </p:txBody>
      </p:sp>
      <p:sp>
        <p:nvSpPr>
          <p:cNvPr id="521225" name="Oval 9"/>
          <p:cNvSpPr>
            <a:spLocks noChangeArrowheads="1"/>
          </p:cNvSpPr>
          <p:nvPr/>
        </p:nvSpPr>
        <p:spPr bwMode="auto">
          <a:xfrm>
            <a:off x="4267200" y="1600200"/>
            <a:ext cx="4495800" cy="3124200"/>
          </a:xfrm>
          <a:prstGeom prst="ellipse">
            <a:avLst/>
          </a:prstGeom>
          <a:solidFill>
            <a:srgbClr val="0066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ABC defines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five levels of activity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that largely do not relate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 the volume of units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produced.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61988" y="1535113"/>
            <a:ext cx="7812087" cy="5170487"/>
            <a:chOff x="468" y="927"/>
            <a:chExt cx="4921" cy="3257"/>
          </a:xfrm>
        </p:grpSpPr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806" y="1609"/>
              <a:ext cx="4048" cy="1456"/>
            </a:xfrm>
            <a:prstGeom prst="ellipse">
              <a:avLst/>
            </a:prstGeom>
            <a:solidFill>
              <a:srgbClr val="CCFFCC"/>
            </a:solidFill>
            <a:ln w="12700">
              <a:solidFill>
                <a:srgbClr val="006600"/>
              </a:solidFill>
              <a:round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>
              <a:off x="1238" y="1786"/>
              <a:ext cx="3262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cs typeface="Arial" panose="020B0604020202020204" pitchFamily="34" charset="0"/>
                </a:rPr>
                <a:t>Manufacturing</a:t>
              </a:r>
              <a:br>
                <a:rPr lang="en-US" altLang="en-US" b="1">
                  <a:cs typeface="Arial" panose="020B0604020202020204" pitchFamily="34" charset="0"/>
                </a:rPr>
              </a:br>
              <a:r>
                <a:rPr lang="en-US" altLang="en-US" b="1">
                  <a:cs typeface="Arial" panose="020B0604020202020204" pitchFamily="34" charset="0"/>
                </a:rPr>
                <a:t>companies typically combine</a:t>
              </a:r>
              <a:br>
                <a:rPr lang="en-US" altLang="en-US" b="1">
                  <a:cs typeface="Arial" panose="020B0604020202020204" pitchFamily="34" charset="0"/>
                </a:rPr>
              </a:br>
              <a:r>
                <a:rPr lang="en-US" altLang="en-US" b="1">
                  <a:cs typeface="Arial" panose="020B0604020202020204" pitchFamily="34" charset="0"/>
                </a:rPr>
                <a:t>their activities into five</a:t>
              </a:r>
              <a:br>
                <a:rPr lang="en-US" altLang="en-US" b="1">
                  <a:cs typeface="Arial" panose="020B0604020202020204" pitchFamily="34" charset="0"/>
                </a:rPr>
              </a:br>
              <a:r>
                <a:rPr lang="en-US" altLang="en-US" b="1">
                  <a:cs typeface="Arial" panose="020B0604020202020204" pitchFamily="34" charset="0"/>
                </a:rPr>
                <a:t>classifications.</a:t>
              </a: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>
              <a:off x="628" y="927"/>
              <a:ext cx="105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Unit-Level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>
              <a:off x="3950" y="927"/>
              <a:ext cx="126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Batch-Level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68" y="3255"/>
              <a:ext cx="140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Product-Level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808" y="3255"/>
              <a:ext cx="158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Customer-Level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V="1">
              <a:off x="4132" y="1480"/>
              <a:ext cx="232" cy="296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1244" y="2928"/>
              <a:ext cx="296" cy="280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 flipV="1">
              <a:off x="1196" y="1436"/>
              <a:ext cx="296" cy="344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4180" y="2880"/>
              <a:ext cx="380" cy="336"/>
            </a:xfrm>
            <a:prstGeom prst="line">
              <a:avLst/>
            </a:prstGeom>
            <a:noFill/>
            <a:ln w="38100">
              <a:solidFill>
                <a:srgbClr val="FC0128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2201" y="3430"/>
              <a:ext cx="1363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Organization-</a:t>
              </a:r>
              <a:b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</a:b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sustaining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chemeClr val="tx2"/>
                  </a:solidFill>
                  <a:cs typeface="Arial" panose="020B0604020202020204" pitchFamily="34" charset="0"/>
                </a:rPr>
                <a:t>Activity</a:t>
              </a: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2832" y="307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Characteristics of Successful ABC Implementations</a:t>
            </a:r>
          </a:p>
        </p:txBody>
      </p:sp>
      <p:grpSp>
        <p:nvGrpSpPr>
          <p:cNvPr id="15363" name="Group 14"/>
          <p:cNvGrpSpPr>
            <a:grpSpLocks/>
          </p:cNvGrpSpPr>
          <p:nvPr/>
        </p:nvGrpSpPr>
        <p:grpSpPr bwMode="auto">
          <a:xfrm>
            <a:off x="152400" y="1431925"/>
            <a:ext cx="3059113" cy="2759075"/>
            <a:chOff x="152400" y="1432560"/>
            <a:chExt cx="3059113" cy="2758440"/>
          </a:xfrm>
        </p:grpSpPr>
        <p:pic>
          <p:nvPicPr>
            <p:cNvPr id="1537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1432560"/>
              <a:ext cx="2011680" cy="201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7" name="Text Box 5"/>
            <p:cNvSpPr txBox="1">
              <a:spLocks noChangeArrowheads="1"/>
            </p:cNvSpPr>
            <p:nvPr/>
          </p:nvSpPr>
          <p:spPr bwMode="auto">
            <a:xfrm>
              <a:off x="152400" y="3400607"/>
              <a:ext cx="3059113" cy="790393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latin typeface="Arial" charset="0"/>
                </a:rPr>
                <a:t>Strong top</a:t>
              </a:r>
              <a:br>
                <a:rPr lang="en-US" sz="2200" b="1" dirty="0">
                  <a:latin typeface="Arial" charset="0"/>
                </a:rPr>
              </a:br>
              <a:r>
                <a:rPr lang="en-US" sz="2200" b="1" dirty="0">
                  <a:latin typeface="Arial" charset="0"/>
                </a:rPr>
                <a:t>management support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67425" y="1800225"/>
            <a:ext cx="2924175" cy="2847975"/>
            <a:chOff x="3822" y="912"/>
            <a:chExt cx="1842" cy="1794"/>
          </a:xfrm>
        </p:grpSpPr>
        <p:pic>
          <p:nvPicPr>
            <p:cNvPr id="15368" name="Picture 10" descr="bd0497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2" y="912"/>
              <a:ext cx="1842" cy="1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5" name="Text Box 11"/>
            <p:cNvSpPr txBox="1">
              <a:spLocks noChangeArrowheads="1"/>
            </p:cNvSpPr>
            <p:nvPr/>
          </p:nvSpPr>
          <p:spPr bwMode="auto">
            <a:xfrm>
              <a:off x="3827" y="2208"/>
              <a:ext cx="1733" cy="498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latin typeface="Arial" charset="0"/>
                </a:rPr>
                <a:t>Link to evaluations</a:t>
              </a:r>
              <a:br>
                <a:rPr lang="en-US" sz="2200" b="1" dirty="0">
                  <a:latin typeface="Arial" charset="0"/>
                </a:rPr>
              </a:br>
              <a:r>
                <a:rPr lang="en-US" sz="2200" b="1" dirty="0">
                  <a:latin typeface="Arial" charset="0"/>
                </a:rPr>
                <a:t>and rewards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25813" y="3779838"/>
            <a:ext cx="2438400" cy="2971800"/>
            <a:chOff x="3326130" y="3779520"/>
            <a:chExt cx="2438400" cy="2971800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480" y="3779520"/>
              <a:ext cx="2206625" cy="220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Text Box 8"/>
            <p:cNvSpPr txBox="1">
              <a:spLocks noChangeArrowheads="1"/>
            </p:cNvSpPr>
            <p:nvPr/>
          </p:nvSpPr>
          <p:spPr bwMode="auto">
            <a:xfrm>
              <a:off x="3326130" y="5960745"/>
              <a:ext cx="2438400" cy="790575"/>
            </a:xfrm>
            <a:prstGeom prst="rect">
              <a:avLst/>
            </a:prstGeom>
            <a:solidFill>
              <a:srgbClr val="DDDDD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latin typeface="Arial" charset="0"/>
                </a:rPr>
                <a:t>Cross-functional</a:t>
              </a:r>
              <a:br>
                <a:rPr lang="en-US" sz="2200" b="1" dirty="0">
                  <a:latin typeface="Arial" charset="0"/>
                </a:rPr>
              </a:br>
              <a:r>
                <a:rPr lang="en-US" sz="2200" b="1" dirty="0">
                  <a:latin typeface="Arial" charset="0"/>
                </a:rPr>
                <a:t>involvement</a:t>
              </a:r>
            </a:p>
          </p:txBody>
        </p:sp>
      </p:grp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Baxter Battery – An ABC Example</a:t>
            </a: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625475" y="1493838"/>
          <a:ext cx="786288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orksheet" r:id="rId5" imgW="4968285" imgH="2720304" progId="Excel.Sheet.8">
                  <p:embed/>
                </p:oleObj>
              </mc:Choice>
              <mc:Fallback>
                <p:oleObj name="Worksheet" r:id="rId5" imgW="4968285" imgH="2720304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1493838"/>
                        <a:ext cx="7862888" cy="430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02" name="Text Box 6"/>
          <p:cNvSpPr txBox="1">
            <a:spLocks noChangeArrowheads="1"/>
          </p:cNvSpPr>
          <p:nvPr/>
        </p:nvSpPr>
        <p:spPr bwMode="auto">
          <a:xfrm>
            <a:off x="1176338" y="5899150"/>
            <a:ext cx="6788150" cy="730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 charset="0"/>
              </a:rPr>
              <a:t>Manufacturing overhead is allocated to products using</a:t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a single plantwide overhead rate based on machine hours.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 Define Activities, Activity Cost</a:t>
            </a:r>
            <a:br>
              <a:rPr lang="en-US" altLang="en-US" smtClean="0">
                <a:sym typeface="Wingdings" panose="05000000000000000000" pitchFamily="2" charset="2"/>
              </a:rPr>
            </a:br>
            <a:r>
              <a:rPr lang="en-US" altLang="en-US" smtClean="0">
                <a:sym typeface="Wingdings" panose="05000000000000000000" pitchFamily="2" charset="2"/>
              </a:rPr>
              <a:t>    Pools, and Activity Measures</a:t>
            </a:r>
            <a:endParaRPr lang="en-US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600200"/>
            <a:ext cx="8610600" cy="4800600"/>
          </a:xfrm>
          <a:solidFill>
            <a:srgbClr val="FFFFCC"/>
          </a:solidFill>
          <a:ln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buFont typeface="Times" panose="02020603050405020304" pitchFamily="18" charset="0"/>
              <a:buNone/>
            </a:pPr>
            <a:r>
              <a:rPr lang="en-US" altLang="en-US" sz="2200" b="1" smtClean="0">
                <a:cs typeface="Arial" panose="020B0604020202020204" pitchFamily="34" charset="0"/>
              </a:rPr>
              <a:t>At Baxter Battery, the ABC team selected the following</a:t>
            </a:r>
            <a:br>
              <a:rPr lang="en-US" altLang="en-US" sz="2200" b="1" smtClean="0">
                <a:cs typeface="Arial" panose="020B0604020202020204" pitchFamily="34" charset="0"/>
              </a:rPr>
            </a:br>
            <a:r>
              <a:rPr lang="en-US" altLang="en-US" sz="2200" b="1" smtClean="0">
                <a:cs typeface="Arial" panose="020B0604020202020204" pitchFamily="34" charset="0"/>
              </a:rPr>
              <a:t>activity cost pools and activity measures:</a:t>
            </a:r>
            <a:endParaRPr lang="en-US" altLang="en-US" sz="2200" smtClean="0">
              <a:cs typeface="Arial" panose="020B0604020202020204" pitchFamily="34" charset="0"/>
            </a:endParaRPr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1219200" y="2514600"/>
          <a:ext cx="670560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Worksheet" r:id="rId5" imgW="3628949" imgH="1266749" progId="Excel.Sheet.8">
                  <p:embed/>
                </p:oleObj>
              </mc:Choice>
              <mc:Fallback>
                <p:oleObj name="Worksheet" r:id="rId5" imgW="3628949" imgH="12667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2000" contras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705600" cy="233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8" descr="C:\Documents and Settings\CWC\Favorites\My Documents\My Pictures\Microsoft Clip Organizer\in00476_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1368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:\Documents and Settings\CWC\Favorites\My Documents\My Pictures\Microsoft Clip Organizer\j0334698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831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Customer Orders</a:t>
            </a:r>
            <a:r>
              <a:rPr lang="en-US" altLang="en-US" sz="2400" smtClean="0">
                <a:cs typeface="Arial" panose="020B0604020202020204" pitchFamily="34" charset="0"/>
              </a:rPr>
              <a:t> - assigned all costs of resources that are consumed by taking and processing customer orders.</a:t>
            </a:r>
          </a:p>
          <a:p>
            <a:pPr>
              <a:buClr>
                <a:schemeClr val="tx1"/>
              </a:buClr>
            </a:pPr>
            <a:r>
              <a:rPr lang="en-US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Design Changes</a:t>
            </a:r>
            <a:r>
              <a:rPr lang="en-US" altLang="en-US" sz="2400" smtClean="0">
                <a:cs typeface="Arial" panose="020B0604020202020204" pitchFamily="34" charset="0"/>
              </a:rPr>
              <a:t> - assigned all costs of resources consumed by customer requested design changes.</a:t>
            </a:r>
          </a:p>
          <a:p>
            <a:pPr>
              <a:buClr>
                <a:schemeClr val="tx1"/>
              </a:buClr>
            </a:pPr>
            <a:r>
              <a:rPr lang="en-US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Order Size</a:t>
            </a:r>
            <a:r>
              <a:rPr lang="en-US" altLang="en-US" sz="2400" smtClean="0">
                <a:cs typeface="Arial" panose="020B0604020202020204" pitchFamily="34" charset="0"/>
              </a:rPr>
              <a:t> - assigned all costs of resources consumed as a consequence of the number of units produced.</a:t>
            </a:r>
          </a:p>
          <a:p>
            <a:pPr>
              <a:buClr>
                <a:schemeClr val="tx1"/>
              </a:buClr>
            </a:pPr>
            <a:r>
              <a:rPr lang="en-US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Customer Relations</a:t>
            </a:r>
            <a:r>
              <a:rPr lang="en-US" altLang="en-US" sz="2400" smtClean="0">
                <a:cs typeface="Arial" panose="020B0604020202020204" pitchFamily="34" charset="0"/>
              </a:rPr>
              <a:t> – assigned all costs associated with maintaining relations with customers.</a:t>
            </a:r>
          </a:p>
          <a:p>
            <a:pPr>
              <a:buClr>
                <a:schemeClr val="tx1"/>
              </a:buClr>
            </a:pPr>
            <a:r>
              <a:rPr lang="en-US" altLang="en-US" sz="2400" smtClean="0">
                <a:solidFill>
                  <a:srgbClr val="FF0000"/>
                </a:solidFill>
                <a:cs typeface="Arial" panose="020B0604020202020204" pitchFamily="34" charset="0"/>
              </a:rPr>
              <a:t>Other</a:t>
            </a:r>
            <a:r>
              <a:rPr lang="en-US" altLang="en-US" sz="2400" smtClean="0">
                <a:cs typeface="Arial" panose="020B0604020202020204" pitchFamily="34" charset="0"/>
              </a:rPr>
              <a:t> – assigned all organization-sustaining costs and unused capacity costs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>
                <a:sym typeface="Wingdings" panose="05000000000000000000" pitchFamily="2" charset="2"/>
              </a:rPr>
              <a:t> Define Activities, Activity Cost</a:t>
            </a:r>
            <a:br>
              <a:rPr lang="en-US" altLang="en-US" smtClean="0">
                <a:sym typeface="Wingdings" panose="05000000000000000000" pitchFamily="2" charset="2"/>
              </a:rPr>
            </a:br>
            <a:r>
              <a:rPr lang="en-US" altLang="en-US" smtClean="0">
                <a:sym typeface="Wingdings" panose="05000000000000000000" pitchFamily="2" charset="2"/>
              </a:rPr>
              <a:t>    Pools, and Activity Measures</a:t>
            </a:r>
            <a:endParaRPr lang="en-US" altLang="en-US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2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462213"/>
            <a:ext cx="5334000" cy="1662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Assign costs to cost pools using a first-stage allocation.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93725" y="1660525"/>
          <a:ext cx="7940675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Worksheet" r:id="rId5" imgW="4314749" imgH="2790749" progId="Excel.Sheet.8">
                  <p:embed/>
                </p:oleObj>
              </mc:Choice>
              <mc:Fallback>
                <p:oleObj name="Worksheet" r:id="rId5" imgW="4314749" imgH="27907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660525"/>
                        <a:ext cx="7940675" cy="5121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 Assign Overhead Costs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Activity Cost Pools</a:t>
            </a:r>
            <a:endParaRPr lang="en-US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93725" y="1660525"/>
          <a:ext cx="7940675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5" imgW="4314749" imgH="2790749" progId="Excel.Sheet.8">
                  <p:embed/>
                </p:oleObj>
              </mc:Choice>
              <mc:Fallback>
                <p:oleObj name="Worksheet" r:id="rId5" imgW="4314749" imgH="27907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1660525"/>
                        <a:ext cx="7940675" cy="51212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548" name="Rectangle 4"/>
          <p:cNvSpPr>
            <a:spLocks noChangeArrowheads="1"/>
          </p:cNvSpPr>
          <p:nvPr/>
        </p:nvSpPr>
        <p:spPr bwMode="auto">
          <a:xfrm>
            <a:off x="579438" y="5430838"/>
            <a:ext cx="7954962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4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Direct materials, direct labor, and shipping are excluded</a:t>
            </a:r>
            <a:br>
              <a:rPr lang="en-US" sz="24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because Baxter Battery’s existing cost system can directly</a:t>
            </a:r>
            <a:br>
              <a:rPr lang="en-US" sz="24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D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trace these costs to products or customer orders.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 Assign Overhead Costs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Activity Cost Pools</a:t>
            </a:r>
            <a:endParaRPr lang="en-US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56"/>
          <a:stretch>
            <a:fillRect/>
          </a:stretch>
        </p:blipFill>
        <p:spPr bwMode="auto">
          <a:xfrm>
            <a:off x="4627563" y="3581400"/>
            <a:ext cx="40592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r>
              <a:rPr lang="en-US" altLang="en-US" smtClean="0"/>
              <a:t>Activity–Based Costing (ABC)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57400"/>
            <a:ext cx="4343400" cy="3733800"/>
          </a:xfrm>
        </p:spPr>
        <p:txBody>
          <a:bodyPr lIns="90488" tIns="44450" rIns="90488" bIns="44450"/>
          <a:lstStyle/>
          <a:p>
            <a:pPr algn="ctr">
              <a:lnSpc>
                <a:spcPct val="90000"/>
              </a:lnSpc>
              <a:buFont typeface="Times" panose="02020603050405020304" pitchFamily="18" charset="0"/>
              <a:buNone/>
            </a:pPr>
            <a:r>
              <a:rPr lang="en-US" altLang="en-US" smtClean="0">
                <a:cs typeface="Arial" panose="020B0604020202020204" pitchFamily="34" charset="0"/>
              </a:rPr>
              <a:t>   ABC is designed to provide managers with cost information for strategic and other decisions that potentially affect capacity, and therefore, affect “fixed”</a:t>
            </a:r>
            <a:br>
              <a:rPr lang="en-US" altLang="en-US" smtClean="0">
                <a:cs typeface="Arial" panose="020B0604020202020204" pitchFamily="34" charset="0"/>
              </a:rPr>
            </a:br>
            <a:r>
              <a:rPr lang="en-US" altLang="en-US" smtClean="0">
                <a:cs typeface="Arial" panose="020B0604020202020204" pitchFamily="34" charset="0"/>
              </a:rPr>
              <a:t>as well as variable costs.</a:t>
            </a:r>
          </a:p>
        </p:txBody>
      </p:sp>
      <p:grpSp>
        <p:nvGrpSpPr>
          <p:cNvPr id="4101" name="Group 12"/>
          <p:cNvGrpSpPr>
            <a:grpSpLocks/>
          </p:cNvGrpSpPr>
          <p:nvPr/>
        </p:nvGrpSpPr>
        <p:grpSpPr bwMode="auto">
          <a:xfrm>
            <a:off x="4572000" y="2514600"/>
            <a:ext cx="2797175" cy="1600200"/>
            <a:chOff x="5127625" y="2133600"/>
            <a:chExt cx="2797175" cy="1600200"/>
          </a:xfrm>
        </p:grpSpPr>
        <p:graphicFrame>
          <p:nvGraphicFramePr>
            <p:cNvPr id="4105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27625" y="2133600"/>
            <a:ext cx="2797175" cy="160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Clip" r:id="rId5" imgW="8173085" imgH="6010910" progId="MS_ClipArt_Gallery">
                    <p:embed/>
                  </p:oleObj>
                </mc:Choice>
                <mc:Fallback>
                  <p:oleObj name="Clip" r:id="rId5" imgW="8173085" imgH="6010910" progId="MS_ClipArt_Gallery">
                    <p:embed/>
                    <p:pic>
                      <p:nvPicPr>
                        <p:cNvPr id="0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7625" y="2133600"/>
                          <a:ext cx="2797175" cy="160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7961" dir="13500000" algn="ctr" rotWithShape="0">
                                  <a:srgbClr val="00000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6" name="Rectangle 8"/>
            <p:cNvSpPr>
              <a:spLocks noChangeArrowheads="1"/>
            </p:cNvSpPr>
            <p:nvPr/>
          </p:nvSpPr>
          <p:spPr bwMode="auto">
            <a:xfrm>
              <a:off x="5292090" y="2218690"/>
              <a:ext cx="2286000" cy="1187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  <a:cs typeface="Arial" panose="020B0604020202020204" pitchFamily="34" charset="0"/>
                </a:rPr>
                <a:t>ABC is a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chemeClr val="tx2"/>
                  </a:solidFill>
                  <a:cs typeface="Arial" panose="020B0604020202020204" pitchFamily="34" charset="0"/>
                </a:rPr>
                <a:t>good </a:t>
              </a:r>
              <a:r>
                <a:rPr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supplement </a:t>
              </a:r>
              <a:r>
                <a:rPr lang="en-US" altLang="en-US" sz="1800" b="1">
                  <a:solidFill>
                    <a:schemeClr val="tx2"/>
                  </a:solidFill>
                  <a:cs typeface="Arial" panose="020B0604020202020204" pitchFamily="34" charset="0"/>
                </a:rPr>
                <a:t>to our traditional cost system</a:t>
              </a:r>
            </a:p>
          </p:txBody>
        </p:sp>
      </p:grpSp>
      <p:grpSp>
        <p:nvGrpSpPr>
          <p:cNvPr id="4102" name="Group 11"/>
          <p:cNvGrpSpPr>
            <a:grpSpLocks/>
          </p:cNvGrpSpPr>
          <p:nvPr/>
        </p:nvGrpSpPr>
        <p:grpSpPr bwMode="auto">
          <a:xfrm>
            <a:off x="7391400" y="3581400"/>
            <a:ext cx="1189038" cy="990600"/>
            <a:chOff x="7620000" y="2895600"/>
            <a:chExt cx="1189038" cy="990600"/>
          </a:xfrm>
        </p:grpSpPr>
        <p:graphicFrame>
          <p:nvGraphicFramePr>
            <p:cNvPr id="4103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620000" y="2895600"/>
            <a:ext cx="1189038" cy="990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Clip" r:id="rId7" imgW="7190740" imgH="6010910" progId="MS_ClipArt_Gallery">
                    <p:embed/>
                  </p:oleObj>
                </mc:Choice>
                <mc:Fallback>
                  <p:oleObj name="Clip" r:id="rId7" imgW="7190740" imgH="6010910" progId="MS_ClipArt_Gallery">
                    <p:embed/>
                    <p:pic>
                      <p:nvPicPr>
                        <p:cNvPr id="0" name="Object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2895600"/>
                          <a:ext cx="1189038" cy="990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4" name="Rectangle 9"/>
            <p:cNvSpPr>
              <a:spLocks noChangeArrowheads="1"/>
            </p:cNvSpPr>
            <p:nvPr/>
          </p:nvSpPr>
          <p:spPr bwMode="auto">
            <a:xfrm>
              <a:off x="7650163" y="3035300"/>
              <a:ext cx="1082675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chemeClr val="tx2"/>
                  </a:solidFill>
                  <a:cs typeface="Arial" panose="020B0604020202020204" pitchFamily="34" charset="0"/>
                </a:rPr>
                <a:t>I agree!</a:t>
              </a:r>
            </a:p>
          </p:txBody>
        </p:sp>
      </p:grp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2654300"/>
          <a:ext cx="9128125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5" imgW="6153302" imgH="2619451" progId="Excel.Sheet.8">
                  <p:embed/>
                </p:oleObj>
              </mc:Choice>
              <mc:Fallback>
                <p:oleObj name="Worksheet" r:id="rId5" imgW="6153302" imgH="26194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2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54300"/>
                        <a:ext cx="9128125" cy="3898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09588" y="1731963"/>
            <a:ext cx="8115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600">
                <a:cs typeface="Arial" panose="020B0604020202020204" pitchFamily="34" charset="0"/>
              </a:rPr>
              <a:t>At Baxter Battery the following distribution of resource consumption across activity cost pools is determined.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 Assign Overhead Costs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Activity Cost Pools</a:t>
            </a:r>
            <a:endParaRPr lang="en-US" dirty="0" smtClean="0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 Assign Overhead Costs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Activity Cost Pools</a:t>
            </a:r>
            <a:endParaRPr lang="en-US" dirty="0" smtClean="0"/>
          </a:p>
        </p:txBody>
      </p:sp>
      <p:graphicFrame>
        <p:nvGraphicFramePr>
          <p:cNvPr id="23555" name="Object 2"/>
          <p:cNvGraphicFramePr>
            <a:graphicFrameLocks noChangeAspect="1"/>
          </p:cNvGraphicFramePr>
          <p:nvPr/>
        </p:nvGraphicFramePr>
        <p:xfrm>
          <a:off x="0" y="2062163"/>
          <a:ext cx="91440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Worksheet" r:id="rId5" imgW="7734300" imgH="2809951" progId="Excel.Sheet.8">
                  <p:embed/>
                </p:oleObj>
              </mc:Choice>
              <mc:Fallback>
                <p:oleObj name="Worksheet" r:id="rId5" imgW="7734300" imgH="28099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2163"/>
                        <a:ext cx="9144000" cy="32718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"/>
          <p:cNvGraphicFramePr>
            <a:graphicFrameLocks noChangeAspect="1"/>
          </p:cNvGraphicFramePr>
          <p:nvPr/>
        </p:nvGraphicFramePr>
        <p:xfrm>
          <a:off x="4067175" y="1046163"/>
          <a:ext cx="493712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Worksheet" r:id="rId8" imgW="4314749" imgH="2790749" progId="Excel.Sheet.8">
                  <p:embed/>
                </p:oleObj>
              </mc:Choice>
              <mc:Fallback>
                <p:oleObj name="Worksheet" r:id="rId8" imgW="4314749" imgH="27907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46163"/>
                        <a:ext cx="4937125" cy="3184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3600" y="5283200"/>
            <a:ext cx="6096000" cy="1066800"/>
            <a:chOff x="2133600" y="5283200"/>
            <a:chExt cx="6096000" cy="1066800"/>
          </a:xfrm>
        </p:grpSpPr>
        <p:sp>
          <p:nvSpPr>
            <p:cNvPr id="551939" name="Rectangle 3"/>
            <p:cNvSpPr>
              <a:spLocks noChangeArrowheads="1"/>
            </p:cNvSpPr>
            <p:nvPr/>
          </p:nvSpPr>
          <p:spPr bwMode="auto">
            <a:xfrm>
              <a:off x="2133600" y="5283200"/>
              <a:ext cx="6096000" cy="1066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r>
                <a:rPr lang="en-US" sz="2000" dirty="0">
                  <a:latin typeface="Arial" charset="0"/>
                </a:rPr>
                <a:t>Indirect factory wages                             $6,000,000</a:t>
              </a:r>
            </a:p>
            <a:p>
              <a:pPr algn="r">
                <a:defRPr/>
              </a:pPr>
              <a:r>
                <a:rPr lang="en-US" sz="2000" dirty="0">
                  <a:latin typeface="Arial" charset="0"/>
                </a:rPr>
                <a:t>  Percent consumed by customer orders             30%</a:t>
              </a:r>
            </a:p>
            <a:p>
              <a:pPr algn="r">
                <a:defRPr/>
              </a:pPr>
              <a:r>
                <a:rPr lang="en-US" sz="2000" dirty="0">
                  <a:latin typeface="Arial" charset="0"/>
                </a:rPr>
                <a:t>$1,800,000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34200" y="5934075"/>
              <a:ext cx="12192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34200" y="6307138"/>
              <a:ext cx="1219200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34200" y="6272213"/>
              <a:ext cx="1219200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1943" name="AutoShape 7"/>
          <p:cNvCxnSpPr>
            <a:cxnSpLocks noChangeShapeType="1"/>
          </p:cNvCxnSpPr>
          <p:nvPr/>
        </p:nvCxnSpPr>
        <p:spPr bwMode="auto">
          <a:xfrm>
            <a:off x="7775575" y="1976438"/>
            <a:ext cx="377825" cy="3524250"/>
          </a:xfrm>
          <a:prstGeom prst="bentConnector3">
            <a:avLst>
              <a:gd name="adj1" fmla="val 283194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1944" name="AutoShape 8"/>
          <p:cNvCxnSpPr>
            <a:cxnSpLocks noChangeShapeType="1"/>
          </p:cNvCxnSpPr>
          <p:nvPr/>
        </p:nvCxnSpPr>
        <p:spPr bwMode="auto">
          <a:xfrm rot="10800000">
            <a:off x="3140075" y="2924175"/>
            <a:ext cx="3657600" cy="3254375"/>
          </a:xfrm>
          <a:prstGeom prst="bentConnector3">
            <a:avLst>
              <a:gd name="adj1" fmla="val 132153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5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 Assign Overhead Costs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Activity Cost Pools</a:t>
            </a:r>
            <a:endParaRPr lang="en-US" dirty="0" smtClean="0"/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0" y="2062163"/>
          <a:ext cx="91440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Worksheet" r:id="rId5" imgW="7734300" imgH="2809951" progId="Excel.Sheet.8">
                  <p:embed/>
                </p:oleObj>
              </mc:Choice>
              <mc:Fallback>
                <p:oleObj name="Worksheet" r:id="rId5" imgW="7734300" imgH="28099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2163"/>
                        <a:ext cx="9144000" cy="32718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133600" y="5283200"/>
            <a:ext cx="6096000" cy="1066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38100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US" sz="2000" dirty="0">
                <a:latin typeface="Arial" charset="0"/>
              </a:rPr>
              <a:t>Factory equipment depreciation             $3,500,000</a:t>
            </a:r>
          </a:p>
          <a:p>
            <a:pPr algn="r">
              <a:defRPr/>
            </a:pPr>
            <a:r>
              <a:rPr lang="en-US" sz="2000" dirty="0">
                <a:latin typeface="Arial" charset="0"/>
              </a:rPr>
              <a:t>Percent consumed by customer orders            20%</a:t>
            </a:r>
          </a:p>
          <a:p>
            <a:pPr algn="r">
              <a:defRPr/>
            </a:pPr>
            <a:r>
              <a:rPr lang="en-US" sz="2000" dirty="0">
                <a:latin typeface="Arial" charset="0"/>
              </a:rPr>
              <a:t>$  700,000</a:t>
            </a:r>
          </a:p>
        </p:txBody>
      </p:sp>
      <p:cxnSp>
        <p:nvCxnSpPr>
          <p:cNvPr id="24581" name="AutoShape 6"/>
          <p:cNvCxnSpPr>
            <a:cxnSpLocks noChangeShapeType="1"/>
          </p:cNvCxnSpPr>
          <p:nvPr/>
        </p:nvCxnSpPr>
        <p:spPr bwMode="auto">
          <a:xfrm rot="10800000">
            <a:off x="3279775" y="3111500"/>
            <a:ext cx="3349625" cy="3017838"/>
          </a:xfrm>
          <a:prstGeom prst="bentConnector3">
            <a:avLst>
              <a:gd name="adj1" fmla="val 141667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/>
          <p:nvPr/>
        </p:nvCxnSpPr>
        <p:spPr>
          <a:xfrm>
            <a:off x="6934200" y="5934075"/>
            <a:ext cx="1219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3" name="Object 3"/>
          <p:cNvGraphicFramePr>
            <a:graphicFrameLocks noChangeAspect="1"/>
          </p:cNvGraphicFramePr>
          <p:nvPr/>
        </p:nvGraphicFramePr>
        <p:xfrm>
          <a:off x="4067175" y="1046163"/>
          <a:ext cx="493712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Worksheet" r:id="rId8" imgW="4314749" imgH="2790749" progId="Excel.Sheet.8">
                  <p:embed/>
                </p:oleObj>
              </mc:Choice>
              <mc:Fallback>
                <p:oleObj name="Worksheet" r:id="rId8" imgW="4314749" imgH="279074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2000" contrast="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046163"/>
                        <a:ext cx="4937125" cy="31845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934200" y="6272213"/>
            <a:ext cx="12192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37375" y="6308725"/>
            <a:ext cx="1219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6" name="AutoShape 8"/>
          <p:cNvCxnSpPr>
            <a:cxnSpLocks noChangeShapeType="1"/>
          </p:cNvCxnSpPr>
          <p:nvPr/>
        </p:nvCxnSpPr>
        <p:spPr bwMode="auto">
          <a:xfrm>
            <a:off x="7848600" y="2173288"/>
            <a:ext cx="327025" cy="3360737"/>
          </a:xfrm>
          <a:prstGeom prst="bentConnector3">
            <a:avLst>
              <a:gd name="adj1" fmla="val 169903"/>
            </a:avLst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0" y="2062163"/>
          <a:ext cx="91440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Worksheet" r:id="rId5" imgW="7734300" imgH="2809951" progId="Excel.Sheet.8">
                  <p:embed/>
                </p:oleObj>
              </mc:Choice>
              <mc:Fallback>
                <p:oleObj name="Worksheet" r:id="rId5" imgW="7734300" imgH="28099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62163"/>
                        <a:ext cx="9144000" cy="327183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ym typeface="Wingdings" pitchFamily="2" charset="2"/>
              </a:rPr>
              <a:t> Assign Overhead Costs to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    Activity Cost Pools</a:t>
            </a:r>
            <a:endParaRPr lang="en-US" dirty="0" smtClean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3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462213"/>
            <a:ext cx="5334000" cy="113823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Compute activity</a:t>
            </a:r>
            <a:b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</a:b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rates for cost pools.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 </a:t>
            </a:r>
            <a:r>
              <a:rPr lang="en-US" altLang="en-US" smtClean="0"/>
              <a:t>Calculate Activity Rates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09713"/>
            <a:ext cx="8686800" cy="3671887"/>
          </a:xfrm>
        </p:spPr>
        <p:txBody>
          <a:bodyPr/>
          <a:lstStyle/>
          <a:p>
            <a:pPr algn="ctr">
              <a:buFont typeface="Times" pitchFamily="18" charset="0"/>
              <a:buNone/>
              <a:defRPr/>
            </a:pPr>
            <a:r>
              <a:rPr lang="en-US" dirty="0" smtClean="0"/>
              <a:t>The ABC team determines that Baxter Battery will have these total activities for each activity cost pool:</a:t>
            </a:r>
          </a:p>
          <a:p>
            <a:pPr lvl="1">
              <a:buClrTx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10,000 customer orders,</a:t>
            </a:r>
          </a:p>
          <a:p>
            <a:pPr lvl="1">
              <a:buClrTx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4,000 design changes,</a:t>
            </a:r>
          </a:p>
          <a:p>
            <a:pPr lvl="1">
              <a:buClrTx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800,000 machine-hours,</a:t>
            </a:r>
          </a:p>
          <a:p>
            <a:pPr lvl="1">
              <a:buClrTx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2,000 customers served.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5800" y="4999038"/>
            <a:ext cx="7772400" cy="140176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6600"/>
                </a:solidFill>
                <a:latin typeface="Arial" charset="0"/>
              </a:rPr>
              <a:t>Now the team can compute the individual activity rates by dividing the total cost for each activity by the total activity levels.</a:t>
            </a:r>
          </a:p>
        </p:txBody>
      </p:sp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2"/>
          <a:stretch>
            <a:fillRect/>
          </a:stretch>
        </p:blipFill>
        <p:spPr bwMode="auto">
          <a:xfrm>
            <a:off x="5791200" y="2622550"/>
            <a:ext cx="26511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6838" y="1524000"/>
          <a:ext cx="896620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Worksheet" r:id="rId5" imgW="4714951" imgH="1609649" progId="Excel.Sheet.8">
                  <p:embed/>
                </p:oleObj>
              </mc:Choice>
              <mc:Fallback>
                <p:oleObj name="Worksheet" r:id="rId5" imgW="4714951" imgH="160964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1524000"/>
                        <a:ext cx="8966200" cy="301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 </a:t>
            </a:r>
            <a:r>
              <a:rPr lang="en-US" altLang="en-US" smtClean="0"/>
              <a:t>Calculate Activity Rates</a:t>
            </a:r>
          </a:p>
        </p:txBody>
      </p:sp>
      <p:pic>
        <p:nvPicPr>
          <p:cNvPr id="28676" name="Picture 9" descr="C:\Documents and Settings\CWC\Favorites\My Documents\My Pictures\Microsoft Clip Organizer\j033469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1831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87400" y="2362200"/>
            <a:ext cx="4495800" cy="3581400"/>
            <a:chOff x="496" y="1392"/>
            <a:chExt cx="2832" cy="2256"/>
          </a:xfrm>
        </p:grpSpPr>
        <p:sp>
          <p:nvSpPr>
            <p:cNvPr id="29705" name="Line 3"/>
            <p:cNvSpPr>
              <a:spLocks noChangeShapeType="1"/>
            </p:cNvSpPr>
            <p:nvPr/>
          </p:nvSpPr>
          <p:spPr bwMode="auto">
            <a:xfrm>
              <a:off x="1920" y="1392"/>
              <a:ext cx="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4"/>
            <p:cNvSpPr>
              <a:spLocks noChangeShapeType="1"/>
            </p:cNvSpPr>
            <p:nvPr/>
          </p:nvSpPr>
          <p:spPr bwMode="auto">
            <a:xfrm>
              <a:off x="2880" y="1392"/>
              <a:ext cx="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5"/>
            <p:cNvSpPr>
              <a:spLocks noChangeShapeType="1"/>
            </p:cNvSpPr>
            <p:nvPr/>
          </p:nvSpPr>
          <p:spPr bwMode="auto">
            <a:xfrm>
              <a:off x="960" y="1392"/>
              <a:ext cx="0" cy="225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80" name="Rectangle 6"/>
            <p:cNvSpPr>
              <a:spLocks noChangeArrowheads="1"/>
            </p:cNvSpPr>
            <p:nvPr/>
          </p:nvSpPr>
          <p:spPr bwMode="auto">
            <a:xfrm>
              <a:off x="496" y="2112"/>
              <a:ext cx="912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Traced</a:t>
              </a:r>
              <a:endParaRPr lang="en-US" sz="20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8381" name="Rectangle 7"/>
            <p:cNvSpPr>
              <a:spLocks noChangeArrowheads="1"/>
            </p:cNvSpPr>
            <p:nvPr/>
          </p:nvSpPr>
          <p:spPr bwMode="auto">
            <a:xfrm>
              <a:off x="1456" y="2112"/>
              <a:ext cx="912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Traced</a:t>
              </a:r>
              <a:endParaRPr lang="en-US" sz="20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8382" name="Rectangle 8"/>
            <p:cNvSpPr>
              <a:spLocks noChangeArrowheads="1"/>
            </p:cNvSpPr>
            <p:nvPr/>
          </p:nvSpPr>
          <p:spPr bwMode="auto">
            <a:xfrm>
              <a:off x="2416" y="2112"/>
              <a:ext cx="912" cy="1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0000FF"/>
                  </a:solidFill>
                  <a:latin typeface="Arial" charset="0"/>
                </a:rPr>
                <a:t>Traced</a:t>
              </a:r>
              <a:endParaRPr lang="en-US" sz="2000" b="1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</p:grpSp>
      <p:sp>
        <p:nvSpPr>
          <p:cNvPr id="58371" name="Rectangle 10"/>
          <p:cNvSpPr>
            <a:spLocks noChangeArrowheads="1"/>
          </p:cNvSpPr>
          <p:nvPr/>
        </p:nvSpPr>
        <p:spPr bwMode="auto">
          <a:xfrm>
            <a:off x="838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Direct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Materials</a:t>
            </a:r>
          </a:p>
        </p:txBody>
      </p:sp>
      <p:sp>
        <p:nvSpPr>
          <p:cNvPr id="58372" name="Rectangle 11"/>
          <p:cNvSpPr>
            <a:spLocks noChangeArrowheads="1"/>
          </p:cNvSpPr>
          <p:nvPr/>
        </p:nvSpPr>
        <p:spPr bwMode="auto">
          <a:xfrm>
            <a:off x="2362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Direct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Labor</a:t>
            </a:r>
          </a:p>
        </p:txBody>
      </p:sp>
      <p:sp>
        <p:nvSpPr>
          <p:cNvPr id="58373" name="Rectangle 12"/>
          <p:cNvSpPr>
            <a:spLocks noChangeArrowheads="1"/>
          </p:cNvSpPr>
          <p:nvPr/>
        </p:nvSpPr>
        <p:spPr bwMode="auto">
          <a:xfrm>
            <a:off x="3886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Shipping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Costs</a:t>
            </a:r>
          </a:p>
        </p:txBody>
      </p:sp>
      <p:sp>
        <p:nvSpPr>
          <p:cNvPr id="58374" name="Rectangle 13"/>
          <p:cNvSpPr>
            <a:spLocks noChangeArrowheads="1"/>
          </p:cNvSpPr>
          <p:nvPr/>
        </p:nvSpPr>
        <p:spPr bwMode="auto">
          <a:xfrm>
            <a:off x="5410200" y="1676400"/>
            <a:ext cx="35814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Overhead Costs</a:t>
            </a:r>
          </a:p>
        </p:txBody>
      </p:sp>
      <p:sp>
        <p:nvSpPr>
          <p:cNvPr id="562190" name="Rectangle 14"/>
          <p:cNvSpPr>
            <a:spLocks noChangeArrowheads="1"/>
          </p:cNvSpPr>
          <p:nvPr/>
        </p:nvSpPr>
        <p:spPr bwMode="auto">
          <a:xfrm>
            <a:off x="838200" y="5943600"/>
            <a:ext cx="6553200" cy="685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Objects: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Products, Customer Orders, Customers</a:t>
            </a:r>
          </a:p>
        </p:txBody>
      </p:sp>
      <p:sp>
        <p:nvSpPr>
          <p:cNvPr id="56328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Activity–Based Costing at Baxter Battery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ChangeArrowheads="1"/>
          </p:cNvSpPr>
          <p:nvPr/>
        </p:nvSpPr>
        <p:spPr bwMode="auto">
          <a:xfrm>
            <a:off x="838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Direct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Materials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2362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Direct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Labor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3886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Shipping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Costs</a:t>
            </a:r>
          </a:p>
        </p:txBody>
      </p:sp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838200" y="5943600"/>
            <a:ext cx="6553200" cy="685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Objects: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Products, Customer Orders, Customers</a:t>
            </a:r>
          </a:p>
        </p:txBody>
      </p:sp>
      <p:cxnSp>
        <p:nvCxnSpPr>
          <p:cNvPr id="30726" name="AutoShape 13"/>
          <p:cNvCxnSpPr>
            <a:cxnSpLocks noChangeShapeType="1"/>
            <a:stCxn id="60422" idx="2"/>
          </p:cNvCxnSpPr>
          <p:nvPr/>
        </p:nvCxnSpPr>
        <p:spPr bwMode="auto">
          <a:xfrm rot="5400000">
            <a:off x="4000500" y="381000"/>
            <a:ext cx="1219200" cy="5181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Line 14"/>
          <p:cNvSpPr>
            <a:spLocks noChangeShapeType="1"/>
          </p:cNvSpPr>
          <p:nvPr/>
        </p:nvSpPr>
        <p:spPr bwMode="auto">
          <a:xfrm>
            <a:off x="3581400" y="2971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15"/>
          <p:cNvSpPr>
            <a:spLocks noChangeShapeType="1"/>
          </p:cNvSpPr>
          <p:nvPr/>
        </p:nvSpPr>
        <p:spPr bwMode="auto">
          <a:xfrm>
            <a:off x="5143500" y="2971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6"/>
          <p:cNvSpPr>
            <a:spLocks noChangeShapeType="1"/>
          </p:cNvSpPr>
          <p:nvPr/>
        </p:nvSpPr>
        <p:spPr bwMode="auto">
          <a:xfrm>
            <a:off x="6629400" y="2971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730" name="AutoShape 17"/>
          <p:cNvCxnSpPr>
            <a:cxnSpLocks noChangeShapeType="1"/>
            <a:stCxn id="60422" idx="2"/>
          </p:cNvCxnSpPr>
          <p:nvPr/>
        </p:nvCxnSpPr>
        <p:spPr bwMode="auto">
          <a:xfrm rot="16200000" flipH="1">
            <a:off x="7112000" y="2451100"/>
            <a:ext cx="1219200" cy="1041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1" name="Text Box 18"/>
          <p:cNvSpPr txBox="1">
            <a:spLocks noChangeArrowheads="1"/>
          </p:cNvSpPr>
          <p:nvPr/>
        </p:nvSpPr>
        <p:spPr bwMode="auto">
          <a:xfrm>
            <a:off x="3581400" y="2557463"/>
            <a:ext cx="449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cs typeface="Arial" panose="020B0604020202020204" pitchFamily="34" charset="0"/>
              </a:rPr>
              <a:t>First-Stage Allocation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2954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Customer</a:t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Orders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43942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Order</a:t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Size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9436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Customer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Relations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75184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867025" y="3590925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Changes</a:t>
            </a:r>
          </a:p>
        </p:txBody>
      </p:sp>
      <p:sp>
        <p:nvSpPr>
          <p:cNvPr id="57362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Activity–Based Costing at Baxter Battery</a:t>
            </a:r>
          </a:p>
        </p:txBody>
      </p:sp>
      <p:sp>
        <p:nvSpPr>
          <p:cNvPr id="60422" name="Rectangle 12"/>
          <p:cNvSpPr>
            <a:spLocks noChangeArrowheads="1"/>
          </p:cNvSpPr>
          <p:nvPr/>
        </p:nvSpPr>
        <p:spPr bwMode="auto">
          <a:xfrm>
            <a:off x="5410200" y="1676400"/>
            <a:ext cx="35814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Overhead Costs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1981200" y="4292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3581400" y="4292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143500" y="4292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6629400" y="42926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8229600" y="4292600"/>
            <a:ext cx="0" cy="180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838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Direct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Materials</a:t>
            </a:r>
          </a:p>
        </p:txBody>
      </p:sp>
      <p:sp>
        <p:nvSpPr>
          <p:cNvPr id="62472" name="Rectangle 9"/>
          <p:cNvSpPr>
            <a:spLocks noChangeArrowheads="1"/>
          </p:cNvSpPr>
          <p:nvPr/>
        </p:nvSpPr>
        <p:spPr bwMode="auto">
          <a:xfrm>
            <a:off x="2362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Direct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Labor</a:t>
            </a:r>
          </a:p>
        </p:txBody>
      </p:sp>
      <p:sp>
        <p:nvSpPr>
          <p:cNvPr id="62473" name="Rectangle 10"/>
          <p:cNvSpPr>
            <a:spLocks noChangeArrowheads="1"/>
          </p:cNvSpPr>
          <p:nvPr/>
        </p:nvSpPr>
        <p:spPr bwMode="auto">
          <a:xfrm>
            <a:off x="3886200" y="1676400"/>
            <a:ext cx="14478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Shipping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Costs</a:t>
            </a:r>
          </a:p>
        </p:txBody>
      </p:sp>
      <p:sp>
        <p:nvSpPr>
          <p:cNvPr id="566283" name="Rectangle 11"/>
          <p:cNvSpPr>
            <a:spLocks noChangeArrowheads="1"/>
          </p:cNvSpPr>
          <p:nvPr/>
        </p:nvSpPr>
        <p:spPr bwMode="auto">
          <a:xfrm>
            <a:off x="838200" y="5943600"/>
            <a:ext cx="6553200" cy="6858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Cost Objects: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Products, Customer Orders, Customers</a:t>
            </a:r>
          </a:p>
        </p:txBody>
      </p:sp>
      <p:sp>
        <p:nvSpPr>
          <p:cNvPr id="566284" name="Rectangle 12"/>
          <p:cNvSpPr>
            <a:spLocks noChangeArrowheads="1"/>
          </p:cNvSpPr>
          <p:nvPr/>
        </p:nvSpPr>
        <p:spPr bwMode="auto">
          <a:xfrm>
            <a:off x="12954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Customer</a:t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Orders</a:t>
            </a:r>
          </a:p>
        </p:txBody>
      </p:sp>
      <p:sp>
        <p:nvSpPr>
          <p:cNvPr id="566286" name="Rectangle 14"/>
          <p:cNvSpPr>
            <a:spLocks noChangeArrowheads="1"/>
          </p:cNvSpPr>
          <p:nvPr/>
        </p:nvSpPr>
        <p:spPr bwMode="auto">
          <a:xfrm>
            <a:off x="43942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Order</a:t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Size</a:t>
            </a:r>
          </a:p>
        </p:txBody>
      </p:sp>
      <p:sp>
        <p:nvSpPr>
          <p:cNvPr id="566287" name="Rectangle 15"/>
          <p:cNvSpPr>
            <a:spLocks noChangeArrowheads="1"/>
          </p:cNvSpPr>
          <p:nvPr/>
        </p:nvSpPr>
        <p:spPr bwMode="auto">
          <a:xfrm>
            <a:off x="59436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Customer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Relations</a:t>
            </a:r>
          </a:p>
        </p:txBody>
      </p:sp>
      <p:sp>
        <p:nvSpPr>
          <p:cNvPr id="566288" name="Rectangle 16"/>
          <p:cNvSpPr>
            <a:spLocks noChangeArrowheads="1"/>
          </p:cNvSpPr>
          <p:nvPr/>
        </p:nvSpPr>
        <p:spPr bwMode="auto">
          <a:xfrm>
            <a:off x="7518400" y="3581400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Other</a:t>
            </a:r>
          </a:p>
        </p:txBody>
      </p:sp>
      <p:cxnSp>
        <p:nvCxnSpPr>
          <p:cNvPr id="31759" name="AutoShape 18"/>
          <p:cNvCxnSpPr>
            <a:cxnSpLocks noChangeShapeType="1"/>
            <a:stCxn id="62479" idx="2"/>
            <a:endCxn id="566284" idx="0"/>
          </p:cNvCxnSpPr>
          <p:nvPr/>
        </p:nvCxnSpPr>
        <p:spPr bwMode="auto">
          <a:xfrm rot="5400000">
            <a:off x="4000500" y="381000"/>
            <a:ext cx="1219200" cy="51816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0" name="Line 19"/>
          <p:cNvSpPr>
            <a:spLocks noChangeShapeType="1"/>
          </p:cNvSpPr>
          <p:nvPr/>
        </p:nvSpPr>
        <p:spPr bwMode="auto">
          <a:xfrm>
            <a:off x="3581400" y="2971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20"/>
          <p:cNvSpPr>
            <a:spLocks noChangeShapeType="1"/>
          </p:cNvSpPr>
          <p:nvPr/>
        </p:nvSpPr>
        <p:spPr bwMode="auto">
          <a:xfrm>
            <a:off x="5143500" y="2971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Line 21"/>
          <p:cNvSpPr>
            <a:spLocks noChangeShapeType="1"/>
          </p:cNvSpPr>
          <p:nvPr/>
        </p:nvSpPr>
        <p:spPr bwMode="auto">
          <a:xfrm>
            <a:off x="6629400" y="29718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1763" name="AutoShape 22"/>
          <p:cNvCxnSpPr>
            <a:cxnSpLocks noChangeShapeType="1"/>
            <a:stCxn id="62479" idx="2"/>
            <a:endCxn id="566288" idx="0"/>
          </p:cNvCxnSpPr>
          <p:nvPr/>
        </p:nvCxnSpPr>
        <p:spPr bwMode="auto">
          <a:xfrm rot="16200000" flipH="1">
            <a:off x="7112000" y="2451100"/>
            <a:ext cx="1219200" cy="10414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3581400" y="2557463"/>
            <a:ext cx="4495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cs typeface="Arial" panose="020B0604020202020204" pitchFamily="34" charset="0"/>
              </a:rPr>
              <a:t>First-Stage Allocation</a:t>
            </a:r>
          </a:p>
        </p:txBody>
      </p:sp>
      <p:sp>
        <p:nvSpPr>
          <p:cNvPr id="566296" name="Rectangle 24"/>
          <p:cNvSpPr>
            <a:spLocks noChangeArrowheads="1"/>
          </p:cNvSpPr>
          <p:nvPr/>
        </p:nvSpPr>
        <p:spPr bwMode="auto">
          <a:xfrm>
            <a:off x="1371600" y="4495800"/>
            <a:ext cx="7543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Second-Stage Allocations</a:t>
            </a:r>
          </a:p>
        </p:txBody>
      </p:sp>
      <p:sp>
        <p:nvSpPr>
          <p:cNvPr id="62487" name="Rectangle 25"/>
          <p:cNvSpPr>
            <a:spLocks noChangeArrowheads="1"/>
          </p:cNvSpPr>
          <p:nvPr/>
        </p:nvSpPr>
        <p:spPr bwMode="auto">
          <a:xfrm>
            <a:off x="1244600" y="5181600"/>
            <a:ext cx="1447800" cy="304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$/Order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88" name="Rectangle 26"/>
          <p:cNvSpPr>
            <a:spLocks noChangeArrowheads="1"/>
          </p:cNvSpPr>
          <p:nvPr/>
        </p:nvSpPr>
        <p:spPr bwMode="auto">
          <a:xfrm>
            <a:off x="2844800" y="5181600"/>
            <a:ext cx="1447800" cy="304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$/Change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89" name="Rectangle 27"/>
          <p:cNvSpPr>
            <a:spLocks noChangeArrowheads="1"/>
          </p:cNvSpPr>
          <p:nvPr/>
        </p:nvSpPr>
        <p:spPr bwMode="auto">
          <a:xfrm>
            <a:off x="4394200" y="5181600"/>
            <a:ext cx="1447800" cy="304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$/MH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90" name="Rectangle 28"/>
          <p:cNvSpPr>
            <a:spLocks noChangeArrowheads="1"/>
          </p:cNvSpPr>
          <p:nvPr/>
        </p:nvSpPr>
        <p:spPr bwMode="auto">
          <a:xfrm>
            <a:off x="5930900" y="5181600"/>
            <a:ext cx="1447800" cy="304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charset="0"/>
              </a:rPr>
              <a:t>$/Customer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91" name="Rectangle 29"/>
          <p:cNvSpPr>
            <a:spLocks noChangeArrowheads="1"/>
          </p:cNvSpPr>
          <p:nvPr/>
        </p:nvSpPr>
        <p:spPr bwMode="auto">
          <a:xfrm>
            <a:off x="7493000" y="6146800"/>
            <a:ext cx="1447800" cy="304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Unallocated</a:t>
            </a:r>
          </a:p>
        </p:txBody>
      </p:sp>
      <p:sp>
        <p:nvSpPr>
          <p:cNvPr id="566302" name="Rectangle 30"/>
          <p:cNvSpPr>
            <a:spLocks noChangeArrowheads="1"/>
          </p:cNvSpPr>
          <p:nvPr/>
        </p:nvSpPr>
        <p:spPr bwMode="auto">
          <a:xfrm>
            <a:off x="2867025" y="3590925"/>
            <a:ext cx="1447800" cy="685800"/>
          </a:xfrm>
          <a:prstGeom prst="rect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Design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Changes</a:t>
            </a:r>
          </a:p>
        </p:txBody>
      </p:sp>
      <p:sp>
        <p:nvSpPr>
          <p:cNvPr id="5839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Activity–Based Costing at Baxter Battery</a:t>
            </a:r>
          </a:p>
        </p:txBody>
      </p:sp>
      <p:sp>
        <p:nvSpPr>
          <p:cNvPr id="62479" name="Rectangle 17"/>
          <p:cNvSpPr>
            <a:spLocks noChangeArrowheads="1"/>
          </p:cNvSpPr>
          <p:nvPr/>
        </p:nvSpPr>
        <p:spPr bwMode="auto">
          <a:xfrm>
            <a:off x="5410200" y="1676400"/>
            <a:ext cx="3581400" cy="685800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charset="0"/>
              </a:rPr>
              <a:t>Overhead Costs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782763" y="2309813"/>
            <a:ext cx="5562600" cy="21859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Understand activity-based costing and how it differs from a traditional costing system.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4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462213"/>
            <a:ext cx="5334000" cy="1662112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Assign costs to a cost object using a second-stage allocation.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1450"/>
            <a:ext cx="7772400" cy="768350"/>
          </a:xfrm>
        </p:spPr>
        <p:txBody>
          <a:bodyPr/>
          <a:lstStyle/>
          <a:p>
            <a:pPr algn="ctr">
              <a:buFont typeface="Times" panose="02020603050405020304" pitchFamily="18" charset="0"/>
              <a:buNone/>
            </a:pPr>
            <a:r>
              <a:rPr lang="en-US" altLang="en-US" b="1" u="sng" smtClean="0">
                <a:cs typeface="Arial" panose="020B0604020202020204" pitchFamily="34" charset="0"/>
              </a:rPr>
              <a:t>Baxter Battery Information</a:t>
            </a:r>
          </a:p>
        </p:txBody>
      </p:sp>
      <p:sp>
        <p:nvSpPr>
          <p:cNvPr id="568324" name="Rectangle 4"/>
          <p:cNvSpPr>
            <a:spLocks noChangeArrowheads="1"/>
          </p:cNvSpPr>
          <p:nvPr/>
        </p:nvSpPr>
        <p:spPr bwMode="auto">
          <a:xfrm>
            <a:off x="457200" y="1981200"/>
            <a:ext cx="6781800" cy="18288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000" b="1" u="sng" dirty="0">
                <a:solidFill>
                  <a:srgbClr val="0000FF"/>
                </a:solidFill>
              </a:rPr>
              <a:t>SureStart</a:t>
            </a:r>
            <a:endParaRPr lang="en-US" sz="2000" b="1" dirty="0">
              <a:solidFill>
                <a:srgbClr val="0000FF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Requires no new design resources.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800,000 batteries ordered with 4,000 separate orders.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Each SureStart requires 36 minutes of machine</a:t>
            </a:r>
            <a:b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 for a total of 480,000 machine-hours.</a:t>
            </a:r>
          </a:p>
        </p:txBody>
      </p:sp>
      <p:sp>
        <p:nvSpPr>
          <p:cNvPr id="568325" name="Rectangle 5"/>
          <p:cNvSpPr>
            <a:spLocks noChangeArrowheads="1"/>
          </p:cNvSpPr>
          <p:nvPr/>
        </p:nvSpPr>
        <p:spPr bwMode="auto">
          <a:xfrm>
            <a:off x="1905000" y="4038600"/>
            <a:ext cx="6858000" cy="23622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000" b="1" u="sng" dirty="0">
                <a:solidFill>
                  <a:srgbClr val="0000FF"/>
                </a:solidFill>
              </a:rPr>
              <a:t>LongLife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Requires new design resources.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</a:rPr>
              <a:t>400,000 batteries ordered with 6,000 separate orders.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/>
              <a:t>4,000 custom </a:t>
            </a:r>
            <a:r>
              <a:rPr lang="en-US" sz="2000" dirty="0">
                <a:solidFill>
                  <a:srgbClr val="000000"/>
                </a:solidFill>
              </a:rPr>
              <a:t>designs prepared.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Each LongLife requires 48 minutes of machine</a:t>
            </a:r>
            <a:b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 for a total of 320,000 machine-hours.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79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 </a:t>
            </a:r>
            <a:r>
              <a:rPr lang="en-US" altLang="en-US" smtClean="0"/>
              <a:t>Assigning Overhead to Products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23838" y="1524000"/>
          <a:ext cx="54387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Worksheet" r:id="rId5" imgW="4276773" imgH="1238179" progId="Excel.Sheet.8">
                  <p:embed/>
                </p:oleObj>
              </mc:Choice>
              <mc:Fallback>
                <p:oleObj name="Worksheet" r:id="rId5" imgW="4276773" imgH="123817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1524000"/>
                        <a:ext cx="5438775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352800" y="3770313"/>
          <a:ext cx="553402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Worksheet" r:id="rId8" imgW="4467149" imgH="1238179" progId="Excel.Sheet.8">
                  <p:embed/>
                </p:oleObj>
              </mc:Choice>
              <mc:Fallback>
                <p:oleObj name="Worksheet" r:id="rId8" imgW="4467149" imgH="1238179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70313"/>
                        <a:ext cx="5534025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 </a:t>
            </a:r>
            <a:r>
              <a:rPr lang="en-US" altLang="en-US" smtClean="0"/>
              <a:t>Assigning Overhead to Products</a:t>
            </a:r>
          </a:p>
        </p:txBody>
      </p:sp>
      <p:pic>
        <p:nvPicPr>
          <p:cNvPr id="34821" name="Picture 9" descr="C:\Documents and Settings\CWC\Favorites\My Documents\My Pictures\Microsoft Clip Organizer\j0334698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1831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0538" y="1517650"/>
            <a:ext cx="8153400" cy="1149350"/>
          </a:xfrm>
        </p:spPr>
        <p:txBody>
          <a:bodyPr/>
          <a:lstStyle/>
          <a:p>
            <a:pPr algn="ctr">
              <a:lnSpc>
                <a:spcPct val="80000"/>
              </a:lnSpc>
              <a:buFont typeface="Times" panose="02020603050405020304" pitchFamily="18" charset="0"/>
              <a:buNone/>
            </a:pPr>
            <a:r>
              <a:rPr lang="en-US" altLang="en-US" sz="2400" smtClean="0">
                <a:cs typeface="Arial" panose="020B0604020202020204" pitchFamily="34" charset="0"/>
              </a:rPr>
              <a:t>Let’s take a look at how Baxter Battery’s system works for just one of the 2,000 customers – Acme Auto Parts who placed a total of twelve orders. Note that the four orders for LongLifes required a design change.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457200" y="2873375"/>
            <a:ext cx="6400800" cy="12414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Orders</a:t>
            </a: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Eight orders for 60 SureStarts per order.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Four orders for 50 LongLifes per order.</a:t>
            </a:r>
          </a:p>
        </p:txBody>
      </p:sp>
      <p:sp>
        <p:nvSpPr>
          <p:cNvPr id="622596" name="Rectangle 4"/>
          <p:cNvSpPr>
            <a:spLocks noChangeArrowheads="1"/>
          </p:cNvSpPr>
          <p:nvPr/>
        </p:nvSpPr>
        <p:spPr bwMode="auto">
          <a:xfrm>
            <a:off x="1371600" y="4572000"/>
            <a:ext cx="7467600" cy="144780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457200" indent="-457200">
              <a:defRPr/>
            </a:pPr>
            <a:r>
              <a:rPr lang="en-US" sz="2000" b="1" u="sng" dirty="0">
                <a:solidFill>
                  <a:srgbClr val="0000FF"/>
                </a:solidFill>
                <a:latin typeface="Arial" charset="0"/>
              </a:rPr>
              <a:t>Machine-hours</a:t>
            </a:r>
            <a:endParaRPr lang="en-US" sz="2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480 SureStarts required 288 machine-hours.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The 200 LongLifes required 160 machine hours.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Assigning Overhead to Customers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Assigning Overhead to Customers</a:t>
            </a:r>
          </a:p>
        </p:txBody>
      </p:sp>
      <p:graphicFrame>
        <p:nvGraphicFramePr>
          <p:cNvPr id="36867" name="Object 2"/>
          <p:cNvGraphicFramePr>
            <a:graphicFrameLocks noChangeAspect="1"/>
          </p:cNvGraphicFramePr>
          <p:nvPr/>
        </p:nvGraphicFramePr>
        <p:xfrm>
          <a:off x="401638" y="1524000"/>
          <a:ext cx="8356600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Worksheet" r:id="rId5" imgW="3667049" imgH="1400251" progId="Excel.Sheet.8">
                  <p:embed/>
                </p:oleObj>
              </mc:Choice>
              <mc:Fallback>
                <p:oleObj name="Worksheet" r:id="rId5" imgW="3667049" imgH="14002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1524000"/>
                        <a:ext cx="8356600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8" name="Picture 9" descr="C:\Documents and Settings\CWC\Favorites\My Documents\My Pictures\Microsoft Clip Organizer\j033469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16500"/>
            <a:ext cx="183197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 5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905000" y="2462213"/>
            <a:ext cx="5334000" cy="218598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Use activity-based costing to compute product and customer margins.</a:t>
            </a:r>
            <a:endParaRPr lang="en-US" sz="34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288925" y="2973388"/>
          <a:ext cx="8566150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Worksheet" r:id="rId5" imgW="4619549" imgH="1133551" progId="Excel.Sheet.8">
                  <p:embed/>
                </p:oleObj>
              </mc:Choice>
              <mc:Fallback>
                <p:oleObj name="Worksheet" r:id="rId5" imgW="4619549" imgH="11335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973388"/>
                        <a:ext cx="8566150" cy="21018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644525" y="1358900"/>
            <a:ext cx="784701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Product Margin Calculations</a:t>
            </a:r>
          </a:p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first step in computing product margins is to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gather each product’s sales and direct cost data.</a:t>
            </a:r>
          </a:p>
        </p:txBody>
      </p:sp>
      <p:pic>
        <p:nvPicPr>
          <p:cNvPr id="38917" name="Picture 9" descr="C:\Documents and Settings\CWC\Favorites\My Documents\My Pictures\Microsoft Clip Organizer\j0334698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259388"/>
            <a:ext cx="14509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55600" y="1360488"/>
            <a:ext cx="8421688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Product Margin Calculations</a:t>
            </a:r>
          </a:p>
          <a:p>
            <a:pPr algn="ctr" eaLnBrk="1" hangingPunct="1">
              <a:spcBef>
                <a:spcPct val="2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second step in computing product margins is to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incorporate the previously computed </a:t>
            </a: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activity-based</a:t>
            </a:r>
            <a:b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cost assignments</a:t>
            </a:r>
            <a:r>
              <a:rPr lang="en-US" altLang="en-US">
                <a:cs typeface="Arial" panose="020B0604020202020204" pitchFamily="34" charset="0"/>
              </a:rPr>
              <a:t> pertaining to each product.</a:t>
            </a:r>
          </a:p>
        </p:txBody>
      </p:sp>
      <p:graphicFrame>
        <p:nvGraphicFramePr>
          <p:cNvPr id="39940" name="Object 2"/>
          <p:cNvGraphicFramePr>
            <a:graphicFrameLocks noChangeAspect="1"/>
          </p:cNvGraphicFramePr>
          <p:nvPr/>
        </p:nvGraphicFramePr>
        <p:xfrm>
          <a:off x="641350" y="3248025"/>
          <a:ext cx="7812088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Worksheet" r:id="rId5" imgW="4600448" imgH="1781233" progId="Excel.Sheet.8">
                  <p:embed/>
                </p:oleObj>
              </mc:Choice>
              <mc:Fallback>
                <p:oleObj name="Worksheet" r:id="rId5" imgW="4600448" imgH="178123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3248025"/>
                        <a:ext cx="7812088" cy="30003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42900" y="1354138"/>
            <a:ext cx="84582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Product Margin Calculations</a:t>
            </a:r>
          </a:p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third step in computing product margins</a:t>
            </a: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>
                <a:cs typeface="Arial" panose="020B0604020202020204" pitchFamily="34" charset="0"/>
              </a:rPr>
              <a:t>is to deduct each product’s direct and indirect costs   from sales.</a:t>
            </a:r>
          </a:p>
        </p:txBody>
      </p:sp>
      <p:graphicFrame>
        <p:nvGraphicFramePr>
          <p:cNvPr id="40964" name="Object 2"/>
          <p:cNvGraphicFramePr>
            <a:graphicFrameLocks noChangeAspect="1"/>
          </p:cNvGraphicFramePr>
          <p:nvPr/>
        </p:nvGraphicFramePr>
        <p:xfrm>
          <a:off x="209550" y="3314700"/>
          <a:ext cx="86487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Worksheet" r:id="rId5" imgW="5267305" imgH="1952762" progId="Excel.Sheet.8">
                  <p:embed/>
                </p:oleObj>
              </mc:Choice>
              <mc:Fallback>
                <p:oleObj name="Worksheet" r:id="rId5" imgW="5267305" imgH="195276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3314700"/>
                        <a:ext cx="864870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80963" y="3155950"/>
          <a:ext cx="896620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Worksheet" r:id="rId5" imgW="5381458" imgH="1809701" progId="Excel.Sheet.8">
                  <p:embed/>
                </p:oleObj>
              </mc:Choice>
              <mc:Fallback>
                <p:oleObj name="Worksheet" r:id="rId5" imgW="5381458" imgH="180970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3155950"/>
                        <a:ext cx="8966200" cy="30162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406400" y="1357313"/>
            <a:ext cx="83058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Product Margin Calculations</a:t>
            </a:r>
          </a:p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product margins can be reconciled with the company’s net operating income as follows: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5625" y="1647825"/>
            <a:ext cx="8024813" cy="485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ABC differs from traditional cost accounting in three ways.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990600" y="2438400"/>
            <a:ext cx="2819400" cy="9144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Manufacturing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costs</a:t>
            </a:r>
          </a:p>
        </p:txBody>
      </p:sp>
      <p:sp>
        <p:nvSpPr>
          <p:cNvPr id="513029" name="AutoShape 5"/>
          <p:cNvSpPr>
            <a:spLocks noChangeArrowheads="1"/>
          </p:cNvSpPr>
          <p:nvPr/>
        </p:nvSpPr>
        <p:spPr bwMode="auto">
          <a:xfrm>
            <a:off x="5410200" y="2438400"/>
            <a:ext cx="28194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Nonmanufacturing</a:t>
            </a:r>
            <a:br>
              <a:rPr lang="en-US" altLang="en-US" sz="2400">
                <a:cs typeface="Arial" panose="020B0604020202020204" pitchFamily="34" charset="0"/>
              </a:rPr>
            </a:br>
            <a:r>
              <a:rPr lang="en-US" altLang="en-US" sz="2400">
                <a:cs typeface="Arial" panose="020B0604020202020204" pitchFamily="34" charset="0"/>
              </a:rPr>
              <a:t>costs</a:t>
            </a:r>
          </a:p>
        </p:txBody>
      </p:sp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1268413" y="5915025"/>
            <a:ext cx="6615112" cy="485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 </a:t>
            </a:r>
            <a:r>
              <a:rPr lang="en-US" altLang="en-US" sz="2400">
                <a:cs typeface="Arial" panose="020B0604020202020204" pitchFamily="34" charset="0"/>
              </a:rPr>
              <a:t>ABC assigns both types of costs to products.</a:t>
            </a:r>
          </a:p>
        </p:txBody>
      </p:sp>
      <p:sp>
        <p:nvSpPr>
          <p:cNvPr id="12" name="Oval 1031"/>
          <p:cNvSpPr>
            <a:spLocks noChangeArrowheads="1"/>
          </p:cNvSpPr>
          <p:nvPr/>
        </p:nvSpPr>
        <p:spPr bwMode="auto">
          <a:xfrm>
            <a:off x="762000" y="4343400"/>
            <a:ext cx="3276600" cy="1295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Traditional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 costing</a:t>
            </a:r>
          </a:p>
        </p:txBody>
      </p:sp>
      <p:sp>
        <p:nvSpPr>
          <p:cNvPr id="13" name="Oval 1032"/>
          <p:cNvSpPr>
            <a:spLocks noChangeArrowheads="1"/>
          </p:cNvSpPr>
          <p:nvPr/>
        </p:nvSpPr>
        <p:spPr bwMode="auto">
          <a:xfrm>
            <a:off x="5181600" y="4343400"/>
            <a:ext cx="3276600" cy="1295400"/>
          </a:xfrm>
          <a:prstGeom prst="ellipse">
            <a:avLst/>
          </a:prstGeom>
          <a:solidFill>
            <a:srgbClr val="00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ABC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 costing</a:t>
            </a:r>
          </a:p>
        </p:txBody>
      </p:sp>
      <p:cxnSp>
        <p:nvCxnSpPr>
          <p:cNvPr id="6153" name="AutoShape 1033"/>
          <p:cNvCxnSpPr>
            <a:cxnSpLocks noChangeShapeType="1"/>
          </p:cNvCxnSpPr>
          <p:nvPr/>
        </p:nvCxnSpPr>
        <p:spPr bwMode="auto">
          <a:xfrm rot="5400000">
            <a:off x="1912144" y="3855244"/>
            <a:ext cx="97790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AutoShape 1034"/>
          <p:cNvCxnSpPr>
            <a:cxnSpLocks noChangeShapeType="1"/>
          </p:cNvCxnSpPr>
          <p:nvPr/>
        </p:nvCxnSpPr>
        <p:spPr bwMode="auto">
          <a:xfrm>
            <a:off x="2400300" y="3367088"/>
            <a:ext cx="3014663" cy="12049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AutoShape 1033"/>
          <p:cNvCxnSpPr>
            <a:cxnSpLocks noChangeShapeType="1"/>
          </p:cNvCxnSpPr>
          <p:nvPr/>
        </p:nvCxnSpPr>
        <p:spPr bwMode="auto">
          <a:xfrm rot="5400000">
            <a:off x="6317457" y="3840956"/>
            <a:ext cx="977900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29" grpId="0" animBg="1" autoUpdateAnimBg="0"/>
      <p:bldP spid="513030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0" y="1397000"/>
            <a:ext cx="914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Customer Margin Analysis </a:t>
            </a:r>
            <a:br>
              <a:rPr lang="en-US" altLang="en-US" b="1" u="sng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The first step in computing Acme Auto Parts’ customer margin is to gather its sales and direct cost data. </a:t>
            </a:r>
          </a:p>
        </p:txBody>
      </p:sp>
      <p:graphicFrame>
        <p:nvGraphicFramePr>
          <p:cNvPr id="43012" name="Object 2"/>
          <p:cNvGraphicFramePr>
            <a:graphicFrameLocks noChangeAspect="1"/>
          </p:cNvGraphicFramePr>
          <p:nvPr/>
        </p:nvGraphicFramePr>
        <p:xfrm>
          <a:off x="1587500" y="2963863"/>
          <a:ext cx="5935663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Worksheet" r:id="rId5" imgW="2400300" imgH="1295400" progId="Excel.Sheet.8">
                  <p:embed/>
                </p:oleObj>
              </mc:Choice>
              <mc:Fallback>
                <p:oleObj name="Worksheet" r:id="rId5" imgW="2400300" imgH="1295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963863"/>
                        <a:ext cx="5935663" cy="32083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1392238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Customer Margin Analysis </a:t>
            </a:r>
            <a:br>
              <a:rPr lang="en-US" altLang="en-US" b="1" u="sng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The second step is to incorporate Acme Auto Parts’ previously computed </a:t>
            </a:r>
            <a:r>
              <a:rPr lang="en-US" altLang="en-US">
                <a:solidFill>
                  <a:schemeClr val="tx2"/>
                </a:solidFill>
                <a:cs typeface="Arial" panose="020B0604020202020204" pitchFamily="34" charset="0"/>
              </a:rPr>
              <a:t>activity-based cost assignments</a:t>
            </a:r>
            <a:r>
              <a:rPr lang="en-US" altLang="en-US"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1878013" y="2895600"/>
          <a:ext cx="53562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Worksheet" r:id="rId5" imgW="2857454" imgH="2104942" progId="Excel.Sheet.8">
                  <p:embed/>
                </p:oleObj>
              </mc:Choice>
              <mc:Fallback>
                <p:oleObj name="Worksheet" r:id="rId5" imgW="2857454" imgH="210494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2895600"/>
                        <a:ext cx="5356225" cy="3657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ym typeface="Wingdings" panose="05000000000000000000" pitchFamily="2" charset="2"/>
              </a:rPr>
              <a:t> </a:t>
            </a:r>
            <a:r>
              <a:rPr lang="en-US" altLang="en-US" smtClean="0"/>
              <a:t>Prepare Management Reports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3970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 b="1" u="sng">
                <a:cs typeface="Arial" panose="020B0604020202020204" pitchFamily="34" charset="0"/>
              </a:rPr>
              <a:t>Customer Margin Analysis </a:t>
            </a:r>
            <a:r>
              <a:rPr lang="en-US" altLang="en-US" sz="2400" b="1" u="sng">
                <a:cs typeface="Arial" panose="020B0604020202020204" pitchFamily="34" charset="0"/>
              </a:rPr>
              <a:t/>
            </a:r>
            <a:br>
              <a:rPr lang="en-US" altLang="en-US" sz="2400" b="1" u="sng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The third step is to compute Acme Auto Parts’ customer margin of $384 by deducting all its direct and indirect costs from its sales.</a:t>
            </a:r>
          </a:p>
        </p:txBody>
      </p:sp>
      <p:graphicFrame>
        <p:nvGraphicFramePr>
          <p:cNvPr id="45060" name="Object 2"/>
          <p:cNvGraphicFramePr>
            <a:graphicFrameLocks noChangeAspect="1"/>
          </p:cNvGraphicFramePr>
          <p:nvPr/>
        </p:nvGraphicFramePr>
        <p:xfrm>
          <a:off x="1049338" y="3128963"/>
          <a:ext cx="70262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Worksheet" r:id="rId5" imgW="3743383" imgH="1952700" progId="Excel.Sheet.8">
                  <p:embed/>
                </p:oleObj>
              </mc:Choice>
              <mc:Fallback>
                <p:oleObj name="Worksheet" r:id="rId5" imgW="3743383" imgH="19527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3128963"/>
                        <a:ext cx="7026275" cy="36576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Product Margins Computed Using the Traditional Cost System</a:t>
            </a:r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385763" y="2867025"/>
          <a:ext cx="8421687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Worksheet" r:id="rId5" imgW="4591202" imgH="971702" progId="Excel.Sheet.8">
                  <p:embed/>
                </p:oleObj>
              </mc:Choice>
              <mc:Fallback>
                <p:oleObj name="Worksheet" r:id="rId5" imgW="4591202" imgH="97170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2867025"/>
                        <a:ext cx="8421687" cy="17811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31825" y="1720850"/>
            <a:ext cx="7847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first step in computing product margins is to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gather each product’s sales and direct cost data.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9"/>
          <a:stretch>
            <a:fillRect/>
          </a:stretch>
        </p:blipFill>
        <p:spPr bwMode="auto">
          <a:xfrm>
            <a:off x="2933700" y="4765675"/>
            <a:ext cx="32924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10"/>
          <p:cNvGrpSpPr>
            <a:grpSpLocks/>
          </p:cNvGrpSpPr>
          <p:nvPr/>
        </p:nvGrpSpPr>
        <p:grpSpPr bwMode="auto">
          <a:xfrm>
            <a:off x="571500" y="4692650"/>
            <a:ext cx="8353425" cy="646113"/>
            <a:chOff x="360" y="3648"/>
            <a:chExt cx="5262" cy="407"/>
          </a:xfrm>
        </p:grpSpPr>
        <p:sp>
          <p:nvSpPr>
            <p:cNvPr id="47113" name="Text Box 6"/>
            <p:cNvSpPr txBox="1">
              <a:spLocks noChangeArrowheads="1"/>
            </p:cNvSpPr>
            <p:nvPr/>
          </p:nvSpPr>
          <p:spPr bwMode="auto">
            <a:xfrm>
              <a:off x="360" y="3648"/>
              <a:ext cx="1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cs typeface="Arial" panose="020B0604020202020204" pitchFamily="34" charset="0"/>
                </a:rPr>
                <a:t>Plantwide manufacturing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cs typeface="Arial" panose="020B0604020202020204" pitchFamily="34" charset="0"/>
                </a:rPr>
                <a:t>overhead rate</a:t>
              </a:r>
            </a:p>
          </p:txBody>
        </p:sp>
        <p:sp>
          <p:nvSpPr>
            <p:cNvPr id="47114" name="Text Box 7"/>
            <p:cNvSpPr txBox="1">
              <a:spLocks noChangeArrowheads="1"/>
            </p:cNvSpPr>
            <p:nvPr/>
          </p:nvSpPr>
          <p:spPr bwMode="auto">
            <a:xfrm>
              <a:off x="2596" y="3648"/>
              <a:ext cx="9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 u="sng">
                  <a:solidFill>
                    <a:srgbClr val="0000CC"/>
                  </a:solidFill>
                  <a:cs typeface="Arial" panose="020B0604020202020204" pitchFamily="34" charset="0"/>
                </a:rPr>
                <a:t>$14,000,000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cs typeface="Arial" panose="020B0604020202020204" pitchFamily="34" charset="0"/>
                </a:rPr>
                <a:t> 800,000 MH</a:t>
              </a:r>
            </a:p>
          </p:txBody>
        </p:sp>
        <p:sp>
          <p:nvSpPr>
            <p:cNvPr id="47115" name="Text Box 8"/>
            <p:cNvSpPr txBox="1">
              <a:spLocks noChangeArrowheads="1"/>
            </p:cNvSpPr>
            <p:nvPr/>
          </p:nvSpPr>
          <p:spPr bwMode="auto">
            <a:xfrm>
              <a:off x="3628" y="3734"/>
              <a:ext cx="199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cs typeface="Arial" panose="020B0604020202020204" pitchFamily="34" charset="0"/>
                </a:rPr>
                <a:t>=  $17.50 per machine-hour</a:t>
              </a:r>
            </a:p>
          </p:txBody>
        </p:sp>
        <p:sp>
          <p:nvSpPr>
            <p:cNvPr id="47116" name="Text Box 9"/>
            <p:cNvSpPr txBox="1">
              <a:spLocks noChangeArrowheads="1"/>
            </p:cNvSpPr>
            <p:nvPr/>
          </p:nvSpPr>
          <p:spPr bwMode="auto">
            <a:xfrm>
              <a:off x="2304" y="3734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Arial" panose="020B0604020202020204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Arial" panose="020B0604020202020204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Arial" panose="020B0604020202020204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47107" name="Text Box 13"/>
          <p:cNvSpPr txBox="1">
            <a:spLocks noChangeArrowheads="1"/>
          </p:cNvSpPr>
          <p:nvPr/>
        </p:nvSpPr>
        <p:spPr bwMode="auto">
          <a:xfrm>
            <a:off x="457200" y="149225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second step in computing product margins is to compute the plantwide overhead rate. </a:t>
            </a:r>
          </a:p>
        </p:txBody>
      </p:sp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2036763" y="2443163"/>
          <a:ext cx="5133975" cy="20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Worksheet" r:id="rId5" imgW="3448078" imgH="1381239" progId="Excel.Sheet.8">
                  <p:embed/>
                </p:oleObj>
              </mc:Choice>
              <mc:Fallback>
                <p:oleObj name="Worksheet" r:id="rId5" imgW="3448078" imgH="138123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2443163"/>
                        <a:ext cx="5133975" cy="20526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109" name="AutoShape 23"/>
          <p:cNvCxnSpPr>
            <a:cxnSpLocks noChangeShapeType="1"/>
          </p:cNvCxnSpPr>
          <p:nvPr/>
        </p:nvCxnSpPr>
        <p:spPr bwMode="auto">
          <a:xfrm rot="10800000" flipV="1">
            <a:off x="5105400" y="4233863"/>
            <a:ext cx="609600" cy="476250"/>
          </a:xfrm>
          <a:prstGeom prst="bentConnector2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1676400" y="5554663"/>
          <a:ext cx="5583238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Worksheet" r:id="rId8" imgW="3381451" imgH="819302" progId="Excel.Sheet.8">
                  <p:embed/>
                </p:oleObj>
              </mc:Choice>
              <mc:Fallback>
                <p:oleObj name="Worksheet" r:id="rId8" imgW="3381451" imgH="8193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54663"/>
                        <a:ext cx="5583238" cy="1227137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111" name="AutoShape 32"/>
          <p:cNvCxnSpPr>
            <a:cxnSpLocks noChangeShapeType="1"/>
          </p:cNvCxnSpPr>
          <p:nvPr/>
        </p:nvCxnSpPr>
        <p:spPr bwMode="auto">
          <a:xfrm rot="10800000">
            <a:off x="5105400" y="5257800"/>
            <a:ext cx="876300" cy="1252538"/>
          </a:xfrm>
          <a:prstGeom prst="bentConnector2">
            <a:avLst/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Product Margins Computed Using the Traditional Cost System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028"/>
          <p:cNvSpPr txBox="1">
            <a:spLocks noChangeArrowheads="1"/>
          </p:cNvSpPr>
          <p:nvPr/>
        </p:nvSpPr>
        <p:spPr bwMode="auto">
          <a:xfrm>
            <a:off x="557213" y="1657350"/>
            <a:ext cx="8008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third step in computing product margins is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allocate manufacturing overhead to each product.</a:t>
            </a: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/>
        </p:nvGraphicFramePr>
        <p:xfrm>
          <a:off x="92075" y="2830513"/>
          <a:ext cx="8967788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Worksheet" r:id="rId5" imgW="5019751" imgH="981151" progId="Excel.Sheet.8">
                  <p:embed/>
                </p:oleObj>
              </mc:Choice>
              <mc:Fallback>
                <p:oleObj name="Worksheet" r:id="rId5" imgW="5019751" imgH="981151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2830513"/>
                        <a:ext cx="8967788" cy="17335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63500" dir="2212194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33"/>
          <p:cNvGrpSpPr>
            <a:grpSpLocks/>
          </p:cNvGrpSpPr>
          <p:nvPr/>
        </p:nvGrpSpPr>
        <p:grpSpPr bwMode="auto">
          <a:xfrm>
            <a:off x="1944688" y="3673475"/>
            <a:ext cx="6629400" cy="1676400"/>
            <a:chOff x="1296" y="2016"/>
            <a:chExt cx="4176" cy="1056"/>
          </a:xfrm>
        </p:grpSpPr>
        <p:sp>
          <p:nvSpPr>
            <p:cNvPr id="48135" name="Line 1032"/>
            <p:cNvSpPr>
              <a:spLocks noChangeShapeType="1"/>
            </p:cNvSpPr>
            <p:nvPr/>
          </p:nvSpPr>
          <p:spPr bwMode="auto">
            <a:xfrm flipV="1">
              <a:off x="4032" y="2016"/>
              <a:ext cx="912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1" name="Rectangle 1031"/>
            <p:cNvSpPr>
              <a:spLocks noChangeArrowheads="1"/>
            </p:cNvSpPr>
            <p:nvPr/>
          </p:nvSpPr>
          <p:spPr bwMode="auto">
            <a:xfrm>
              <a:off x="1296" y="2736"/>
              <a:ext cx="4176" cy="33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latin typeface="Arial" charset="0"/>
                </a:rPr>
                <a:t>480,000 hours </a:t>
              </a:r>
              <a:r>
                <a:rPr lang="en-US" sz="2400" dirty="0">
                  <a:latin typeface="Arial" charset="0"/>
                  <a:cs typeface="Arial" charset="0"/>
                </a:rPr>
                <a:t>× $17.50 per hour = $8,400,000</a:t>
              </a:r>
              <a:endParaRPr lang="en-US" sz="2400" dirty="0">
                <a:latin typeface="Arial" charset="0"/>
              </a:endParaRPr>
            </a:p>
          </p:txBody>
        </p:sp>
      </p:grpSp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Product Margins Computed Using the Traditional Cost System</a:t>
            </a:r>
          </a:p>
        </p:txBody>
      </p:sp>
      <p:pic>
        <p:nvPicPr>
          <p:cNvPr id="4813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7"/>
          <a:stretch>
            <a:fillRect/>
          </a:stretch>
        </p:blipFill>
        <p:spPr bwMode="auto">
          <a:xfrm>
            <a:off x="3459163" y="5486400"/>
            <a:ext cx="2209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27"/>
          <p:cNvSpPr txBox="1">
            <a:spLocks noChangeArrowheads="1"/>
          </p:cNvSpPr>
          <p:nvPr/>
        </p:nvSpPr>
        <p:spPr bwMode="auto">
          <a:xfrm>
            <a:off x="762000" y="164465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</a:rPr>
              <a:t>The fourth step is to actually compute the product margins.</a:t>
            </a:r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/>
        </p:nvGraphicFramePr>
        <p:xfrm>
          <a:off x="-12700" y="2662238"/>
          <a:ext cx="9144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9" name="Worksheet" r:id="rId5" imgW="8420152" imgH="2049840" progId="Excel.Sheet.8">
                  <p:embed/>
                </p:oleObj>
              </mc:Choice>
              <mc:Fallback>
                <p:oleObj name="Worksheet" r:id="rId5" imgW="8420152" imgH="204984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2662238"/>
                        <a:ext cx="9144000" cy="22098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3"/>
          <p:cNvGraphicFramePr>
            <a:graphicFrameLocks noChangeAspect="1"/>
          </p:cNvGraphicFramePr>
          <p:nvPr/>
        </p:nvGraphicFramePr>
        <p:xfrm>
          <a:off x="914400" y="5181600"/>
          <a:ext cx="52133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Worksheet" r:id="rId8" imgW="3438449" imgH="819302" progId="Excel.Sheet.8">
                  <p:embed/>
                </p:oleObj>
              </mc:Choice>
              <mc:Fallback>
                <p:oleObj name="Worksheet" r:id="rId8" imgW="3438449" imgH="8193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5213350" cy="1219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157" name="AutoShape 1034"/>
          <p:cNvCxnSpPr>
            <a:cxnSpLocks noChangeShapeType="1"/>
          </p:cNvCxnSpPr>
          <p:nvPr/>
        </p:nvCxnSpPr>
        <p:spPr bwMode="auto">
          <a:xfrm flipV="1">
            <a:off x="5943600" y="4411663"/>
            <a:ext cx="2133600" cy="17367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Product Margins Computed Using the Traditional Cost System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585788" y="1604963"/>
          <a:ext cx="7947025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Worksheet" r:id="rId5" imgW="4221421" imgH="1005912" progId="Excel.Sheet.8">
                  <p:embed/>
                </p:oleObj>
              </mc:Choice>
              <mc:Fallback>
                <p:oleObj name="Worksheet" r:id="rId5" imgW="4221421" imgH="100591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604963"/>
                        <a:ext cx="7947025" cy="18923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Rectangle 1029"/>
          <p:cNvSpPr>
            <a:spLocks noChangeArrowheads="1"/>
          </p:cNvSpPr>
          <p:nvPr/>
        </p:nvSpPr>
        <p:spPr bwMode="auto">
          <a:xfrm>
            <a:off x="609600" y="3962400"/>
            <a:ext cx="33528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The traditional cost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system 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overcosts</a:t>
            </a:r>
            <a:r>
              <a:rPr lang="en-US" sz="2400" dirty="0">
                <a:latin typeface="Arial" charset="0"/>
              </a:rPr>
              <a:t> the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SureStarts and reports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 a 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lower </a:t>
            </a:r>
            <a:r>
              <a:rPr lang="en-US" sz="2400" dirty="0">
                <a:latin typeface="Arial" charset="0"/>
              </a:rPr>
              <a:t>product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margin for this product.</a:t>
            </a:r>
          </a:p>
        </p:txBody>
      </p:sp>
      <p:sp>
        <p:nvSpPr>
          <p:cNvPr id="24580" name="Rectangle 1032"/>
          <p:cNvSpPr>
            <a:spLocks noChangeArrowheads="1"/>
          </p:cNvSpPr>
          <p:nvPr/>
        </p:nvSpPr>
        <p:spPr bwMode="auto">
          <a:xfrm>
            <a:off x="5181600" y="3962400"/>
            <a:ext cx="33528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The traditional cost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system 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undercosts</a:t>
            </a:r>
            <a:r>
              <a:rPr lang="en-US" sz="2400" dirty="0">
                <a:latin typeface="Arial" charset="0"/>
              </a:rPr>
              <a:t> the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LongLifes and reports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FF3300"/>
                </a:solidFill>
                <a:latin typeface="Arial" charset="0"/>
              </a:rPr>
              <a:t>higher</a:t>
            </a:r>
            <a:r>
              <a:rPr lang="en-US" sz="2400" dirty="0">
                <a:latin typeface="Arial" charset="0"/>
              </a:rPr>
              <a:t> product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margin for this product.</a:t>
            </a: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Differences Between ABC and Traditional Product Costs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Differences Between ABC and Traditional Product Costs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228600" y="3505200"/>
            <a:ext cx="8686800" cy="236220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Tx/>
              <a:buNone/>
            </a:pPr>
            <a:r>
              <a:rPr lang="en-US" altLang="en-US">
                <a:cs typeface="Arial" panose="020B0604020202020204" pitchFamily="34" charset="0"/>
                <a:sym typeface="Wingdings" panose="05000000000000000000" pitchFamily="2" charset="2"/>
              </a:rPr>
              <a:t>Traditional </a:t>
            </a:r>
            <a:r>
              <a:rPr lang="en-US" altLang="en-US">
                <a:cs typeface="Arial" panose="020B0604020202020204" pitchFamily="34" charset="0"/>
              </a:rPr>
              <a:t>costing allocates all manufacturing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    overhead to products.  ABC costing only assigns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    manufacturing overhead costs consumed by</a:t>
            </a:r>
            <a:br>
              <a:rPr lang="en-US" altLang="en-US">
                <a:cs typeface="Arial" panose="020B0604020202020204" pitchFamily="34" charset="0"/>
              </a:rPr>
            </a:br>
            <a:r>
              <a:rPr lang="en-US" altLang="en-US">
                <a:cs typeface="Arial" panose="020B0604020202020204" pitchFamily="34" charset="0"/>
              </a:rPr>
              <a:t>    products to those products. </a:t>
            </a: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28600" y="1600200"/>
            <a:ext cx="86868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dirty="0">
                <a:latin typeface="Arial" charset="0"/>
              </a:rPr>
              <a:t>There are three reasons why the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reported product margins for the two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costing systems differ from one another.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Differences Between ABC and Traditional Product Costs</a:t>
            </a:r>
          </a:p>
        </p:txBody>
      </p:sp>
      <p:sp>
        <p:nvSpPr>
          <p:cNvPr id="72707" name="Rectangle 1028"/>
          <p:cNvSpPr>
            <a:spLocks noChangeArrowheads="1"/>
          </p:cNvSpPr>
          <p:nvPr/>
        </p:nvSpPr>
        <p:spPr bwMode="auto">
          <a:xfrm>
            <a:off x="228600" y="3429000"/>
            <a:ext cx="8686800" cy="236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  <a:defRPr/>
            </a:pPr>
            <a:r>
              <a:rPr lang="en-US" sz="2800" dirty="0">
                <a:latin typeface="Arial" charset="0"/>
                <a:sym typeface="Wingdings" pitchFamily="2" charset="2"/>
              </a:rPr>
              <a:t> Traditional </a:t>
            </a:r>
            <a:r>
              <a:rPr lang="en-US" sz="2800" dirty="0">
                <a:latin typeface="Arial" charset="0"/>
              </a:rPr>
              <a:t>costing allocates all manufacturing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     overhead costs using a volume-related allocation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     base.  ABC costing also uses non-volume related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     allocation bases.  </a:t>
            </a:r>
          </a:p>
        </p:txBody>
      </p:sp>
      <p:sp>
        <p:nvSpPr>
          <p:cNvPr id="5" name="Rectangle 1029"/>
          <p:cNvSpPr>
            <a:spLocks noChangeArrowheads="1"/>
          </p:cNvSpPr>
          <p:nvPr/>
        </p:nvSpPr>
        <p:spPr bwMode="auto">
          <a:xfrm>
            <a:off x="228600" y="1600200"/>
            <a:ext cx="86868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dirty="0">
                <a:latin typeface="Arial" charset="0"/>
              </a:rPr>
              <a:t>There are three reasons why the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reported product margins for the two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costing systems differ from one another.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sp>
        <p:nvSpPr>
          <p:cNvPr id="51203" name="Text Box 1027"/>
          <p:cNvSpPr txBox="1">
            <a:spLocks noChangeArrowheads="1"/>
          </p:cNvSpPr>
          <p:nvPr/>
        </p:nvSpPr>
        <p:spPr bwMode="auto">
          <a:xfrm>
            <a:off x="414338" y="5838825"/>
            <a:ext cx="8296275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"/>
              <a:defRPr/>
            </a:pPr>
            <a:r>
              <a:rPr lang="en-US" sz="2400" dirty="0">
                <a:latin typeface="Arial" charset="0"/>
                <a:sym typeface="Wingdings" pitchFamily="2" charset="2"/>
              </a:rPr>
              <a:t> </a:t>
            </a:r>
            <a:r>
              <a:rPr lang="en-US" sz="2400" dirty="0">
                <a:latin typeface="Arial" charset="0"/>
              </a:rPr>
              <a:t>ABC does not assign all manufacturing costs to products.</a:t>
            </a:r>
          </a:p>
        </p:txBody>
      </p:sp>
      <p:sp>
        <p:nvSpPr>
          <p:cNvPr id="51204" name="AutoShape 1028"/>
          <p:cNvSpPr>
            <a:spLocks noChangeArrowheads="1"/>
          </p:cNvSpPr>
          <p:nvPr/>
        </p:nvSpPr>
        <p:spPr bwMode="auto">
          <a:xfrm>
            <a:off x="990600" y="2438400"/>
            <a:ext cx="2819400" cy="9144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Manufacturing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costs</a:t>
            </a:r>
          </a:p>
        </p:txBody>
      </p:sp>
      <p:sp>
        <p:nvSpPr>
          <p:cNvPr id="7173" name="AutoShape 1029"/>
          <p:cNvSpPr>
            <a:spLocks noChangeArrowheads="1"/>
          </p:cNvSpPr>
          <p:nvPr/>
        </p:nvSpPr>
        <p:spPr bwMode="auto">
          <a:xfrm>
            <a:off x="5410200" y="2438400"/>
            <a:ext cx="2819400" cy="914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Nonmanufacturing</a:t>
            </a:r>
            <a:br>
              <a:rPr lang="en-US" altLang="en-US" sz="2400">
                <a:cs typeface="Arial" panose="020B0604020202020204" pitchFamily="34" charset="0"/>
              </a:rPr>
            </a:br>
            <a:r>
              <a:rPr lang="en-US" altLang="en-US" sz="2400">
                <a:cs typeface="Arial" panose="020B0604020202020204" pitchFamily="34" charset="0"/>
              </a:rPr>
              <a:t>costs</a:t>
            </a:r>
          </a:p>
        </p:txBody>
      </p:sp>
      <p:sp>
        <p:nvSpPr>
          <p:cNvPr id="51206" name="Oval 1031"/>
          <p:cNvSpPr>
            <a:spLocks noChangeArrowheads="1"/>
          </p:cNvSpPr>
          <p:nvPr/>
        </p:nvSpPr>
        <p:spPr bwMode="auto">
          <a:xfrm>
            <a:off x="762000" y="4343400"/>
            <a:ext cx="3276600" cy="129540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Traditional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 costing</a:t>
            </a:r>
          </a:p>
        </p:txBody>
      </p:sp>
      <p:sp>
        <p:nvSpPr>
          <p:cNvPr id="51207" name="Oval 1032"/>
          <p:cNvSpPr>
            <a:spLocks noChangeArrowheads="1"/>
          </p:cNvSpPr>
          <p:nvPr/>
        </p:nvSpPr>
        <p:spPr bwMode="auto">
          <a:xfrm>
            <a:off x="5181600" y="4343400"/>
            <a:ext cx="3276600" cy="1295400"/>
          </a:xfrm>
          <a:prstGeom prst="ellipse">
            <a:avLst/>
          </a:prstGeom>
          <a:solidFill>
            <a:srgbClr val="0099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ABC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product costing</a:t>
            </a:r>
          </a:p>
        </p:txBody>
      </p:sp>
      <p:cxnSp>
        <p:nvCxnSpPr>
          <p:cNvPr id="7176" name="AutoShape 1033"/>
          <p:cNvCxnSpPr>
            <a:cxnSpLocks noChangeShapeType="1"/>
            <a:endCxn id="51206" idx="0"/>
          </p:cNvCxnSpPr>
          <p:nvPr/>
        </p:nvCxnSpPr>
        <p:spPr bwMode="auto">
          <a:xfrm rot="5400000">
            <a:off x="1912144" y="3855244"/>
            <a:ext cx="977900" cy="158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AutoShape 1034"/>
          <p:cNvCxnSpPr>
            <a:cxnSpLocks noChangeShapeType="1"/>
          </p:cNvCxnSpPr>
          <p:nvPr/>
        </p:nvCxnSpPr>
        <p:spPr bwMode="auto">
          <a:xfrm>
            <a:off x="2400300" y="3367088"/>
            <a:ext cx="3014663" cy="12049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Text Box 1036"/>
          <p:cNvSpPr txBox="1">
            <a:spLocks noChangeArrowheads="1"/>
          </p:cNvSpPr>
          <p:nvPr/>
        </p:nvSpPr>
        <p:spPr bwMode="auto">
          <a:xfrm rot="-5400000">
            <a:off x="1947862" y="36210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All</a:t>
            </a:r>
          </a:p>
        </p:txBody>
      </p:sp>
      <p:sp>
        <p:nvSpPr>
          <p:cNvPr id="7179" name="Text Box 1037"/>
          <p:cNvSpPr txBox="1">
            <a:spLocks noChangeArrowheads="1"/>
          </p:cNvSpPr>
          <p:nvPr/>
        </p:nvSpPr>
        <p:spPr bwMode="auto">
          <a:xfrm rot="1309165">
            <a:off x="3302000" y="3590925"/>
            <a:ext cx="1436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Most, but</a:t>
            </a:r>
            <a:b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not all</a:t>
            </a:r>
          </a:p>
        </p:txBody>
      </p:sp>
      <p:sp>
        <p:nvSpPr>
          <p:cNvPr id="7180" name="Text Box 1038"/>
          <p:cNvSpPr txBox="1">
            <a:spLocks noChangeArrowheads="1"/>
          </p:cNvSpPr>
          <p:nvPr/>
        </p:nvSpPr>
        <p:spPr bwMode="auto">
          <a:xfrm rot="-5400000">
            <a:off x="6138862" y="3606801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cs typeface="Arial" panose="020B0604020202020204" pitchFamily="34" charset="0"/>
              </a:rPr>
              <a:t>Some</a:t>
            </a:r>
          </a:p>
        </p:txBody>
      </p:sp>
      <p:sp>
        <p:nvSpPr>
          <p:cNvPr id="13325" name="Text Box 3"/>
          <p:cNvSpPr txBox="1">
            <a:spLocks noChangeArrowheads="1"/>
          </p:cNvSpPr>
          <p:nvPr/>
        </p:nvSpPr>
        <p:spPr bwMode="auto">
          <a:xfrm>
            <a:off x="555625" y="1647825"/>
            <a:ext cx="8024813" cy="485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ABC differs from traditional cost accounting in three ways.</a:t>
            </a:r>
          </a:p>
        </p:txBody>
      </p:sp>
      <p:cxnSp>
        <p:nvCxnSpPr>
          <p:cNvPr id="7182" name="AutoShape 1033"/>
          <p:cNvCxnSpPr>
            <a:cxnSpLocks noChangeShapeType="1"/>
          </p:cNvCxnSpPr>
          <p:nvPr/>
        </p:nvCxnSpPr>
        <p:spPr bwMode="auto">
          <a:xfrm rot="5400000">
            <a:off x="6317457" y="3840956"/>
            <a:ext cx="977900" cy="158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mtClean="0"/>
              <a:t>Differences Between ABC and Traditional Product Costs</a:t>
            </a:r>
          </a:p>
        </p:txBody>
      </p:sp>
      <p:sp>
        <p:nvSpPr>
          <p:cNvPr id="65539" name="Rectangle 1028"/>
          <p:cNvSpPr>
            <a:spLocks noChangeArrowheads="1"/>
          </p:cNvSpPr>
          <p:nvPr/>
        </p:nvSpPr>
        <p:spPr bwMode="auto">
          <a:xfrm>
            <a:off x="228600" y="3124200"/>
            <a:ext cx="8686800" cy="335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  <a:defRPr/>
            </a:pPr>
            <a:r>
              <a:rPr lang="en-US" sz="2800" dirty="0">
                <a:sym typeface="Wingdings" pitchFamily="2" charset="2"/>
              </a:rPr>
              <a:t> Traditional costing disregards selling and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   administrative expenses because they are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   assumed to be period expenses. ABC costing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   directly traces shipping costs to products and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   includes nonmanufacturing overhead costs caused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   by products in the activity cost pools that are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    assigned to products.</a:t>
            </a:r>
            <a:endParaRPr lang="en-US" sz="2800" dirty="0"/>
          </a:p>
        </p:txBody>
      </p:sp>
      <p:sp>
        <p:nvSpPr>
          <p:cNvPr id="73732" name="Rectangle 1029"/>
          <p:cNvSpPr>
            <a:spLocks noChangeArrowheads="1"/>
          </p:cNvSpPr>
          <p:nvPr/>
        </p:nvSpPr>
        <p:spPr bwMode="auto">
          <a:xfrm>
            <a:off x="228600" y="1600200"/>
            <a:ext cx="868680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dirty="0">
                <a:latin typeface="Arial" charset="0"/>
              </a:rPr>
              <a:t>There are three reasons why the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reported product margins for the two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costing systems differ from one another.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Targeting Process Improvement</a:t>
            </a:r>
          </a:p>
        </p:txBody>
      </p:sp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3425825" y="1371600"/>
            <a:ext cx="5032375" cy="26781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Activity-based management </a:t>
            </a:r>
            <a:r>
              <a:rPr lang="en-US" sz="24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is used in conjunction with ABC to identify areas that would benefit from process improvements by focusing on activities to eliminate waste, decrease processing time, and reduce defects.</a:t>
            </a:r>
          </a:p>
        </p:txBody>
      </p:sp>
      <p:sp>
        <p:nvSpPr>
          <p:cNvPr id="582663" name="Text Box 7"/>
          <p:cNvSpPr txBox="1">
            <a:spLocks noChangeArrowheads="1"/>
          </p:cNvSpPr>
          <p:nvPr/>
        </p:nvSpPr>
        <p:spPr bwMode="auto">
          <a:xfrm>
            <a:off x="685800" y="5410200"/>
            <a:ext cx="7696200" cy="1196975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Benchmarking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can be used to compare activity cost information with standards of performance achieved by other organizations.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6511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4343400"/>
            <a:ext cx="868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ABC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activity rates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can also provide valuable clues concerning where there is waste and the opportunity for improvement.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8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3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Activity-Based Costing and External Reporting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133600" y="2190750"/>
            <a:ext cx="4876800" cy="8509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Most companies do not use ABC</a:t>
            </a:r>
            <a:br>
              <a:rPr lang="en-US" sz="2400" dirty="0"/>
            </a:br>
            <a:r>
              <a:rPr lang="en-US" sz="2400" dirty="0"/>
              <a:t>for external reporting because . . .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914400" y="3049588"/>
            <a:ext cx="7315200" cy="297021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200" dirty="0">
                <a:latin typeface="Arial" charset="0"/>
              </a:rPr>
              <a:t>External reports are less detailed than internal reports.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200" dirty="0">
                <a:latin typeface="Arial" charset="0"/>
              </a:rPr>
              <a:t>It may be difficult to make changes to the company’s accounting system.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200" dirty="0">
                <a:latin typeface="Arial" charset="0"/>
              </a:rPr>
              <a:t>ABC does not conform to GAAP.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200" dirty="0">
                <a:latin typeface="Arial" charset="0"/>
              </a:rPr>
              <a:t>Auditors may be suspect of the subjective allocation process based on interviews with employees.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ABC Limitations</a:t>
            </a:r>
          </a:p>
        </p:txBody>
      </p:sp>
      <p:sp>
        <p:nvSpPr>
          <p:cNvPr id="586755" name="AutoShape 3"/>
          <p:cNvSpPr>
            <a:spLocks noChangeArrowheads="1"/>
          </p:cNvSpPr>
          <p:nvPr/>
        </p:nvSpPr>
        <p:spPr bwMode="auto">
          <a:xfrm>
            <a:off x="533400" y="1828800"/>
            <a:ext cx="3276600" cy="1143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Substantial resources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required to implement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maintain.</a:t>
            </a:r>
          </a:p>
        </p:txBody>
      </p:sp>
      <p:sp>
        <p:nvSpPr>
          <p:cNvPr id="586756" name="AutoShape 4"/>
          <p:cNvSpPr>
            <a:spLocks noChangeArrowheads="1"/>
          </p:cNvSpPr>
          <p:nvPr/>
        </p:nvSpPr>
        <p:spPr bwMode="auto">
          <a:xfrm>
            <a:off x="5257800" y="1828800"/>
            <a:ext cx="3276600" cy="1143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Resistance to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unfamiliar numbers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and reports.</a:t>
            </a:r>
          </a:p>
        </p:txBody>
      </p:sp>
      <p:sp>
        <p:nvSpPr>
          <p:cNvPr id="586757" name="AutoShape 5"/>
          <p:cNvSpPr>
            <a:spLocks noChangeArrowheads="1"/>
          </p:cNvSpPr>
          <p:nvPr/>
        </p:nvSpPr>
        <p:spPr bwMode="auto">
          <a:xfrm>
            <a:off x="533400" y="3657600"/>
            <a:ext cx="3276600" cy="114300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Desire to fully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allocate all costs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to products.</a:t>
            </a:r>
          </a:p>
        </p:txBody>
      </p:sp>
      <p:sp>
        <p:nvSpPr>
          <p:cNvPr id="586758" name="AutoShape 6"/>
          <p:cNvSpPr>
            <a:spLocks noChangeArrowheads="1"/>
          </p:cNvSpPr>
          <p:nvPr/>
        </p:nvSpPr>
        <p:spPr bwMode="auto">
          <a:xfrm>
            <a:off x="5257800" y="3657600"/>
            <a:ext cx="3276600" cy="1143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Potential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misinterpretation of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unfamiliar numbers.</a:t>
            </a:r>
          </a:p>
        </p:txBody>
      </p:sp>
      <p:sp>
        <p:nvSpPr>
          <p:cNvPr id="586759" name="AutoShape 7"/>
          <p:cNvSpPr>
            <a:spLocks noChangeArrowheads="1"/>
          </p:cNvSpPr>
          <p:nvPr/>
        </p:nvSpPr>
        <p:spPr bwMode="auto">
          <a:xfrm>
            <a:off x="2743200" y="5257800"/>
            <a:ext cx="3657600" cy="1143000"/>
          </a:xfrm>
          <a:prstGeom prst="roundRect">
            <a:avLst>
              <a:gd name="adj" fmla="val 16667"/>
            </a:avLst>
          </a:prstGeom>
          <a:solidFill>
            <a:srgbClr val="CC00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Does not conform to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GAAP.  Two costing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systems may be needed.</a:t>
            </a:r>
          </a:p>
        </p:txBody>
      </p:sp>
      <p:pic>
        <p:nvPicPr>
          <p:cNvPr id="76810" name="Picture 10" descr="C:\Users\jonbooker\AppData\Local\Microsoft\Windows\Temporary Internet Files\Content.IE5\ICNRLO95\MCj03842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105400"/>
            <a:ext cx="1123950" cy="119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6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5" grpId="0" animBg="1" autoUpdateAnimBg="0"/>
      <p:bldP spid="586756" grpId="0" animBg="1" autoUpdateAnimBg="0"/>
      <p:bldP spid="586757" grpId="0" animBg="1" autoUpdateAnimBg="0"/>
      <p:bldP spid="586758" grpId="0" animBg="1" autoUpdateAnimBg="0"/>
      <p:bldP spid="586759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End of Chapter 7</a:t>
            </a:r>
          </a:p>
        </p:txBody>
      </p:sp>
      <p:pic>
        <p:nvPicPr>
          <p:cNvPr id="57347" name="Picture 9" descr="C:\Users\DoddandSusan\AppData\Local\Microsoft\Windows\Temporary Internet Files\Content.IE5\0O2E4X0N\MP90044221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0020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1752600" y="4589463"/>
            <a:ext cx="1657350" cy="101600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Plantwide 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Overhead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6600"/>
                </a:solidFill>
                <a:latin typeface="Arial" charset="0"/>
              </a:rPr>
              <a:t>Rate</a:t>
            </a:r>
          </a:p>
        </p:txBody>
      </p:sp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3581400" y="3522663"/>
            <a:ext cx="1816100" cy="101600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663300"/>
                </a:solidFill>
                <a:latin typeface="Arial" charset="0"/>
              </a:rPr>
              <a:t>Departmental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3300"/>
                </a:solidFill>
                <a:latin typeface="Arial" charset="0"/>
              </a:rPr>
              <a:t>Overhead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663300"/>
                </a:solidFill>
                <a:latin typeface="Arial" charset="0"/>
              </a:rPr>
              <a:t>Rates</a:t>
            </a:r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5562600" y="2659063"/>
            <a:ext cx="2014538" cy="711200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45791" dir="2021404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Activity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–</a:t>
            </a: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Based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Costing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676400" y="2362200"/>
            <a:ext cx="0" cy="338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676400" y="5732463"/>
            <a:ext cx="640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878138" y="5795963"/>
            <a:ext cx="331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Number of cost pools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 rot="-5400000">
            <a:off x="-134144" y="3706019"/>
            <a:ext cx="301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cs typeface="Arial" panose="020B0604020202020204" pitchFamily="34" charset="0"/>
              </a:rPr>
              <a:t>Level of complexity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2441575" y="6202363"/>
            <a:ext cx="4244975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"/>
            </a:pP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cs typeface="Arial" panose="020B0604020202020204" pitchFamily="34" charset="0"/>
              </a:rPr>
              <a:t>ABC uses more cost pools.</a:t>
            </a:r>
          </a:p>
        </p:txBody>
      </p:sp>
      <p:sp>
        <p:nvSpPr>
          <p:cNvPr id="15371" name="Text Box 3"/>
          <p:cNvSpPr txBox="1">
            <a:spLocks noChangeArrowheads="1"/>
          </p:cNvSpPr>
          <p:nvPr/>
        </p:nvSpPr>
        <p:spPr bwMode="auto">
          <a:xfrm>
            <a:off x="555625" y="1647825"/>
            <a:ext cx="8024813" cy="485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ABC differs from traditional cost accounting in three ways.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1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1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animBg="1" autoUpdateAnimBg="0"/>
      <p:bldP spid="517124" grpId="0" animBg="1" autoUpdateAnimBg="0"/>
      <p:bldP spid="517125" grpId="0" animBg="1" autoUpdateAnimBg="0"/>
      <p:bldP spid="517131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sp>
        <p:nvSpPr>
          <p:cNvPr id="608261" name="Rectangle 1029"/>
          <p:cNvSpPr>
            <a:spLocks noChangeArrowheads="1"/>
          </p:cNvSpPr>
          <p:nvPr/>
        </p:nvSpPr>
        <p:spPr bwMode="auto">
          <a:xfrm>
            <a:off x="228600" y="2609850"/>
            <a:ext cx="5562600" cy="1066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latin typeface="Arial" charset="0"/>
              </a:rPr>
              <a:t>Each ABC cost pool has its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own unique measure of activity.</a:t>
            </a:r>
          </a:p>
        </p:txBody>
      </p:sp>
      <p:sp>
        <p:nvSpPr>
          <p:cNvPr id="608263" name="Rectangle 1031"/>
          <p:cNvSpPr>
            <a:spLocks noChangeArrowheads="1"/>
          </p:cNvSpPr>
          <p:nvPr/>
        </p:nvSpPr>
        <p:spPr bwMode="auto">
          <a:xfrm>
            <a:off x="2209800" y="3962400"/>
            <a:ext cx="6705600" cy="1828800"/>
          </a:xfrm>
          <a:prstGeom prst="rect">
            <a:avLst/>
          </a:prstGeom>
          <a:solidFill>
            <a:srgbClr val="006600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Traditional cost systems usually rely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 volume measures such as direct labor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hours and/or machine hours to allocate</a:t>
            </a:r>
            <a:b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en-US" sz="2800" dirty="0">
                <a:solidFill>
                  <a:srgbClr val="FFF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all overhead costs to products.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55625" y="1647825"/>
            <a:ext cx="8024813" cy="48577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50800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ABC differs from traditional cost accounting in three ways.</a:t>
            </a:r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2441575" y="6202363"/>
            <a:ext cx="4244975" cy="48577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"/>
            </a:pPr>
            <a:r>
              <a:rPr lang="en-US" altLang="en-US" sz="240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cs typeface="Arial" panose="020B0604020202020204" pitchFamily="34" charset="0"/>
              </a:rPr>
              <a:t>ABC uses more cost pools.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1" grpId="0" animBg="1" autoUpdateAnimBg="0"/>
      <p:bldP spid="60826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1026"/>
          <p:cNvSpPr>
            <a:spLocks noChangeArrowheads="1"/>
          </p:cNvSpPr>
          <p:nvPr/>
        </p:nvSpPr>
        <p:spPr bwMode="auto">
          <a:xfrm>
            <a:off x="685800" y="1774825"/>
            <a:ext cx="2438400" cy="11430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Activity</a:t>
            </a:r>
          </a:p>
        </p:txBody>
      </p:sp>
      <p:sp>
        <p:nvSpPr>
          <p:cNvPr id="54275" name="Rectangle 1027"/>
          <p:cNvSpPr>
            <a:spLocks noChangeArrowheads="1"/>
          </p:cNvSpPr>
          <p:nvPr/>
        </p:nvSpPr>
        <p:spPr bwMode="auto">
          <a:xfrm>
            <a:off x="5105400" y="1736725"/>
            <a:ext cx="34290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latin typeface="Arial" charset="0"/>
              </a:rPr>
              <a:t>An event that causes the consumption of overhead resources.</a:t>
            </a:r>
          </a:p>
        </p:txBody>
      </p:sp>
      <p:cxnSp>
        <p:nvCxnSpPr>
          <p:cNvPr id="10244" name="AutoShape 1028"/>
          <p:cNvCxnSpPr>
            <a:cxnSpLocks noChangeShapeType="1"/>
            <a:stCxn id="54274" idx="6"/>
            <a:endCxn id="54275" idx="1"/>
          </p:cNvCxnSpPr>
          <p:nvPr/>
        </p:nvCxnSpPr>
        <p:spPr bwMode="auto">
          <a:xfrm>
            <a:off x="3124200" y="2346325"/>
            <a:ext cx="1981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Oval 1041"/>
          <p:cNvSpPr>
            <a:spLocks noChangeArrowheads="1"/>
          </p:cNvSpPr>
          <p:nvPr/>
        </p:nvSpPr>
        <p:spPr bwMode="auto">
          <a:xfrm>
            <a:off x="685800" y="3146425"/>
            <a:ext cx="2438400" cy="1143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Arial" charset="0"/>
              </a:rPr>
              <a:t>Activity Cost Pool</a:t>
            </a:r>
          </a:p>
        </p:txBody>
      </p:sp>
      <p:sp>
        <p:nvSpPr>
          <p:cNvPr id="54289" name="Rectangle 1042"/>
          <p:cNvSpPr>
            <a:spLocks noChangeArrowheads="1"/>
          </p:cNvSpPr>
          <p:nvPr/>
        </p:nvSpPr>
        <p:spPr bwMode="auto">
          <a:xfrm>
            <a:off x="5105400" y="3108325"/>
            <a:ext cx="3429000" cy="1219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dirty="0"/>
              <a:t>A “cost bucket” in which costs related to a single activity measure are accumulated.</a:t>
            </a:r>
          </a:p>
        </p:txBody>
      </p:sp>
      <p:cxnSp>
        <p:nvCxnSpPr>
          <p:cNvPr id="54290" name="AutoShape 1043"/>
          <p:cNvCxnSpPr>
            <a:cxnSpLocks noChangeShapeType="1"/>
            <a:stCxn id="54288" idx="6"/>
            <a:endCxn id="54289" idx="1"/>
          </p:cNvCxnSpPr>
          <p:nvPr/>
        </p:nvCxnSpPr>
        <p:spPr bwMode="auto">
          <a:xfrm>
            <a:off x="3124200" y="3717925"/>
            <a:ext cx="1981200" cy="0"/>
          </a:xfrm>
          <a:prstGeom prst="straightConnector1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24200" y="3870325"/>
            <a:ext cx="1600200" cy="1387475"/>
            <a:chOff x="2895600" y="3870325"/>
            <a:chExt cx="1600200" cy="1387475"/>
          </a:xfrm>
        </p:grpSpPr>
        <p:sp>
          <p:nvSpPr>
            <p:cNvPr id="19467" name="AutoShape 1045"/>
            <p:cNvSpPr>
              <a:spLocks noChangeArrowheads="1"/>
            </p:cNvSpPr>
            <p:nvPr/>
          </p:nvSpPr>
          <p:spPr bwMode="auto">
            <a:xfrm rot="5400000">
              <a:off x="3009900" y="3756025"/>
              <a:ext cx="1371600" cy="1600200"/>
            </a:xfrm>
            <a:custGeom>
              <a:avLst/>
              <a:gdLst>
                <a:gd name="T0" fmla="*/ 1028700 w 21600"/>
                <a:gd name="T1" fmla="*/ 0 h 21600"/>
                <a:gd name="T2" fmla="*/ 0 w 21600"/>
                <a:gd name="T3" fmla="*/ 800100 h 21600"/>
                <a:gd name="T4" fmla="*/ 1028700 w 21600"/>
                <a:gd name="T5" fmla="*/ 1600200 h 21600"/>
                <a:gd name="T6" fmla="*/ 1371600 w 21600"/>
                <a:gd name="T7" fmla="*/ 800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33804" name="Text Box 1046"/>
            <p:cNvSpPr txBox="1">
              <a:spLocks noChangeArrowheads="1"/>
            </p:cNvSpPr>
            <p:nvPr/>
          </p:nvSpPr>
          <p:spPr bwMode="auto">
            <a:xfrm>
              <a:off x="3521075" y="4800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33805" name="Text Box 1047"/>
            <p:cNvSpPr txBox="1">
              <a:spLocks noChangeArrowheads="1"/>
            </p:cNvSpPr>
            <p:nvPr/>
          </p:nvSpPr>
          <p:spPr bwMode="auto">
            <a:xfrm>
              <a:off x="3300413" y="4094163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33806" name="Text Box 1048"/>
            <p:cNvSpPr txBox="1">
              <a:spLocks noChangeArrowheads="1"/>
            </p:cNvSpPr>
            <p:nvPr/>
          </p:nvSpPr>
          <p:spPr bwMode="auto">
            <a:xfrm>
              <a:off x="3243263" y="4635500"/>
              <a:ext cx="3540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33807" name="Text Box 1049"/>
            <p:cNvSpPr txBox="1">
              <a:spLocks noChangeArrowheads="1"/>
            </p:cNvSpPr>
            <p:nvPr/>
          </p:nvSpPr>
          <p:spPr bwMode="auto">
            <a:xfrm>
              <a:off x="3800475" y="4587875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33808" name="Text Box 1050"/>
            <p:cNvSpPr txBox="1">
              <a:spLocks noChangeArrowheads="1"/>
            </p:cNvSpPr>
            <p:nvPr/>
          </p:nvSpPr>
          <p:spPr bwMode="auto">
            <a:xfrm>
              <a:off x="3578225" y="4038600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  <p:sp>
          <p:nvSpPr>
            <p:cNvPr id="33809" name="Text Box 1051"/>
            <p:cNvSpPr txBox="1">
              <a:spLocks noChangeArrowheads="1"/>
            </p:cNvSpPr>
            <p:nvPr/>
          </p:nvSpPr>
          <p:spPr bwMode="auto">
            <a:xfrm>
              <a:off x="3521075" y="4379913"/>
              <a:ext cx="3540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</a:rPr>
                <a:t>$</a:t>
              </a:r>
            </a:p>
          </p:txBody>
        </p:sp>
      </p:grpSp>
      <p:sp>
        <p:nvSpPr>
          <p:cNvPr id="10249" name="Rectangle 105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pic>
        <p:nvPicPr>
          <p:cNvPr id="253958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417" t="2469" r="49653" b="55555"/>
          <a:stretch>
            <a:fillRect/>
          </a:stretch>
        </p:blipFill>
        <p:spPr bwMode="auto">
          <a:xfrm>
            <a:off x="2842260" y="5410200"/>
            <a:ext cx="219075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 animBg="1"/>
      <p:bldP spid="542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4"/>
          <p:cNvGrpSpPr>
            <a:grpSpLocks/>
          </p:cNvGrpSpPr>
          <p:nvPr/>
        </p:nvGrpSpPr>
        <p:grpSpPr bwMode="auto">
          <a:xfrm>
            <a:off x="533400" y="1924050"/>
            <a:ext cx="3657600" cy="3257550"/>
            <a:chOff x="336" y="1212"/>
            <a:chExt cx="2304" cy="2052"/>
          </a:xfrm>
        </p:grpSpPr>
        <p:sp>
          <p:nvSpPr>
            <p:cNvPr id="611338" name="Oval 10"/>
            <p:cNvSpPr>
              <a:spLocks noChangeArrowheads="1"/>
            </p:cNvSpPr>
            <p:nvPr/>
          </p:nvSpPr>
          <p:spPr bwMode="auto">
            <a:xfrm>
              <a:off x="720" y="1212"/>
              <a:ext cx="1536" cy="720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atin typeface="Arial" charset="0"/>
                </a:rPr>
                <a:t>Activity Measure</a:t>
              </a:r>
            </a:p>
          </p:txBody>
        </p:sp>
        <p:sp>
          <p:nvSpPr>
            <p:cNvPr id="21514" name="Rectangle 11"/>
            <p:cNvSpPr>
              <a:spLocks noChangeArrowheads="1"/>
            </p:cNvSpPr>
            <p:nvPr/>
          </p:nvSpPr>
          <p:spPr bwMode="auto">
            <a:xfrm>
              <a:off x="336" y="2328"/>
              <a:ext cx="2304" cy="9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atin typeface="Arial" charset="0"/>
                </a:rPr>
                <a:t>An allocation base</a:t>
              </a:r>
              <a:br>
                <a:rPr lang="en-US" sz="2800" dirty="0">
                  <a:latin typeface="Arial" charset="0"/>
                </a:rPr>
              </a:br>
              <a:r>
                <a:rPr lang="en-US" sz="2800" dirty="0">
                  <a:latin typeface="Arial" charset="0"/>
                </a:rPr>
                <a:t>in an activity-based</a:t>
              </a:r>
              <a:br>
                <a:rPr lang="en-US" sz="2800" dirty="0">
                  <a:latin typeface="Arial" charset="0"/>
                </a:rPr>
              </a:br>
              <a:r>
                <a:rPr lang="en-US" sz="2800" dirty="0">
                  <a:latin typeface="Arial" charset="0"/>
                </a:rPr>
                <a:t>costing system.</a:t>
              </a:r>
            </a:p>
          </p:txBody>
        </p:sp>
      </p:grpSp>
      <p:sp>
        <p:nvSpPr>
          <p:cNvPr id="11267" name="Rectangle 15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>
              <a:lnSpc>
                <a:spcPct val="80000"/>
              </a:lnSpc>
            </a:pPr>
            <a:r>
              <a:rPr lang="en-US" altLang="en-US" smtClean="0"/>
              <a:t>How Costs are Treated Under</a:t>
            </a:r>
            <a:br>
              <a:rPr lang="en-US" altLang="en-US" smtClean="0"/>
            </a:br>
            <a:r>
              <a:rPr lang="en-US" altLang="en-US" smtClean="0"/>
              <a:t>Activity–Based Costing</a:t>
            </a:r>
          </a:p>
        </p:txBody>
      </p:sp>
      <p:cxnSp>
        <p:nvCxnSpPr>
          <p:cNvPr id="11268" name="AutoShape 17"/>
          <p:cNvCxnSpPr>
            <a:cxnSpLocks noChangeShapeType="1"/>
            <a:stCxn id="611338" idx="4"/>
            <a:endCxn id="21514" idx="0"/>
          </p:cNvCxnSpPr>
          <p:nvPr/>
        </p:nvCxnSpPr>
        <p:spPr bwMode="auto">
          <a:xfrm>
            <a:off x="2362200" y="3067050"/>
            <a:ext cx="0" cy="628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581400" y="1752600"/>
            <a:ext cx="5210175" cy="1485900"/>
            <a:chOff x="2256" y="1104"/>
            <a:chExt cx="3282" cy="936"/>
          </a:xfrm>
        </p:grpSpPr>
        <p:sp>
          <p:nvSpPr>
            <p:cNvPr id="21511" name="Rectangle 16"/>
            <p:cNvSpPr>
              <a:spLocks noChangeArrowheads="1"/>
            </p:cNvSpPr>
            <p:nvPr/>
          </p:nvSpPr>
          <p:spPr bwMode="auto">
            <a:xfrm>
              <a:off x="3186" y="1104"/>
              <a:ext cx="2352" cy="93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tx1"/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atin typeface="Arial" charset="0"/>
                </a:rPr>
                <a:t>The term cost driver is also used to refer to an activity measure.</a:t>
              </a:r>
            </a:p>
          </p:txBody>
        </p:sp>
        <p:cxnSp>
          <p:nvCxnSpPr>
            <p:cNvPr id="11272" name="AutoShape 23"/>
            <p:cNvCxnSpPr>
              <a:cxnSpLocks noChangeShapeType="1"/>
              <a:stCxn id="21511" idx="1"/>
              <a:endCxn id="611338" idx="6"/>
            </p:cNvCxnSpPr>
            <p:nvPr/>
          </p:nvCxnSpPr>
          <p:spPr bwMode="auto">
            <a:xfrm flipH="1">
              <a:off x="2256" y="1572"/>
              <a:ext cx="93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12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/>
          <a:stretch>
            <a:fillRect/>
          </a:stretch>
        </p:blipFill>
        <p:spPr bwMode="auto">
          <a:xfrm>
            <a:off x="6019800" y="3962400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1287</Words>
  <Application>Microsoft Office PowerPoint</Application>
  <PresentationFormat>On-screen Show (4:3)</PresentationFormat>
  <Paragraphs>262</Paragraphs>
  <Slides>54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6" baseType="lpstr">
      <vt:lpstr>Arial</vt:lpstr>
      <vt:lpstr>MS PGothic</vt:lpstr>
      <vt:lpstr>Georgia</vt:lpstr>
      <vt:lpstr>Wingdings 2</vt:lpstr>
      <vt:lpstr>Calibri</vt:lpstr>
      <vt:lpstr>Times</vt:lpstr>
      <vt:lpstr>Wingdings 3</vt:lpstr>
      <vt:lpstr>Wingdings</vt:lpstr>
      <vt:lpstr>Times New Roman</vt:lpstr>
      <vt:lpstr>Urban</vt:lpstr>
      <vt:lpstr>Clip</vt:lpstr>
      <vt:lpstr>Worksheet</vt:lpstr>
      <vt:lpstr>Activity-Based Costing: A Tool to Aid Decision Making</vt:lpstr>
      <vt:lpstr>Activity–Based Costing (ABC)</vt:lpstr>
      <vt:lpstr>Learning Objective 1</vt:lpstr>
      <vt:lpstr>How Costs are Treated Under Activity–Based Costing</vt:lpstr>
      <vt:lpstr>How Costs are Treated Under Activity–Based Costing</vt:lpstr>
      <vt:lpstr>How Costs are Treated Under Activity–Based Costing</vt:lpstr>
      <vt:lpstr>How Costs are Treated Under Activity–Based Costing</vt:lpstr>
      <vt:lpstr>How Costs are Treated Under Activity–Based Costing</vt:lpstr>
      <vt:lpstr>How Costs are Treated Under Activity–Based Costing</vt:lpstr>
      <vt:lpstr>How Costs are Treated Under Activity–Based Costing</vt:lpstr>
      <vt:lpstr>How Costs are Treated Under Activity–Based Costing</vt:lpstr>
      <vt:lpstr>How Costs are Treated Under Activity–Based Costing</vt:lpstr>
      <vt:lpstr>Characteristics of Successful ABC Implementations</vt:lpstr>
      <vt:lpstr>Baxter Battery – An ABC Example</vt:lpstr>
      <vt:lpstr> Define Activities, Activity Cost     Pools, and Activity Measures</vt:lpstr>
      <vt:lpstr> Define Activities, Activity Cost     Pools, and Activity Measures</vt:lpstr>
      <vt:lpstr>Learning Objective 2</vt:lpstr>
      <vt:lpstr> Assign Overhead Costs to     Activity Cost Pools</vt:lpstr>
      <vt:lpstr> Assign Overhead Costs to     Activity Cost Pools</vt:lpstr>
      <vt:lpstr> Assign Overhead Costs to     Activity Cost Pools</vt:lpstr>
      <vt:lpstr> Assign Overhead Costs to     Activity Cost Pools</vt:lpstr>
      <vt:lpstr> Assign Overhead Costs to     Activity Cost Pools</vt:lpstr>
      <vt:lpstr> Assign Overhead Costs to     Activity Cost Pools</vt:lpstr>
      <vt:lpstr>Learning Objective 3</vt:lpstr>
      <vt:lpstr> Calculate Activity Rates</vt:lpstr>
      <vt:lpstr> Calculate Activity Rates</vt:lpstr>
      <vt:lpstr>Activity–Based Costing at Baxter Battery</vt:lpstr>
      <vt:lpstr>Activity–Based Costing at Baxter Battery</vt:lpstr>
      <vt:lpstr>Activity–Based Costing at Baxter Battery</vt:lpstr>
      <vt:lpstr>Learning Objective 4</vt:lpstr>
      <vt:lpstr> Assigning Overhead to Products</vt:lpstr>
      <vt:lpstr> Assigning Overhead to Products</vt:lpstr>
      <vt:lpstr>Assigning Overhead to Customers</vt:lpstr>
      <vt:lpstr>Assigning Overhead to Customers</vt:lpstr>
      <vt:lpstr>Learning Objective 5</vt:lpstr>
      <vt:lpstr> Prepare Management Reports</vt:lpstr>
      <vt:lpstr> Prepare Management Reports</vt:lpstr>
      <vt:lpstr> Prepare Management Reports</vt:lpstr>
      <vt:lpstr> Prepare Management Reports</vt:lpstr>
      <vt:lpstr> Prepare Management Reports</vt:lpstr>
      <vt:lpstr> Prepare Management Reports</vt:lpstr>
      <vt:lpstr> Prepare Management Reports</vt:lpstr>
      <vt:lpstr>Product Margins Computed Using the Traditional Cost System</vt:lpstr>
      <vt:lpstr>Product Margins Computed Using the Traditional Cost System</vt:lpstr>
      <vt:lpstr>Product Margins Computed Using the Traditional Cost System</vt:lpstr>
      <vt:lpstr>Product Margins Computed Using the Traditional Cost System</vt:lpstr>
      <vt:lpstr>Differences Between ABC and Traditional Product Costs</vt:lpstr>
      <vt:lpstr>Differences Between ABC and Traditional Product Costs</vt:lpstr>
      <vt:lpstr>Differences Between ABC and Traditional Product Costs</vt:lpstr>
      <vt:lpstr>Differences Between ABC and Traditional Product Costs</vt:lpstr>
      <vt:lpstr>Targeting Process Improvement</vt:lpstr>
      <vt:lpstr>Activity-Based Costing and External Reporting</vt:lpstr>
      <vt:lpstr>ABC Limitations</vt:lpstr>
      <vt:lpstr>End of Chapter 7</vt:lpstr>
    </vt:vector>
  </TitlesOfParts>
  <Company>Jon A. Booker, Ph.D., CPA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Title</dc:title>
  <dc:creator>Jon A. Booker</dc:creator>
  <cp:lastModifiedBy>HowardGodfrey</cp:lastModifiedBy>
  <cp:revision>172</cp:revision>
  <dcterms:created xsi:type="dcterms:W3CDTF">2008-08-28T13:55:57Z</dcterms:created>
  <dcterms:modified xsi:type="dcterms:W3CDTF">2016-02-15T15:37:28Z</dcterms:modified>
</cp:coreProperties>
</file>