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94"/>
  </p:notesMasterIdLst>
  <p:handoutMasterIdLst>
    <p:handoutMasterId r:id="rId95"/>
  </p:handoutMasterIdLst>
  <p:sldIdLst>
    <p:sldId id="271" r:id="rId2"/>
    <p:sldId id="272" r:id="rId3"/>
    <p:sldId id="273" r:id="rId4"/>
    <p:sldId id="274" r:id="rId5"/>
    <p:sldId id="275" r:id="rId6"/>
    <p:sldId id="276" r:id="rId7"/>
    <p:sldId id="277" r:id="rId8"/>
    <p:sldId id="278" r:id="rId9"/>
    <p:sldId id="279" r:id="rId10"/>
    <p:sldId id="280" r:id="rId11"/>
    <p:sldId id="281" r:id="rId12"/>
    <p:sldId id="283" r:id="rId13"/>
    <p:sldId id="360" r:id="rId14"/>
    <p:sldId id="363" r:id="rId15"/>
    <p:sldId id="361" r:id="rId16"/>
    <p:sldId id="362"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268"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3" autoAdjust="0"/>
    <p:restoredTop sz="86244" autoAdjust="0"/>
  </p:normalViewPr>
  <p:slideViewPr>
    <p:cSldViewPr>
      <p:cViewPr varScale="1">
        <p:scale>
          <a:sx n="96" d="100"/>
          <a:sy n="96" d="100"/>
        </p:scale>
        <p:origin x="129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134"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TextBox 5"/>
          <p:cNvSpPr txBox="1">
            <a:spLocks noChangeArrowheads="1"/>
          </p:cNvSpPr>
          <p:nvPr/>
        </p:nvSpPr>
        <p:spPr bwMode="auto">
          <a:xfrm>
            <a:off x="3733800" y="0"/>
            <a:ext cx="312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000">
                <a:cs typeface="Arial" panose="020B0604020202020204" pitchFamily="34" charset="0"/>
              </a:rPr>
              <a:t>8-</a:t>
            </a:r>
            <a:fld id="{C9A36C33-9913-446D-AFD5-34F60675872F}" type="slidenum">
              <a:rPr lang="en-US" altLang="en-US" sz="1000">
                <a:cs typeface="Arial" panose="020B0604020202020204" pitchFamily="34" charset="0"/>
              </a:rPr>
              <a:pPr algn="r" eaLnBrk="1" hangingPunct="1"/>
              <a:t>‹#›</a:t>
            </a:fld>
            <a:endParaRPr lang="en-US" altLang="en-US" sz="1000">
              <a:cs typeface="Arial" panose="020B0604020202020204" pitchFamily="34" charset="0"/>
            </a:endParaRPr>
          </a:p>
        </p:txBody>
      </p:sp>
    </p:spTree>
    <p:extLst>
      <p:ext uri="{BB962C8B-B14F-4D97-AF65-F5344CB8AC3E}">
        <p14:creationId xmlns:p14="http://schemas.microsoft.com/office/powerpoint/2010/main" val="3639953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4" name="TextBox 7"/>
          <p:cNvSpPr txBox="1">
            <a:spLocks noChangeArrowheads="1"/>
          </p:cNvSpPr>
          <p:nvPr/>
        </p:nvSpPr>
        <p:spPr bwMode="auto">
          <a:xfrm>
            <a:off x="6019800" y="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100"/>
              <a:t>8-</a:t>
            </a:r>
            <a:fld id="{BC02E005-5251-42DB-84CF-149094556D38}" type="slidenum">
              <a:rPr lang="en-US" altLang="en-US" sz="1100"/>
              <a:pPr algn="r" eaLnBrk="1" hangingPunct="1"/>
              <a:t>‹#›</a:t>
            </a:fld>
            <a:endParaRPr lang="en-US" altLang="en-US" sz="1100"/>
          </a:p>
        </p:txBody>
      </p:sp>
    </p:spTree>
    <p:extLst>
      <p:ext uri="{BB962C8B-B14F-4D97-AF65-F5344CB8AC3E}">
        <p14:creationId xmlns:p14="http://schemas.microsoft.com/office/powerpoint/2010/main" val="3925903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017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3786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buClr>
                <a:srgbClr val="FFFF00"/>
              </a:buClr>
              <a:buFont typeface="Times" panose="02020603050405020304" pitchFamily="18" charset="0"/>
              <a:buNone/>
            </a:pPr>
            <a:endParaRPr lang="en-US" altLang="en-US" smtClean="0"/>
          </a:p>
        </p:txBody>
      </p:sp>
    </p:spTree>
    <p:extLst>
      <p:ext uri="{BB962C8B-B14F-4D97-AF65-F5344CB8AC3E}">
        <p14:creationId xmlns:p14="http://schemas.microsoft.com/office/powerpoint/2010/main" val="331392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1920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4473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77006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98030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443133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7192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3221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3021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79688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55137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21535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55679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43235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4549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8335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27102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41416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29155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5634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endParaRPr lang="en-US" altLang="en-US" smtClean="0"/>
          </a:p>
        </p:txBody>
      </p:sp>
    </p:spTree>
    <p:extLst>
      <p:ext uri="{BB962C8B-B14F-4D97-AF65-F5344CB8AC3E}">
        <p14:creationId xmlns:p14="http://schemas.microsoft.com/office/powerpoint/2010/main" val="3413945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4843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64512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02485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54173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294252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80186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04941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238622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38819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4535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1624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72130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47490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56299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28"/>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1029"/>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07108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09639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8"/>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1029"/>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79075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765697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78681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48762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375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endParaRPr lang="en-US" altLang="en-US" smtClean="0"/>
          </a:p>
        </p:txBody>
      </p:sp>
    </p:spTree>
    <p:extLst>
      <p:ext uri="{BB962C8B-B14F-4D97-AF65-F5344CB8AC3E}">
        <p14:creationId xmlns:p14="http://schemas.microsoft.com/office/powerpoint/2010/main" val="2355811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00883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565962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252691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483468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125575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261644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061840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79091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969722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2930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559497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789739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2120700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944923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7135865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51843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99530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08739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4059392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735627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6509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93561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204639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val="7703215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5181849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356675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340993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941630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13355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63719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431472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5471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772391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36524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013602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516116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335725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21883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4832896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036116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4606783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7" name="Rectangle 3"/>
          <p:cNvSpPr>
            <a:spLocks noGrp="1" noChangeArrowheads="1"/>
          </p:cNvSpPr>
          <p:nvPr>
            <p:ph type="body" idx="1"/>
          </p:nvPr>
        </p:nvSpPr>
        <p:spPr/>
        <p:txBody>
          <a:bodyPr wrap="square" numCol="1" anchor="t" anchorCtr="0" compatLnSpc="1">
            <a:prstTxWarp prst="textNoShape">
              <a:avLst/>
            </a:prstTxWarp>
          </a:bodyPr>
          <a:lstStyle/>
          <a:p>
            <a:pPr eaLnBrk="1" hangingPunct="1">
              <a:defRPr/>
            </a:pPr>
            <a:endParaRPr lang="en-US" dirty="0" smtClean="0">
              <a:effectLst>
                <a:outerShdw blurRad="38100" dist="38100" dir="2700000" algn="tl">
                  <a:srgbClr val="C0C0C0"/>
                </a:outerShdw>
              </a:effectLst>
              <a:ea typeface="ＭＳ Ｐゴシック" charset="-128"/>
            </a:endParaRPr>
          </a:p>
        </p:txBody>
      </p:sp>
    </p:spTree>
    <p:extLst>
      <p:ext uri="{BB962C8B-B14F-4D97-AF65-F5344CB8AC3E}">
        <p14:creationId xmlns:p14="http://schemas.microsoft.com/office/powerpoint/2010/main" val="170757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4" eaLnBrk="1" hangingPunct="1"/>
            <a:endParaRPr lang="en-US" altLang="en-US" smtClean="0"/>
          </a:p>
        </p:txBody>
      </p:sp>
    </p:spTree>
    <p:extLst>
      <p:ext uri="{BB962C8B-B14F-4D97-AF65-F5344CB8AC3E}">
        <p14:creationId xmlns:p14="http://schemas.microsoft.com/office/powerpoint/2010/main" val="358384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98938"/>
            <a:ext cx="1965325" cy="952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ounded Rectangle 6"/>
          <p:cNvSpPr/>
          <p:nvPr/>
        </p:nvSpPr>
        <p:spPr bwMode="white">
          <a:xfrm>
            <a:off x="7377113" y="4060825"/>
            <a:ext cx="1600200" cy="36513"/>
          </a:xfrm>
          <a:prstGeom prst="roundRect">
            <a:avLst>
              <a:gd name="adj" fmla="val 16667"/>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0" y="3649663"/>
            <a:ext cx="9144000" cy="2444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p:nvPr/>
        </p:nvSpPr>
        <p:spPr>
          <a:xfrm>
            <a:off x="0" y="3675063"/>
            <a:ext cx="9144000" cy="1412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flipV="1">
            <a:off x="6413500" y="3643313"/>
            <a:ext cx="2730500" cy="247650"/>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0"/>
            <a:ext cx="9144000" cy="3702050"/>
          </a:xfrm>
          <a:prstGeom prst="rect">
            <a:avLst/>
          </a:prstGeom>
          <a:solidFill>
            <a:schemeClr val="accent1">
              <a:lumMod val="40000"/>
              <a:lumOff val="60000"/>
            </a:schemeClr>
          </a:solidFill>
          <a:ln w="50800" cap="rnd" cmpd="thickThin"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TextBox 15"/>
          <p:cNvSpPr txBox="1">
            <a:spLocks noChangeArrowheads="1"/>
          </p:cNvSpPr>
          <p:nvPr userDrawn="1"/>
        </p:nvSpPr>
        <p:spPr bwMode="auto">
          <a:xfrm>
            <a:off x="457200" y="5305425"/>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1600">
                <a:solidFill>
                  <a:srgbClr val="A3171E"/>
                </a:solidFill>
                <a:cs typeface="Arial" panose="020B0604020202020204" pitchFamily="34" charset="0"/>
              </a:rPr>
              <a:t>PowerPoint Authors:</a:t>
            </a:r>
          </a:p>
          <a:p>
            <a:pPr eaLnBrk="1" hangingPunct="1"/>
            <a:r>
              <a:rPr lang="en-US" altLang="en-US" sz="1600">
                <a:solidFill>
                  <a:srgbClr val="A3171E"/>
                </a:solidFill>
                <a:cs typeface="Arial" panose="020B0604020202020204" pitchFamily="34" charset="0"/>
              </a:rPr>
              <a:t>	Susan Coomer Galbreath, Ph.D., CPA</a:t>
            </a:r>
          </a:p>
          <a:p>
            <a:pPr eaLnBrk="1" hangingPunct="1"/>
            <a:r>
              <a:rPr lang="en-US" altLang="en-US" sz="1600">
                <a:solidFill>
                  <a:srgbClr val="A3171E"/>
                </a:solidFill>
                <a:cs typeface="Arial" panose="020B0604020202020204" pitchFamily="34" charset="0"/>
              </a:rPr>
              <a:t>	Charles W. Caldwell, D.B.A., CMA</a:t>
            </a:r>
          </a:p>
          <a:p>
            <a:pPr eaLnBrk="1" hangingPunct="1"/>
            <a:r>
              <a:rPr lang="en-US" altLang="en-US" sz="1600">
                <a:solidFill>
                  <a:srgbClr val="A3171E"/>
                </a:solidFill>
                <a:cs typeface="Arial" panose="020B0604020202020204" pitchFamily="34" charset="0"/>
              </a:rPr>
              <a:t>	Jon A. Booker, Ph.D.,</a:t>
            </a:r>
            <a:r>
              <a:rPr lang="en-US" altLang="en-US" sz="1600">
                <a:solidFill>
                  <a:srgbClr val="78310B"/>
                </a:solidFill>
                <a:cs typeface="Arial" panose="020B0604020202020204" pitchFamily="34" charset="0"/>
              </a:rPr>
              <a:t> </a:t>
            </a:r>
            <a:r>
              <a:rPr lang="en-US" altLang="en-US" sz="1600">
                <a:solidFill>
                  <a:srgbClr val="A3171E"/>
                </a:solidFill>
                <a:cs typeface="Arial" panose="020B0604020202020204" pitchFamily="34" charset="0"/>
              </a:rPr>
              <a:t>CPA, CIA</a:t>
            </a:r>
          </a:p>
          <a:p>
            <a:pPr eaLnBrk="1" hangingPunct="1"/>
            <a:r>
              <a:rPr lang="en-US" altLang="en-US" sz="1600">
                <a:solidFill>
                  <a:srgbClr val="A3171E"/>
                </a:solidFill>
                <a:cs typeface="Arial" panose="020B0604020202020204" pitchFamily="34" charset="0"/>
              </a:rPr>
              <a:t>	Cynthia J. Rooney, Ph.D., CPA</a:t>
            </a:r>
          </a:p>
        </p:txBody>
      </p:sp>
      <p:sp>
        <p:nvSpPr>
          <p:cNvPr id="15" name="Text Box 18"/>
          <p:cNvSpPr txBox="1">
            <a:spLocks noChangeArrowheads="1"/>
          </p:cNvSpPr>
          <p:nvPr userDrawn="1"/>
        </p:nvSpPr>
        <p:spPr bwMode="auto">
          <a:xfrm>
            <a:off x="4800600" y="6589713"/>
            <a:ext cx="367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r>
              <a:rPr lang="en-US" altLang="en-US" sz="1000" i="1">
                <a:solidFill>
                  <a:srgbClr val="85540A"/>
                </a:solidFill>
                <a:latin typeface="Times" panose="02020603050405020304" pitchFamily="18" charset="0"/>
              </a:rPr>
              <a:t>Copyright © 2015 by McGraw-Hill Education. All rights reserved.</a:t>
            </a:r>
          </a:p>
        </p:txBody>
      </p:sp>
      <p:sp>
        <p:nvSpPr>
          <p:cNvPr id="8" name="Title 7"/>
          <p:cNvSpPr>
            <a:spLocks noGrp="1"/>
          </p:cNvSpPr>
          <p:nvPr>
            <p:ph type="ctrTitle"/>
          </p:nvPr>
        </p:nvSpPr>
        <p:spPr>
          <a:xfrm>
            <a:off x="457200" y="1524000"/>
            <a:ext cx="8458200" cy="1470025"/>
          </a:xfrm>
        </p:spPr>
        <p:txBody>
          <a:bodyPr anchor="b"/>
          <a:lstStyle>
            <a:lvl1pPr>
              <a:defRPr sz="44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304800" y="3962400"/>
            <a:ext cx="4953000" cy="1752600"/>
          </a:xfrm>
        </p:spPr>
        <p:txBody>
          <a:bodyPr/>
          <a:lstStyle>
            <a:lvl1pPr marL="64008" indent="0" algn="l">
              <a:buNone/>
              <a:defRPr sz="2400">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216933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69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457200"/>
            <a:ext cx="8229600" cy="1066800"/>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419774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903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0" y="0"/>
            <a:ext cx="9144000" cy="311150"/>
          </a:xfrm>
          <a:prstGeom prst="rect">
            <a:avLst/>
          </a:prstGeom>
          <a:solidFill>
            <a:schemeClr val="accent1">
              <a:lumMod val="40000"/>
              <a:lumOff val="60000"/>
            </a:schemeClr>
          </a:solidFill>
          <a:ln w="50800" cap="rnd" cmpd="thickThin" algn="ctr">
            <a:solidFill>
              <a:schemeClr val="accent1">
                <a:lumMod val="60000"/>
                <a:lumOff val="4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sp>
        <p:nvSpPr>
          <p:cNvPr id="28" name="Rectangle 27"/>
          <p:cNvSpPr/>
          <p:nvPr/>
        </p:nvSpPr>
        <p:spPr>
          <a:xfrm>
            <a:off x="0" y="366713"/>
            <a:ext cx="9144000" cy="8413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 name="Rectangle 29"/>
          <p:cNvSpPr/>
          <p:nvPr/>
        </p:nvSpPr>
        <p:spPr>
          <a:xfrm>
            <a:off x="0" y="307975"/>
            <a:ext cx="9144000" cy="920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29" name="Title Placeholder 21"/>
          <p:cNvSpPr>
            <a:spLocks noGrp="1"/>
          </p:cNvSpPr>
          <p:nvPr userDrawn="1">
            <p:ph type="title"/>
          </p:nvPr>
        </p:nvSpPr>
        <p:spPr bwMode="auto">
          <a:xfrm>
            <a:off x="457200"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12"/>
          <p:cNvSpPr>
            <a:spLocks noGrp="1"/>
          </p:cNvSpPr>
          <p:nvPr userDrawn="1">
            <p:ph type="body" idx="1"/>
          </p:nvPr>
        </p:nvSpPr>
        <p:spPr bwMode="auto">
          <a:xfrm>
            <a:off x="457200" y="1563688"/>
            <a:ext cx="82296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1" name="TextBox 19"/>
          <p:cNvSpPr txBox="1">
            <a:spLocks noChangeArrowheads="1"/>
          </p:cNvSpPr>
          <p:nvPr userDrawn="1"/>
        </p:nvSpPr>
        <p:spPr bwMode="auto">
          <a:xfrm>
            <a:off x="7772400" y="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000"/>
              <a:t>8-</a:t>
            </a:r>
            <a:fld id="{FB13A466-BE3D-428E-ABB5-50A52E8C601E}" type="slidenum">
              <a:rPr lang="en-US" altLang="en-US" sz="1000"/>
              <a:pPr algn="r" eaLnBrk="1" hangingPunct="1"/>
              <a:t>‹#›</a:t>
            </a:fld>
            <a:endParaRPr lang="en-US" altLang="en-US" sz="1000"/>
          </a:p>
        </p:txBody>
      </p:sp>
    </p:spTree>
  </p:cSld>
  <p:clrMap bg1="lt1" tx1="dk1" bg2="lt2" tx2="dk2" accent1="accent1" accent2="accent2" accent3="accent3" accent4="accent4" accent5="accent5" accent6="accent6" hlink="hlink" folHlink="folHlink"/>
  <p:sldLayoutIdLst>
    <p:sldLayoutId id="2147484117" r:id="rId1"/>
    <p:sldLayoutId id="2147484114" r:id="rId2"/>
    <p:sldLayoutId id="2147484115" r:id="rId3"/>
    <p:sldLayoutId id="2147484116" r:id="rId4"/>
  </p:sldLayoutIdLst>
  <p:txStyles>
    <p:titleStyle>
      <a:lvl1pPr algn="l" rtl="0" eaLnBrk="0" fontAlgn="base" hangingPunct="0">
        <a:spcBef>
          <a:spcPct val="0"/>
        </a:spcBef>
        <a:spcAft>
          <a:spcPct val="0"/>
        </a:spcAft>
        <a:defRPr sz="4000" kern="12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Arial" pitchFamily="34" charset="0"/>
          <a:ea typeface="MS PGothic" pitchFamily="34" charset="-128"/>
        </a:defRPr>
      </a:lvl2pPr>
      <a:lvl3pPr algn="l" rtl="0" eaLnBrk="0" fontAlgn="base" hangingPunct="0">
        <a:spcBef>
          <a:spcPct val="0"/>
        </a:spcBef>
        <a:spcAft>
          <a:spcPct val="0"/>
        </a:spcAft>
        <a:defRPr sz="4000">
          <a:solidFill>
            <a:schemeClr val="tx2"/>
          </a:solidFill>
          <a:latin typeface="Arial" pitchFamily="34" charset="0"/>
          <a:ea typeface="MS PGothic" pitchFamily="34" charset="-128"/>
        </a:defRPr>
      </a:lvl3pPr>
      <a:lvl4pPr algn="l" rtl="0" eaLnBrk="0" fontAlgn="base" hangingPunct="0">
        <a:spcBef>
          <a:spcPct val="0"/>
        </a:spcBef>
        <a:spcAft>
          <a:spcPct val="0"/>
        </a:spcAft>
        <a:defRPr sz="4000">
          <a:solidFill>
            <a:schemeClr val="tx2"/>
          </a:solidFill>
          <a:latin typeface="Arial" pitchFamily="34" charset="0"/>
          <a:ea typeface="MS PGothic" pitchFamily="34" charset="-128"/>
        </a:defRPr>
      </a:lvl4pPr>
      <a:lvl5pPr algn="l" rtl="0" eaLnBrk="0" fontAlgn="base" hangingPunct="0">
        <a:spcBef>
          <a:spcPct val="0"/>
        </a:spcBef>
        <a:spcAft>
          <a:spcPct val="0"/>
        </a:spcAft>
        <a:defRPr sz="4000">
          <a:solidFill>
            <a:schemeClr val="tx2"/>
          </a:solidFill>
          <a:latin typeface="Arial" pitchFamily="34" charset="0"/>
          <a:ea typeface="MS PGothic" pitchFamily="34" charset="-128"/>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S PGothic" pitchFamily="34" charset="-128"/>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S PGothic"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S PGothic"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S PGothic"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S PGothic"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oleObject5.bin"/><Relationship Id="rId4" Type="http://schemas.openxmlformats.org/officeDocument/2006/relationships/image" Target="../media/image17.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39.emf"/><Relationship Id="rId4" Type="http://schemas.openxmlformats.org/officeDocument/2006/relationships/oleObject" Target="../embeddings/oleObject6.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40.emf"/><Relationship Id="rId4" Type="http://schemas.openxmlformats.org/officeDocument/2006/relationships/oleObject" Target="../embeddings/oleObject7.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41.emf"/><Relationship Id="rId4" Type="http://schemas.openxmlformats.org/officeDocument/2006/relationships/oleObject" Target="../embeddings/oleObject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42.emf"/><Relationship Id="rId4"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50.emf"/><Relationship Id="rId4" Type="http://schemas.openxmlformats.org/officeDocument/2006/relationships/oleObject" Target="../embeddings/oleObject12.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51.emf"/><Relationship Id="rId4" Type="http://schemas.openxmlformats.org/officeDocument/2006/relationships/oleObject" Target="../embeddings/oleObject13.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52.emf"/><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51.emf"/><Relationship Id="rId4" Type="http://schemas.openxmlformats.org/officeDocument/2006/relationships/oleObject" Target="../embeddings/oleObject14.bin"/></Relationships>
</file>

<file path=ppt/slides/_rels/slide9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2209800"/>
            <a:ext cx="8458200" cy="1470025"/>
          </a:xfrm>
        </p:spPr>
        <p:txBody>
          <a:bodyPr/>
          <a:lstStyle/>
          <a:p>
            <a:pPr eaLnBrk="1" hangingPunct="1"/>
            <a:r>
              <a:rPr lang="en-US" altLang="en-US" smtClean="0"/>
              <a:t>Master Budgeting</a:t>
            </a:r>
          </a:p>
        </p:txBody>
      </p:sp>
      <p:sp>
        <p:nvSpPr>
          <p:cNvPr id="3" name="Subtitle 2"/>
          <p:cNvSpPr>
            <a:spLocks noGrp="1"/>
          </p:cNvSpPr>
          <p:nvPr>
            <p:ph type="subTitle" idx="1"/>
          </p:nvPr>
        </p:nvSpPr>
        <p:spPr>
          <a:xfrm>
            <a:off x="457200" y="3900488"/>
            <a:ext cx="4953000" cy="1752600"/>
          </a:xfrm>
        </p:spPr>
        <p:txBody>
          <a:bodyPr/>
          <a:lstStyle/>
          <a:p>
            <a:pPr eaLnBrk="1" fontAlgn="auto" hangingPunct="1">
              <a:spcAft>
                <a:spcPts val="0"/>
              </a:spcAft>
              <a:buFont typeface="Wingdings 3"/>
              <a:buNone/>
              <a:defRPr/>
            </a:pPr>
            <a:r>
              <a:rPr lang="en-US" dirty="0" smtClean="0"/>
              <a:t>Chapter 8</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Self-Imposed Budgets</a:t>
            </a:r>
          </a:p>
        </p:txBody>
      </p:sp>
      <p:sp>
        <p:nvSpPr>
          <p:cNvPr id="320515" name="Text Box 3"/>
          <p:cNvSpPr txBox="1">
            <a:spLocks noChangeArrowheads="1"/>
          </p:cNvSpPr>
          <p:nvPr/>
        </p:nvSpPr>
        <p:spPr bwMode="auto">
          <a:xfrm>
            <a:off x="762000" y="1547813"/>
            <a:ext cx="7848600" cy="3786187"/>
          </a:xfrm>
          <a:prstGeom prst="rect">
            <a:avLst/>
          </a:prstGeom>
          <a:solidFill>
            <a:schemeClr val="accent1">
              <a:lumMod val="40000"/>
              <a:lumOff val="60000"/>
            </a:schemeClr>
          </a:solidFill>
          <a:ln w="9525">
            <a:solidFill>
              <a:schemeClr val="tx1"/>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3200" dirty="0">
                <a:latin typeface="Arial" charset="0"/>
              </a:rPr>
              <a:t>Self-imposed budgets should be reviewed by higher levels of management to prevent “budgetary slack.”</a:t>
            </a:r>
          </a:p>
          <a:p>
            <a:pPr algn="ctr">
              <a:spcBef>
                <a:spcPct val="50000"/>
              </a:spcBef>
              <a:defRPr/>
            </a:pPr>
            <a:r>
              <a:rPr lang="en-US" sz="3200" dirty="0">
                <a:latin typeface="Arial" charset="0"/>
              </a:rPr>
              <a:t>Most companies issue broad guidelines in terms of overall profits or sales. Lower level managers are directed to prepare budgets that meet those targets.</a:t>
            </a:r>
          </a:p>
        </p:txBody>
      </p:sp>
      <p:pic>
        <p:nvPicPr>
          <p:cNvPr id="12292" name="Picture 5" descr="C:\Documents and Settings\Jon A. Booker\Local Settings\Temporary Internet Files\Content.IE5\80ADGQ7I\MCj009066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5913" y="5562600"/>
            <a:ext cx="10556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Human Factors in Budgeting</a:t>
            </a:r>
          </a:p>
        </p:txBody>
      </p:sp>
      <p:sp>
        <p:nvSpPr>
          <p:cNvPr id="24579" name="Rectangle 3"/>
          <p:cNvSpPr>
            <a:spLocks noGrp="1" noChangeArrowheads="1"/>
          </p:cNvSpPr>
          <p:nvPr>
            <p:ph type="body" idx="1"/>
          </p:nvPr>
        </p:nvSpPr>
        <p:spPr>
          <a:xfrm>
            <a:off x="228600" y="1447800"/>
            <a:ext cx="8686800" cy="4343400"/>
          </a:xfrm>
          <a:solidFill>
            <a:schemeClr val="accent2">
              <a:lumMod val="75000"/>
            </a:schemeClr>
          </a:solidFill>
          <a:ln>
            <a:solidFill>
              <a:srgbClr val="000000"/>
            </a:solidFill>
          </a:ln>
        </p:spPr>
        <p:txBody>
          <a:bodyPr/>
          <a:lstStyle/>
          <a:p>
            <a:pPr marL="0" indent="0" eaLnBrk="1" hangingPunct="1">
              <a:lnSpc>
                <a:spcPct val="90000"/>
              </a:lnSpc>
              <a:buClr>
                <a:srgbClr val="FFFF00"/>
              </a:buClr>
              <a:buFont typeface="Times" pitchFamily="18" charset="0"/>
              <a:buNone/>
              <a:defRPr/>
            </a:pPr>
            <a:r>
              <a:rPr lang="en-US" dirty="0" smtClean="0">
                <a:solidFill>
                  <a:srgbClr val="FFFFFF"/>
                </a:solidFill>
                <a:cs typeface="Arial" pitchFamily="34" charset="0"/>
              </a:rPr>
              <a:t>The success of a budget program depends on three important factors:</a:t>
            </a:r>
          </a:p>
          <a:p>
            <a:pPr marL="0" indent="0" eaLnBrk="1" hangingPunct="1">
              <a:lnSpc>
                <a:spcPct val="90000"/>
              </a:lnSpc>
              <a:buClr>
                <a:srgbClr val="FFFF00"/>
              </a:buClr>
              <a:buFont typeface="Times" pitchFamily="18" charset="0"/>
              <a:buAutoNum type="arabicPeriod"/>
              <a:defRPr/>
            </a:pPr>
            <a:r>
              <a:rPr lang="en-US" dirty="0" smtClean="0">
                <a:solidFill>
                  <a:srgbClr val="FFFFFF"/>
                </a:solidFill>
                <a:cs typeface="Arial" pitchFamily="34" charset="0"/>
              </a:rPr>
              <a:t>Top management must be </a:t>
            </a:r>
            <a:r>
              <a:rPr lang="en-US" dirty="0" smtClean="0">
                <a:solidFill>
                  <a:srgbClr val="FFFF00"/>
                </a:solidFill>
                <a:cs typeface="Arial" pitchFamily="34" charset="0"/>
              </a:rPr>
              <a:t>enthusiastic and </a:t>
            </a:r>
            <a:br>
              <a:rPr lang="en-US" dirty="0" smtClean="0">
                <a:solidFill>
                  <a:srgbClr val="FFFF00"/>
                </a:solidFill>
                <a:cs typeface="Arial" pitchFamily="34" charset="0"/>
              </a:rPr>
            </a:br>
            <a:r>
              <a:rPr lang="en-US" dirty="0" smtClean="0">
                <a:solidFill>
                  <a:srgbClr val="FFFF00"/>
                </a:solidFill>
                <a:cs typeface="Arial" pitchFamily="34" charset="0"/>
              </a:rPr>
              <a:t>   committed</a:t>
            </a:r>
            <a:r>
              <a:rPr lang="en-US" dirty="0" smtClean="0">
                <a:solidFill>
                  <a:srgbClr val="FFFFFF"/>
                </a:solidFill>
                <a:cs typeface="Arial" pitchFamily="34" charset="0"/>
              </a:rPr>
              <a:t> to the budget process.</a:t>
            </a:r>
          </a:p>
          <a:p>
            <a:pPr marL="0" indent="0" eaLnBrk="1" hangingPunct="1">
              <a:lnSpc>
                <a:spcPct val="90000"/>
              </a:lnSpc>
              <a:buClr>
                <a:srgbClr val="FFFF00"/>
              </a:buClr>
              <a:buFont typeface="Times" pitchFamily="18" charset="0"/>
              <a:buAutoNum type="arabicPeriod"/>
              <a:defRPr/>
            </a:pPr>
            <a:r>
              <a:rPr lang="en-US" dirty="0" smtClean="0">
                <a:solidFill>
                  <a:srgbClr val="FFFFFF"/>
                </a:solidFill>
                <a:cs typeface="Arial" pitchFamily="34" charset="0"/>
              </a:rPr>
              <a:t>Top management must not use the budget to</a:t>
            </a:r>
            <a:br>
              <a:rPr lang="en-US" dirty="0" smtClean="0">
                <a:solidFill>
                  <a:srgbClr val="FFFFFF"/>
                </a:solidFill>
                <a:cs typeface="Arial" pitchFamily="34" charset="0"/>
              </a:rPr>
            </a:br>
            <a:r>
              <a:rPr lang="en-US" dirty="0" smtClean="0">
                <a:solidFill>
                  <a:srgbClr val="FFFFFF"/>
                </a:solidFill>
                <a:cs typeface="Arial" pitchFamily="34" charset="0"/>
              </a:rPr>
              <a:t>   </a:t>
            </a:r>
            <a:r>
              <a:rPr lang="en-US" dirty="0" smtClean="0">
                <a:solidFill>
                  <a:srgbClr val="FFFF00"/>
                </a:solidFill>
                <a:cs typeface="Arial" pitchFamily="34" charset="0"/>
              </a:rPr>
              <a:t>pressure</a:t>
            </a:r>
            <a:r>
              <a:rPr lang="en-US" dirty="0" smtClean="0">
                <a:solidFill>
                  <a:srgbClr val="FFFFFF"/>
                </a:solidFill>
                <a:cs typeface="Arial" pitchFamily="34" charset="0"/>
              </a:rPr>
              <a:t> employees or </a:t>
            </a:r>
            <a:r>
              <a:rPr lang="en-US" dirty="0" smtClean="0">
                <a:solidFill>
                  <a:srgbClr val="FFFF00"/>
                </a:solidFill>
                <a:cs typeface="Arial" pitchFamily="34" charset="0"/>
              </a:rPr>
              <a:t>blame</a:t>
            </a:r>
            <a:r>
              <a:rPr lang="en-US" dirty="0" smtClean="0">
                <a:solidFill>
                  <a:srgbClr val="FFFFFF"/>
                </a:solidFill>
                <a:cs typeface="Arial" pitchFamily="34" charset="0"/>
              </a:rPr>
              <a:t> them when </a:t>
            </a:r>
            <a:br>
              <a:rPr lang="en-US" dirty="0" smtClean="0">
                <a:solidFill>
                  <a:srgbClr val="FFFFFF"/>
                </a:solidFill>
                <a:cs typeface="Arial" pitchFamily="34" charset="0"/>
              </a:rPr>
            </a:br>
            <a:r>
              <a:rPr lang="en-US" dirty="0" smtClean="0">
                <a:solidFill>
                  <a:srgbClr val="FFFFFF"/>
                </a:solidFill>
                <a:cs typeface="Arial" pitchFamily="34" charset="0"/>
              </a:rPr>
              <a:t>   something goes wrong. </a:t>
            </a:r>
          </a:p>
          <a:p>
            <a:pPr marL="0" indent="0" eaLnBrk="1" hangingPunct="1">
              <a:lnSpc>
                <a:spcPct val="90000"/>
              </a:lnSpc>
              <a:buClr>
                <a:srgbClr val="FFFF00"/>
              </a:buClr>
              <a:buFont typeface="Times" pitchFamily="18" charset="0"/>
              <a:buAutoNum type="arabicPeriod"/>
              <a:defRPr/>
            </a:pPr>
            <a:r>
              <a:rPr lang="en-US" dirty="0" smtClean="0">
                <a:solidFill>
                  <a:srgbClr val="FFFF00"/>
                </a:solidFill>
                <a:cs typeface="Arial" pitchFamily="34" charset="0"/>
              </a:rPr>
              <a:t>Highly achievable budget targets</a:t>
            </a:r>
            <a:r>
              <a:rPr lang="en-US" dirty="0" smtClean="0">
                <a:solidFill>
                  <a:srgbClr val="FFFFFF"/>
                </a:solidFill>
                <a:cs typeface="Arial" pitchFamily="34" charset="0"/>
              </a:rPr>
              <a:t> are usually </a:t>
            </a:r>
            <a:br>
              <a:rPr lang="en-US" dirty="0" smtClean="0">
                <a:solidFill>
                  <a:srgbClr val="FFFFFF"/>
                </a:solidFill>
                <a:cs typeface="Arial" pitchFamily="34" charset="0"/>
              </a:rPr>
            </a:br>
            <a:r>
              <a:rPr lang="en-US" dirty="0" smtClean="0">
                <a:solidFill>
                  <a:srgbClr val="FFFFFF"/>
                </a:solidFill>
                <a:cs typeface="Arial" pitchFamily="34" charset="0"/>
              </a:rPr>
              <a:t>   preferred when managers are rewarded based on </a:t>
            </a:r>
            <a:br>
              <a:rPr lang="en-US" dirty="0" smtClean="0">
                <a:solidFill>
                  <a:srgbClr val="FFFFFF"/>
                </a:solidFill>
                <a:cs typeface="Arial" pitchFamily="34" charset="0"/>
              </a:rPr>
            </a:br>
            <a:r>
              <a:rPr lang="en-US" dirty="0" smtClean="0">
                <a:solidFill>
                  <a:srgbClr val="FFFFFF"/>
                </a:solidFill>
                <a:cs typeface="Arial" pitchFamily="34" charset="0"/>
              </a:rPr>
              <a:t>   meeting budget targets.</a:t>
            </a:r>
          </a:p>
        </p:txBody>
      </p:sp>
      <p:pic>
        <p:nvPicPr>
          <p:cNvPr id="13316" name="Picture 5" descr="G:\FILES\PFILES\MSOFFICE\MEDIA\CNTCD1\ClipArt3\j023308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6067425"/>
            <a:ext cx="21764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p:txBody>
          <a:bodyPr lIns="90488" tIns="44450" rIns="90488" bIns="44450"/>
          <a:lstStyle/>
          <a:p>
            <a:pPr eaLnBrk="1" hangingPunct="1"/>
            <a:r>
              <a:rPr lang="en-US" altLang="en-US" sz="3400" smtClean="0"/>
              <a:t>The Master Budget: An Overview</a:t>
            </a:r>
          </a:p>
        </p:txBody>
      </p:sp>
      <p:sp>
        <p:nvSpPr>
          <p:cNvPr id="328715" name="Rectangle 11"/>
          <p:cNvSpPr>
            <a:spLocks noChangeArrowheads="1"/>
          </p:cNvSpPr>
          <p:nvPr/>
        </p:nvSpPr>
        <p:spPr bwMode="auto">
          <a:xfrm>
            <a:off x="3505200" y="2089150"/>
            <a:ext cx="2085975" cy="65405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charset="0"/>
              </a:rPr>
              <a:t>Production budget</a:t>
            </a:r>
          </a:p>
        </p:txBody>
      </p:sp>
      <p:sp>
        <p:nvSpPr>
          <p:cNvPr id="328718" name="Rectangle 14"/>
          <p:cNvSpPr>
            <a:spLocks noChangeArrowheads="1"/>
          </p:cNvSpPr>
          <p:nvPr/>
        </p:nvSpPr>
        <p:spPr bwMode="auto">
          <a:xfrm>
            <a:off x="7091363" y="1898650"/>
            <a:ext cx="1747837" cy="92075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dirty="0">
                <a:solidFill>
                  <a:srgbClr val="FFFFFF"/>
                </a:solidFill>
                <a:latin typeface="Arial" charset="0"/>
                <a:cs typeface="Arial" pitchFamily="34" charset="0"/>
              </a:rPr>
              <a:t>Selling and</a:t>
            </a:r>
          </a:p>
          <a:p>
            <a:pPr algn="ctr">
              <a:defRPr/>
            </a:pPr>
            <a:r>
              <a:rPr lang="en-US" dirty="0">
                <a:solidFill>
                  <a:srgbClr val="FFFFFF"/>
                </a:solidFill>
                <a:latin typeface="Arial" charset="0"/>
                <a:cs typeface="Arial" pitchFamily="34" charset="0"/>
              </a:rPr>
              <a:t>administrative</a:t>
            </a:r>
          </a:p>
          <a:p>
            <a:pPr algn="ctr">
              <a:defRPr/>
            </a:pPr>
            <a:r>
              <a:rPr lang="en-US" dirty="0">
                <a:solidFill>
                  <a:srgbClr val="FFFFFF"/>
                </a:solidFill>
                <a:latin typeface="Arial" charset="0"/>
                <a:cs typeface="Arial" pitchFamily="34" charset="0"/>
              </a:rPr>
              <a:t>budget</a:t>
            </a:r>
          </a:p>
        </p:txBody>
      </p:sp>
      <p:sp>
        <p:nvSpPr>
          <p:cNvPr id="328719" name="Rectangle 15"/>
          <p:cNvSpPr>
            <a:spLocks noChangeArrowheads="1"/>
          </p:cNvSpPr>
          <p:nvPr/>
        </p:nvSpPr>
        <p:spPr bwMode="auto">
          <a:xfrm>
            <a:off x="1447800" y="3276600"/>
            <a:ext cx="1981200" cy="6858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charset="0"/>
              </a:rPr>
              <a:t>Direct materials</a:t>
            </a:r>
          </a:p>
          <a:p>
            <a:pPr algn="ctr">
              <a:defRPr/>
            </a:pPr>
            <a:r>
              <a:rPr lang="en-US" dirty="0">
                <a:solidFill>
                  <a:schemeClr val="bg1"/>
                </a:solidFill>
                <a:latin typeface="Arial" charset="0"/>
              </a:rPr>
              <a:t>budget</a:t>
            </a:r>
          </a:p>
        </p:txBody>
      </p:sp>
      <p:sp>
        <p:nvSpPr>
          <p:cNvPr id="328722" name="Rectangle 18"/>
          <p:cNvSpPr>
            <a:spLocks noChangeArrowheads="1"/>
          </p:cNvSpPr>
          <p:nvPr/>
        </p:nvSpPr>
        <p:spPr bwMode="auto">
          <a:xfrm>
            <a:off x="5638800" y="3292475"/>
            <a:ext cx="2209800" cy="644525"/>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dirty="0">
                <a:solidFill>
                  <a:srgbClr val="FFFFFF"/>
                </a:solidFill>
                <a:latin typeface="Arial" charset="0"/>
                <a:cs typeface="Arial" pitchFamily="34" charset="0"/>
              </a:rPr>
              <a:t>Manufacturing</a:t>
            </a:r>
          </a:p>
          <a:p>
            <a:pPr algn="ctr">
              <a:defRPr/>
            </a:pPr>
            <a:r>
              <a:rPr lang="en-US" dirty="0">
                <a:solidFill>
                  <a:srgbClr val="FFFFFF"/>
                </a:solidFill>
                <a:latin typeface="Arial" charset="0"/>
                <a:cs typeface="Arial" pitchFamily="34" charset="0"/>
              </a:rPr>
              <a:t>overhead budget</a:t>
            </a:r>
          </a:p>
        </p:txBody>
      </p:sp>
      <p:sp>
        <p:nvSpPr>
          <p:cNvPr id="328723" name="Rectangle 19"/>
          <p:cNvSpPr>
            <a:spLocks noChangeArrowheads="1"/>
          </p:cNvSpPr>
          <p:nvPr/>
        </p:nvSpPr>
        <p:spPr bwMode="auto">
          <a:xfrm>
            <a:off x="3705225" y="3276600"/>
            <a:ext cx="1704975" cy="715963"/>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charset="0"/>
              </a:rPr>
              <a:t>Direct labor</a:t>
            </a:r>
            <a:br>
              <a:rPr lang="en-US" dirty="0">
                <a:solidFill>
                  <a:schemeClr val="bg1"/>
                </a:solidFill>
                <a:latin typeface="Arial" charset="0"/>
              </a:rPr>
            </a:br>
            <a:r>
              <a:rPr lang="en-US" dirty="0">
                <a:solidFill>
                  <a:schemeClr val="bg1"/>
                </a:solidFill>
                <a:latin typeface="Arial" charset="0"/>
              </a:rPr>
              <a:t>budget</a:t>
            </a:r>
          </a:p>
        </p:txBody>
      </p:sp>
      <p:sp>
        <p:nvSpPr>
          <p:cNvPr id="328725" name="Rectangle 21"/>
          <p:cNvSpPr>
            <a:spLocks noChangeArrowheads="1"/>
          </p:cNvSpPr>
          <p:nvPr/>
        </p:nvSpPr>
        <p:spPr bwMode="auto">
          <a:xfrm>
            <a:off x="3673475" y="4419600"/>
            <a:ext cx="1752600" cy="4572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charset="0"/>
                <a:cs typeface="Arial" pitchFamily="34" charset="0"/>
              </a:rPr>
              <a:t>Cash Budget</a:t>
            </a:r>
          </a:p>
        </p:txBody>
      </p:sp>
      <p:sp>
        <p:nvSpPr>
          <p:cNvPr id="328727" name="Rectangle 23"/>
          <p:cNvSpPr>
            <a:spLocks noChangeArrowheads="1"/>
          </p:cNvSpPr>
          <p:nvPr/>
        </p:nvSpPr>
        <p:spPr bwMode="auto">
          <a:xfrm>
            <a:off x="3673475" y="1309688"/>
            <a:ext cx="1752600" cy="4572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charset="0"/>
              </a:rPr>
              <a:t>Sales budget</a:t>
            </a:r>
          </a:p>
        </p:txBody>
      </p:sp>
      <p:sp>
        <p:nvSpPr>
          <p:cNvPr id="328734" name="Rectangle 30"/>
          <p:cNvSpPr>
            <a:spLocks noChangeArrowheads="1"/>
          </p:cNvSpPr>
          <p:nvPr/>
        </p:nvSpPr>
        <p:spPr bwMode="auto">
          <a:xfrm>
            <a:off x="1143000" y="2098675"/>
            <a:ext cx="1981200" cy="644525"/>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dirty="0">
                <a:solidFill>
                  <a:srgbClr val="FFFFFF"/>
                </a:solidFill>
                <a:latin typeface="Arial" charset="0"/>
                <a:cs typeface="Arial" pitchFamily="34" charset="0"/>
              </a:rPr>
              <a:t>Ending inventory</a:t>
            </a:r>
          </a:p>
          <a:p>
            <a:pPr algn="ctr">
              <a:defRPr/>
            </a:pPr>
            <a:r>
              <a:rPr lang="en-US" dirty="0">
                <a:solidFill>
                  <a:srgbClr val="FFFFFF"/>
                </a:solidFill>
                <a:latin typeface="Arial" charset="0"/>
                <a:cs typeface="Arial" pitchFamily="34" charset="0"/>
              </a:rPr>
              <a:t>budget</a:t>
            </a:r>
          </a:p>
        </p:txBody>
      </p:sp>
      <p:sp>
        <p:nvSpPr>
          <p:cNvPr id="33" name="Rectangle 15"/>
          <p:cNvSpPr>
            <a:spLocks noChangeArrowheads="1"/>
          </p:cNvSpPr>
          <p:nvPr/>
        </p:nvSpPr>
        <p:spPr bwMode="auto">
          <a:xfrm>
            <a:off x="6019800" y="5257800"/>
            <a:ext cx="1676400" cy="9144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charset="0"/>
              </a:rPr>
              <a:t>Budgeted</a:t>
            </a:r>
            <a:br>
              <a:rPr lang="en-US" dirty="0">
                <a:solidFill>
                  <a:schemeClr val="bg1"/>
                </a:solidFill>
                <a:latin typeface="Arial" charset="0"/>
              </a:rPr>
            </a:br>
            <a:r>
              <a:rPr lang="en-US" dirty="0">
                <a:solidFill>
                  <a:schemeClr val="bg1"/>
                </a:solidFill>
                <a:latin typeface="Arial" charset="0"/>
              </a:rPr>
              <a:t>balance sheet</a:t>
            </a:r>
          </a:p>
        </p:txBody>
      </p:sp>
      <p:sp>
        <p:nvSpPr>
          <p:cNvPr id="34" name="Rectangle 15"/>
          <p:cNvSpPr>
            <a:spLocks noChangeArrowheads="1"/>
          </p:cNvSpPr>
          <p:nvPr/>
        </p:nvSpPr>
        <p:spPr bwMode="auto">
          <a:xfrm>
            <a:off x="1485900" y="5257800"/>
            <a:ext cx="1562100" cy="914400"/>
          </a:xfrm>
          <a:prstGeom prst="rect">
            <a:avLst/>
          </a:prstGeom>
          <a:solidFill>
            <a:schemeClr val="accent5">
              <a:lumMod val="75000"/>
            </a:schemeClr>
          </a:solidFill>
          <a:ln w="12700">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charset="0"/>
              </a:rPr>
              <a:t>Budgeted</a:t>
            </a:r>
            <a:br>
              <a:rPr lang="en-US" dirty="0">
                <a:solidFill>
                  <a:schemeClr val="bg1"/>
                </a:solidFill>
                <a:latin typeface="Arial" charset="0"/>
              </a:rPr>
            </a:br>
            <a:r>
              <a:rPr lang="en-US" dirty="0">
                <a:solidFill>
                  <a:schemeClr val="bg1"/>
                </a:solidFill>
                <a:latin typeface="Arial" charset="0"/>
              </a:rPr>
              <a:t>income</a:t>
            </a:r>
            <a:br>
              <a:rPr lang="en-US" dirty="0">
                <a:solidFill>
                  <a:schemeClr val="bg1"/>
                </a:solidFill>
                <a:latin typeface="Arial" charset="0"/>
              </a:rPr>
            </a:br>
            <a:r>
              <a:rPr lang="en-US" dirty="0">
                <a:solidFill>
                  <a:schemeClr val="bg1"/>
                </a:solidFill>
                <a:latin typeface="Arial" charset="0"/>
              </a:rPr>
              <a:t>statement</a:t>
            </a:r>
          </a:p>
        </p:txBody>
      </p:sp>
      <p:cxnSp>
        <p:nvCxnSpPr>
          <p:cNvPr id="36" name="Shape 35"/>
          <p:cNvCxnSpPr>
            <a:stCxn id="328727" idx="3"/>
            <a:endCxn id="328718" idx="0"/>
          </p:cNvCxnSpPr>
          <p:nvPr/>
        </p:nvCxnSpPr>
        <p:spPr>
          <a:xfrm>
            <a:off x="5426075" y="1538288"/>
            <a:ext cx="2540000" cy="360362"/>
          </a:xfrm>
          <a:prstGeom prst="bentConnector2">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hape 37"/>
          <p:cNvCxnSpPr>
            <a:stCxn id="328718" idx="2"/>
            <a:endCxn id="328725" idx="3"/>
          </p:cNvCxnSpPr>
          <p:nvPr/>
        </p:nvCxnSpPr>
        <p:spPr>
          <a:xfrm rot="5400000">
            <a:off x="5781675" y="2463800"/>
            <a:ext cx="1828800" cy="2540000"/>
          </a:xfrm>
          <a:prstGeom prst="bentConnector2">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28727" idx="1"/>
            <a:endCxn id="328725" idx="1"/>
          </p:cNvCxnSpPr>
          <p:nvPr/>
        </p:nvCxnSpPr>
        <p:spPr>
          <a:xfrm rot="10800000" flipV="1">
            <a:off x="3673475" y="1538288"/>
            <a:ext cx="1588" cy="3109912"/>
          </a:xfrm>
          <a:prstGeom prst="bentConnector3">
            <a:avLst>
              <a:gd name="adj1" fmla="val 192020967"/>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28727" idx="1"/>
            <a:endCxn id="34" idx="1"/>
          </p:cNvCxnSpPr>
          <p:nvPr/>
        </p:nvCxnSpPr>
        <p:spPr>
          <a:xfrm rot="10800000" flipV="1">
            <a:off x="1485900" y="1538288"/>
            <a:ext cx="2187575" cy="4176712"/>
          </a:xfrm>
          <a:prstGeom prst="bentConnector3">
            <a:avLst>
              <a:gd name="adj1" fmla="val 149425"/>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8734" idx="3"/>
            <a:endCxn id="328715" idx="1"/>
          </p:cNvCxnSpPr>
          <p:nvPr/>
        </p:nvCxnSpPr>
        <p:spPr>
          <a:xfrm flipV="1">
            <a:off x="3124200" y="2416175"/>
            <a:ext cx="381000" cy="4763"/>
          </a:xfrm>
          <a:prstGeom prst="straightConnector1">
            <a:avLst/>
          </a:prstGeom>
          <a:ln>
            <a:solidFill>
              <a:srgbClr val="FF0000"/>
            </a:solidFill>
            <a:headEnd type="arrow"/>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4" idx="3"/>
            <a:endCxn id="33" idx="1"/>
          </p:cNvCxnSpPr>
          <p:nvPr/>
        </p:nvCxnSpPr>
        <p:spPr>
          <a:xfrm>
            <a:off x="3048000" y="5715000"/>
            <a:ext cx="2971800" cy="1588"/>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328725" idx="2"/>
            <a:endCxn id="34" idx="0"/>
          </p:cNvCxnSpPr>
          <p:nvPr/>
        </p:nvCxnSpPr>
        <p:spPr>
          <a:xfrm rot="5400000">
            <a:off x="3217863" y="3925887"/>
            <a:ext cx="381000" cy="2282825"/>
          </a:xfrm>
          <a:prstGeom prst="bentConnector3">
            <a:avLst>
              <a:gd name="adj1" fmla="val 50000"/>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328725" idx="2"/>
            <a:endCxn id="33" idx="0"/>
          </p:cNvCxnSpPr>
          <p:nvPr/>
        </p:nvCxnSpPr>
        <p:spPr>
          <a:xfrm rot="16200000" flipH="1">
            <a:off x="5513388" y="3913187"/>
            <a:ext cx="381000" cy="2308225"/>
          </a:xfrm>
          <a:prstGeom prst="bentConnector3">
            <a:avLst>
              <a:gd name="adj1" fmla="val 50000"/>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28727" idx="2"/>
            <a:endCxn id="328715" idx="0"/>
          </p:cNvCxnSpPr>
          <p:nvPr/>
        </p:nvCxnSpPr>
        <p:spPr>
          <a:xfrm rot="5400000">
            <a:off x="4387851" y="1927225"/>
            <a:ext cx="322262" cy="1587"/>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28715" idx="2"/>
            <a:endCxn id="328723" idx="0"/>
          </p:cNvCxnSpPr>
          <p:nvPr/>
        </p:nvCxnSpPr>
        <p:spPr>
          <a:xfrm rot="16200000" flipH="1">
            <a:off x="4286251" y="3005137"/>
            <a:ext cx="533400" cy="9525"/>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28723" idx="2"/>
            <a:endCxn id="328725" idx="0"/>
          </p:cNvCxnSpPr>
          <p:nvPr/>
        </p:nvCxnSpPr>
        <p:spPr>
          <a:xfrm rot="5400000">
            <a:off x="4340225" y="4202113"/>
            <a:ext cx="427037" cy="7938"/>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226594" y="1943894"/>
            <a:ext cx="533400" cy="2109788"/>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8715" idx="2"/>
            <a:endCxn id="328722" idx="0"/>
          </p:cNvCxnSpPr>
          <p:nvPr/>
        </p:nvCxnSpPr>
        <p:spPr>
          <a:xfrm rot="16200000" flipH="1">
            <a:off x="5371306" y="1920082"/>
            <a:ext cx="549275" cy="2195512"/>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8719" idx="2"/>
            <a:endCxn id="328725" idx="0"/>
          </p:cNvCxnSpPr>
          <p:nvPr/>
        </p:nvCxnSpPr>
        <p:spPr>
          <a:xfrm rot="16200000" flipH="1">
            <a:off x="3265488" y="3135312"/>
            <a:ext cx="457200" cy="2111375"/>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8722" idx="2"/>
            <a:endCxn id="328725" idx="0"/>
          </p:cNvCxnSpPr>
          <p:nvPr/>
        </p:nvCxnSpPr>
        <p:spPr>
          <a:xfrm rot="5400000">
            <a:off x="5405438" y="3081337"/>
            <a:ext cx="482600" cy="2193925"/>
          </a:xfrm>
          <a:prstGeom prst="straightConnector1">
            <a:avLst/>
          </a:prstGeom>
          <a:ln>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Seeing the Big Picture</a:t>
            </a:r>
          </a:p>
        </p:txBody>
      </p:sp>
      <p:sp>
        <p:nvSpPr>
          <p:cNvPr id="4" name="Rounded Rectangle 3"/>
          <p:cNvSpPr/>
          <p:nvPr/>
        </p:nvSpPr>
        <p:spPr>
          <a:xfrm>
            <a:off x="609600" y="1676400"/>
            <a:ext cx="7848600" cy="2057400"/>
          </a:xfrm>
          <a:prstGeom prst="roundRect">
            <a:avLst/>
          </a:prstGeom>
          <a:ln w="28575">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en-US" sz="2800" dirty="0"/>
              <a:t>To help you see the “big picture” keep in mind that the 10 schedules in the master budget are designed to answer the 10 questions shown on the next screen.</a:t>
            </a:r>
          </a:p>
        </p:txBody>
      </p:sp>
      <p:pic>
        <p:nvPicPr>
          <p:cNvPr id="28675" name="Picture 3" descr="C:\Users\jon\AppData\Local\Microsoft\Windows\Temporary Internet Files\Content.IE5\HGBS96WI\MP900430931[1].jpg"/>
          <p:cNvPicPr>
            <a:picLocks noChangeAspect="1" noChangeArrowheads="1"/>
          </p:cNvPicPr>
          <p:nvPr/>
        </p:nvPicPr>
        <p:blipFill>
          <a:blip r:embed="rId2"/>
          <a:srcRect/>
          <a:stretch>
            <a:fillRect/>
          </a:stretch>
        </p:blipFill>
        <p:spPr bwMode="auto">
          <a:xfrm>
            <a:off x="3581400" y="4191000"/>
            <a:ext cx="1449388" cy="2173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Seeing the Big Picture</a:t>
            </a:r>
          </a:p>
        </p:txBody>
      </p:sp>
      <p:sp>
        <p:nvSpPr>
          <p:cNvPr id="3" name="TextBox 2"/>
          <p:cNvSpPr txBox="1"/>
          <p:nvPr/>
        </p:nvSpPr>
        <p:spPr>
          <a:xfrm>
            <a:off x="533400" y="1592263"/>
            <a:ext cx="8305800" cy="3970337"/>
          </a:xfrm>
          <a:prstGeom prst="rect">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marL="342900" indent="-342900">
              <a:buFontTx/>
              <a:buAutoNum type="arabicPeriod"/>
              <a:defRPr/>
            </a:pPr>
            <a:r>
              <a:rPr lang="en-US" dirty="0"/>
              <a:t>How much sales revenue will we earn?</a:t>
            </a:r>
          </a:p>
          <a:p>
            <a:pPr marL="342900" indent="-342900">
              <a:buFontTx/>
              <a:buAutoNum type="arabicPeriod"/>
              <a:defRPr/>
            </a:pPr>
            <a:r>
              <a:rPr lang="en-US" dirty="0"/>
              <a:t>How much cash will we collect from customers?</a:t>
            </a:r>
          </a:p>
          <a:p>
            <a:pPr marL="342900" indent="-342900">
              <a:buFontTx/>
              <a:buAutoNum type="arabicPeriod"/>
              <a:defRPr/>
            </a:pPr>
            <a:r>
              <a:rPr lang="en-US" dirty="0"/>
              <a:t>How much raw material will we need to purchase?</a:t>
            </a:r>
          </a:p>
          <a:p>
            <a:pPr marL="342900" indent="-342900">
              <a:buFontTx/>
              <a:buAutoNum type="arabicPeriod"/>
              <a:defRPr/>
            </a:pPr>
            <a:r>
              <a:rPr lang="en-US" dirty="0"/>
              <a:t>How much manufacturing costs will we incur?</a:t>
            </a:r>
          </a:p>
          <a:p>
            <a:pPr marL="342900" indent="-342900">
              <a:buFontTx/>
              <a:buAutoNum type="arabicPeriod"/>
              <a:defRPr/>
            </a:pPr>
            <a:r>
              <a:rPr lang="en-US" dirty="0"/>
              <a:t>How much cash will we pay to our suppliers and our direct laborers, and how much cash will we pay for manufacturing overhead resources?</a:t>
            </a:r>
          </a:p>
          <a:p>
            <a:pPr marL="342900" indent="-342900">
              <a:buFontTx/>
              <a:buAutoNum type="arabicPeriod"/>
              <a:defRPr/>
            </a:pPr>
            <a:r>
              <a:rPr lang="en-US" dirty="0"/>
              <a:t>What is the total cost that will be transferred from finished goods inventory to cost of good sold?</a:t>
            </a:r>
          </a:p>
          <a:p>
            <a:pPr marL="342900" indent="-342900">
              <a:buFontTx/>
              <a:buAutoNum type="arabicPeriod"/>
              <a:defRPr/>
            </a:pPr>
            <a:r>
              <a:rPr lang="en-US" dirty="0"/>
              <a:t>How much selling and administrative expense will we incur and how much cash will be pay related to those expenses?</a:t>
            </a:r>
          </a:p>
          <a:p>
            <a:pPr marL="342900" indent="-342900">
              <a:buFontTx/>
              <a:buAutoNum type="arabicPeriod"/>
              <a:defRPr/>
            </a:pPr>
            <a:r>
              <a:rPr lang="en-US" dirty="0"/>
              <a:t>How much money will we borrow from or repay to lenders – including interest?</a:t>
            </a:r>
          </a:p>
          <a:p>
            <a:pPr marL="342900" indent="-342900">
              <a:buFontTx/>
              <a:buAutoNum type="arabicPeriod"/>
              <a:defRPr/>
            </a:pPr>
            <a:r>
              <a:rPr lang="en-US" dirty="0"/>
              <a:t>How much operating income will we earn?</a:t>
            </a:r>
          </a:p>
          <a:p>
            <a:pPr marL="342900" indent="-342900">
              <a:buFontTx/>
              <a:buAutoNum type="arabicPeriod"/>
              <a:defRPr/>
            </a:pPr>
            <a:r>
              <a:rPr lang="en-US" dirty="0"/>
              <a:t>What will our balance sheet look like at the end of the budget period?</a:t>
            </a:r>
          </a:p>
        </p:txBody>
      </p:sp>
      <p:pic>
        <p:nvPicPr>
          <p:cNvPr id="192514" name="Picture 2" descr="C:\Users\jon\AppData\Local\Microsoft\Windows\Temporary Internet Files\Content.IE5\HGBS96WI\MM900282997[1].gif"/>
          <p:cNvPicPr>
            <a:picLocks noChangeAspect="1" noChangeArrowheads="1" noCrop="1"/>
          </p:cNvPicPr>
          <p:nvPr/>
        </p:nvPicPr>
        <p:blipFill>
          <a:blip r:embed="rId2"/>
          <a:srcRect/>
          <a:stretch>
            <a:fillRect/>
          </a:stretch>
        </p:blipFill>
        <p:spPr bwMode="auto">
          <a:xfrm>
            <a:off x="3962400" y="5638800"/>
            <a:ext cx="974725" cy="9747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The Master Budget: An Overview</a:t>
            </a:r>
          </a:p>
        </p:txBody>
      </p:sp>
      <p:sp>
        <p:nvSpPr>
          <p:cNvPr id="3" name="Rounded Rectangle 2"/>
          <p:cNvSpPr/>
          <p:nvPr/>
        </p:nvSpPr>
        <p:spPr>
          <a:xfrm>
            <a:off x="533400" y="1676400"/>
            <a:ext cx="8153400" cy="4495800"/>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800" dirty="0">
                <a:effectLst>
                  <a:outerShdw blurRad="38100" dist="38100" dir="2700000" algn="tl">
                    <a:srgbClr val="000000">
                      <a:alpha val="43137"/>
                    </a:srgbClr>
                  </a:outerShdw>
                </a:effectLst>
              </a:rPr>
              <a:t>A master budget is based on various estimates and assumptions. For example, the sales budget requires three </a:t>
            </a:r>
            <a:r>
              <a:rPr lang="en-US" sz="2800" dirty="0">
                <a:solidFill>
                  <a:srgbClr val="FFFF00"/>
                </a:solidFill>
                <a:effectLst>
                  <a:outerShdw blurRad="38100" dist="38100" dir="2700000" algn="tl">
                    <a:srgbClr val="000000">
                      <a:alpha val="43137"/>
                    </a:srgbClr>
                  </a:outerShdw>
                </a:effectLst>
              </a:rPr>
              <a:t>estimates/assumptions</a:t>
            </a:r>
            <a:r>
              <a:rPr lang="en-US" sz="2800" dirty="0">
                <a:effectLst>
                  <a:outerShdw blurRad="38100" dist="38100" dir="2700000" algn="tl">
                    <a:srgbClr val="000000">
                      <a:alpha val="43137"/>
                    </a:srgbClr>
                  </a:outerShdw>
                </a:effectLst>
              </a:rPr>
              <a:t> as follows:</a:t>
            </a:r>
          </a:p>
          <a:p>
            <a:pPr marL="342900" indent="-342900">
              <a:buClr>
                <a:srgbClr val="FFFF00"/>
              </a:buClr>
              <a:buFont typeface="+mj-lt"/>
              <a:buAutoNum type="arabicPeriod"/>
              <a:defRPr/>
            </a:pPr>
            <a:r>
              <a:rPr lang="en-US" sz="2800" dirty="0">
                <a:effectLst>
                  <a:outerShdw blurRad="38100" dist="38100" dir="2700000" algn="tl">
                    <a:srgbClr val="000000">
                      <a:alpha val="43137"/>
                    </a:srgbClr>
                  </a:outerShdw>
                </a:effectLst>
              </a:rPr>
              <a:t>What are the budgeted unit sales?</a:t>
            </a:r>
          </a:p>
          <a:p>
            <a:pPr marL="342900" indent="-342900">
              <a:buClr>
                <a:srgbClr val="FFFF00"/>
              </a:buClr>
              <a:buFont typeface="+mj-lt"/>
              <a:buAutoNum type="arabicPeriod"/>
              <a:defRPr/>
            </a:pPr>
            <a:r>
              <a:rPr lang="en-US" sz="2800" dirty="0">
                <a:effectLst>
                  <a:outerShdw blurRad="38100" dist="38100" dir="2700000" algn="tl">
                    <a:srgbClr val="000000">
                      <a:alpha val="43137"/>
                    </a:srgbClr>
                  </a:outerShdw>
                </a:effectLst>
              </a:rPr>
              <a:t>What is the budgeted selling price per unit?</a:t>
            </a:r>
          </a:p>
          <a:p>
            <a:pPr marL="342900" indent="-342900">
              <a:buClr>
                <a:srgbClr val="FFFF00"/>
              </a:buClr>
              <a:buFont typeface="+mj-lt"/>
              <a:buAutoNum type="arabicPeriod"/>
              <a:defRPr/>
            </a:pPr>
            <a:r>
              <a:rPr lang="en-US" sz="2800" dirty="0">
                <a:effectLst>
                  <a:outerShdw blurRad="38100" dist="38100" dir="2700000" algn="tl">
                    <a:srgbClr val="000000">
                      <a:alpha val="43137"/>
                    </a:srgbClr>
                  </a:outerShdw>
                </a:effectLst>
              </a:rPr>
              <a:t>What percentage of accounts receivable will be collected in the current and subsequent periods.</a:t>
            </a: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The Master Budget: An Overview</a:t>
            </a:r>
          </a:p>
        </p:txBody>
      </p:sp>
      <p:sp>
        <p:nvSpPr>
          <p:cNvPr id="3" name="Rectangle 2"/>
          <p:cNvSpPr/>
          <p:nvPr/>
        </p:nvSpPr>
        <p:spPr>
          <a:xfrm>
            <a:off x="762000" y="1676400"/>
            <a:ext cx="7391400" cy="2286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dirty="0">
                <a:solidFill>
                  <a:schemeClr val="bg1"/>
                </a:solidFill>
              </a:rPr>
              <a:t>When </a:t>
            </a:r>
            <a:r>
              <a:rPr lang="en-US" sz="2800" dirty="0">
                <a:solidFill>
                  <a:srgbClr val="FFFF00"/>
                </a:solidFill>
              </a:rPr>
              <a:t>Microsoft Excel</a:t>
            </a:r>
            <a:r>
              <a:rPr lang="en-US" sz="2000" dirty="0">
                <a:solidFill>
                  <a:srgbClr val="FFFF00"/>
                </a:solidFill>
              </a:rPr>
              <a:t>©</a:t>
            </a:r>
            <a:r>
              <a:rPr lang="en-US" sz="2800" dirty="0">
                <a:solidFill>
                  <a:srgbClr val="FFFF00"/>
                </a:solidFill>
              </a:rPr>
              <a:t> </a:t>
            </a:r>
            <a:r>
              <a:rPr lang="en-US" sz="2800" dirty="0">
                <a:solidFill>
                  <a:schemeClr val="bg1"/>
                </a:solidFill>
              </a:rPr>
              <a:t>is used to create a master budget, these types of assumptions can be depicted in a Budget Assumptions tab, thereby enabling Excel-based budget to answer “what-if” questions.</a:t>
            </a:r>
          </a:p>
        </p:txBody>
      </p:sp>
      <p:pic>
        <p:nvPicPr>
          <p:cNvPr id="4" name="Picture 3" descr="Excewl Picture.PNG"/>
          <p:cNvPicPr>
            <a:picLocks noChangeAspect="1"/>
          </p:cNvPicPr>
          <p:nvPr/>
        </p:nvPicPr>
        <p:blipFill>
          <a:blip r:embed="rId2"/>
          <a:stretch>
            <a:fillRect/>
          </a:stretch>
        </p:blipFill>
        <p:spPr>
          <a:xfrm>
            <a:off x="304800" y="4114800"/>
            <a:ext cx="8237538" cy="2547938"/>
          </a:xfrm>
          <a:prstGeom prst="rect">
            <a:avLst/>
          </a:prstGeom>
          <a:effectLst>
            <a:outerShdw blurRad="50800" dist="38100" dir="2700000" algn="tl" rotWithShape="0">
              <a:prstClr val="black">
                <a:alpha val="40000"/>
              </a:prstClr>
            </a:outerShdw>
          </a:effectLst>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lIns="90488" tIns="44450" rIns="90488" bIns="44450"/>
          <a:lstStyle/>
          <a:p>
            <a:pPr eaLnBrk="1" hangingPunct="1"/>
            <a:r>
              <a:rPr lang="en-US" altLang="en-US" smtClean="0"/>
              <a:t>Learning Objective 2</a:t>
            </a:r>
          </a:p>
        </p:txBody>
      </p:sp>
      <p:sp>
        <p:nvSpPr>
          <p:cNvPr id="5" name="Text Box 13"/>
          <p:cNvSpPr txBox="1">
            <a:spLocks noChangeArrowheads="1"/>
          </p:cNvSpPr>
          <p:nvPr/>
        </p:nvSpPr>
        <p:spPr bwMode="auto">
          <a:xfrm>
            <a:off x="1905000" y="2309813"/>
            <a:ext cx="5334000" cy="2185987"/>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sales budget, including a schedule of expected cash collections.</a:t>
            </a: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lIns="90488" tIns="44450" rIns="90488" bIns="44450"/>
          <a:lstStyle/>
          <a:p>
            <a:pPr eaLnBrk="1" hangingPunct="1"/>
            <a:r>
              <a:rPr lang="en-US" altLang="en-US" smtClean="0"/>
              <a:t>Budgeting Example</a:t>
            </a:r>
          </a:p>
        </p:txBody>
      </p:sp>
      <p:sp>
        <p:nvSpPr>
          <p:cNvPr id="330755" name="Rectangle 3"/>
          <p:cNvSpPr>
            <a:spLocks noGrp="1" noChangeArrowheads="1"/>
          </p:cNvSpPr>
          <p:nvPr>
            <p:ph type="body" idx="1"/>
          </p:nvPr>
        </p:nvSpPr>
        <p:spPr>
          <a:xfrm>
            <a:off x="609600" y="1524000"/>
            <a:ext cx="8305800" cy="4343400"/>
          </a:xfrm>
          <a:solidFill>
            <a:schemeClr val="accent2">
              <a:lumMod val="75000"/>
            </a:schemeClr>
          </a:solidFill>
          <a:ln w="12700">
            <a:solidFill>
              <a:srgbClr val="000000"/>
            </a:solidFill>
          </a:ln>
        </p:spPr>
        <p:txBody>
          <a:bodyPr lIns="90488" tIns="44450" rIns="90488" bIns="44450"/>
          <a:lstStyle/>
          <a:p>
            <a:pPr eaLnBrk="1" hangingPunct="1">
              <a:buClr>
                <a:srgbClr val="FFFF00"/>
              </a:buClr>
              <a:buSzPct val="100000"/>
              <a:buFont typeface="Wingdings" pitchFamily="2" charset="2"/>
              <a:buChar char=""/>
              <a:defRPr/>
            </a:pPr>
            <a:r>
              <a:rPr lang="en-US" dirty="0" smtClean="0">
                <a:solidFill>
                  <a:schemeClr val="bg1"/>
                </a:solidFill>
                <a:cs typeface="Arial" pitchFamily="34" charset="0"/>
              </a:rPr>
              <a:t> Royal Company is preparing budgets for the      </a:t>
            </a:r>
            <a:br>
              <a:rPr lang="en-US" dirty="0" smtClean="0">
                <a:solidFill>
                  <a:schemeClr val="bg1"/>
                </a:solidFill>
                <a:cs typeface="Arial" pitchFamily="34" charset="0"/>
              </a:rPr>
            </a:br>
            <a:r>
              <a:rPr lang="en-US" dirty="0" smtClean="0">
                <a:solidFill>
                  <a:schemeClr val="bg1"/>
                </a:solidFill>
                <a:cs typeface="Arial" pitchFamily="34" charset="0"/>
              </a:rPr>
              <a:t> quarter ending June 30</a:t>
            </a:r>
            <a:r>
              <a:rPr lang="en-US" baseline="30000" dirty="0" smtClean="0">
                <a:solidFill>
                  <a:schemeClr val="bg1"/>
                </a:solidFill>
                <a:cs typeface="Arial" pitchFamily="34" charset="0"/>
              </a:rPr>
              <a:t>th</a:t>
            </a:r>
            <a:r>
              <a:rPr lang="en-US" dirty="0" smtClean="0">
                <a:solidFill>
                  <a:schemeClr val="bg1"/>
                </a:solidFill>
                <a:cs typeface="Arial" pitchFamily="34" charset="0"/>
              </a:rPr>
              <a:t>.</a:t>
            </a:r>
          </a:p>
          <a:p>
            <a:pPr eaLnBrk="1" hangingPunct="1">
              <a:buClr>
                <a:srgbClr val="FFFF00"/>
              </a:buClr>
              <a:buSzPct val="100000"/>
              <a:buFont typeface="Wingdings" pitchFamily="2" charset="2"/>
              <a:buChar char=""/>
              <a:defRPr/>
            </a:pPr>
            <a:r>
              <a:rPr lang="en-US" dirty="0" smtClean="0">
                <a:solidFill>
                  <a:schemeClr val="bg1"/>
                </a:solidFill>
                <a:cs typeface="Arial" pitchFamily="34" charset="0"/>
              </a:rPr>
              <a:t> Budgeted sales for the next five months are:</a:t>
            </a:r>
          </a:p>
          <a:p>
            <a:pPr lvl="1" eaLnBrk="1" hangingPunct="1">
              <a:buClr>
                <a:srgbClr val="FFFF00"/>
              </a:buClr>
              <a:buSzPct val="100000"/>
              <a:buFont typeface="Monotype Sorts"/>
              <a:buChar char=" "/>
              <a:defRPr/>
            </a:pPr>
            <a:r>
              <a:rPr lang="en-US" b="1" dirty="0" smtClean="0">
                <a:solidFill>
                  <a:srgbClr val="FFFF00"/>
                </a:solidFill>
                <a:cs typeface="Arial" pitchFamily="34" charset="0"/>
              </a:rPr>
              <a:t>April 		20,000 units</a:t>
            </a:r>
          </a:p>
          <a:p>
            <a:pPr lvl="1" eaLnBrk="1" hangingPunct="1">
              <a:buClr>
                <a:srgbClr val="FFFF00"/>
              </a:buClr>
              <a:buSzPct val="100000"/>
              <a:buFont typeface="Monotype Sorts"/>
              <a:buChar char=" "/>
              <a:defRPr/>
            </a:pPr>
            <a:r>
              <a:rPr lang="en-US" b="1" dirty="0" smtClean="0">
                <a:solidFill>
                  <a:srgbClr val="FFFF00"/>
                </a:solidFill>
                <a:cs typeface="Arial" pitchFamily="34" charset="0"/>
              </a:rPr>
              <a:t>May 		50,000 units</a:t>
            </a:r>
          </a:p>
          <a:p>
            <a:pPr lvl="1" eaLnBrk="1" hangingPunct="1">
              <a:buClr>
                <a:srgbClr val="FFFF00"/>
              </a:buClr>
              <a:buSzPct val="100000"/>
              <a:buFont typeface="Monotype Sorts"/>
              <a:buChar char=" "/>
              <a:defRPr/>
            </a:pPr>
            <a:r>
              <a:rPr lang="en-US" b="1" dirty="0" smtClean="0">
                <a:solidFill>
                  <a:srgbClr val="FFFF00"/>
                </a:solidFill>
                <a:cs typeface="Arial" pitchFamily="34" charset="0"/>
              </a:rPr>
              <a:t>June 		30,000 units</a:t>
            </a:r>
          </a:p>
          <a:p>
            <a:pPr lvl="1" eaLnBrk="1" hangingPunct="1">
              <a:buClr>
                <a:srgbClr val="FFFF00"/>
              </a:buClr>
              <a:buSzPct val="100000"/>
              <a:buFont typeface="Monotype Sorts"/>
              <a:buChar char=" "/>
              <a:defRPr/>
            </a:pPr>
            <a:r>
              <a:rPr lang="en-US" b="1" dirty="0" smtClean="0">
                <a:solidFill>
                  <a:srgbClr val="FFFF00"/>
                </a:solidFill>
                <a:cs typeface="Arial" pitchFamily="34" charset="0"/>
              </a:rPr>
              <a:t>July 		25,000 units</a:t>
            </a:r>
          </a:p>
          <a:p>
            <a:pPr lvl="1" eaLnBrk="1" hangingPunct="1">
              <a:buClr>
                <a:srgbClr val="FFFF00"/>
              </a:buClr>
              <a:buSzPct val="100000"/>
              <a:buFont typeface="Monotype Sorts"/>
              <a:buChar char=" "/>
              <a:defRPr/>
            </a:pPr>
            <a:r>
              <a:rPr lang="en-US" b="1" dirty="0" smtClean="0">
                <a:solidFill>
                  <a:srgbClr val="FFFF00"/>
                </a:solidFill>
                <a:cs typeface="Arial" pitchFamily="34" charset="0"/>
              </a:rPr>
              <a:t>August 	15,000 units</a:t>
            </a:r>
            <a:endParaRPr lang="en-US" dirty="0" smtClean="0">
              <a:solidFill>
                <a:srgbClr val="FFFF00"/>
              </a:solidFill>
              <a:cs typeface="Arial" pitchFamily="34" charset="0"/>
            </a:endParaRPr>
          </a:p>
          <a:p>
            <a:pPr eaLnBrk="1" hangingPunct="1">
              <a:buClr>
                <a:srgbClr val="FFFF00"/>
              </a:buClr>
              <a:buSzPct val="100000"/>
              <a:buFont typeface="Wingdings" pitchFamily="2" charset="2"/>
              <a:buChar char=""/>
              <a:defRPr/>
            </a:pPr>
            <a:r>
              <a:rPr lang="en-US" dirty="0" smtClean="0">
                <a:solidFill>
                  <a:schemeClr val="bg1"/>
                </a:solidFill>
                <a:cs typeface="Arial" pitchFamily="34" charset="0"/>
              </a:rPr>
              <a:t> The selling price is $10 per unit.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0755">
                                            <p:txEl>
                                              <p:charRg st="4294967295" end="4294967295"/>
                                            </p:txEl>
                                          </p:spTgt>
                                        </p:tgtEl>
                                        <p:attrNameLst>
                                          <p:attrName>style.visibility</p:attrName>
                                        </p:attrNameLst>
                                      </p:cBhvr>
                                      <p:to>
                                        <p:strVal val="visible"/>
                                      </p:to>
                                    </p:set>
                                    <p:anim calcmode="lin" valueType="num">
                                      <p:cBhvr>
                                        <p:cTn id="7" dur="500" fill="hold"/>
                                        <p:tgtEl>
                                          <p:spTgt spid="330755">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330755">
                                            <p:txEl>
                                              <p:charRg st="4294967295" end="429496729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lIns="90488" tIns="44450" rIns="90488" bIns="44450"/>
          <a:lstStyle/>
          <a:p>
            <a:pPr eaLnBrk="1" hangingPunct="1"/>
            <a:r>
              <a:rPr lang="en-US" altLang="en-US" smtClean="0"/>
              <a:t>The Sales Budget</a:t>
            </a:r>
          </a:p>
        </p:txBody>
      </p:sp>
      <p:pic>
        <p:nvPicPr>
          <p:cNvPr id="21507" name="Picture 3" descr="C9Sales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3048000"/>
            <a:ext cx="8915400" cy="2865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 Box 4"/>
          <p:cNvSpPr txBox="1">
            <a:spLocks noChangeArrowheads="1"/>
          </p:cNvSpPr>
          <p:nvPr/>
        </p:nvSpPr>
        <p:spPr bwMode="auto">
          <a:xfrm>
            <a:off x="228600" y="1447800"/>
            <a:ext cx="868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a:t>The individual months of April, May, and June are summed to obtain the total budgeted sales in units and dollars for the quarter ended June 30</a:t>
            </a:r>
            <a:r>
              <a:rPr lang="en-US" altLang="en-US" baseline="30000"/>
              <a:t>th</a:t>
            </a:r>
            <a:endParaRPr lang="en-US" altLang="en-US"/>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8"/>
          <p:cNvSpPr>
            <a:spLocks noGrp="1" noChangeArrowheads="1"/>
          </p:cNvSpPr>
          <p:nvPr>
            <p:ph type="title"/>
          </p:nvPr>
        </p:nvSpPr>
        <p:spPr/>
        <p:txBody>
          <a:bodyPr lIns="90488" tIns="44450" rIns="90488" bIns="44450"/>
          <a:lstStyle/>
          <a:p>
            <a:pPr eaLnBrk="1" hangingPunct="1"/>
            <a:r>
              <a:rPr lang="en-US" altLang="en-US" smtClean="0"/>
              <a:t>Learning Objective 1</a:t>
            </a:r>
          </a:p>
        </p:txBody>
      </p:sp>
      <p:sp>
        <p:nvSpPr>
          <p:cNvPr id="5" name="Text Box 13"/>
          <p:cNvSpPr txBox="1">
            <a:spLocks noChangeArrowheads="1"/>
          </p:cNvSpPr>
          <p:nvPr/>
        </p:nvSpPr>
        <p:spPr bwMode="auto">
          <a:xfrm>
            <a:off x="1905000" y="2362200"/>
            <a:ext cx="5334000" cy="2185988"/>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Understand why organizations budget and the processes they use to create budgets.</a:t>
            </a: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lIns="90488" tIns="44450" rIns="90488" bIns="44450"/>
          <a:lstStyle/>
          <a:p>
            <a:pPr eaLnBrk="1" hangingPunct="1"/>
            <a:r>
              <a:rPr lang="en-US" altLang="en-US" smtClean="0"/>
              <a:t>Expected Cash Collections</a:t>
            </a:r>
          </a:p>
        </p:txBody>
      </p:sp>
      <p:sp>
        <p:nvSpPr>
          <p:cNvPr id="334851" name="Rectangle 3"/>
          <p:cNvSpPr>
            <a:spLocks noGrp="1" noChangeArrowheads="1"/>
          </p:cNvSpPr>
          <p:nvPr>
            <p:ph type="body" idx="1"/>
          </p:nvPr>
        </p:nvSpPr>
        <p:spPr>
          <a:xfrm>
            <a:off x="457200" y="1676400"/>
            <a:ext cx="8305800" cy="4267200"/>
          </a:xfrm>
          <a:solidFill>
            <a:schemeClr val="accent2">
              <a:lumMod val="75000"/>
            </a:schemeClr>
          </a:solidFill>
          <a:ln w="12700">
            <a:solidFill>
              <a:srgbClr val="000000"/>
            </a:solidFill>
          </a:ln>
        </p:spPr>
        <p:txBody>
          <a:bodyPr lIns="90488" tIns="44450" rIns="90488" bIns="44450"/>
          <a:lstStyle/>
          <a:p>
            <a:pPr eaLnBrk="1" hangingPunct="1">
              <a:buClr>
                <a:srgbClr val="FFFF00"/>
              </a:buClr>
              <a:buSzPct val="100000"/>
              <a:defRPr/>
            </a:pPr>
            <a:r>
              <a:rPr lang="en-US" sz="3200" dirty="0">
                <a:solidFill>
                  <a:schemeClr val="bg1"/>
                </a:solidFill>
                <a:cs typeface="Arial" pitchFamily="34" charset="0"/>
              </a:rPr>
              <a:t>All sales are on account.</a:t>
            </a:r>
          </a:p>
          <a:p>
            <a:pPr eaLnBrk="1" hangingPunct="1">
              <a:buClr>
                <a:srgbClr val="FFFF00"/>
              </a:buClr>
              <a:buSzPct val="100000"/>
              <a:defRPr/>
            </a:pPr>
            <a:r>
              <a:rPr lang="en-US" sz="3200" dirty="0">
                <a:solidFill>
                  <a:schemeClr val="bg1"/>
                </a:solidFill>
                <a:cs typeface="Arial" pitchFamily="34" charset="0"/>
              </a:rPr>
              <a:t>Royal’s collection pattern is:</a:t>
            </a:r>
          </a:p>
          <a:p>
            <a:pPr lvl="1" eaLnBrk="1" hangingPunct="1">
              <a:buClr>
                <a:srgbClr val="FFFF00"/>
              </a:buClr>
              <a:buSzPct val="100000"/>
              <a:buFont typeface="Monotype Sorts" pitchFamily="2" charset="2"/>
              <a:buChar char=" "/>
              <a:defRPr/>
            </a:pPr>
            <a:r>
              <a:rPr lang="en-US" sz="2800" dirty="0">
                <a:solidFill>
                  <a:srgbClr val="FFFF00"/>
                </a:solidFill>
                <a:cs typeface="Arial" pitchFamily="34" charset="0"/>
              </a:rPr>
              <a:t>70% collected in the month of sale,</a:t>
            </a:r>
          </a:p>
          <a:p>
            <a:pPr lvl="1" eaLnBrk="1" hangingPunct="1">
              <a:buClr>
                <a:srgbClr val="FFFF00"/>
              </a:buClr>
              <a:buSzPct val="100000"/>
              <a:buFont typeface="Monotype Sorts" pitchFamily="2" charset="2"/>
              <a:buChar char=" "/>
              <a:defRPr/>
            </a:pPr>
            <a:r>
              <a:rPr lang="en-US" sz="2800" dirty="0">
                <a:solidFill>
                  <a:srgbClr val="FFFF00"/>
                </a:solidFill>
                <a:cs typeface="Arial" pitchFamily="34" charset="0"/>
              </a:rPr>
              <a:t>25% collected in the month following sale,</a:t>
            </a:r>
          </a:p>
          <a:p>
            <a:pPr lvl="1" eaLnBrk="1" hangingPunct="1">
              <a:buClr>
                <a:srgbClr val="FFFF00"/>
              </a:buClr>
              <a:buSzPct val="100000"/>
              <a:buFont typeface="Monotype Sorts" pitchFamily="2" charset="2"/>
              <a:buChar char=" "/>
              <a:defRPr/>
            </a:pPr>
            <a:r>
              <a:rPr lang="en-US" sz="2800" dirty="0">
                <a:solidFill>
                  <a:srgbClr val="FFFF00"/>
                </a:solidFill>
                <a:cs typeface="Arial" pitchFamily="34" charset="0"/>
              </a:rPr>
              <a:t>  5% uncollectible.</a:t>
            </a:r>
          </a:p>
          <a:p>
            <a:pPr eaLnBrk="1" hangingPunct="1">
              <a:buClr>
                <a:srgbClr val="FFFF00"/>
              </a:buClr>
              <a:buSzPct val="100000"/>
              <a:defRPr/>
            </a:pPr>
            <a:r>
              <a:rPr lang="en-US" sz="3200" dirty="0" smtClean="0">
                <a:solidFill>
                  <a:schemeClr val="bg1"/>
                </a:solidFill>
                <a:cs typeface="Arial" pitchFamily="34" charset="0"/>
              </a:rPr>
              <a:t>In April, the March 31</a:t>
            </a:r>
            <a:r>
              <a:rPr lang="en-US" sz="3200" baseline="30000" dirty="0" smtClean="0">
                <a:solidFill>
                  <a:schemeClr val="bg1"/>
                </a:solidFill>
                <a:cs typeface="Arial" pitchFamily="34" charset="0"/>
              </a:rPr>
              <a:t>st</a:t>
            </a:r>
            <a:r>
              <a:rPr lang="en-US" sz="3200" dirty="0" smtClean="0">
                <a:solidFill>
                  <a:schemeClr val="bg1"/>
                </a:solidFill>
                <a:cs typeface="Arial" pitchFamily="34" charset="0"/>
              </a:rPr>
              <a:t> accounts receivable balance of $30,000 will be collected </a:t>
            </a:r>
            <a:r>
              <a:rPr lang="en-US" sz="3200" dirty="0">
                <a:solidFill>
                  <a:schemeClr val="bg1"/>
                </a:solidFill>
                <a:cs typeface="Arial" pitchFamily="34" charset="0"/>
              </a:rPr>
              <a:t>in full.</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lIns="90488" tIns="44450" rIns="90488" bIns="44450"/>
          <a:lstStyle/>
          <a:p>
            <a:pPr eaLnBrk="1" hangingPunct="1"/>
            <a:r>
              <a:rPr lang="en-US" altLang="en-US" smtClean="0"/>
              <a:t>Expected Cash Collections</a:t>
            </a:r>
          </a:p>
        </p:txBody>
      </p:sp>
      <p:pic>
        <p:nvPicPr>
          <p:cNvPr id="23555" name="Picture 3" descr="C9CashCo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22400"/>
            <a:ext cx="8686800" cy="513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0488" tIns="44450" rIns="90488" bIns="44450"/>
          <a:lstStyle/>
          <a:p>
            <a:pPr eaLnBrk="1" hangingPunct="1"/>
            <a:r>
              <a:rPr lang="en-US" altLang="en-US" smtClean="0"/>
              <a:t>Expected Cash Collections</a:t>
            </a:r>
          </a:p>
        </p:txBody>
      </p:sp>
      <p:pic>
        <p:nvPicPr>
          <p:cNvPr id="24579" name="Picture 3" descr="C9CashCo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10600" cy="5084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4580" name="Group 4"/>
          <p:cNvGrpSpPr>
            <a:grpSpLocks/>
          </p:cNvGrpSpPr>
          <p:nvPr/>
        </p:nvGrpSpPr>
        <p:grpSpPr bwMode="auto">
          <a:xfrm>
            <a:off x="2438400" y="4038600"/>
            <a:ext cx="6172200" cy="1604963"/>
            <a:chOff x="1536" y="2496"/>
            <a:chExt cx="3888" cy="1011"/>
          </a:xfrm>
        </p:grpSpPr>
        <p:sp>
          <p:nvSpPr>
            <p:cNvPr id="338949" name="Line 5"/>
            <p:cNvSpPr>
              <a:spLocks noChangeShapeType="1"/>
            </p:cNvSpPr>
            <p:nvPr/>
          </p:nvSpPr>
          <p:spPr bwMode="auto">
            <a:xfrm flipH="1" flipV="1">
              <a:off x="1536" y="2496"/>
              <a:ext cx="1200" cy="864"/>
            </a:xfrm>
            <a:prstGeom prst="line">
              <a:avLst/>
            </a:prstGeom>
            <a:noFill/>
            <a:ln w="28575">
              <a:solidFill>
                <a:srgbClr val="FF0000"/>
              </a:solidFill>
              <a:round/>
              <a:headEnd type="none" w="med" len="med"/>
              <a:tailEnd type="arrow" w="med" len="med"/>
            </a:ln>
            <a:effectLst>
              <a:outerShdw blurRad="50800" dist="38100" dir="2700000" algn="tl" rotWithShape="0">
                <a:prstClr val="black">
                  <a:alpha val="40000"/>
                </a:prstClr>
              </a:outerShdw>
            </a:effectLst>
          </p:spPr>
          <p:txBody>
            <a:bodyPr wrap="none"/>
            <a:lstStyle/>
            <a:p>
              <a:pPr>
                <a:defRPr/>
              </a:pPr>
              <a:endParaRPr lang="en-US" dirty="0">
                <a:latin typeface="Arial" charset="0"/>
              </a:endParaRPr>
            </a:p>
          </p:txBody>
        </p:sp>
        <p:sp>
          <p:nvSpPr>
            <p:cNvPr id="338950" name="Text Box 6"/>
            <p:cNvSpPr txBox="1">
              <a:spLocks noChangeArrowheads="1"/>
            </p:cNvSpPr>
            <p:nvPr/>
          </p:nvSpPr>
          <p:spPr bwMode="auto">
            <a:xfrm>
              <a:off x="2544" y="3216"/>
              <a:ext cx="2880" cy="291"/>
            </a:xfrm>
            <a:prstGeom prst="rect">
              <a:avLst/>
            </a:prstGeom>
            <a:solidFill>
              <a:schemeClr val="tx2"/>
            </a:solidFill>
            <a:ln w="9525">
              <a:solidFill>
                <a:srgbClr val="000000"/>
              </a:solid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en-US" sz="2400" dirty="0">
                  <a:solidFill>
                    <a:srgbClr val="FFFFFF"/>
                  </a:solidFill>
                  <a:effectLst>
                    <a:outerShdw blurRad="38100" dist="38100" dir="2700000" algn="tl">
                      <a:srgbClr val="000000"/>
                    </a:outerShdw>
                  </a:effectLst>
                  <a:latin typeface="Arial" charset="0"/>
                  <a:cs typeface="Arial" pitchFamily="34" charset="0"/>
                </a:rPr>
                <a:t>From the Sales Budget for April.</a:t>
              </a:r>
            </a:p>
          </p:txBody>
        </p:sp>
      </p:grpSp>
      <p:sp>
        <p:nvSpPr>
          <p:cNvPr id="24581" name="Rectangle 7"/>
          <p:cNvSpPr>
            <a:spLocks noChangeArrowheads="1"/>
          </p:cNvSpPr>
          <p:nvPr/>
        </p:nvSpPr>
        <p:spPr bwMode="auto">
          <a:xfrm>
            <a:off x="3395663" y="5757863"/>
            <a:ext cx="1143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9CashCol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04938"/>
            <a:ext cx="8686800" cy="5148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Rectangle 2"/>
          <p:cNvSpPr>
            <a:spLocks noGrp="1" noChangeArrowheads="1"/>
          </p:cNvSpPr>
          <p:nvPr>
            <p:ph type="title"/>
          </p:nvPr>
        </p:nvSpPr>
        <p:spPr/>
        <p:txBody>
          <a:bodyPr lIns="90488" tIns="44450" rIns="90488" bIns="44450"/>
          <a:lstStyle/>
          <a:p>
            <a:pPr eaLnBrk="1" hangingPunct="1"/>
            <a:r>
              <a:rPr lang="en-US" altLang="en-US" smtClean="0"/>
              <a:t>Expected Cash Collections</a:t>
            </a:r>
          </a:p>
        </p:txBody>
      </p:sp>
      <p:sp>
        <p:nvSpPr>
          <p:cNvPr id="25604" name="Rectangle 7"/>
          <p:cNvSpPr>
            <a:spLocks noChangeArrowheads="1"/>
          </p:cNvSpPr>
          <p:nvPr/>
        </p:nvSpPr>
        <p:spPr bwMode="auto">
          <a:xfrm>
            <a:off x="3352800" y="5791200"/>
            <a:ext cx="1143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25605" name="Rectangle 8"/>
          <p:cNvSpPr>
            <a:spLocks noChangeArrowheads="1"/>
          </p:cNvSpPr>
          <p:nvPr/>
        </p:nvSpPr>
        <p:spPr bwMode="auto">
          <a:xfrm>
            <a:off x="4724400" y="5791200"/>
            <a:ext cx="1143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pSp>
        <p:nvGrpSpPr>
          <p:cNvPr id="25606" name="Group 4"/>
          <p:cNvGrpSpPr>
            <a:grpSpLocks/>
          </p:cNvGrpSpPr>
          <p:nvPr/>
        </p:nvGrpSpPr>
        <p:grpSpPr bwMode="auto">
          <a:xfrm>
            <a:off x="2438400" y="4875213"/>
            <a:ext cx="6248400" cy="947737"/>
            <a:chOff x="1536" y="3072"/>
            <a:chExt cx="3936" cy="597"/>
          </a:xfrm>
        </p:grpSpPr>
        <p:sp>
          <p:nvSpPr>
            <p:cNvPr id="340997" name="Line 5"/>
            <p:cNvSpPr>
              <a:spLocks noChangeShapeType="1"/>
            </p:cNvSpPr>
            <p:nvPr/>
          </p:nvSpPr>
          <p:spPr bwMode="auto">
            <a:xfrm flipH="1" flipV="1">
              <a:off x="1536" y="3072"/>
              <a:ext cx="1296" cy="480"/>
            </a:xfrm>
            <a:prstGeom prst="line">
              <a:avLst/>
            </a:prstGeom>
            <a:noFill/>
            <a:ln w="28575">
              <a:solidFill>
                <a:srgbClr val="FF0000"/>
              </a:solidFill>
              <a:round/>
              <a:headEnd type="none" w="med" len="med"/>
              <a:tailEnd type="arrow" w="med" len="med"/>
            </a:ln>
            <a:effectLst>
              <a:outerShdw blurRad="50800" dist="38100" dir="2700000" algn="tl" rotWithShape="0">
                <a:prstClr val="black">
                  <a:alpha val="40000"/>
                </a:prstClr>
              </a:outerShdw>
            </a:effectLst>
          </p:spPr>
          <p:txBody>
            <a:bodyPr wrap="none"/>
            <a:lstStyle/>
            <a:p>
              <a:pPr>
                <a:defRPr/>
              </a:pPr>
              <a:endParaRPr lang="en-US" dirty="0">
                <a:latin typeface="Arial" charset="0"/>
              </a:endParaRPr>
            </a:p>
          </p:txBody>
        </p:sp>
        <p:sp>
          <p:nvSpPr>
            <p:cNvPr id="340998" name="Text Box 6"/>
            <p:cNvSpPr txBox="1">
              <a:spLocks noChangeArrowheads="1"/>
            </p:cNvSpPr>
            <p:nvPr/>
          </p:nvSpPr>
          <p:spPr bwMode="auto">
            <a:xfrm>
              <a:off x="2496" y="3378"/>
              <a:ext cx="2976" cy="291"/>
            </a:xfrm>
            <a:prstGeom prst="rect">
              <a:avLst/>
            </a:prstGeom>
            <a:solidFill>
              <a:srgbClr val="663300"/>
            </a:solidFill>
            <a:ln w="9525">
              <a:solidFill>
                <a:srgbClr val="000000"/>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en-US" sz="2400" dirty="0">
                  <a:solidFill>
                    <a:srgbClr val="FFFFFF"/>
                  </a:solidFill>
                  <a:effectLst>
                    <a:outerShdw blurRad="38100" dist="38100" dir="2700000" algn="tl">
                      <a:srgbClr val="000000"/>
                    </a:outerShdw>
                  </a:effectLst>
                  <a:latin typeface="Arial" charset="0"/>
                  <a:cs typeface="Arial" pitchFamily="34" charset="0"/>
                </a:rPr>
                <a:t>From the Sales Budget for May.</a:t>
              </a:r>
            </a:p>
          </p:txBody>
        </p:sp>
      </p:grpSp>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343043" name="Rectangle 3"/>
          <p:cNvSpPr>
            <a:spLocks noGrp="1" noChangeArrowheads="1"/>
          </p:cNvSpPr>
          <p:nvPr>
            <p:ph type="body" idx="1"/>
          </p:nvPr>
        </p:nvSpPr>
        <p:spPr>
          <a:xfrm>
            <a:off x="533400" y="1752600"/>
            <a:ext cx="8153400" cy="3429000"/>
          </a:xfrm>
          <a:solidFill>
            <a:srgbClr val="EDECD2"/>
          </a:solidFill>
          <a:ln w="12699">
            <a:solidFill>
              <a:srgbClr val="000000"/>
            </a:solidFill>
          </a:ln>
        </p:spPr>
        <p:txBody>
          <a:bodyPr lIns="90488" tIns="44450" rIns="90488" bIns="44450"/>
          <a:lstStyle/>
          <a:p>
            <a:pPr eaLnBrk="1" hangingPunct="1">
              <a:buFont typeface="Times" pitchFamily="34" charset="0"/>
              <a:buNone/>
              <a:defRPr/>
            </a:pPr>
            <a:r>
              <a:rPr lang="en-US" dirty="0">
                <a:solidFill>
                  <a:srgbClr val="663300"/>
                </a:solidFill>
                <a:effectLst>
                  <a:outerShdw blurRad="38100" dist="38100" dir="2700000" algn="tl">
                    <a:srgbClr val="000000"/>
                  </a:outerShdw>
                </a:effectLst>
                <a:cs typeface="Arial" pitchFamily="34" charset="0"/>
              </a:rPr>
              <a:t> 	</a:t>
            </a:r>
            <a:r>
              <a:rPr lang="en-US" sz="3200" dirty="0">
                <a:solidFill>
                  <a:srgbClr val="663300"/>
                </a:solidFill>
                <a:cs typeface="Arial" pitchFamily="34" charset="0"/>
              </a:rPr>
              <a:t>What will be the total cash collections for the quarter? </a:t>
            </a:r>
          </a:p>
          <a:p>
            <a:pPr lvl="1" eaLnBrk="1" hangingPunct="1">
              <a:buFont typeface="Wingdings" pitchFamily="2" charset="2"/>
              <a:buNone/>
              <a:defRPr/>
            </a:pPr>
            <a:r>
              <a:rPr lang="en-US" sz="3200" dirty="0">
                <a:solidFill>
                  <a:srgbClr val="663300"/>
                </a:solidFill>
                <a:cs typeface="Arial" pitchFamily="34" charset="0"/>
              </a:rPr>
              <a:t>a. $700,000</a:t>
            </a:r>
          </a:p>
          <a:p>
            <a:pPr lvl="1" eaLnBrk="1" hangingPunct="1">
              <a:buFont typeface="Wingdings" pitchFamily="2" charset="2"/>
              <a:buNone/>
              <a:defRPr/>
            </a:pPr>
            <a:r>
              <a:rPr lang="en-US" sz="3200" dirty="0">
                <a:solidFill>
                  <a:srgbClr val="663300"/>
                </a:solidFill>
                <a:cs typeface="Arial" pitchFamily="34" charset="0"/>
              </a:rPr>
              <a:t>b. $220,000</a:t>
            </a:r>
          </a:p>
          <a:p>
            <a:pPr lvl="1" eaLnBrk="1" hangingPunct="1">
              <a:buFont typeface="Wingdings" pitchFamily="2" charset="2"/>
              <a:buNone/>
              <a:defRPr/>
            </a:pPr>
            <a:r>
              <a:rPr lang="en-US" sz="3200" dirty="0">
                <a:solidFill>
                  <a:srgbClr val="663300"/>
                </a:solidFill>
                <a:cs typeface="Arial" pitchFamily="34" charset="0"/>
              </a:rPr>
              <a:t>c. $190,000</a:t>
            </a:r>
          </a:p>
          <a:p>
            <a:pPr lvl="1" eaLnBrk="1" hangingPunct="1">
              <a:buFont typeface="Wingdings" pitchFamily="2" charset="2"/>
              <a:buNone/>
              <a:defRPr/>
            </a:pPr>
            <a:r>
              <a:rPr lang="en-US" sz="3200" dirty="0">
                <a:solidFill>
                  <a:srgbClr val="663300"/>
                </a:solidFill>
                <a:cs typeface="Arial" pitchFamily="34" charset="0"/>
              </a:rPr>
              <a:t>d. $905,000</a:t>
            </a:r>
          </a:p>
        </p:txBody>
      </p:sp>
      <p:pic>
        <p:nvPicPr>
          <p:cNvPr id="26628" name="Picture 4" descr="j02955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7244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3400" y="1752600"/>
            <a:ext cx="8153400" cy="3429000"/>
          </a:xfrm>
          <a:prstGeom prst="rect">
            <a:avLst/>
          </a:prstGeom>
          <a:solidFill>
            <a:srgbClr val="EDECD2"/>
          </a:solidFill>
          <a:ln w="12699">
            <a:solidFill>
              <a:srgbClr val="000000"/>
            </a:solidFill>
          </a:ln>
        </p:spPr>
        <p:txBody>
          <a:bodyPr lIns="90488" tIns="44450" rIns="90488" bIns="44450"/>
          <a:lstStyle/>
          <a:p>
            <a:pPr marL="365125" indent="-255588">
              <a:spcBef>
                <a:spcPts val="300"/>
              </a:spcBef>
              <a:buClr>
                <a:srgbClr val="A04DA3"/>
              </a:buClr>
              <a:buFont typeface="Times" pitchFamily="34" charset="0"/>
              <a:buNone/>
              <a:defRPr/>
            </a:pPr>
            <a:r>
              <a:rPr lang="en-US" sz="2800" dirty="0">
                <a:solidFill>
                  <a:srgbClr val="663300"/>
                </a:solidFill>
                <a:effectLst>
                  <a:outerShdw blurRad="38100" dist="38100" dir="2700000" algn="tl">
                    <a:srgbClr val="000000"/>
                  </a:outerShdw>
                </a:effectLst>
                <a:cs typeface="Arial" pitchFamily="34" charset="0"/>
              </a:rPr>
              <a:t> 	</a:t>
            </a:r>
            <a:r>
              <a:rPr lang="en-US" sz="3200" dirty="0">
                <a:solidFill>
                  <a:srgbClr val="663300"/>
                </a:solidFill>
                <a:cs typeface="Arial" pitchFamily="34" charset="0"/>
              </a:rPr>
              <a:t>What will be the total cash collections for the quarter? </a:t>
            </a:r>
          </a:p>
          <a:p>
            <a:pPr marL="657225" lvl="1" indent="-246063">
              <a:spcBef>
                <a:spcPts val="300"/>
              </a:spcBef>
              <a:buClr>
                <a:schemeClr val="accent2"/>
              </a:buClr>
              <a:buFont typeface="Wingdings" pitchFamily="2" charset="2"/>
              <a:buNone/>
              <a:defRPr/>
            </a:pPr>
            <a:r>
              <a:rPr lang="en-US" sz="3200" dirty="0">
                <a:solidFill>
                  <a:schemeClr val="accent2">
                    <a:lumMod val="60000"/>
                    <a:lumOff val="40000"/>
                  </a:schemeClr>
                </a:solidFill>
                <a:cs typeface="Arial" pitchFamily="34" charset="0"/>
              </a:rPr>
              <a:t>a. $700,000</a:t>
            </a:r>
          </a:p>
          <a:p>
            <a:pPr marL="657225" lvl="1" indent="-246063">
              <a:spcBef>
                <a:spcPts val="300"/>
              </a:spcBef>
              <a:buClr>
                <a:schemeClr val="accent2"/>
              </a:buClr>
              <a:buFont typeface="Wingdings" pitchFamily="2" charset="2"/>
              <a:buNone/>
              <a:defRPr/>
            </a:pPr>
            <a:r>
              <a:rPr lang="en-US" sz="3200" dirty="0">
                <a:solidFill>
                  <a:schemeClr val="accent2">
                    <a:lumMod val="60000"/>
                    <a:lumOff val="40000"/>
                  </a:schemeClr>
                </a:solidFill>
                <a:cs typeface="Arial" pitchFamily="34" charset="0"/>
              </a:rPr>
              <a:t>b. $220,000</a:t>
            </a:r>
          </a:p>
          <a:p>
            <a:pPr marL="657225" lvl="1" indent="-246063">
              <a:spcBef>
                <a:spcPts val="300"/>
              </a:spcBef>
              <a:buClr>
                <a:schemeClr val="accent2"/>
              </a:buClr>
              <a:buFont typeface="Wingdings" pitchFamily="2" charset="2"/>
              <a:buNone/>
              <a:defRPr/>
            </a:pPr>
            <a:r>
              <a:rPr lang="en-US" sz="3200" dirty="0">
                <a:solidFill>
                  <a:schemeClr val="accent2">
                    <a:lumMod val="60000"/>
                    <a:lumOff val="40000"/>
                  </a:schemeClr>
                </a:solidFill>
                <a:cs typeface="Arial" pitchFamily="34" charset="0"/>
              </a:rPr>
              <a:t>c. $190,000</a:t>
            </a:r>
          </a:p>
          <a:p>
            <a:pPr marL="657225" lvl="1" indent="-246063">
              <a:spcBef>
                <a:spcPts val="300"/>
              </a:spcBef>
              <a:buClr>
                <a:schemeClr val="accent2"/>
              </a:buClr>
              <a:buFont typeface="Wingdings" pitchFamily="2" charset="2"/>
              <a:buNone/>
              <a:defRPr/>
            </a:pPr>
            <a:r>
              <a:rPr lang="en-US" sz="3200" dirty="0">
                <a:solidFill>
                  <a:srgbClr val="663300"/>
                </a:solidFill>
                <a:cs typeface="Arial" pitchFamily="34" charset="0"/>
              </a:rPr>
              <a:t>d. $905,000</a:t>
            </a:r>
          </a:p>
        </p:txBody>
      </p:sp>
      <p:sp>
        <p:nvSpPr>
          <p:cNvPr id="27651" name="Rectangle 3"/>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43012" name="Oval 4"/>
          <p:cNvSpPr>
            <a:spLocks noChangeArrowheads="1"/>
          </p:cNvSpPr>
          <p:nvPr/>
        </p:nvSpPr>
        <p:spPr bwMode="auto">
          <a:xfrm>
            <a:off x="877888" y="4424363"/>
            <a:ext cx="511175" cy="438150"/>
          </a:xfrm>
          <a:prstGeom prst="ellipse">
            <a:avLst/>
          </a:prstGeom>
          <a:noFill/>
          <a:ln w="50799">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pic>
        <p:nvPicPr>
          <p:cNvPr id="27653" name="Picture 5" descr="j02955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7244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90488" tIns="44450" rIns="90488" bIns="44450"/>
          <a:lstStyle/>
          <a:p>
            <a:pPr eaLnBrk="1" hangingPunct="1"/>
            <a:r>
              <a:rPr lang="en-US" altLang="en-US" smtClean="0"/>
              <a:t>Expected Cash Collections</a:t>
            </a:r>
          </a:p>
        </p:txBody>
      </p:sp>
      <p:pic>
        <p:nvPicPr>
          <p:cNvPr id="28675" name="Picture 3" descr="C9CashCol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09713"/>
            <a:ext cx="8534400" cy="5043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6" name="Oval 4"/>
          <p:cNvSpPr>
            <a:spLocks noChangeArrowheads="1"/>
          </p:cNvSpPr>
          <p:nvPr/>
        </p:nvSpPr>
        <p:spPr bwMode="auto">
          <a:xfrm>
            <a:off x="7391400" y="5943600"/>
            <a:ext cx="1447800" cy="381000"/>
          </a:xfrm>
          <a:prstGeom prst="ellipse">
            <a:avLst/>
          </a:prstGeom>
          <a:noFill/>
          <a:ln w="28575">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lIns="90488" tIns="44450" rIns="90488" bIns="44450"/>
          <a:lstStyle/>
          <a:p>
            <a:pPr eaLnBrk="1" hangingPunct="1"/>
            <a:r>
              <a:rPr lang="en-US" altLang="en-US" smtClean="0"/>
              <a:t>Learning Objective 3</a:t>
            </a:r>
          </a:p>
        </p:txBody>
      </p:sp>
      <p:sp>
        <p:nvSpPr>
          <p:cNvPr id="5" name="Text Box 13"/>
          <p:cNvSpPr txBox="1">
            <a:spLocks noChangeArrowheads="1"/>
          </p:cNvSpPr>
          <p:nvPr/>
        </p:nvSpPr>
        <p:spPr bwMode="auto">
          <a:xfrm>
            <a:off x="1905000" y="2671763"/>
            <a:ext cx="5334000" cy="1138237"/>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production budget.</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90488" tIns="44450" rIns="90488" bIns="44450"/>
          <a:lstStyle/>
          <a:p>
            <a:pPr eaLnBrk="1" hangingPunct="1"/>
            <a:r>
              <a:rPr lang="en-US" altLang="en-US" smtClean="0"/>
              <a:t>The Production Budget</a:t>
            </a:r>
          </a:p>
        </p:txBody>
      </p:sp>
      <p:graphicFrame>
        <p:nvGraphicFramePr>
          <p:cNvPr id="30723" name="Object 2"/>
          <p:cNvGraphicFramePr>
            <a:graphicFrameLocks/>
          </p:cNvGraphicFramePr>
          <p:nvPr/>
        </p:nvGraphicFramePr>
        <p:xfrm>
          <a:off x="6096000" y="1524000"/>
          <a:ext cx="2362200" cy="3152775"/>
        </p:xfrm>
        <a:graphic>
          <a:graphicData uri="http://schemas.openxmlformats.org/presentationml/2006/ole">
            <mc:AlternateContent xmlns:mc="http://schemas.openxmlformats.org/markup-compatibility/2006">
              <mc:Choice xmlns:v="urn:schemas-microsoft-com:vml" Requires="v">
                <p:oleObj spid="_x0000_s30730" name="Microsoft ClipArt Gallery" r:id="rId4" imgW="4510405" imgH="6010910" progId="">
                  <p:embed/>
                </p:oleObj>
              </mc:Choice>
              <mc:Fallback>
                <p:oleObj name="Microsoft ClipArt Gallery" r:id="rId4" imgW="4510405" imgH="601091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24000"/>
                        <a:ext cx="2362200" cy="31527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9188" name="Rectangle 4"/>
          <p:cNvSpPr>
            <a:spLocks noChangeArrowheads="1"/>
          </p:cNvSpPr>
          <p:nvPr/>
        </p:nvSpPr>
        <p:spPr bwMode="auto">
          <a:xfrm>
            <a:off x="6248400" y="1952625"/>
            <a:ext cx="2058988" cy="942975"/>
          </a:xfrm>
          <a:prstGeom prst="rect">
            <a:avLst/>
          </a:prstGeom>
          <a:noFill/>
          <a:ln w="12700">
            <a:noFill/>
            <a:miter lim="800000"/>
            <a:headEnd/>
            <a:tailEnd/>
          </a:ln>
          <a:effectLst/>
        </p:spPr>
        <p:txBody>
          <a:bodyPr wrap="none" lIns="90488" tIns="44450" rIns="90488" bIns="44450">
            <a:spAutoFit/>
          </a:bodyPr>
          <a:lstStyle/>
          <a:p>
            <a:pPr algn="ctr">
              <a:defRPr/>
            </a:pPr>
            <a:r>
              <a:rPr lang="en-US" sz="2800" b="1" dirty="0">
                <a:solidFill>
                  <a:srgbClr val="0000FF"/>
                </a:solidFill>
                <a:effectLst>
                  <a:outerShdw blurRad="38100" dist="38100" dir="2700000" algn="tl">
                    <a:srgbClr val="000000"/>
                  </a:outerShdw>
                </a:effectLst>
                <a:latin typeface="Arial" charset="0"/>
              </a:rPr>
              <a:t>Production</a:t>
            </a:r>
          </a:p>
          <a:p>
            <a:pPr algn="ctr">
              <a:defRPr/>
            </a:pPr>
            <a:r>
              <a:rPr lang="en-US" sz="2800" b="1" dirty="0">
                <a:solidFill>
                  <a:srgbClr val="0000FF"/>
                </a:solidFill>
                <a:effectLst>
                  <a:outerShdw blurRad="38100" dist="38100" dir="2700000" algn="tl">
                    <a:srgbClr val="000000"/>
                  </a:outerShdw>
                </a:effectLst>
                <a:latin typeface="Arial" charset="0"/>
              </a:rPr>
              <a:t>Budget</a:t>
            </a:r>
          </a:p>
        </p:txBody>
      </p:sp>
      <p:graphicFrame>
        <p:nvGraphicFramePr>
          <p:cNvPr id="30725" name="Object 3"/>
          <p:cNvGraphicFramePr>
            <a:graphicFrameLocks/>
          </p:cNvGraphicFramePr>
          <p:nvPr/>
        </p:nvGraphicFramePr>
        <p:xfrm>
          <a:off x="838200" y="1524000"/>
          <a:ext cx="2362200" cy="3152775"/>
        </p:xfrm>
        <a:graphic>
          <a:graphicData uri="http://schemas.openxmlformats.org/presentationml/2006/ole">
            <mc:AlternateContent xmlns:mc="http://schemas.openxmlformats.org/markup-compatibility/2006">
              <mc:Choice xmlns:v="urn:schemas-microsoft-com:vml" Requires="v">
                <p:oleObj spid="_x0000_s30731" name="Microsoft ClipArt Gallery" r:id="rId6" imgW="4510405" imgH="6010910" progId="">
                  <p:embed/>
                </p:oleObj>
              </mc:Choice>
              <mc:Fallback>
                <p:oleObj name="Microsoft ClipArt Gallery" r:id="rId6" imgW="4510405" imgH="6010910"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2362200" cy="3152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9190" name="Rectangle 6"/>
          <p:cNvSpPr>
            <a:spLocks noChangeArrowheads="1"/>
          </p:cNvSpPr>
          <p:nvPr/>
        </p:nvSpPr>
        <p:spPr bwMode="auto">
          <a:xfrm>
            <a:off x="971550" y="1917700"/>
            <a:ext cx="2100263" cy="3078163"/>
          </a:xfrm>
          <a:prstGeom prst="rect">
            <a:avLst/>
          </a:prstGeom>
          <a:noFill/>
          <a:ln w="12700">
            <a:noFill/>
            <a:miter lim="800000"/>
            <a:headEnd/>
            <a:tailEnd/>
          </a:ln>
          <a:effectLst/>
        </p:spPr>
        <p:txBody>
          <a:bodyPr wrap="none" lIns="90488" tIns="44450" rIns="90488" bIns="44450">
            <a:spAutoFit/>
          </a:bodyPr>
          <a:lstStyle/>
          <a:p>
            <a:pPr algn="ctr">
              <a:defRPr/>
            </a:pPr>
            <a:r>
              <a:rPr lang="en-US" sz="2800" b="1" dirty="0">
                <a:effectLst>
                  <a:outerShdw blurRad="38100" dist="38100" dir="2700000" algn="tl">
                    <a:srgbClr val="FFFFFF"/>
                  </a:outerShdw>
                </a:effectLst>
                <a:latin typeface="Arial" charset="0"/>
              </a:rPr>
              <a:t>Sales </a:t>
            </a:r>
          </a:p>
          <a:p>
            <a:pPr algn="ctr">
              <a:defRPr/>
            </a:pPr>
            <a:r>
              <a:rPr lang="en-US" sz="2800" b="1" dirty="0">
                <a:effectLst>
                  <a:outerShdw blurRad="38100" dist="38100" dir="2700000" algn="tl">
                    <a:srgbClr val="FFFFFF"/>
                  </a:outerShdw>
                </a:effectLst>
                <a:latin typeface="Arial" charset="0"/>
              </a:rPr>
              <a:t>Budget</a:t>
            </a:r>
            <a:br>
              <a:rPr lang="en-US" sz="2800" b="1" dirty="0">
                <a:effectLst>
                  <a:outerShdw blurRad="38100" dist="38100" dir="2700000" algn="tl">
                    <a:srgbClr val="FFFFFF"/>
                  </a:outerShdw>
                </a:effectLst>
                <a:latin typeface="Arial" charset="0"/>
              </a:rPr>
            </a:br>
            <a:r>
              <a:rPr lang="en-US" sz="2800" b="1" dirty="0">
                <a:effectLst>
                  <a:outerShdw blurRad="38100" dist="38100" dir="2700000" algn="tl">
                    <a:srgbClr val="FFFFFF"/>
                  </a:outerShdw>
                </a:effectLst>
                <a:latin typeface="Arial" charset="0"/>
              </a:rPr>
              <a:t>and</a:t>
            </a:r>
            <a:br>
              <a:rPr lang="en-US" sz="2800" b="1" dirty="0">
                <a:effectLst>
                  <a:outerShdw blurRad="38100" dist="38100" dir="2700000" algn="tl">
                    <a:srgbClr val="FFFFFF"/>
                  </a:outerShdw>
                </a:effectLst>
                <a:latin typeface="Arial" charset="0"/>
              </a:rPr>
            </a:br>
            <a:r>
              <a:rPr lang="en-US" sz="2800" b="1" dirty="0">
                <a:effectLst>
                  <a:outerShdw blurRad="38100" dist="38100" dir="2700000" algn="tl">
                    <a:srgbClr val="FFFFFF"/>
                  </a:outerShdw>
                </a:effectLst>
                <a:latin typeface="Arial" charset="0"/>
              </a:rPr>
              <a:t>Expected</a:t>
            </a:r>
            <a:br>
              <a:rPr lang="en-US" sz="2800" b="1" dirty="0">
                <a:effectLst>
                  <a:outerShdw blurRad="38100" dist="38100" dir="2700000" algn="tl">
                    <a:srgbClr val="FFFFFF"/>
                  </a:outerShdw>
                </a:effectLst>
                <a:latin typeface="Arial" charset="0"/>
              </a:rPr>
            </a:br>
            <a:r>
              <a:rPr lang="en-US" sz="2800" b="1" dirty="0">
                <a:effectLst>
                  <a:outerShdw blurRad="38100" dist="38100" dir="2700000" algn="tl">
                    <a:srgbClr val="FFFFFF"/>
                  </a:outerShdw>
                </a:effectLst>
                <a:latin typeface="Arial" charset="0"/>
              </a:rPr>
              <a:t>Cash</a:t>
            </a:r>
            <a:br>
              <a:rPr lang="en-US" sz="2800" b="1" dirty="0">
                <a:effectLst>
                  <a:outerShdw blurRad="38100" dist="38100" dir="2700000" algn="tl">
                    <a:srgbClr val="FFFFFF"/>
                  </a:outerShdw>
                </a:effectLst>
                <a:latin typeface="Arial" charset="0"/>
              </a:rPr>
            </a:br>
            <a:r>
              <a:rPr lang="en-US" sz="2800" b="1" dirty="0">
                <a:effectLst>
                  <a:outerShdw blurRad="38100" dist="38100" dir="2700000" algn="tl">
                    <a:srgbClr val="FFFFFF"/>
                  </a:outerShdw>
                </a:effectLst>
                <a:latin typeface="Arial" charset="0"/>
              </a:rPr>
              <a:t>Collections</a:t>
            </a:r>
          </a:p>
          <a:p>
            <a:pPr algn="ctr" latinLnBrk="1">
              <a:defRPr/>
            </a:pPr>
            <a:endParaRPr lang="en-US" sz="2800" b="1" dirty="0">
              <a:solidFill>
                <a:schemeClr val="bg1"/>
              </a:solidFill>
              <a:effectLst>
                <a:outerShdw blurRad="38100" dist="38100" dir="2700000" algn="tl">
                  <a:srgbClr val="000000"/>
                </a:outerShdw>
              </a:effectLst>
              <a:latin typeface="Arial" charset="0"/>
            </a:endParaRPr>
          </a:p>
        </p:txBody>
      </p:sp>
      <p:sp>
        <p:nvSpPr>
          <p:cNvPr id="30727" name="Rectangle 7"/>
          <p:cNvSpPr>
            <a:spLocks noChangeArrowheads="1"/>
          </p:cNvSpPr>
          <p:nvPr/>
        </p:nvSpPr>
        <p:spPr bwMode="auto">
          <a:xfrm rot="-2340000">
            <a:off x="1143000" y="3051175"/>
            <a:ext cx="175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solidFill>
                  <a:srgbClr val="FC0128"/>
                </a:solidFill>
              </a:rPr>
              <a:t>Completed</a:t>
            </a:r>
          </a:p>
        </p:txBody>
      </p:sp>
      <p:sp>
        <p:nvSpPr>
          <p:cNvPr id="30728" name="Line 8"/>
          <p:cNvSpPr>
            <a:spLocks noChangeShapeType="1"/>
          </p:cNvSpPr>
          <p:nvPr/>
        </p:nvSpPr>
        <p:spPr bwMode="auto">
          <a:xfrm>
            <a:off x="3238500" y="3100388"/>
            <a:ext cx="2819400" cy="0"/>
          </a:xfrm>
          <a:prstGeom prst="line">
            <a:avLst/>
          </a:prstGeom>
          <a:noFill/>
          <a:ln w="76200">
            <a:solidFill>
              <a:srgbClr val="FC0128"/>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49193" name="Rectangle 9"/>
          <p:cNvSpPr>
            <a:spLocks noChangeArrowheads="1"/>
          </p:cNvSpPr>
          <p:nvPr/>
        </p:nvSpPr>
        <p:spPr bwMode="auto">
          <a:xfrm>
            <a:off x="1143000" y="4876800"/>
            <a:ext cx="7192963" cy="1370013"/>
          </a:xfrm>
          <a:prstGeom prst="rect">
            <a:avLst/>
          </a:prstGeom>
          <a:noFill/>
          <a:ln w="12700">
            <a:noFill/>
            <a:miter lim="800000"/>
            <a:headEnd/>
            <a:tailEnd/>
          </a:ln>
          <a:effectLst/>
        </p:spPr>
        <p:txBody>
          <a:bodyPr wrap="none" lIns="90488" tIns="44450" rIns="90488" bIns="44450">
            <a:spAutoFit/>
          </a:bodyPr>
          <a:lstStyle/>
          <a:p>
            <a:pPr algn="ctr">
              <a:defRPr/>
            </a:pPr>
            <a:r>
              <a:rPr lang="en-US" sz="2800" dirty="0">
                <a:solidFill>
                  <a:srgbClr val="0000FF"/>
                </a:solidFill>
                <a:effectLst>
                  <a:outerShdw blurRad="38100" dist="38100" dir="2700000" algn="tl">
                    <a:srgbClr val="C0C0C0"/>
                  </a:outerShdw>
                </a:effectLst>
                <a:latin typeface="Arial" charset="0"/>
              </a:rPr>
              <a:t>The production budget must be adequate to </a:t>
            </a:r>
          </a:p>
          <a:p>
            <a:pPr algn="ctr">
              <a:defRPr/>
            </a:pPr>
            <a:r>
              <a:rPr lang="en-US" sz="2800" dirty="0">
                <a:solidFill>
                  <a:srgbClr val="0000FF"/>
                </a:solidFill>
                <a:effectLst>
                  <a:outerShdw blurRad="38100" dist="38100" dir="2700000" algn="tl">
                    <a:srgbClr val="C0C0C0"/>
                  </a:outerShdw>
                </a:effectLst>
                <a:latin typeface="Arial" charset="0"/>
              </a:rPr>
              <a:t>meet budgeted sales and to provide for </a:t>
            </a:r>
          </a:p>
          <a:p>
            <a:pPr algn="ctr">
              <a:defRPr/>
            </a:pPr>
            <a:r>
              <a:rPr lang="en-US" sz="2800" dirty="0">
                <a:solidFill>
                  <a:srgbClr val="0000FF"/>
                </a:solidFill>
                <a:effectLst>
                  <a:outerShdw blurRad="38100" dist="38100" dir="2700000" algn="tl">
                    <a:srgbClr val="C0C0C0"/>
                  </a:outerShdw>
                </a:effectLst>
                <a:latin typeface="Arial" charset="0"/>
              </a:rPr>
              <a:t>the desired ending inventory.</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9193"/>
                                        </p:tgtEl>
                                        <p:attrNameLst>
                                          <p:attrName>style.visibility</p:attrName>
                                        </p:attrNameLst>
                                      </p:cBhvr>
                                      <p:to>
                                        <p:strVal val="visible"/>
                                      </p:to>
                                    </p:set>
                                    <p:anim calcmode="lin" valueType="num">
                                      <p:cBhvr>
                                        <p:cTn id="7" dur="500" fill="hold"/>
                                        <p:tgtEl>
                                          <p:spTgt spid="349193"/>
                                        </p:tgtEl>
                                        <p:attrNameLst>
                                          <p:attrName>ppt_w</p:attrName>
                                        </p:attrNameLst>
                                      </p:cBhvr>
                                      <p:tavLst>
                                        <p:tav tm="0">
                                          <p:val>
                                            <p:fltVal val="0"/>
                                          </p:val>
                                        </p:tav>
                                        <p:tav tm="100000">
                                          <p:val>
                                            <p:strVal val="#ppt_w"/>
                                          </p:val>
                                        </p:tav>
                                      </p:tavLst>
                                    </p:anim>
                                    <p:anim calcmode="lin" valueType="num">
                                      <p:cBhvr>
                                        <p:cTn id="8" dur="500" fill="hold"/>
                                        <p:tgtEl>
                                          <p:spTgt spid="3491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0488" tIns="44450" rIns="90488" bIns="44450"/>
          <a:lstStyle/>
          <a:p>
            <a:pPr eaLnBrk="1" hangingPunct="1"/>
            <a:r>
              <a:rPr lang="en-US" altLang="en-US" smtClean="0"/>
              <a:t>The Production Budget</a:t>
            </a:r>
          </a:p>
        </p:txBody>
      </p:sp>
      <p:sp>
        <p:nvSpPr>
          <p:cNvPr id="351235" name="Rectangle 3"/>
          <p:cNvSpPr>
            <a:spLocks noGrp="1" noChangeArrowheads="1"/>
          </p:cNvSpPr>
          <p:nvPr>
            <p:ph type="body" idx="1"/>
          </p:nvPr>
        </p:nvSpPr>
        <p:spPr>
          <a:xfrm>
            <a:off x="228600" y="1512888"/>
            <a:ext cx="8686800" cy="3744912"/>
          </a:xfrm>
          <a:solidFill>
            <a:schemeClr val="accent2">
              <a:lumMod val="75000"/>
            </a:schemeClr>
          </a:solidFill>
          <a:ln w="12700">
            <a:solidFill>
              <a:schemeClr val="tx2"/>
            </a:solidFill>
          </a:ln>
        </p:spPr>
        <p:txBody>
          <a:bodyPr lIns="90488" tIns="44450" rIns="90488" bIns="44450"/>
          <a:lstStyle/>
          <a:p>
            <a:pPr eaLnBrk="1" hangingPunct="1">
              <a:lnSpc>
                <a:spcPct val="95000"/>
              </a:lnSpc>
              <a:spcBef>
                <a:spcPct val="40000"/>
              </a:spcBef>
              <a:buClr>
                <a:srgbClr val="FFFF00"/>
              </a:buClr>
              <a:buSzPct val="110000"/>
              <a:defRPr/>
            </a:pPr>
            <a:r>
              <a:rPr lang="en-US" sz="3000" dirty="0">
                <a:solidFill>
                  <a:schemeClr val="bg1"/>
                </a:solidFill>
                <a:effectLst>
                  <a:outerShdw blurRad="38100" dist="38100" dir="2700000" algn="tl">
                    <a:srgbClr val="000000"/>
                  </a:outerShdw>
                </a:effectLst>
                <a:cs typeface="Arial" pitchFamily="34" charset="0"/>
              </a:rPr>
              <a:t>The management at Royal Company wants ending inventory to be equal to </a:t>
            </a:r>
            <a:r>
              <a:rPr lang="en-US" sz="3000" i="1" dirty="0">
                <a:solidFill>
                  <a:srgbClr val="FFFF00"/>
                </a:solidFill>
                <a:effectLst>
                  <a:outerShdw blurRad="38100" dist="38100" dir="2700000" algn="tl">
                    <a:srgbClr val="000000"/>
                  </a:outerShdw>
                </a:effectLst>
                <a:cs typeface="Arial" pitchFamily="34" charset="0"/>
              </a:rPr>
              <a:t>20%</a:t>
            </a:r>
            <a:r>
              <a:rPr lang="en-US" sz="3000" dirty="0">
                <a:solidFill>
                  <a:schemeClr val="bg1"/>
                </a:solidFill>
                <a:effectLst>
                  <a:outerShdw blurRad="38100" dist="38100" dir="2700000" algn="tl">
                    <a:srgbClr val="000000"/>
                  </a:outerShdw>
                </a:effectLst>
                <a:cs typeface="Arial" pitchFamily="34" charset="0"/>
              </a:rPr>
              <a:t> of the following month’s budgeted sales in units.</a:t>
            </a:r>
            <a:br>
              <a:rPr lang="en-US" sz="3000" dirty="0">
                <a:solidFill>
                  <a:schemeClr val="bg1"/>
                </a:solidFill>
                <a:effectLst>
                  <a:outerShdw blurRad="38100" dist="38100" dir="2700000" algn="tl">
                    <a:srgbClr val="000000"/>
                  </a:outerShdw>
                </a:effectLst>
                <a:cs typeface="Arial" pitchFamily="34" charset="0"/>
              </a:rPr>
            </a:br>
            <a:endParaRPr lang="en-US" sz="3000" dirty="0">
              <a:solidFill>
                <a:schemeClr val="bg1"/>
              </a:solidFill>
              <a:effectLst>
                <a:outerShdw blurRad="38100" dist="38100" dir="2700000" algn="tl">
                  <a:srgbClr val="000000"/>
                </a:outerShdw>
              </a:effectLst>
              <a:cs typeface="Arial" pitchFamily="34" charset="0"/>
            </a:endParaRPr>
          </a:p>
          <a:p>
            <a:pPr eaLnBrk="1" hangingPunct="1">
              <a:lnSpc>
                <a:spcPct val="95000"/>
              </a:lnSpc>
              <a:spcBef>
                <a:spcPct val="40000"/>
              </a:spcBef>
              <a:buClr>
                <a:srgbClr val="FFFF00"/>
              </a:buClr>
              <a:buSzPct val="110000"/>
              <a:defRPr/>
            </a:pPr>
            <a:r>
              <a:rPr lang="en-US" sz="3000" dirty="0">
                <a:solidFill>
                  <a:schemeClr val="bg1"/>
                </a:solidFill>
                <a:effectLst>
                  <a:outerShdw blurRad="38100" dist="38100" dir="2700000" algn="tl">
                    <a:srgbClr val="000000"/>
                  </a:outerShdw>
                </a:effectLst>
                <a:cs typeface="Arial" pitchFamily="34" charset="0"/>
              </a:rPr>
              <a:t>On March </a:t>
            </a:r>
            <a:r>
              <a:rPr lang="en-US" sz="3000" dirty="0" smtClean="0">
                <a:solidFill>
                  <a:schemeClr val="bg1"/>
                </a:solidFill>
                <a:effectLst>
                  <a:outerShdw blurRad="38100" dist="38100" dir="2700000" algn="tl">
                    <a:srgbClr val="000000"/>
                  </a:outerShdw>
                </a:effectLst>
                <a:cs typeface="Arial" pitchFamily="34" charset="0"/>
              </a:rPr>
              <a:t>31</a:t>
            </a:r>
            <a:r>
              <a:rPr lang="en-US" sz="3000" baseline="30000" dirty="0" smtClean="0">
                <a:solidFill>
                  <a:schemeClr val="bg1"/>
                </a:solidFill>
                <a:effectLst>
                  <a:outerShdw blurRad="38100" dist="38100" dir="2700000" algn="tl">
                    <a:srgbClr val="000000"/>
                  </a:outerShdw>
                </a:effectLst>
                <a:cs typeface="Arial" pitchFamily="34" charset="0"/>
              </a:rPr>
              <a:t>st</a:t>
            </a:r>
            <a:r>
              <a:rPr lang="en-US" sz="3000" dirty="0" smtClean="0">
                <a:solidFill>
                  <a:schemeClr val="bg1"/>
                </a:solidFill>
                <a:effectLst>
                  <a:outerShdw blurRad="38100" dist="38100" dir="2700000" algn="tl">
                    <a:srgbClr val="000000"/>
                  </a:outerShdw>
                </a:effectLst>
                <a:cs typeface="Arial" pitchFamily="34" charset="0"/>
              </a:rPr>
              <a:t>, </a:t>
            </a:r>
            <a:r>
              <a:rPr lang="en-US" sz="3000" dirty="0">
                <a:solidFill>
                  <a:schemeClr val="bg1"/>
                </a:solidFill>
                <a:effectLst>
                  <a:outerShdw blurRad="38100" dist="38100" dir="2700000" algn="tl">
                    <a:srgbClr val="000000"/>
                  </a:outerShdw>
                </a:effectLst>
                <a:cs typeface="Arial" pitchFamily="34" charset="0"/>
              </a:rPr>
              <a:t>4,000 units were on hand.</a:t>
            </a:r>
            <a:br>
              <a:rPr lang="en-US" sz="3000" dirty="0">
                <a:solidFill>
                  <a:schemeClr val="bg1"/>
                </a:solidFill>
                <a:effectLst>
                  <a:outerShdw blurRad="38100" dist="38100" dir="2700000" algn="tl">
                    <a:srgbClr val="000000"/>
                  </a:outerShdw>
                </a:effectLst>
                <a:cs typeface="Arial" pitchFamily="34" charset="0"/>
              </a:rPr>
            </a:br>
            <a:endParaRPr lang="en-US" sz="3000" dirty="0">
              <a:solidFill>
                <a:schemeClr val="bg1"/>
              </a:solidFill>
              <a:effectLst>
                <a:outerShdw blurRad="38100" dist="38100" dir="2700000" algn="tl">
                  <a:srgbClr val="000000"/>
                </a:outerShdw>
              </a:effectLst>
              <a:cs typeface="Arial" pitchFamily="34" charset="0"/>
            </a:endParaRPr>
          </a:p>
          <a:p>
            <a:pPr algn="ctr" eaLnBrk="1" hangingPunct="1">
              <a:buClr>
                <a:srgbClr val="FFFF00"/>
              </a:buClr>
              <a:buSzPct val="110000"/>
              <a:buFont typeface="Monotype Sorts" pitchFamily="2" charset="2"/>
              <a:buChar char=" "/>
              <a:defRPr/>
            </a:pPr>
            <a:r>
              <a:rPr lang="en-US" sz="3000" dirty="0">
                <a:solidFill>
                  <a:schemeClr val="bg1"/>
                </a:solidFill>
                <a:effectLst>
                  <a:outerShdw blurRad="38100" dist="38100" dir="2700000" algn="tl">
                    <a:srgbClr val="000000"/>
                  </a:outerShdw>
                </a:effectLst>
                <a:cs typeface="Arial" pitchFamily="34" charset="0"/>
              </a:rPr>
              <a:t>Let’s prepare the production budget.</a:t>
            </a:r>
          </a:p>
        </p:txBody>
      </p:sp>
      <p:sp>
        <p:nvSpPr>
          <p:cNvPr id="4" name="Rounded Rectangle 3"/>
          <p:cNvSpPr/>
          <p:nvPr/>
        </p:nvSpPr>
        <p:spPr>
          <a:xfrm>
            <a:off x="1066800" y="5562600"/>
            <a:ext cx="6781800" cy="838200"/>
          </a:xfrm>
          <a:prstGeom prst="round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If Royal was a merchandising company it would prepare a </a:t>
            </a:r>
            <a:r>
              <a:rPr lang="en-US" dirty="0">
                <a:solidFill>
                  <a:srgbClr val="FFFF00"/>
                </a:solidFill>
              </a:rPr>
              <a:t>merchandise purchase budget </a:t>
            </a:r>
            <a:r>
              <a:rPr lang="en-US" dirty="0"/>
              <a:t>instead of a production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wipe(up)">
                                      <p:cBhvr>
                                        <p:cTn id="7" dur="500"/>
                                        <p:tgtEl>
                                          <p:spTgt spid="35123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animEffect transition="in" filter="wipe(up)">
                                      <p:cBhvr>
                                        <p:cTn id="11" dur="500"/>
                                        <p:tgtEl>
                                          <p:spTgt spid="35123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animEffect transition="in" filter="wipe(up)">
                                      <p:cBhvr>
                                        <p:cTn id="15" dur="500"/>
                                        <p:tgtEl>
                                          <p:spTgt spid="351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The Basic Framework of Budgeting</a:t>
            </a:r>
          </a:p>
        </p:txBody>
      </p:sp>
      <p:sp>
        <p:nvSpPr>
          <p:cNvPr id="5123" name="Text Box 3"/>
          <p:cNvSpPr txBox="1">
            <a:spLocks noChangeArrowheads="1"/>
          </p:cNvSpPr>
          <p:nvPr/>
        </p:nvSpPr>
        <p:spPr bwMode="auto">
          <a:xfrm>
            <a:off x="457200" y="1600200"/>
            <a:ext cx="8077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50000"/>
              </a:spcBef>
              <a:buClrTx/>
              <a:buFontTx/>
              <a:buNone/>
            </a:pPr>
            <a:r>
              <a:rPr lang="en-US" altLang="en-US"/>
              <a:t>A </a:t>
            </a:r>
            <a:r>
              <a:rPr lang="en-US" altLang="en-US" b="1"/>
              <a:t>budget</a:t>
            </a:r>
            <a:r>
              <a:rPr lang="en-US" altLang="en-US"/>
              <a:t> is a detailed quantitative plan for acquiring and using financial and other resources over a specified forthcoming time period.</a:t>
            </a:r>
          </a:p>
        </p:txBody>
      </p:sp>
      <p:sp>
        <p:nvSpPr>
          <p:cNvPr id="5124" name="Text Box 4"/>
          <p:cNvSpPr txBox="1">
            <a:spLocks noChangeArrowheads="1"/>
          </p:cNvSpPr>
          <p:nvPr/>
        </p:nvSpPr>
        <p:spPr bwMode="auto">
          <a:xfrm>
            <a:off x="838200" y="3124200"/>
            <a:ext cx="74676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50000"/>
              </a:spcBef>
              <a:buClrTx/>
              <a:buFontTx/>
              <a:buAutoNum type="arabicPeriod"/>
            </a:pPr>
            <a:r>
              <a:rPr lang="en-US" altLang="en-US"/>
              <a:t>The act of preparing a budget is called </a:t>
            </a:r>
            <a:r>
              <a:rPr lang="en-US" altLang="en-US" b="1"/>
              <a:t>budgeting</a:t>
            </a:r>
            <a:r>
              <a:rPr lang="en-US" altLang="en-US"/>
              <a:t>.</a:t>
            </a:r>
          </a:p>
          <a:p>
            <a:pPr eaLnBrk="1" hangingPunct="1">
              <a:spcBef>
                <a:spcPct val="50000"/>
              </a:spcBef>
              <a:buClrTx/>
              <a:buFontTx/>
              <a:buAutoNum type="arabicPeriod"/>
            </a:pPr>
            <a:r>
              <a:rPr lang="en-US" altLang="en-US"/>
              <a:t>The use of budgets to control an organization’s activities is known                     as </a:t>
            </a:r>
            <a:r>
              <a:rPr lang="en-US" altLang="en-US" b="1"/>
              <a:t>budgetary control</a:t>
            </a:r>
            <a:r>
              <a:rPr lang="en-US" altLang="en-US"/>
              <a:t>.</a:t>
            </a:r>
          </a:p>
        </p:txBody>
      </p:sp>
      <p:pic>
        <p:nvPicPr>
          <p:cNvPr id="27650" name="Picture 2" descr="C:\Users\jon\AppData\Local\Microsoft\Windows\Temporary Internet Files\Content.IE5\M080T5EQ\MC900195310[1].wmf"/>
          <p:cNvPicPr>
            <a:picLocks noChangeAspect="1" noChangeArrowheads="1"/>
          </p:cNvPicPr>
          <p:nvPr/>
        </p:nvPicPr>
        <p:blipFill>
          <a:blip r:embed="rId3"/>
          <a:srcRect/>
          <a:stretch>
            <a:fillRect/>
          </a:stretch>
        </p:blipFill>
        <p:spPr bwMode="auto">
          <a:xfrm>
            <a:off x="6553200" y="5257800"/>
            <a:ext cx="1806575" cy="1200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The Production Budget</a:t>
            </a:r>
          </a:p>
        </p:txBody>
      </p:sp>
      <p:pic>
        <p:nvPicPr>
          <p:cNvPr id="32771" name="Picture 3" descr="C9IntrotoProduction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686800" cy="3981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lIns="90488" tIns="44450" rIns="90488" bIns="44450"/>
          <a:lstStyle/>
          <a:p>
            <a:pPr eaLnBrk="1" hangingPunct="1"/>
            <a:r>
              <a:rPr lang="en-US" altLang="en-US" smtClean="0"/>
              <a:t>The Production Budget</a:t>
            </a:r>
          </a:p>
        </p:txBody>
      </p:sp>
      <p:sp>
        <p:nvSpPr>
          <p:cNvPr id="33795" name="Rectangle 1027"/>
          <p:cNvSpPr>
            <a:spLocks noChangeArrowheads="1"/>
          </p:cNvSpPr>
          <p:nvPr/>
        </p:nvSpPr>
        <p:spPr bwMode="auto">
          <a:xfrm>
            <a:off x="2789238" y="2884488"/>
            <a:ext cx="1320800" cy="406400"/>
          </a:xfrm>
          <a:prstGeom prst="rect">
            <a:avLst/>
          </a:prstGeom>
          <a:noFill/>
          <a:ln w="508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pic>
        <p:nvPicPr>
          <p:cNvPr id="33796" name="Picture 1028" descr="C9Product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3627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3797" name="Group 1029"/>
          <p:cNvGrpSpPr>
            <a:grpSpLocks/>
          </p:cNvGrpSpPr>
          <p:nvPr/>
        </p:nvGrpSpPr>
        <p:grpSpPr bwMode="auto">
          <a:xfrm>
            <a:off x="1082675" y="4100513"/>
            <a:ext cx="3870325" cy="2336800"/>
            <a:chOff x="682" y="2583"/>
            <a:chExt cx="2438" cy="1472"/>
          </a:xfrm>
        </p:grpSpPr>
        <p:sp>
          <p:nvSpPr>
            <p:cNvPr id="33801" name="Rectangle 1030"/>
            <p:cNvSpPr>
              <a:spLocks noChangeArrowheads="1"/>
            </p:cNvSpPr>
            <p:nvPr/>
          </p:nvSpPr>
          <p:spPr bwMode="auto">
            <a:xfrm>
              <a:off x="2496" y="2583"/>
              <a:ext cx="624" cy="192"/>
            </a:xfrm>
            <a:prstGeom prst="rect">
              <a:avLst/>
            </a:prstGeom>
            <a:noFill/>
            <a:ln w="28575">
              <a:solidFill>
                <a:srgbClr val="FC0128"/>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nvGrpSpPr>
            <p:cNvPr id="33802" name="Group 1031"/>
            <p:cNvGrpSpPr>
              <a:grpSpLocks/>
            </p:cNvGrpSpPr>
            <p:nvPr/>
          </p:nvGrpSpPr>
          <p:grpSpPr bwMode="auto">
            <a:xfrm>
              <a:off x="682" y="2784"/>
              <a:ext cx="1790" cy="1271"/>
              <a:chOff x="682" y="2784"/>
              <a:chExt cx="1790" cy="1271"/>
            </a:xfrm>
          </p:grpSpPr>
          <p:sp>
            <p:nvSpPr>
              <p:cNvPr id="33803" name="Line 1032"/>
              <p:cNvSpPr>
                <a:spLocks noChangeShapeType="1"/>
              </p:cNvSpPr>
              <p:nvPr/>
            </p:nvSpPr>
            <p:spPr bwMode="auto">
              <a:xfrm flipV="1">
                <a:off x="1344" y="2784"/>
                <a:ext cx="1128" cy="832"/>
              </a:xfrm>
              <a:prstGeom prst="line">
                <a:avLst/>
              </a:prstGeom>
              <a:noFill/>
              <a:ln w="254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55337" name="Rectangle 1033"/>
              <p:cNvSpPr>
                <a:spLocks noChangeArrowheads="1"/>
              </p:cNvSpPr>
              <p:nvPr/>
            </p:nvSpPr>
            <p:spPr bwMode="auto">
              <a:xfrm>
                <a:off x="682" y="3533"/>
                <a:ext cx="1579" cy="522"/>
              </a:xfrm>
              <a:prstGeom prst="rect">
                <a:avLst/>
              </a:prstGeom>
              <a:solidFill>
                <a:schemeClr val="accent2">
                  <a:lumMod val="75000"/>
                </a:schemeClr>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lgn="ctr">
                  <a:defRPr/>
                </a:pPr>
                <a:r>
                  <a:rPr lang="en-US" sz="2400" dirty="0">
                    <a:solidFill>
                      <a:schemeClr val="bg1"/>
                    </a:solidFill>
                    <a:effectLst>
                      <a:outerShdw blurRad="38100" dist="38100" dir="2700000" algn="tl">
                        <a:srgbClr val="000000"/>
                      </a:outerShdw>
                    </a:effectLst>
                    <a:latin typeface="Arial" charset="0"/>
                  </a:rPr>
                  <a:t>March 31</a:t>
                </a:r>
              </a:p>
              <a:p>
                <a:pPr algn="ctr">
                  <a:defRPr/>
                </a:pPr>
                <a:r>
                  <a:rPr lang="en-US" sz="2400" dirty="0">
                    <a:solidFill>
                      <a:schemeClr val="bg1"/>
                    </a:solidFill>
                    <a:effectLst>
                      <a:outerShdw blurRad="38100" dist="38100" dir="2700000" algn="tl">
                        <a:srgbClr val="000000"/>
                      </a:outerShdw>
                    </a:effectLst>
                    <a:latin typeface="Arial" charset="0"/>
                  </a:rPr>
                  <a:t>ending inventory.</a:t>
                </a:r>
              </a:p>
            </p:txBody>
          </p:sp>
        </p:grpSp>
      </p:grpSp>
      <p:grpSp>
        <p:nvGrpSpPr>
          <p:cNvPr id="33798" name="Group 1034"/>
          <p:cNvGrpSpPr>
            <a:grpSpLocks/>
          </p:cNvGrpSpPr>
          <p:nvPr/>
        </p:nvGrpSpPr>
        <p:grpSpPr bwMode="auto">
          <a:xfrm>
            <a:off x="4267200" y="3733800"/>
            <a:ext cx="4572000" cy="2820988"/>
            <a:chOff x="2688" y="2352"/>
            <a:chExt cx="2880" cy="1777"/>
          </a:xfrm>
        </p:grpSpPr>
        <p:sp>
          <p:nvSpPr>
            <p:cNvPr id="33799" name="Line 1035"/>
            <p:cNvSpPr>
              <a:spLocks noChangeShapeType="1"/>
            </p:cNvSpPr>
            <p:nvPr/>
          </p:nvSpPr>
          <p:spPr bwMode="auto">
            <a:xfrm flipH="1" flipV="1">
              <a:off x="3120" y="2352"/>
              <a:ext cx="1824" cy="1392"/>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800" name="Object 2"/>
            <p:cNvGraphicFramePr>
              <a:graphicFrameLocks noChangeAspect="1"/>
            </p:cNvGraphicFramePr>
            <p:nvPr/>
          </p:nvGraphicFramePr>
          <p:xfrm>
            <a:off x="2688" y="3264"/>
            <a:ext cx="2880" cy="865"/>
          </p:xfrm>
          <a:graphic>
            <a:graphicData uri="http://schemas.openxmlformats.org/presentationml/2006/ole">
              <mc:AlternateContent xmlns:mc="http://schemas.openxmlformats.org/markup-compatibility/2006">
                <mc:Choice xmlns:v="urn:schemas-microsoft-com:vml" Requires="v">
                  <p:oleObj spid="_x0000_s33805" name="Worksheet" r:id="rId5" imgW="2496177" imgH="749696" progId="Excel.Sheet.8">
                    <p:embed/>
                  </p:oleObj>
                </mc:Choice>
                <mc:Fallback>
                  <p:oleObj name="Worksheet" r:id="rId5" imgW="2496177" imgH="749696"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8" y="3264"/>
                          <a:ext cx="2880"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34819" name="Rectangle 3"/>
          <p:cNvSpPr>
            <a:spLocks noGrp="1" noChangeArrowheads="1"/>
          </p:cNvSpPr>
          <p:nvPr>
            <p:ph type="body" idx="1"/>
          </p:nvPr>
        </p:nvSpPr>
        <p:spPr>
          <a:xfrm>
            <a:off x="533400" y="1676400"/>
            <a:ext cx="8153400" cy="2971800"/>
          </a:xfrm>
          <a:solidFill>
            <a:srgbClr val="EDECD2"/>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eaLnBrk="1" hangingPunct="1">
              <a:buFont typeface="Times" panose="02020603050405020304" pitchFamily="18" charset="0"/>
              <a:buNone/>
            </a:pPr>
            <a:r>
              <a:rPr lang="en-US" altLang="en-US" sz="3000" smtClean="0">
                <a:solidFill>
                  <a:srgbClr val="663300"/>
                </a:solidFill>
                <a:cs typeface="Arial" panose="020B0604020202020204" pitchFamily="34" charset="0"/>
              </a:rPr>
              <a:t> 	What is the required production for May? </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a. 56,000 units</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b. 46,000 units</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c. 62,000 units</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d. 52,000 units</a:t>
            </a:r>
          </a:p>
        </p:txBody>
      </p:sp>
      <p:pic>
        <p:nvPicPr>
          <p:cNvPr id="34820" name="Picture 4" descr="j02955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196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3400" y="1676400"/>
            <a:ext cx="8153400" cy="2971800"/>
          </a:xfrm>
          <a:prstGeom prst="rect">
            <a:avLst/>
          </a:prstGeom>
          <a:solidFill>
            <a:srgbClr val="EDECD2"/>
          </a:solidFill>
          <a:ln w="12699">
            <a:solidFill>
              <a:srgbClr val="000000"/>
            </a:solidFill>
          </a:ln>
          <a:effectLst>
            <a:outerShdw dist="35921" dir="2700000" algn="ctr" rotWithShape="0">
              <a:srgbClr val="000000"/>
            </a:outerShdw>
          </a:effectLst>
        </p:spPr>
        <p:txBody>
          <a:bodyPr lIns="90488" tIns="44450" rIns="90488" bIns="44450"/>
          <a:lstStyle/>
          <a:p>
            <a:pPr marL="365125" indent="-255588">
              <a:spcBef>
                <a:spcPts val="300"/>
              </a:spcBef>
              <a:buClr>
                <a:srgbClr val="A04DA3"/>
              </a:buClr>
              <a:buFont typeface="Times" pitchFamily="34" charset="0"/>
              <a:buNone/>
              <a:defRPr/>
            </a:pPr>
            <a:r>
              <a:rPr lang="en-US" sz="3000" dirty="0">
                <a:solidFill>
                  <a:srgbClr val="663300"/>
                </a:solidFill>
                <a:cs typeface="Arial" pitchFamily="34" charset="0"/>
              </a:rPr>
              <a:t> 	What is the required production for May? </a:t>
            </a:r>
          </a:p>
          <a:p>
            <a:pPr marL="657225" lvl="1" indent="-246063">
              <a:spcBef>
                <a:spcPts val="300"/>
              </a:spcBef>
              <a:buClr>
                <a:schemeClr val="accent2"/>
              </a:buClr>
              <a:buFont typeface="Wingdings" pitchFamily="2" charset="2"/>
              <a:buNone/>
              <a:defRPr/>
            </a:pPr>
            <a:r>
              <a:rPr lang="en-US" sz="3000" dirty="0">
                <a:solidFill>
                  <a:schemeClr val="accent4"/>
                </a:solidFill>
                <a:cs typeface="Arial" pitchFamily="34" charset="0"/>
              </a:rPr>
              <a:t>a. 56,000 units</a:t>
            </a:r>
          </a:p>
          <a:p>
            <a:pPr marL="657225" lvl="1" indent="-246063">
              <a:spcBef>
                <a:spcPts val="300"/>
              </a:spcBef>
              <a:buClr>
                <a:schemeClr val="accent2"/>
              </a:buClr>
              <a:buFont typeface="Wingdings" pitchFamily="2" charset="2"/>
              <a:buNone/>
              <a:defRPr/>
            </a:pPr>
            <a:r>
              <a:rPr lang="en-US" sz="3000" dirty="0">
                <a:solidFill>
                  <a:srgbClr val="663300"/>
                </a:solidFill>
                <a:cs typeface="Arial" pitchFamily="34" charset="0"/>
              </a:rPr>
              <a:t>b. 46,000 units</a:t>
            </a:r>
          </a:p>
          <a:p>
            <a:pPr marL="657225" lvl="1" indent="-246063">
              <a:spcBef>
                <a:spcPts val="300"/>
              </a:spcBef>
              <a:buClr>
                <a:schemeClr val="accent2"/>
              </a:buClr>
              <a:buFont typeface="Wingdings" pitchFamily="2" charset="2"/>
              <a:buNone/>
              <a:defRPr/>
            </a:pPr>
            <a:r>
              <a:rPr lang="en-US" sz="3000" dirty="0">
                <a:solidFill>
                  <a:schemeClr val="accent4"/>
                </a:solidFill>
                <a:cs typeface="Arial" pitchFamily="34" charset="0"/>
              </a:rPr>
              <a:t>c. 62,000 units</a:t>
            </a:r>
          </a:p>
          <a:p>
            <a:pPr marL="657225" lvl="1" indent="-246063">
              <a:spcBef>
                <a:spcPts val="300"/>
              </a:spcBef>
              <a:buClr>
                <a:schemeClr val="accent2"/>
              </a:buClr>
              <a:buFont typeface="Wingdings" pitchFamily="2" charset="2"/>
              <a:buNone/>
              <a:defRPr/>
            </a:pPr>
            <a:r>
              <a:rPr lang="en-US" sz="3000" dirty="0">
                <a:solidFill>
                  <a:schemeClr val="accent4"/>
                </a:solidFill>
                <a:cs typeface="Arial" pitchFamily="34" charset="0"/>
              </a:rPr>
              <a:t>d. 52,000 units</a:t>
            </a:r>
          </a:p>
        </p:txBody>
      </p:sp>
      <p:sp>
        <p:nvSpPr>
          <p:cNvPr id="35843" name="Rectangle 3"/>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49156" name="Oval 4"/>
          <p:cNvSpPr>
            <a:spLocks noChangeArrowheads="1"/>
          </p:cNvSpPr>
          <p:nvPr/>
        </p:nvSpPr>
        <p:spPr bwMode="auto">
          <a:xfrm>
            <a:off x="838200" y="2743200"/>
            <a:ext cx="533400" cy="482600"/>
          </a:xfrm>
          <a:prstGeom prst="ellipse">
            <a:avLst/>
          </a:prstGeom>
          <a:noFill/>
          <a:ln w="50799">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pic>
        <p:nvPicPr>
          <p:cNvPr id="35845" name="Picture 4" descr="j02955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196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0488" tIns="44450" rIns="90488" bIns="44450"/>
          <a:lstStyle/>
          <a:p>
            <a:pPr eaLnBrk="1" hangingPunct="1"/>
            <a:r>
              <a:rPr lang="en-US" altLang="en-US" smtClean="0"/>
              <a:t>The Production Budget</a:t>
            </a:r>
          </a:p>
        </p:txBody>
      </p:sp>
      <p:pic>
        <p:nvPicPr>
          <p:cNvPr id="36867" name="Picture 3" descr="C9Produc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1447800"/>
            <a:ext cx="8915400" cy="3690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6868" name="Group 4"/>
          <p:cNvGrpSpPr>
            <a:grpSpLocks/>
          </p:cNvGrpSpPr>
          <p:nvPr/>
        </p:nvGrpSpPr>
        <p:grpSpPr bwMode="auto">
          <a:xfrm>
            <a:off x="3990975" y="3657600"/>
            <a:ext cx="2152650" cy="852488"/>
            <a:chOff x="2514" y="2304"/>
            <a:chExt cx="1356" cy="537"/>
          </a:xfrm>
        </p:grpSpPr>
        <p:sp>
          <p:nvSpPr>
            <p:cNvPr id="36869" name="Line 5"/>
            <p:cNvSpPr>
              <a:spLocks noChangeShapeType="1"/>
            </p:cNvSpPr>
            <p:nvPr/>
          </p:nvSpPr>
          <p:spPr bwMode="auto">
            <a:xfrm>
              <a:off x="3075" y="2456"/>
              <a:ext cx="285" cy="232"/>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Rectangle 6"/>
            <p:cNvSpPr>
              <a:spLocks noChangeArrowheads="1"/>
            </p:cNvSpPr>
            <p:nvPr/>
          </p:nvSpPr>
          <p:spPr bwMode="auto">
            <a:xfrm>
              <a:off x="3339" y="2697"/>
              <a:ext cx="531" cy="144"/>
            </a:xfrm>
            <a:prstGeom prst="rect">
              <a:avLst/>
            </a:prstGeom>
            <a:noFill/>
            <a:ln w="381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36871" name="Rectangle 7"/>
            <p:cNvSpPr>
              <a:spLocks noChangeArrowheads="1"/>
            </p:cNvSpPr>
            <p:nvPr/>
          </p:nvSpPr>
          <p:spPr bwMode="auto">
            <a:xfrm>
              <a:off x="2514" y="2304"/>
              <a:ext cx="555" cy="144"/>
            </a:xfrm>
            <a:prstGeom prst="rect">
              <a:avLst/>
            </a:prstGeom>
            <a:noFill/>
            <a:ln w="381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lIns="90488" tIns="44450" rIns="90488" bIns="44450"/>
          <a:lstStyle/>
          <a:p>
            <a:pPr eaLnBrk="1" hangingPunct="1"/>
            <a:r>
              <a:rPr lang="en-US" altLang="en-US" smtClean="0"/>
              <a:t>The Production Budget</a:t>
            </a:r>
          </a:p>
        </p:txBody>
      </p:sp>
      <p:pic>
        <p:nvPicPr>
          <p:cNvPr id="37891" name="Picture 3" descr="C9Productio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372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4"/>
          <p:cNvGrpSpPr>
            <a:grpSpLocks/>
          </p:cNvGrpSpPr>
          <p:nvPr/>
        </p:nvGrpSpPr>
        <p:grpSpPr bwMode="auto">
          <a:xfrm>
            <a:off x="4572000" y="4038600"/>
            <a:ext cx="3962400" cy="261938"/>
            <a:chOff x="2208" y="2468"/>
            <a:chExt cx="3072" cy="228"/>
          </a:xfrm>
          <a:effectLst>
            <a:outerShdw blurRad="50800" dist="38100" dir="2700000" algn="tl" rotWithShape="0">
              <a:prstClr val="black">
                <a:alpha val="40000"/>
              </a:prstClr>
            </a:outerShdw>
          </a:effectLst>
        </p:grpSpPr>
        <p:sp>
          <p:nvSpPr>
            <p:cNvPr id="51209" name="Line 5"/>
            <p:cNvSpPr>
              <a:spLocks noChangeShapeType="1"/>
            </p:cNvSpPr>
            <p:nvPr/>
          </p:nvSpPr>
          <p:spPr bwMode="auto">
            <a:xfrm>
              <a:off x="2208" y="2472"/>
              <a:ext cx="0" cy="224"/>
            </a:xfrm>
            <a:prstGeom prst="line">
              <a:avLst/>
            </a:prstGeom>
            <a:noFill/>
            <a:ln w="38100">
              <a:solidFill>
                <a:srgbClr val="FC0128"/>
              </a:solidFill>
              <a:round/>
              <a:headEnd/>
              <a:tailEnd/>
            </a:ln>
          </p:spPr>
          <p:txBody>
            <a:bodyPr wrap="none" anchor="ctr"/>
            <a:lstStyle/>
            <a:p>
              <a:pPr>
                <a:defRPr/>
              </a:pPr>
              <a:endParaRPr lang="en-US" dirty="0">
                <a:latin typeface="Arial" charset="0"/>
              </a:endParaRPr>
            </a:p>
          </p:txBody>
        </p:sp>
        <p:sp>
          <p:nvSpPr>
            <p:cNvPr id="51210" name="Line 6"/>
            <p:cNvSpPr>
              <a:spLocks noChangeShapeType="1"/>
            </p:cNvSpPr>
            <p:nvPr/>
          </p:nvSpPr>
          <p:spPr bwMode="auto">
            <a:xfrm>
              <a:off x="2208" y="2476"/>
              <a:ext cx="3072" cy="0"/>
            </a:xfrm>
            <a:prstGeom prst="line">
              <a:avLst/>
            </a:prstGeom>
            <a:noFill/>
            <a:ln w="38100">
              <a:solidFill>
                <a:srgbClr val="FF0000"/>
              </a:solidFill>
              <a:round/>
              <a:headEnd/>
              <a:tailEnd/>
            </a:ln>
          </p:spPr>
          <p:txBody>
            <a:bodyPr wrap="none" anchor="ctr"/>
            <a:lstStyle/>
            <a:p>
              <a:pPr>
                <a:defRPr/>
              </a:pPr>
              <a:endParaRPr lang="en-US" dirty="0">
                <a:latin typeface="Arial" charset="0"/>
              </a:endParaRPr>
            </a:p>
          </p:txBody>
        </p:sp>
        <p:sp>
          <p:nvSpPr>
            <p:cNvPr id="51211" name="Line 7"/>
            <p:cNvSpPr>
              <a:spLocks noChangeShapeType="1"/>
            </p:cNvSpPr>
            <p:nvPr/>
          </p:nvSpPr>
          <p:spPr bwMode="auto">
            <a:xfrm>
              <a:off x="5272" y="2468"/>
              <a:ext cx="0" cy="192"/>
            </a:xfrm>
            <a:prstGeom prst="line">
              <a:avLst/>
            </a:prstGeom>
            <a:noFill/>
            <a:ln w="38100">
              <a:solidFill>
                <a:srgbClr val="FF0000"/>
              </a:solidFill>
              <a:round/>
              <a:headEnd/>
              <a:tailEnd type="triangle" w="med" len="med"/>
            </a:ln>
          </p:spPr>
          <p:txBody>
            <a:bodyPr wrap="none" anchor="ctr"/>
            <a:lstStyle/>
            <a:p>
              <a:pPr>
                <a:defRPr/>
              </a:pPr>
              <a:endParaRPr lang="en-US" dirty="0">
                <a:latin typeface="Arial" charset="0"/>
              </a:endParaRPr>
            </a:p>
          </p:txBody>
        </p:sp>
      </p:grpSp>
      <p:sp>
        <p:nvSpPr>
          <p:cNvPr id="363528" name="Line 8"/>
          <p:cNvSpPr>
            <a:spLocks noChangeShapeType="1"/>
          </p:cNvSpPr>
          <p:nvPr/>
        </p:nvSpPr>
        <p:spPr bwMode="auto">
          <a:xfrm>
            <a:off x="7467600" y="3733800"/>
            <a:ext cx="685800" cy="0"/>
          </a:xfrm>
          <a:prstGeom prst="line">
            <a:avLst/>
          </a:prstGeom>
          <a:noFill/>
          <a:ln w="38100">
            <a:solidFill>
              <a:srgbClr val="FF0000"/>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grpSp>
        <p:nvGrpSpPr>
          <p:cNvPr id="37894" name="Group 9"/>
          <p:cNvGrpSpPr>
            <a:grpSpLocks/>
          </p:cNvGrpSpPr>
          <p:nvPr/>
        </p:nvGrpSpPr>
        <p:grpSpPr bwMode="auto">
          <a:xfrm>
            <a:off x="3276600" y="3733800"/>
            <a:ext cx="4038600" cy="2600325"/>
            <a:chOff x="2064" y="2352"/>
            <a:chExt cx="2544" cy="1638"/>
          </a:xfrm>
        </p:grpSpPr>
        <p:sp>
          <p:nvSpPr>
            <p:cNvPr id="363530" name="Line 10"/>
            <p:cNvSpPr>
              <a:spLocks noChangeShapeType="1"/>
            </p:cNvSpPr>
            <p:nvPr/>
          </p:nvSpPr>
          <p:spPr bwMode="auto">
            <a:xfrm flipV="1">
              <a:off x="3360" y="2352"/>
              <a:ext cx="912" cy="1488"/>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363531" name="Text Box 11"/>
            <p:cNvSpPr txBox="1">
              <a:spLocks noChangeArrowheads="1"/>
            </p:cNvSpPr>
            <p:nvPr/>
          </p:nvSpPr>
          <p:spPr bwMode="auto">
            <a:xfrm>
              <a:off x="2064" y="3696"/>
              <a:ext cx="2544" cy="294"/>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dirty="0">
                  <a:solidFill>
                    <a:srgbClr val="FFFFFF"/>
                  </a:solidFill>
                  <a:effectLst>
                    <a:outerShdw blurRad="38100" dist="38100" dir="2700000" algn="tl">
                      <a:srgbClr val="000000"/>
                    </a:outerShdw>
                  </a:effectLst>
                  <a:latin typeface="Arial" charset="0"/>
                </a:rPr>
                <a:t>Assumed ending inventory.</a:t>
              </a:r>
              <a:endParaRPr lang="en-US" sz="2800" dirty="0">
                <a:solidFill>
                  <a:srgbClr val="FFFFFF"/>
                </a:solidFill>
                <a:effectLst>
                  <a:outerShdw blurRad="38100" dist="38100" dir="2700000" algn="tl">
                    <a:srgbClr val="000000"/>
                  </a:outerShdw>
                </a:effectLst>
                <a:latin typeface="Times New Roman" pitchFamily="18" charset="0"/>
              </a:endParaRPr>
            </a:p>
          </p:txBody>
        </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3528"/>
                                        </p:tgtEl>
                                        <p:attrNameLst>
                                          <p:attrName>style.visibility</p:attrName>
                                        </p:attrNameLst>
                                      </p:cBhvr>
                                      <p:to>
                                        <p:strVal val="visible"/>
                                      </p:to>
                                    </p:set>
                                    <p:animEffect transition="in" filter="wipe(left)">
                                      <p:cBhvr>
                                        <p:cTn id="7" dur="2000"/>
                                        <p:tgtEl>
                                          <p:spTgt spid="363528"/>
                                        </p:tgtEl>
                                      </p:cBhvr>
                                    </p:animEffect>
                                  </p:childTnLst>
                                </p:cTn>
                              </p:par>
                            </p:childTnLst>
                          </p:cTn>
                        </p:par>
                        <p:par>
                          <p:cTn id="8" fill="hold" nodeType="afterGroup">
                            <p:stCondLst>
                              <p:cond delay="20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lIns="90488" tIns="44450" rIns="90488" bIns="44450"/>
          <a:lstStyle/>
          <a:p>
            <a:pPr eaLnBrk="1" hangingPunct="1"/>
            <a:r>
              <a:rPr lang="en-US" altLang="en-US" smtClean="0"/>
              <a:t>Learning Objective 4</a:t>
            </a:r>
          </a:p>
        </p:txBody>
      </p:sp>
      <p:sp>
        <p:nvSpPr>
          <p:cNvPr id="5" name="Text Box 13"/>
          <p:cNvSpPr txBox="1">
            <a:spLocks noChangeArrowheads="1"/>
          </p:cNvSpPr>
          <p:nvPr/>
        </p:nvSpPr>
        <p:spPr bwMode="auto">
          <a:xfrm>
            <a:off x="1905000" y="1905000"/>
            <a:ext cx="5334000" cy="3232150"/>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direct materials budget, including a schedule of expected cash disbursements for purchases of materials.</a:t>
            </a: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lIns="90488" tIns="44450" rIns="90488" bIns="44450"/>
          <a:lstStyle/>
          <a:p>
            <a:pPr eaLnBrk="1" hangingPunct="1"/>
            <a:r>
              <a:rPr lang="en-US" altLang="en-US" smtClean="0"/>
              <a:t>The Direct Materials Budget</a:t>
            </a:r>
          </a:p>
        </p:txBody>
      </p:sp>
      <p:sp>
        <p:nvSpPr>
          <p:cNvPr id="365571" name="Rectangle 3"/>
          <p:cNvSpPr>
            <a:spLocks noGrp="1" noChangeArrowheads="1"/>
          </p:cNvSpPr>
          <p:nvPr>
            <p:ph type="body" idx="1"/>
          </p:nvPr>
        </p:nvSpPr>
        <p:spPr>
          <a:xfrm>
            <a:off x="381000" y="1447800"/>
            <a:ext cx="8305800" cy="4648200"/>
          </a:xfrm>
          <a:solidFill>
            <a:schemeClr val="tx2"/>
          </a:solidFill>
          <a:ln w="12700">
            <a:solidFill>
              <a:schemeClr val="tx2"/>
            </a:solidFill>
          </a:ln>
        </p:spPr>
        <p:txBody>
          <a:bodyPr lIns="90488" tIns="44450" rIns="90488" bIns="44450"/>
          <a:lstStyle/>
          <a:p>
            <a:pPr eaLnBrk="1" hangingPunct="1">
              <a:lnSpc>
                <a:spcPct val="95000"/>
              </a:lnSpc>
              <a:spcBef>
                <a:spcPct val="40000"/>
              </a:spcBef>
              <a:buClr>
                <a:srgbClr val="FFFF00"/>
              </a:buClr>
              <a:defRPr/>
            </a:pPr>
            <a:r>
              <a:rPr lang="en-US" sz="3000" dirty="0" smtClean="0">
                <a:solidFill>
                  <a:schemeClr val="bg1"/>
                </a:solidFill>
                <a:effectLst>
                  <a:outerShdw blurRad="38100" dist="38100" dir="2700000" algn="tl">
                    <a:srgbClr val="000000"/>
                  </a:outerShdw>
                </a:effectLst>
                <a:cs typeface="Arial" pitchFamily="34" charset="0"/>
              </a:rPr>
              <a:t>At Royal Company, </a:t>
            </a:r>
            <a:r>
              <a:rPr lang="en-US" sz="3000" i="1" dirty="0" smtClean="0">
                <a:solidFill>
                  <a:srgbClr val="FFFF00"/>
                </a:solidFill>
                <a:effectLst>
                  <a:outerShdw blurRad="38100" dist="38100" dir="2700000" algn="tl">
                    <a:srgbClr val="000000"/>
                  </a:outerShdw>
                </a:effectLst>
                <a:cs typeface="Arial" pitchFamily="34" charset="0"/>
              </a:rPr>
              <a:t>five pounds</a:t>
            </a:r>
            <a:r>
              <a:rPr lang="en-US" sz="3000" dirty="0" smtClean="0">
                <a:solidFill>
                  <a:srgbClr val="FFFF00"/>
                </a:solidFill>
                <a:effectLst>
                  <a:outerShdw blurRad="38100" dist="38100" dir="2700000" algn="tl">
                    <a:srgbClr val="000000"/>
                  </a:outerShdw>
                </a:effectLst>
                <a:cs typeface="Arial" pitchFamily="34" charset="0"/>
              </a:rPr>
              <a:t> </a:t>
            </a:r>
            <a:r>
              <a:rPr lang="en-US" sz="3000" dirty="0" smtClean="0">
                <a:solidFill>
                  <a:schemeClr val="bg1"/>
                </a:solidFill>
                <a:effectLst>
                  <a:outerShdw blurRad="38100" dist="38100" dir="2700000" algn="tl">
                    <a:srgbClr val="000000"/>
                  </a:outerShdw>
                </a:effectLst>
                <a:cs typeface="Arial" pitchFamily="34" charset="0"/>
              </a:rPr>
              <a:t>of material are required per unit of product.</a:t>
            </a:r>
          </a:p>
          <a:p>
            <a:pPr eaLnBrk="1" hangingPunct="1">
              <a:lnSpc>
                <a:spcPct val="95000"/>
              </a:lnSpc>
              <a:spcBef>
                <a:spcPct val="40000"/>
              </a:spcBef>
              <a:buClr>
                <a:srgbClr val="FFFF00"/>
              </a:buClr>
              <a:defRPr/>
            </a:pPr>
            <a:r>
              <a:rPr lang="en-US" sz="3000" dirty="0" smtClean="0">
                <a:solidFill>
                  <a:schemeClr val="bg1"/>
                </a:solidFill>
                <a:effectLst>
                  <a:outerShdw blurRad="38100" dist="38100" dir="2700000" algn="tl">
                    <a:srgbClr val="000000"/>
                  </a:outerShdw>
                </a:effectLst>
                <a:cs typeface="Arial" pitchFamily="34" charset="0"/>
              </a:rPr>
              <a:t>Management wants materials on hand at the end of each month equal to </a:t>
            </a:r>
            <a:r>
              <a:rPr lang="en-US" sz="3000" i="1" dirty="0" smtClean="0">
                <a:solidFill>
                  <a:srgbClr val="FFFF00"/>
                </a:solidFill>
                <a:effectLst>
                  <a:outerShdw blurRad="38100" dist="38100" dir="2700000" algn="tl">
                    <a:srgbClr val="000000"/>
                  </a:outerShdw>
                </a:effectLst>
                <a:cs typeface="Arial" pitchFamily="34" charset="0"/>
              </a:rPr>
              <a:t>10%</a:t>
            </a:r>
            <a:r>
              <a:rPr lang="en-US" sz="3000" dirty="0" smtClean="0">
                <a:solidFill>
                  <a:schemeClr val="bg1"/>
                </a:solidFill>
                <a:effectLst>
                  <a:outerShdw blurRad="38100" dist="38100" dir="2700000" algn="tl">
                    <a:srgbClr val="000000"/>
                  </a:outerShdw>
                </a:effectLst>
                <a:cs typeface="Arial" pitchFamily="34" charset="0"/>
              </a:rPr>
              <a:t> of the following month’s production.</a:t>
            </a:r>
          </a:p>
          <a:p>
            <a:pPr eaLnBrk="1" hangingPunct="1">
              <a:lnSpc>
                <a:spcPct val="95000"/>
              </a:lnSpc>
              <a:spcBef>
                <a:spcPct val="40000"/>
              </a:spcBef>
              <a:buClr>
                <a:srgbClr val="FFFF00"/>
              </a:buClr>
              <a:defRPr/>
            </a:pPr>
            <a:r>
              <a:rPr lang="en-US" sz="3000" dirty="0" smtClean="0">
                <a:solidFill>
                  <a:schemeClr val="bg1"/>
                </a:solidFill>
                <a:effectLst>
                  <a:outerShdw blurRad="38100" dist="38100" dir="2700000" algn="tl">
                    <a:srgbClr val="000000"/>
                  </a:outerShdw>
                </a:effectLst>
                <a:cs typeface="Arial" pitchFamily="34" charset="0"/>
              </a:rPr>
              <a:t>On March 31, 13,000 pounds of material are on hand.  Material cost is </a:t>
            </a:r>
            <a:r>
              <a:rPr lang="en-US" sz="3000" i="1" dirty="0" smtClean="0">
                <a:solidFill>
                  <a:srgbClr val="FFFF00"/>
                </a:solidFill>
                <a:effectLst>
                  <a:outerShdw blurRad="38100" dist="38100" dir="2700000" algn="tl">
                    <a:srgbClr val="000000"/>
                  </a:outerShdw>
                </a:effectLst>
                <a:cs typeface="Arial" pitchFamily="34" charset="0"/>
              </a:rPr>
              <a:t>$0.40</a:t>
            </a:r>
            <a:r>
              <a:rPr lang="en-US" sz="3000" dirty="0" smtClean="0">
                <a:solidFill>
                  <a:srgbClr val="FFFF00"/>
                </a:solidFill>
                <a:effectLst>
                  <a:outerShdw blurRad="38100" dist="38100" dir="2700000" algn="tl">
                    <a:srgbClr val="000000"/>
                  </a:outerShdw>
                </a:effectLst>
                <a:cs typeface="Arial" pitchFamily="34" charset="0"/>
              </a:rPr>
              <a:t> </a:t>
            </a:r>
            <a:r>
              <a:rPr lang="en-US" sz="3000" dirty="0" smtClean="0">
                <a:solidFill>
                  <a:schemeClr val="bg1"/>
                </a:solidFill>
                <a:effectLst>
                  <a:outerShdw blurRad="38100" dist="38100" dir="2700000" algn="tl">
                    <a:srgbClr val="000000"/>
                  </a:outerShdw>
                </a:effectLst>
                <a:cs typeface="Arial" pitchFamily="34" charset="0"/>
              </a:rPr>
              <a:t>per pound.</a:t>
            </a:r>
            <a:r>
              <a:rPr lang="en-US" sz="3000" dirty="0" smtClean="0">
                <a:solidFill>
                  <a:srgbClr val="FFFF00"/>
                </a:solidFill>
                <a:effectLst>
                  <a:outerShdw blurRad="38100" dist="38100" dir="2700000" algn="tl">
                    <a:srgbClr val="000000"/>
                  </a:outerShdw>
                </a:effectLst>
                <a:cs typeface="Arial" pitchFamily="34" charset="0"/>
              </a:rPr>
              <a:t/>
            </a:r>
            <a:br>
              <a:rPr lang="en-US" sz="3000" dirty="0" smtClean="0">
                <a:solidFill>
                  <a:srgbClr val="FFFF00"/>
                </a:solidFill>
                <a:effectLst>
                  <a:outerShdw blurRad="38100" dist="38100" dir="2700000" algn="tl">
                    <a:srgbClr val="000000"/>
                  </a:outerShdw>
                </a:effectLst>
                <a:cs typeface="Arial" pitchFamily="34" charset="0"/>
              </a:rPr>
            </a:br>
            <a:endParaRPr lang="en-US" sz="2000" dirty="0" smtClean="0">
              <a:solidFill>
                <a:srgbClr val="FFFF00"/>
              </a:solidFill>
              <a:effectLst>
                <a:outerShdw blurRad="38100" dist="38100" dir="2700000" algn="tl">
                  <a:srgbClr val="000000"/>
                </a:outerShdw>
              </a:effectLst>
              <a:cs typeface="Arial" pitchFamily="34" charset="0"/>
            </a:endParaRPr>
          </a:p>
          <a:p>
            <a:pPr algn="ctr" eaLnBrk="1" hangingPunct="1">
              <a:lnSpc>
                <a:spcPct val="95000"/>
              </a:lnSpc>
              <a:spcBef>
                <a:spcPct val="40000"/>
              </a:spcBef>
              <a:buClr>
                <a:srgbClr val="FFFF00"/>
              </a:buClr>
              <a:buFont typeface="Wingdings 3" pitchFamily="18" charset="2"/>
              <a:buNone/>
              <a:defRPr/>
            </a:pPr>
            <a:r>
              <a:rPr lang="en-US" sz="3000" dirty="0" smtClean="0">
                <a:solidFill>
                  <a:srgbClr val="FFFF00"/>
                </a:solidFill>
                <a:effectLst>
                  <a:outerShdw blurRad="38100" dist="38100" dir="2700000" algn="tl">
                    <a:srgbClr val="000000"/>
                  </a:outerShdw>
                </a:effectLst>
                <a:cs typeface="Arial" pitchFamily="34" charset="0"/>
              </a:rPr>
              <a:t>  Let’s prepare the direct materials budget.</a:t>
            </a: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lIns="90488" tIns="44450" rIns="90488" bIns="44450"/>
          <a:lstStyle/>
          <a:p>
            <a:pPr eaLnBrk="1" hangingPunct="1"/>
            <a:r>
              <a:rPr lang="en-US" altLang="en-US" smtClean="0"/>
              <a:t>The Direct Materials Budget</a:t>
            </a:r>
          </a:p>
        </p:txBody>
      </p:sp>
      <p:pic>
        <p:nvPicPr>
          <p:cNvPr id="40963" name="Picture 3" descr="C9DirectM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10600" cy="383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4"/>
          <p:cNvSpPr>
            <a:spLocks noChangeArrowheads="1"/>
          </p:cNvSpPr>
          <p:nvPr/>
        </p:nvSpPr>
        <p:spPr bwMode="auto">
          <a:xfrm>
            <a:off x="4114800" y="3657600"/>
            <a:ext cx="44958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40965" name="Rectangle 5"/>
          <p:cNvSpPr>
            <a:spLocks noChangeArrowheads="1"/>
          </p:cNvSpPr>
          <p:nvPr/>
        </p:nvSpPr>
        <p:spPr bwMode="auto">
          <a:xfrm>
            <a:off x="4267200" y="3352800"/>
            <a:ext cx="44958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pSp>
        <p:nvGrpSpPr>
          <p:cNvPr id="40966" name="Group 6"/>
          <p:cNvGrpSpPr>
            <a:grpSpLocks/>
          </p:cNvGrpSpPr>
          <p:nvPr/>
        </p:nvGrpSpPr>
        <p:grpSpPr bwMode="auto">
          <a:xfrm>
            <a:off x="533400" y="3138488"/>
            <a:ext cx="8077200" cy="2814637"/>
            <a:chOff x="336" y="1977"/>
            <a:chExt cx="5088" cy="1773"/>
          </a:xfrm>
        </p:grpSpPr>
        <p:sp>
          <p:nvSpPr>
            <p:cNvPr id="367623" name="Rectangle 7"/>
            <p:cNvSpPr>
              <a:spLocks noChangeArrowheads="1"/>
            </p:cNvSpPr>
            <p:nvPr/>
          </p:nvSpPr>
          <p:spPr bwMode="auto">
            <a:xfrm>
              <a:off x="336" y="3456"/>
              <a:ext cx="2256" cy="294"/>
            </a:xfrm>
            <a:prstGeom prst="rect">
              <a:avLst/>
            </a:prstGeom>
            <a:solidFill>
              <a:schemeClr val="tx2"/>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FFFFFF"/>
                  </a:solidFill>
                  <a:effectLst>
                    <a:outerShdw blurRad="38100" dist="38100" dir="2700000" algn="tl">
                      <a:srgbClr val="000000"/>
                    </a:outerShdw>
                  </a:effectLst>
                  <a:latin typeface="Arial" charset="0"/>
                </a:rPr>
                <a:t>From production budget.</a:t>
              </a:r>
            </a:p>
          </p:txBody>
        </p:sp>
        <p:sp>
          <p:nvSpPr>
            <p:cNvPr id="367624" name="Line 8"/>
            <p:cNvSpPr>
              <a:spLocks noChangeShapeType="1"/>
            </p:cNvSpPr>
            <p:nvPr/>
          </p:nvSpPr>
          <p:spPr bwMode="auto">
            <a:xfrm flipV="1">
              <a:off x="2016" y="2112"/>
              <a:ext cx="572" cy="1344"/>
            </a:xfrm>
            <a:prstGeom prst="line">
              <a:avLst/>
            </a:prstGeom>
            <a:noFill/>
            <a:ln w="28575">
              <a:solidFill>
                <a:srgbClr val="FC0128"/>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40969" name="Rectangle 9"/>
            <p:cNvSpPr>
              <a:spLocks noChangeArrowheads="1"/>
            </p:cNvSpPr>
            <p:nvPr/>
          </p:nvSpPr>
          <p:spPr bwMode="auto">
            <a:xfrm>
              <a:off x="2576" y="1977"/>
              <a:ext cx="2848" cy="144"/>
            </a:xfrm>
            <a:prstGeom prst="rect">
              <a:avLst/>
            </a:prstGeom>
            <a:noFill/>
            <a:ln w="508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pSp>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lIns="90488" tIns="44450" rIns="90488" bIns="44450"/>
          <a:lstStyle/>
          <a:p>
            <a:pPr eaLnBrk="1" hangingPunct="1"/>
            <a:r>
              <a:rPr lang="en-US" altLang="en-US" smtClean="0"/>
              <a:t>The Direct Materials Budget</a:t>
            </a:r>
          </a:p>
        </p:txBody>
      </p:sp>
      <p:pic>
        <p:nvPicPr>
          <p:cNvPr id="41987" name="Picture 1027" descr="C9DirectM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10600" cy="383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Difference Between Planning and Control</a:t>
            </a:r>
          </a:p>
        </p:txBody>
      </p:sp>
      <p:sp>
        <p:nvSpPr>
          <p:cNvPr id="308227" name="Rectangle 3"/>
          <p:cNvSpPr>
            <a:spLocks noGrp="1" noChangeArrowheads="1"/>
          </p:cNvSpPr>
          <p:nvPr>
            <p:ph sz="quarter" idx="1"/>
          </p:nvPr>
        </p:nvSpPr>
        <p:spPr>
          <a:xfrm>
            <a:off x="304800" y="1676400"/>
            <a:ext cx="3733800" cy="4876800"/>
          </a:xfrm>
          <a:solidFill>
            <a:srgbClr val="800080"/>
          </a:solidFill>
          <a:ln w="12700">
            <a:solidFill>
              <a:schemeClr val="tx1"/>
            </a:solidFill>
          </a:ln>
          <a:effectLst>
            <a:outerShdw dist="35921" dir="2700000" algn="ctr" rotWithShape="0">
              <a:schemeClr val="bg2"/>
            </a:outerShdw>
          </a:effectLst>
        </p:spPr>
        <p:txBody>
          <a:bodyPr lIns="90488" tIns="44450" rIns="90488" bIns="44450"/>
          <a:lstStyle/>
          <a:p>
            <a:pPr eaLnBrk="1" hangingPunct="1">
              <a:buFont typeface="Times"/>
              <a:buNone/>
              <a:defRPr/>
            </a:pPr>
            <a:r>
              <a:rPr lang="en-US" sz="3000" i="1" dirty="0" smtClean="0">
                <a:solidFill>
                  <a:srgbClr val="FFFF00"/>
                </a:solidFill>
                <a:effectLst>
                  <a:outerShdw blurRad="38100" dist="38100" dir="2700000" algn="tl">
                    <a:srgbClr val="000000"/>
                  </a:outerShdw>
                </a:effectLst>
                <a:cs typeface="Arial" pitchFamily="34" charset="0"/>
              </a:rPr>
              <a:t>Planning</a:t>
            </a:r>
            <a:r>
              <a:rPr lang="en-US" sz="3000" dirty="0" smtClean="0">
                <a:solidFill>
                  <a:srgbClr val="FFFFFF"/>
                </a:solidFill>
                <a:effectLst>
                  <a:outerShdw blurRad="38100" dist="38100" dir="2700000" algn="tl">
                    <a:srgbClr val="000000"/>
                  </a:outerShdw>
                </a:effectLst>
                <a:cs typeface="Arial" pitchFamily="34" charset="0"/>
              </a:rPr>
              <a:t> – </a:t>
            </a:r>
            <a:br>
              <a:rPr lang="en-US" sz="3000" dirty="0" smtClean="0">
                <a:solidFill>
                  <a:srgbClr val="FFFFFF"/>
                </a:solidFill>
                <a:effectLst>
                  <a:outerShdw blurRad="38100" dist="38100" dir="2700000" algn="tl">
                    <a:srgbClr val="000000"/>
                  </a:outerShdw>
                </a:effectLst>
                <a:cs typeface="Arial" pitchFamily="34" charset="0"/>
              </a:rPr>
            </a:br>
            <a:r>
              <a:rPr lang="en-US" sz="2700" dirty="0" smtClean="0">
                <a:solidFill>
                  <a:srgbClr val="FFFFFF"/>
                </a:solidFill>
                <a:effectLst>
                  <a:outerShdw blurRad="38100" dist="38100" dir="2700000" algn="tl">
                    <a:srgbClr val="000000"/>
                  </a:outerShdw>
                </a:effectLst>
                <a:cs typeface="Arial" pitchFamily="34" charset="0"/>
              </a:rPr>
              <a:t>involves developing objectives and preparing various budgets to achieve those objectives.</a:t>
            </a:r>
          </a:p>
        </p:txBody>
      </p:sp>
      <p:sp>
        <p:nvSpPr>
          <p:cNvPr id="308228" name="Rectangle 4"/>
          <p:cNvSpPr>
            <a:spLocks noGrp="1" noChangeArrowheads="1"/>
          </p:cNvSpPr>
          <p:nvPr>
            <p:ph sz="quarter" idx="4294967295"/>
          </p:nvPr>
        </p:nvSpPr>
        <p:spPr>
          <a:xfrm>
            <a:off x="4191000" y="1676400"/>
            <a:ext cx="4648200" cy="4876800"/>
          </a:xfrm>
          <a:solidFill>
            <a:srgbClr val="800080"/>
          </a:solidFill>
          <a:ln w="12700">
            <a:solidFill>
              <a:schemeClr val="tx1"/>
            </a:solidFill>
          </a:ln>
          <a:effectLst>
            <a:outerShdw dist="35921" dir="2700000" algn="ctr" rotWithShape="0">
              <a:schemeClr val="bg2"/>
            </a:outerShdw>
          </a:effectLst>
        </p:spPr>
        <p:txBody>
          <a:bodyPr lIns="90488" tIns="44450" rIns="90488" bIns="44450"/>
          <a:lstStyle/>
          <a:p>
            <a:pPr eaLnBrk="1" hangingPunct="1">
              <a:buFont typeface="Times"/>
              <a:buNone/>
              <a:defRPr/>
            </a:pPr>
            <a:r>
              <a:rPr lang="en-US" sz="3000" i="1" dirty="0" smtClean="0">
                <a:solidFill>
                  <a:srgbClr val="FFFF00"/>
                </a:solidFill>
                <a:effectLst>
                  <a:outerShdw blurRad="38100" dist="38100" dir="2700000" algn="tl">
                    <a:srgbClr val="000000"/>
                  </a:outerShdw>
                </a:effectLst>
                <a:cs typeface="Arial" pitchFamily="34" charset="0"/>
              </a:rPr>
              <a:t>Control</a:t>
            </a:r>
            <a:r>
              <a:rPr lang="en-US" sz="3000" b="1" dirty="0" smtClean="0">
                <a:solidFill>
                  <a:schemeClr val="accent2"/>
                </a:solidFill>
                <a:effectLst>
                  <a:outerShdw blurRad="38100" dist="38100" dir="2700000" algn="tl">
                    <a:srgbClr val="000000"/>
                  </a:outerShdw>
                </a:effectLst>
                <a:cs typeface="Arial" pitchFamily="34" charset="0"/>
              </a:rPr>
              <a:t> </a:t>
            </a:r>
            <a:r>
              <a:rPr lang="en-US" sz="3000" dirty="0" smtClean="0">
                <a:solidFill>
                  <a:srgbClr val="FFFFFF"/>
                </a:solidFill>
                <a:effectLst>
                  <a:outerShdw blurRad="38100" dist="38100" dir="2700000" algn="tl">
                    <a:srgbClr val="000000"/>
                  </a:outerShdw>
                </a:effectLst>
                <a:cs typeface="Arial" pitchFamily="34" charset="0"/>
              </a:rPr>
              <a:t>– </a:t>
            </a:r>
            <a:br>
              <a:rPr lang="en-US" sz="3000" dirty="0" smtClean="0">
                <a:solidFill>
                  <a:srgbClr val="FFFFFF"/>
                </a:solidFill>
                <a:effectLst>
                  <a:outerShdw blurRad="38100" dist="38100" dir="2700000" algn="tl">
                    <a:srgbClr val="000000"/>
                  </a:outerShdw>
                </a:effectLst>
                <a:cs typeface="Arial" pitchFamily="34" charset="0"/>
              </a:rPr>
            </a:br>
            <a:r>
              <a:rPr lang="en-US" sz="2700" dirty="0" smtClean="0">
                <a:solidFill>
                  <a:srgbClr val="FFFFFF"/>
                </a:solidFill>
                <a:effectLst>
                  <a:outerShdw blurRad="38100" dist="38100" dir="2700000" algn="tl">
                    <a:srgbClr val="000000"/>
                  </a:outerShdw>
                </a:effectLst>
                <a:cs typeface="Arial" pitchFamily="34" charset="0"/>
              </a:rPr>
              <a:t>involves the steps taken by management to increase the likelihood that the objectives set down while planning are attained and that all parts of the organization are working together toward that goal.</a:t>
            </a:r>
          </a:p>
        </p:txBody>
      </p:sp>
      <p:pic>
        <p:nvPicPr>
          <p:cNvPr id="6149" name="Picture 5" descr="j028355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486400"/>
            <a:ext cx="2057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C:\Users\Jon Booker\AppData\Local\Microsoft\Windows\Temporary Internet Files\Content.IE5\A65S2516\MM900354686[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800600"/>
            <a:ext cx="2057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up)">
                                      <p:cBhvr>
                                        <p:cTn id="7" dur="500"/>
                                        <p:tgtEl>
                                          <p:spTgt spid="308227">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8228">
                                            <p:txEl>
                                              <p:pRg st="0" end="0"/>
                                            </p:txEl>
                                          </p:spTgt>
                                        </p:tgtEl>
                                        <p:attrNameLst>
                                          <p:attrName>style.visibility</p:attrName>
                                        </p:attrNameLst>
                                      </p:cBhvr>
                                      <p:to>
                                        <p:strVal val="visible"/>
                                      </p:to>
                                    </p:set>
                                    <p:animEffect transition="in" filter="wipe(up)">
                                      <p:cBhvr>
                                        <p:cTn id="11" dur="500"/>
                                        <p:tgtEl>
                                          <p:spTgt spid="308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autoUpdateAnimBg="0" advAuto="0"/>
      <p:bldP spid="30822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lIns="90488" tIns="44450" rIns="90488" bIns="44450"/>
          <a:lstStyle/>
          <a:p>
            <a:pPr eaLnBrk="1" hangingPunct="1"/>
            <a:r>
              <a:rPr lang="en-US" altLang="en-US" smtClean="0"/>
              <a:t>The Direct Materials Budget</a:t>
            </a:r>
          </a:p>
        </p:txBody>
      </p:sp>
      <p:sp>
        <p:nvSpPr>
          <p:cNvPr id="43011" name="Rectangle 3"/>
          <p:cNvSpPr>
            <a:spLocks noChangeArrowheads="1"/>
          </p:cNvSpPr>
          <p:nvPr/>
        </p:nvSpPr>
        <p:spPr bwMode="auto">
          <a:xfrm>
            <a:off x="3006725" y="4127500"/>
            <a:ext cx="1244600" cy="330200"/>
          </a:xfrm>
          <a:prstGeom prst="rect">
            <a:avLst/>
          </a:prstGeom>
          <a:noFill/>
          <a:ln w="508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pic>
        <p:nvPicPr>
          <p:cNvPr id="43012" name="Picture 4" descr="C9DirectM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86800" cy="386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1717" name="Rectangle 5"/>
          <p:cNvSpPr>
            <a:spLocks noChangeArrowheads="1"/>
          </p:cNvSpPr>
          <p:nvPr/>
        </p:nvSpPr>
        <p:spPr bwMode="auto">
          <a:xfrm>
            <a:off x="4191000" y="5410200"/>
            <a:ext cx="4572000" cy="914400"/>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US" sz="2600" dirty="0">
                <a:solidFill>
                  <a:srgbClr val="FFFFFF"/>
                </a:solidFill>
                <a:effectLst>
                  <a:outerShdw blurRad="38100" dist="38100" dir="2700000" algn="tl">
                    <a:srgbClr val="000000"/>
                  </a:outerShdw>
                </a:effectLst>
                <a:latin typeface="Arial" charset="0"/>
              </a:rPr>
              <a:t>Calculate the materials to</a:t>
            </a:r>
            <a:br>
              <a:rPr lang="en-US" sz="2600" dirty="0">
                <a:solidFill>
                  <a:srgbClr val="FFFFFF"/>
                </a:solidFill>
                <a:effectLst>
                  <a:outerShdw blurRad="38100" dist="38100" dir="2700000" algn="tl">
                    <a:srgbClr val="000000"/>
                  </a:outerShdw>
                </a:effectLst>
                <a:latin typeface="Arial" charset="0"/>
              </a:rPr>
            </a:br>
            <a:r>
              <a:rPr lang="en-US" sz="2600" dirty="0">
                <a:solidFill>
                  <a:srgbClr val="FFFFFF"/>
                </a:solidFill>
                <a:effectLst>
                  <a:outerShdw blurRad="38100" dist="38100" dir="2700000" algn="tl">
                    <a:srgbClr val="000000"/>
                  </a:outerShdw>
                </a:effectLst>
                <a:latin typeface="Arial" charset="0"/>
              </a:rPr>
              <a:t>be purchased in May.</a:t>
            </a:r>
          </a:p>
        </p:txBody>
      </p:sp>
      <p:grpSp>
        <p:nvGrpSpPr>
          <p:cNvPr id="2" name="Group 6"/>
          <p:cNvGrpSpPr>
            <a:grpSpLocks/>
          </p:cNvGrpSpPr>
          <p:nvPr/>
        </p:nvGrpSpPr>
        <p:grpSpPr bwMode="auto">
          <a:xfrm>
            <a:off x="4876800" y="4211638"/>
            <a:ext cx="3733800" cy="436562"/>
            <a:chOff x="3072" y="2653"/>
            <a:chExt cx="2352" cy="275"/>
          </a:xfrm>
        </p:grpSpPr>
        <p:sp>
          <p:nvSpPr>
            <p:cNvPr id="371719" name="Rectangle 7"/>
            <p:cNvSpPr>
              <a:spLocks noChangeArrowheads="1"/>
            </p:cNvSpPr>
            <p:nvPr/>
          </p:nvSpPr>
          <p:spPr bwMode="auto">
            <a:xfrm>
              <a:off x="3648" y="2653"/>
              <a:ext cx="1776" cy="275"/>
            </a:xfrm>
            <a:prstGeom prst="rect">
              <a:avLst/>
            </a:prstGeom>
            <a:solidFill>
              <a:srgbClr val="663300"/>
            </a:solidFill>
            <a:ln w="12700">
              <a:solidFill>
                <a:schemeClr val="tx1"/>
              </a:solidFill>
              <a:miter lim="800000"/>
              <a:headEnd/>
              <a:tailEnd/>
            </a:ln>
            <a:effectLst>
              <a:outerShdw dist="17961" dir="2700000" algn="ctr" rotWithShape="0">
                <a:schemeClr val="bg2"/>
              </a:outerShdw>
            </a:effectLst>
          </p:spPr>
          <p:txBody>
            <a:bodyPr lIns="90488" tIns="44450" rIns="90488" bIns="44450">
              <a:spAutoFit/>
            </a:bodyPr>
            <a:lstStyle/>
            <a:p>
              <a:pPr algn="ctr">
                <a:defRPr/>
              </a:pPr>
              <a:r>
                <a:rPr lang="en-US" sz="2200" dirty="0">
                  <a:solidFill>
                    <a:srgbClr val="FFFF00"/>
                  </a:solidFill>
                  <a:effectLst>
                    <a:outerShdw blurRad="38100" dist="38100" dir="2700000" algn="tl">
                      <a:srgbClr val="000000"/>
                    </a:outerShdw>
                  </a:effectLst>
                  <a:latin typeface="Arial" charset="0"/>
                </a:rPr>
                <a:t>March 31 inventory.</a:t>
              </a:r>
            </a:p>
          </p:txBody>
        </p:sp>
        <p:sp>
          <p:nvSpPr>
            <p:cNvPr id="43023" name="Line 8"/>
            <p:cNvSpPr>
              <a:spLocks noChangeShapeType="1"/>
            </p:cNvSpPr>
            <p:nvPr/>
          </p:nvSpPr>
          <p:spPr bwMode="auto">
            <a:xfrm flipH="1">
              <a:off x="3072" y="2784"/>
              <a:ext cx="576" cy="4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3962400" y="3632200"/>
            <a:ext cx="2133600" cy="533400"/>
            <a:chOff x="2496" y="2288"/>
            <a:chExt cx="1344" cy="336"/>
          </a:xfrm>
        </p:grpSpPr>
        <p:sp>
          <p:nvSpPr>
            <p:cNvPr id="43019" name="Rectangle 10"/>
            <p:cNvSpPr>
              <a:spLocks noChangeArrowheads="1"/>
            </p:cNvSpPr>
            <p:nvPr/>
          </p:nvSpPr>
          <p:spPr bwMode="auto">
            <a:xfrm>
              <a:off x="2496" y="2448"/>
              <a:ext cx="576" cy="176"/>
            </a:xfrm>
            <a:prstGeom prst="rect">
              <a:avLst/>
            </a:prstGeom>
            <a:noFill/>
            <a:ln w="38100">
              <a:solidFill>
                <a:srgbClr val="FF0000"/>
              </a:solidFill>
              <a:miter lim="800000"/>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3020" name="Line 11"/>
            <p:cNvSpPr>
              <a:spLocks noChangeShapeType="1"/>
            </p:cNvSpPr>
            <p:nvPr/>
          </p:nvSpPr>
          <p:spPr bwMode="auto">
            <a:xfrm flipH="1">
              <a:off x="3120" y="2400"/>
              <a:ext cx="144" cy="96"/>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43021" name="Rectangle 12"/>
            <p:cNvSpPr>
              <a:spLocks noChangeArrowheads="1"/>
            </p:cNvSpPr>
            <p:nvPr/>
          </p:nvSpPr>
          <p:spPr bwMode="auto">
            <a:xfrm>
              <a:off x="3264" y="2288"/>
              <a:ext cx="576" cy="192"/>
            </a:xfrm>
            <a:prstGeom prst="rect">
              <a:avLst/>
            </a:prstGeom>
            <a:noFill/>
            <a:ln w="38100">
              <a:solidFill>
                <a:srgbClr val="FF0000"/>
              </a:solidFill>
              <a:miter lim="800000"/>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grpSp>
        <p:nvGrpSpPr>
          <p:cNvPr id="4" name="Group 13"/>
          <p:cNvGrpSpPr>
            <a:grpSpLocks/>
          </p:cNvGrpSpPr>
          <p:nvPr/>
        </p:nvGrpSpPr>
        <p:grpSpPr bwMode="auto">
          <a:xfrm>
            <a:off x="347663" y="4157663"/>
            <a:ext cx="3581400" cy="2046287"/>
            <a:chOff x="288" y="2592"/>
            <a:chExt cx="2208" cy="1311"/>
          </a:xfrm>
        </p:grpSpPr>
        <p:sp>
          <p:nvSpPr>
            <p:cNvPr id="43017" name="Line 14"/>
            <p:cNvSpPr>
              <a:spLocks noChangeShapeType="1"/>
            </p:cNvSpPr>
            <p:nvPr/>
          </p:nvSpPr>
          <p:spPr bwMode="auto">
            <a:xfrm flipV="1">
              <a:off x="1248" y="2592"/>
              <a:ext cx="1248" cy="86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371727" name="Text Box 15"/>
            <p:cNvSpPr txBox="1">
              <a:spLocks noChangeArrowheads="1"/>
            </p:cNvSpPr>
            <p:nvPr/>
          </p:nvSpPr>
          <p:spPr bwMode="auto">
            <a:xfrm>
              <a:off x="288" y="3408"/>
              <a:ext cx="2064" cy="495"/>
            </a:xfrm>
            <a:prstGeom prst="rect">
              <a:avLst/>
            </a:prstGeom>
            <a:solidFill>
              <a:schemeClr val="accent3">
                <a:lumMod val="50000"/>
              </a:schemeClr>
            </a:solidFill>
            <a:ln w="9525">
              <a:solidFill>
                <a:schemeClr val="tx1"/>
              </a:solid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2200" dirty="0">
                  <a:solidFill>
                    <a:srgbClr val="FFFFFF"/>
                  </a:solidFill>
                  <a:latin typeface="Arial" charset="0"/>
                </a:rPr>
                <a:t>10% of following month’s production needs.</a:t>
              </a: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par>
                          <p:cTn id="8" fill="hold" nodeType="afterGroup">
                            <p:stCondLst>
                              <p:cond delay="2000"/>
                            </p:stCondLst>
                            <p:childTnLst>
                              <p:par>
                                <p:cTn id="9" presetID="18"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1000"/>
                                        <p:tgtEl>
                                          <p:spTgt spid="4"/>
                                        </p:tgtEl>
                                      </p:cBhvr>
                                    </p:animEffect>
                                  </p:childTnLst>
                                </p:cTn>
                              </p:par>
                            </p:childTnLst>
                          </p:cTn>
                        </p:par>
                        <p:par>
                          <p:cTn id="12" fill="hold" nodeType="afterGroup">
                            <p:stCondLst>
                              <p:cond delay="3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nodeType="afterGroup">
                            <p:stCondLst>
                              <p:cond delay="3500"/>
                            </p:stCondLst>
                            <p:childTnLst>
                              <p:par>
                                <p:cTn id="17" presetID="12" presetClass="entr" presetSubtype="4" fill="hold" grpId="0" nodeType="afterEffect">
                                  <p:stCondLst>
                                    <p:cond delay="0"/>
                                  </p:stCondLst>
                                  <p:childTnLst>
                                    <p:set>
                                      <p:cBhvr>
                                        <p:cTn id="18" dur="1" fill="hold">
                                          <p:stCondLst>
                                            <p:cond delay="0"/>
                                          </p:stCondLst>
                                        </p:cTn>
                                        <p:tgtEl>
                                          <p:spTgt spid="371717"/>
                                        </p:tgtEl>
                                        <p:attrNameLst>
                                          <p:attrName>style.visibility</p:attrName>
                                        </p:attrNameLst>
                                      </p:cBhvr>
                                      <p:to>
                                        <p:strVal val="visible"/>
                                      </p:to>
                                    </p:set>
                                    <p:animEffect transition="in" filter="slide(fromBottom)">
                                      <p:cBhvr>
                                        <p:cTn id="19" dur="2000"/>
                                        <p:tgtEl>
                                          <p:spTgt spid="37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44035" name="Rectangle 1027"/>
          <p:cNvSpPr>
            <a:spLocks noGrp="1" noChangeArrowheads="1"/>
          </p:cNvSpPr>
          <p:nvPr>
            <p:ph type="body" idx="4294967295"/>
          </p:nvPr>
        </p:nvSpPr>
        <p:spPr>
          <a:xfrm>
            <a:off x="0" y="1727200"/>
            <a:ext cx="9144000" cy="3429000"/>
          </a:xfrm>
          <a:solidFill>
            <a:srgbClr val="EDECD2"/>
          </a:solidFill>
          <a:ln w="12699">
            <a:solidFill>
              <a:srgbClr val="000000"/>
            </a:solidFill>
            <a:miter lim="800000"/>
            <a:headEnd/>
            <a:tailEnd/>
          </a:ln>
          <a:effectLst>
            <a:outerShdw dist="53882" dir="2700000" algn="ctr" rotWithShape="0">
              <a:schemeClr val="bg2"/>
            </a:outerShdw>
          </a:effectLst>
        </p:spPr>
        <p:txBody>
          <a:bodyPr lIns="90488" tIns="44450" rIns="90488" bIns="44450"/>
          <a:lstStyle/>
          <a:p>
            <a:pPr eaLnBrk="1" hangingPunct="1">
              <a:buFont typeface="Times" panose="02020603050405020304" pitchFamily="18" charset="0"/>
              <a:buNone/>
            </a:pPr>
            <a:r>
              <a:rPr lang="en-US" altLang="en-US" sz="3000" smtClean="0">
                <a:solidFill>
                  <a:srgbClr val="663300"/>
                </a:solidFill>
                <a:cs typeface="Arial" panose="020B0604020202020204" pitchFamily="34" charset="0"/>
              </a:rPr>
              <a:t> 	How much materials should be purchased in May? </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a. 221,500 pounds</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b. 240,000 pounds</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c. 230,000 pounds</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d. 211,500 pounds</a:t>
            </a:r>
          </a:p>
        </p:txBody>
      </p:sp>
      <p:pic>
        <p:nvPicPr>
          <p:cNvPr id="44036" name="Picture 1028"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180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0" y="1727200"/>
            <a:ext cx="9144000" cy="3429000"/>
          </a:xfrm>
          <a:prstGeom prst="rect">
            <a:avLst/>
          </a:prstGeom>
          <a:solidFill>
            <a:srgbClr val="EDECD2"/>
          </a:solidFill>
          <a:ln w="12699">
            <a:solidFill>
              <a:srgbClr val="000000"/>
            </a:solidFill>
            <a:miter lim="800000"/>
            <a:headEnd/>
            <a:tailEnd/>
          </a:ln>
          <a:effectLst>
            <a:outerShdw dist="53882" dir="2700000" algn="ctr" rotWithShape="0">
              <a:schemeClr val="bg2"/>
            </a:outerShdw>
          </a:effectLst>
        </p:spPr>
        <p:txBody>
          <a:bodyPr lIns="90488" tIns="44450" rIns="90488" bIns="44450"/>
          <a:lstStyle/>
          <a:p>
            <a:pPr marL="365125" indent="-255588">
              <a:spcBef>
                <a:spcPts val="300"/>
              </a:spcBef>
              <a:buClr>
                <a:srgbClr val="A04DA3"/>
              </a:buClr>
              <a:buFont typeface="Times" pitchFamily="34" charset="0"/>
              <a:buNone/>
              <a:defRPr/>
            </a:pPr>
            <a:r>
              <a:rPr lang="en-US" sz="3000" dirty="0">
                <a:solidFill>
                  <a:srgbClr val="663300"/>
                </a:solidFill>
                <a:cs typeface="Arial" pitchFamily="34" charset="0"/>
              </a:rPr>
              <a:t> 	How much materials should be purchased in May? </a:t>
            </a:r>
          </a:p>
          <a:p>
            <a:pPr marL="657225" lvl="1" indent="-246063">
              <a:spcBef>
                <a:spcPts val="300"/>
              </a:spcBef>
              <a:buClr>
                <a:schemeClr val="accent2"/>
              </a:buClr>
              <a:buFont typeface="Wingdings" pitchFamily="2" charset="2"/>
              <a:buNone/>
              <a:defRPr/>
            </a:pPr>
            <a:r>
              <a:rPr lang="en-US" sz="3000" dirty="0">
                <a:solidFill>
                  <a:srgbClr val="663300"/>
                </a:solidFill>
                <a:cs typeface="Arial" pitchFamily="34" charset="0"/>
              </a:rPr>
              <a:t>a. 221,500 pounds</a:t>
            </a:r>
          </a:p>
          <a:p>
            <a:pPr marL="657225" lvl="1" indent="-246063">
              <a:spcBef>
                <a:spcPts val="300"/>
              </a:spcBef>
              <a:buClr>
                <a:schemeClr val="accent2"/>
              </a:buClr>
              <a:buFont typeface="Wingdings" pitchFamily="2" charset="2"/>
              <a:buNone/>
              <a:defRPr/>
            </a:pPr>
            <a:r>
              <a:rPr lang="en-US" sz="3000" dirty="0">
                <a:solidFill>
                  <a:schemeClr val="accent6">
                    <a:lumMod val="60000"/>
                    <a:lumOff val="40000"/>
                  </a:schemeClr>
                </a:solidFill>
                <a:cs typeface="Arial" pitchFamily="34" charset="0"/>
              </a:rPr>
              <a:t>b. 240,000 pounds</a:t>
            </a:r>
          </a:p>
          <a:p>
            <a:pPr marL="657225" lvl="1" indent="-246063">
              <a:spcBef>
                <a:spcPts val="300"/>
              </a:spcBef>
              <a:buClr>
                <a:schemeClr val="accent2"/>
              </a:buClr>
              <a:buFont typeface="Wingdings" pitchFamily="2" charset="2"/>
              <a:buNone/>
              <a:defRPr/>
            </a:pPr>
            <a:r>
              <a:rPr lang="en-US" sz="3000" dirty="0">
                <a:solidFill>
                  <a:schemeClr val="accent6">
                    <a:lumMod val="60000"/>
                    <a:lumOff val="40000"/>
                  </a:schemeClr>
                </a:solidFill>
                <a:cs typeface="Arial" pitchFamily="34" charset="0"/>
              </a:rPr>
              <a:t>c. 230,000 pounds</a:t>
            </a:r>
          </a:p>
          <a:p>
            <a:pPr marL="657225" lvl="1" indent="-246063">
              <a:spcBef>
                <a:spcPts val="300"/>
              </a:spcBef>
              <a:buClr>
                <a:schemeClr val="accent2"/>
              </a:buClr>
              <a:buFont typeface="Wingdings" pitchFamily="2" charset="2"/>
              <a:buNone/>
              <a:defRPr/>
            </a:pPr>
            <a:r>
              <a:rPr lang="en-US" sz="3000" dirty="0">
                <a:solidFill>
                  <a:schemeClr val="accent6">
                    <a:lumMod val="60000"/>
                    <a:lumOff val="40000"/>
                  </a:schemeClr>
                </a:solidFill>
                <a:cs typeface="Arial" pitchFamily="34" charset="0"/>
              </a:rPr>
              <a:t>d. 211,500 pounds</a:t>
            </a:r>
          </a:p>
        </p:txBody>
      </p:sp>
      <p:pic>
        <p:nvPicPr>
          <p:cNvPr id="45059" name="Picture 1028"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180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3"/>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45061" name="Oval 4"/>
          <p:cNvSpPr>
            <a:spLocks noChangeArrowheads="1"/>
          </p:cNvSpPr>
          <p:nvPr/>
        </p:nvSpPr>
        <p:spPr bwMode="auto">
          <a:xfrm>
            <a:off x="381000" y="2286000"/>
            <a:ext cx="457200" cy="4826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p:txBody>
          <a:bodyPr/>
          <a:lstStyle/>
          <a:p>
            <a:pPr eaLnBrk="1" hangingPunct="1"/>
            <a:r>
              <a:rPr lang="en-US" altLang="en-US" smtClean="0"/>
              <a:t>The Direct Materials Budget</a:t>
            </a:r>
          </a:p>
        </p:txBody>
      </p:sp>
      <p:pic>
        <p:nvPicPr>
          <p:cNvPr id="46083" name="Picture 1027" descr="DirectMaterials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610600" cy="4283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6084" name="Group 1028"/>
          <p:cNvGrpSpPr>
            <a:grpSpLocks/>
          </p:cNvGrpSpPr>
          <p:nvPr/>
        </p:nvGrpSpPr>
        <p:grpSpPr bwMode="auto">
          <a:xfrm>
            <a:off x="3983038" y="4567238"/>
            <a:ext cx="1993900" cy="723900"/>
            <a:chOff x="2464" y="2816"/>
            <a:chExt cx="1256" cy="456"/>
          </a:xfrm>
        </p:grpSpPr>
        <p:sp>
          <p:nvSpPr>
            <p:cNvPr id="46085" name="Rectangle 1029"/>
            <p:cNvSpPr>
              <a:spLocks noChangeArrowheads="1"/>
            </p:cNvSpPr>
            <p:nvPr/>
          </p:nvSpPr>
          <p:spPr bwMode="auto">
            <a:xfrm>
              <a:off x="2464" y="2816"/>
              <a:ext cx="480" cy="144"/>
            </a:xfrm>
            <a:prstGeom prst="rect">
              <a:avLst/>
            </a:prstGeom>
            <a:noFill/>
            <a:ln w="28575">
              <a:solidFill>
                <a:srgbClr val="FF0000"/>
              </a:solidFill>
              <a:miter lim="800000"/>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6086" name="Rectangle 1030"/>
            <p:cNvSpPr>
              <a:spLocks noChangeArrowheads="1"/>
            </p:cNvSpPr>
            <p:nvPr/>
          </p:nvSpPr>
          <p:spPr bwMode="auto">
            <a:xfrm>
              <a:off x="3240" y="3128"/>
              <a:ext cx="480" cy="144"/>
            </a:xfrm>
            <a:prstGeom prst="rect">
              <a:avLst/>
            </a:prstGeom>
            <a:noFill/>
            <a:ln w="28575">
              <a:solidFill>
                <a:srgbClr val="FF0000"/>
              </a:solidFill>
              <a:miter lim="800000"/>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6087" name="Line 1031"/>
            <p:cNvSpPr>
              <a:spLocks noChangeShapeType="1"/>
            </p:cNvSpPr>
            <p:nvPr/>
          </p:nvSpPr>
          <p:spPr bwMode="auto">
            <a:xfrm>
              <a:off x="2976" y="2976"/>
              <a:ext cx="240" cy="144"/>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 descr="spreadsheet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4950"/>
            <a:ext cx="91440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p:nvPr>
        </p:nvSpPr>
        <p:spPr/>
        <p:txBody>
          <a:bodyPr lIns="90488" tIns="44450" rIns="90488" bIns="44450"/>
          <a:lstStyle/>
          <a:p>
            <a:pPr eaLnBrk="1" hangingPunct="1"/>
            <a:r>
              <a:rPr lang="en-US" altLang="en-US" smtClean="0"/>
              <a:t>The Direct Materials Budget</a:t>
            </a:r>
          </a:p>
        </p:txBody>
      </p:sp>
      <p:grpSp>
        <p:nvGrpSpPr>
          <p:cNvPr id="47108" name="Group 4"/>
          <p:cNvGrpSpPr>
            <a:grpSpLocks/>
          </p:cNvGrpSpPr>
          <p:nvPr/>
        </p:nvGrpSpPr>
        <p:grpSpPr bwMode="auto">
          <a:xfrm>
            <a:off x="5181600" y="4295775"/>
            <a:ext cx="3886200" cy="1985963"/>
            <a:chOff x="3216" y="2496"/>
            <a:chExt cx="2448" cy="1251"/>
          </a:xfrm>
        </p:grpSpPr>
        <p:sp>
          <p:nvSpPr>
            <p:cNvPr id="379909" name="Text Box 5"/>
            <p:cNvSpPr txBox="1">
              <a:spLocks noChangeArrowheads="1"/>
            </p:cNvSpPr>
            <p:nvPr/>
          </p:nvSpPr>
          <p:spPr bwMode="auto">
            <a:xfrm>
              <a:off x="3216" y="3456"/>
              <a:ext cx="2448" cy="291"/>
            </a:xfrm>
            <a:prstGeom prst="rect">
              <a:avLst/>
            </a:prstGeom>
            <a:solidFill>
              <a:schemeClr val="accent3">
                <a:lumMod val="50000"/>
              </a:schemeClr>
            </a:solidFill>
            <a:ln w="9525">
              <a:solidFill>
                <a:srgbClr val="000000"/>
              </a:solidFill>
              <a:miter lim="800000"/>
              <a:headEnd/>
              <a:tailEnd/>
            </a:ln>
            <a:effectLst>
              <a:outerShdw dist="35921" dir="2700000" algn="ctr" rotWithShape="0">
                <a:srgbClr val="000000"/>
              </a:outerShdw>
            </a:effectLst>
          </p:spPr>
          <p:txBody>
            <a:bodyPr>
              <a:spAutoFit/>
            </a:bodyPr>
            <a:lstStyle/>
            <a:p>
              <a:pPr>
                <a:defRPr/>
              </a:pPr>
              <a:r>
                <a:rPr lang="en-US" sz="2400" dirty="0">
                  <a:solidFill>
                    <a:schemeClr val="bg1"/>
                  </a:solidFill>
                  <a:effectLst>
                    <a:outerShdw blurRad="38100" dist="38100" dir="2700000" algn="tl">
                      <a:srgbClr val="000000"/>
                    </a:outerShdw>
                  </a:effectLst>
                  <a:latin typeface="Arial" charset="0"/>
                </a:rPr>
                <a:t>Assumed ending inventory.</a:t>
              </a:r>
              <a:endParaRPr lang="en-US" sz="2800" dirty="0">
                <a:solidFill>
                  <a:schemeClr val="bg1"/>
                </a:solidFill>
                <a:effectLst>
                  <a:outerShdw blurRad="38100" dist="38100" dir="2700000" algn="tl">
                    <a:srgbClr val="000000"/>
                  </a:outerShdw>
                </a:effectLst>
                <a:latin typeface="Times New Roman" pitchFamily="18" charset="0"/>
              </a:endParaRPr>
            </a:p>
          </p:txBody>
        </p:sp>
        <p:sp>
          <p:nvSpPr>
            <p:cNvPr id="47114" name="Line 6"/>
            <p:cNvSpPr>
              <a:spLocks noChangeShapeType="1"/>
            </p:cNvSpPr>
            <p:nvPr/>
          </p:nvSpPr>
          <p:spPr bwMode="auto">
            <a:xfrm flipH="1" flipV="1">
              <a:off x="4608" y="2496"/>
              <a:ext cx="288" cy="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109" name="Group 7"/>
          <p:cNvGrpSpPr>
            <a:grpSpLocks/>
          </p:cNvGrpSpPr>
          <p:nvPr/>
        </p:nvGrpSpPr>
        <p:grpSpPr bwMode="auto">
          <a:xfrm>
            <a:off x="5332413" y="4140200"/>
            <a:ext cx="2058987" cy="758825"/>
            <a:chOff x="2464" y="2816"/>
            <a:chExt cx="1297" cy="478"/>
          </a:xfrm>
        </p:grpSpPr>
        <p:sp>
          <p:nvSpPr>
            <p:cNvPr id="47110" name="Rectangle 8"/>
            <p:cNvSpPr>
              <a:spLocks noChangeArrowheads="1"/>
            </p:cNvSpPr>
            <p:nvPr/>
          </p:nvSpPr>
          <p:spPr bwMode="auto">
            <a:xfrm>
              <a:off x="2464" y="2816"/>
              <a:ext cx="480" cy="144"/>
            </a:xfrm>
            <a:prstGeom prst="rect">
              <a:avLst/>
            </a:prstGeom>
            <a:noFill/>
            <a:ln w="28575">
              <a:solidFill>
                <a:srgbClr val="FF0000"/>
              </a:solidFill>
              <a:miter lim="800000"/>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7111" name="Rectangle 9"/>
            <p:cNvSpPr>
              <a:spLocks noChangeArrowheads="1"/>
            </p:cNvSpPr>
            <p:nvPr/>
          </p:nvSpPr>
          <p:spPr bwMode="auto">
            <a:xfrm>
              <a:off x="3281" y="3150"/>
              <a:ext cx="480" cy="144"/>
            </a:xfrm>
            <a:prstGeom prst="rect">
              <a:avLst/>
            </a:prstGeom>
            <a:noFill/>
            <a:ln w="28575">
              <a:solidFill>
                <a:srgbClr val="FF0000"/>
              </a:solidFill>
              <a:miter lim="800000"/>
              <a:headEnd/>
              <a:tailEnd/>
            </a:ln>
            <a:effectLst>
              <a:outerShdw dist="28398" dir="1593903"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7112" name="Line 10"/>
            <p:cNvSpPr>
              <a:spLocks noChangeShapeType="1"/>
            </p:cNvSpPr>
            <p:nvPr/>
          </p:nvSpPr>
          <p:spPr bwMode="auto">
            <a:xfrm>
              <a:off x="2945" y="2944"/>
              <a:ext cx="336" cy="240"/>
            </a:xfrm>
            <a:prstGeom prst="line">
              <a:avLst/>
            </a:prstGeom>
            <a:noFill/>
            <a:ln w="28575">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pull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Expected Cash Disbursement for Materials</a:t>
            </a:r>
          </a:p>
        </p:txBody>
      </p:sp>
      <p:sp>
        <p:nvSpPr>
          <p:cNvPr id="381955" name="Rectangle 3"/>
          <p:cNvSpPr>
            <a:spLocks noGrp="1" noChangeArrowheads="1"/>
          </p:cNvSpPr>
          <p:nvPr>
            <p:ph type="body" idx="1"/>
          </p:nvPr>
        </p:nvSpPr>
        <p:spPr>
          <a:xfrm>
            <a:off x="152400" y="1828800"/>
            <a:ext cx="8763000" cy="4419600"/>
          </a:xfrm>
          <a:solidFill>
            <a:schemeClr val="accent3">
              <a:lumMod val="50000"/>
            </a:schemeClr>
          </a:solidFill>
          <a:ln w="12700">
            <a:solidFill>
              <a:srgbClr val="000000"/>
            </a:solidFill>
          </a:ln>
        </p:spPr>
        <p:txBody>
          <a:bodyPr lIns="90488" tIns="44450" rIns="90488" bIns="44450"/>
          <a:lstStyle/>
          <a:p>
            <a:pPr eaLnBrk="1" hangingPunct="1">
              <a:lnSpc>
                <a:spcPct val="95000"/>
              </a:lnSpc>
              <a:spcBef>
                <a:spcPct val="40000"/>
              </a:spcBef>
              <a:buClr>
                <a:srgbClr val="FFFF00"/>
              </a:buClr>
              <a:defRPr/>
            </a:pPr>
            <a:r>
              <a:rPr lang="en-US" sz="3000" dirty="0">
                <a:solidFill>
                  <a:schemeClr val="bg1"/>
                </a:solidFill>
                <a:effectLst>
                  <a:outerShdw blurRad="38100" dist="38100" dir="2700000" algn="tl">
                    <a:srgbClr val="000000"/>
                  </a:outerShdw>
                </a:effectLst>
                <a:cs typeface="Arial" pitchFamily="34" charset="0"/>
              </a:rPr>
              <a:t>Royal pays </a:t>
            </a:r>
            <a:r>
              <a:rPr lang="en-US" sz="3000" i="1" dirty="0">
                <a:solidFill>
                  <a:srgbClr val="FFFF00"/>
                </a:solidFill>
                <a:effectLst>
                  <a:outerShdw blurRad="38100" dist="38100" dir="2700000" algn="tl">
                    <a:srgbClr val="000000"/>
                  </a:outerShdw>
                </a:effectLst>
                <a:cs typeface="Arial" pitchFamily="34" charset="0"/>
              </a:rPr>
              <a:t>$0.40 </a:t>
            </a:r>
            <a:r>
              <a:rPr lang="en-US" sz="3000" i="1" dirty="0">
                <a:solidFill>
                  <a:schemeClr val="bg1"/>
                </a:solidFill>
                <a:effectLst>
                  <a:outerShdw blurRad="38100" dist="38100" dir="2700000" algn="tl">
                    <a:srgbClr val="000000"/>
                  </a:outerShdw>
                </a:effectLst>
                <a:cs typeface="Arial" pitchFamily="34" charset="0"/>
              </a:rPr>
              <a:t>per pound</a:t>
            </a:r>
            <a:r>
              <a:rPr lang="en-US" sz="3000" dirty="0">
                <a:solidFill>
                  <a:schemeClr val="bg1"/>
                </a:solidFill>
                <a:effectLst>
                  <a:outerShdw blurRad="38100" dist="38100" dir="2700000" algn="tl">
                    <a:srgbClr val="000000"/>
                  </a:outerShdw>
                </a:effectLst>
                <a:cs typeface="Arial" pitchFamily="34" charset="0"/>
              </a:rPr>
              <a:t> for its materials.</a:t>
            </a:r>
          </a:p>
          <a:p>
            <a:pPr eaLnBrk="1" hangingPunct="1">
              <a:lnSpc>
                <a:spcPct val="95000"/>
              </a:lnSpc>
              <a:spcBef>
                <a:spcPct val="40000"/>
              </a:spcBef>
              <a:buClr>
                <a:srgbClr val="FFFF00"/>
              </a:buClr>
              <a:defRPr/>
            </a:pPr>
            <a:r>
              <a:rPr lang="en-US" sz="3000" i="1" dirty="0">
                <a:solidFill>
                  <a:schemeClr val="bg1"/>
                </a:solidFill>
                <a:effectLst>
                  <a:outerShdw blurRad="38100" dist="38100" dir="2700000" algn="tl">
                    <a:srgbClr val="000000"/>
                  </a:outerShdw>
                </a:effectLst>
                <a:cs typeface="Arial" pitchFamily="34" charset="0"/>
              </a:rPr>
              <a:t>One-half </a:t>
            </a:r>
            <a:r>
              <a:rPr lang="en-US" sz="3000" dirty="0">
                <a:solidFill>
                  <a:schemeClr val="bg1"/>
                </a:solidFill>
                <a:effectLst>
                  <a:outerShdw blurRad="38100" dist="38100" dir="2700000" algn="tl">
                    <a:srgbClr val="000000"/>
                  </a:outerShdw>
                </a:effectLst>
                <a:cs typeface="Arial" pitchFamily="34" charset="0"/>
              </a:rPr>
              <a:t>of a month’s purchases is paid for in the month of purchase; the other half is paid in the following month.</a:t>
            </a:r>
          </a:p>
          <a:p>
            <a:pPr eaLnBrk="1" hangingPunct="1">
              <a:lnSpc>
                <a:spcPct val="95000"/>
              </a:lnSpc>
              <a:spcBef>
                <a:spcPct val="40000"/>
              </a:spcBef>
              <a:buClr>
                <a:srgbClr val="FFFF00"/>
              </a:buClr>
              <a:defRPr/>
            </a:pPr>
            <a:r>
              <a:rPr lang="en-US" sz="3000" dirty="0">
                <a:solidFill>
                  <a:schemeClr val="bg1"/>
                </a:solidFill>
                <a:effectLst>
                  <a:outerShdw blurRad="38100" dist="38100" dir="2700000" algn="tl">
                    <a:srgbClr val="000000"/>
                  </a:outerShdw>
                </a:effectLst>
                <a:cs typeface="Arial" pitchFamily="34" charset="0"/>
              </a:rPr>
              <a:t>The March 31 accounts payable balance is $12,000.</a:t>
            </a:r>
          </a:p>
          <a:p>
            <a:pPr algn="ctr" eaLnBrk="1" hangingPunct="1">
              <a:buClr>
                <a:srgbClr val="FFFF00"/>
              </a:buClr>
              <a:buFont typeface="Monotype Sorts" pitchFamily="2" charset="2"/>
              <a:buChar char=" "/>
              <a:defRPr/>
            </a:pPr>
            <a:r>
              <a:rPr lang="en-US" sz="3200" dirty="0">
                <a:solidFill>
                  <a:srgbClr val="FFFF00"/>
                </a:solidFill>
                <a:effectLst>
                  <a:outerShdw blurRad="38100" dist="38100" dir="2700000" algn="tl">
                    <a:srgbClr val="000000"/>
                  </a:outerShdw>
                </a:effectLst>
                <a:cs typeface="Arial" pitchFamily="34" charset="0"/>
              </a:rPr>
              <a:t/>
            </a:r>
            <a:br>
              <a:rPr lang="en-US" sz="3200" dirty="0">
                <a:solidFill>
                  <a:srgbClr val="FFFF00"/>
                </a:solidFill>
                <a:effectLst>
                  <a:outerShdw blurRad="38100" dist="38100" dir="2700000" algn="tl">
                    <a:srgbClr val="000000"/>
                  </a:outerShdw>
                </a:effectLst>
                <a:cs typeface="Arial" pitchFamily="34" charset="0"/>
              </a:rPr>
            </a:br>
            <a:r>
              <a:rPr lang="en-US" sz="3200" dirty="0">
                <a:solidFill>
                  <a:srgbClr val="FFFF00"/>
                </a:solidFill>
                <a:effectLst>
                  <a:outerShdw blurRad="38100" dist="38100" dir="2700000" algn="tl">
                    <a:srgbClr val="000000"/>
                  </a:outerShdw>
                </a:effectLst>
                <a:cs typeface="Arial" pitchFamily="34" charset="0"/>
              </a:rPr>
              <a:t>Let’s calculate expected cash disbursements.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wipe(up)">
                                      <p:cBhvr>
                                        <p:cTn id="7" dur="500"/>
                                        <p:tgtEl>
                                          <p:spTgt spid="381955">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1955">
                                            <p:txEl>
                                              <p:pRg st="1" end="1"/>
                                            </p:txEl>
                                          </p:spTgt>
                                        </p:tgtEl>
                                        <p:attrNameLst>
                                          <p:attrName>style.visibility</p:attrName>
                                        </p:attrNameLst>
                                      </p:cBhvr>
                                      <p:to>
                                        <p:strVal val="visible"/>
                                      </p:to>
                                    </p:set>
                                    <p:animEffect transition="in" filter="wipe(up)">
                                      <p:cBhvr>
                                        <p:cTn id="11" dur="500"/>
                                        <p:tgtEl>
                                          <p:spTgt spid="381955">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81955">
                                            <p:txEl>
                                              <p:pRg st="2" end="2"/>
                                            </p:txEl>
                                          </p:spTgt>
                                        </p:tgtEl>
                                        <p:attrNameLst>
                                          <p:attrName>style.visibility</p:attrName>
                                        </p:attrNameLst>
                                      </p:cBhvr>
                                      <p:to>
                                        <p:strVal val="visible"/>
                                      </p:to>
                                    </p:set>
                                    <p:animEffect transition="in" filter="wipe(up)">
                                      <p:cBhvr>
                                        <p:cTn id="15" dur="500"/>
                                        <p:tgtEl>
                                          <p:spTgt spid="381955">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81955">
                                            <p:txEl>
                                              <p:pRg st="3" end="3"/>
                                            </p:txEl>
                                          </p:spTgt>
                                        </p:tgtEl>
                                        <p:attrNameLst>
                                          <p:attrName>style.visibility</p:attrName>
                                        </p:attrNameLst>
                                      </p:cBhvr>
                                      <p:to>
                                        <p:strVal val="visible"/>
                                      </p:to>
                                    </p:set>
                                    <p:animEffect transition="in" filter="wipe(up)">
                                      <p:cBhvr>
                                        <p:cTn id="19" dur="500"/>
                                        <p:tgtEl>
                                          <p:spTgt spid="381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Expected Cash Disbursement for Materials</a:t>
            </a:r>
          </a:p>
        </p:txBody>
      </p:sp>
      <p:pic>
        <p:nvPicPr>
          <p:cNvPr id="49155" name="Picture 3" descr="C9CashD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11313"/>
            <a:ext cx="8915400" cy="4713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Expected Cash Disbursement for Materials</a:t>
            </a:r>
          </a:p>
        </p:txBody>
      </p:sp>
      <p:pic>
        <p:nvPicPr>
          <p:cNvPr id="50179" name="Picture 3" descr="C9CashDi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10600" cy="4479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0180" name="Group 4"/>
          <p:cNvGrpSpPr>
            <a:grpSpLocks/>
          </p:cNvGrpSpPr>
          <p:nvPr/>
        </p:nvGrpSpPr>
        <p:grpSpPr bwMode="auto">
          <a:xfrm>
            <a:off x="642938" y="3733800"/>
            <a:ext cx="4995862" cy="3124200"/>
            <a:chOff x="405" y="2208"/>
            <a:chExt cx="3037" cy="1872"/>
          </a:xfrm>
        </p:grpSpPr>
        <p:sp>
          <p:nvSpPr>
            <p:cNvPr id="50182" name="Rectangle 5"/>
            <p:cNvSpPr>
              <a:spLocks noChangeArrowheads="1"/>
            </p:cNvSpPr>
            <p:nvPr/>
          </p:nvSpPr>
          <p:spPr bwMode="auto">
            <a:xfrm>
              <a:off x="528" y="2208"/>
              <a:ext cx="912" cy="336"/>
            </a:xfrm>
            <a:prstGeom prst="rect">
              <a:avLst/>
            </a:prstGeom>
            <a:noFill/>
            <a:ln w="28575">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50183" name="Line 6"/>
            <p:cNvSpPr>
              <a:spLocks noChangeShapeType="1"/>
            </p:cNvSpPr>
            <p:nvPr/>
          </p:nvSpPr>
          <p:spPr bwMode="auto">
            <a:xfrm flipH="1" flipV="1">
              <a:off x="1196" y="2544"/>
              <a:ext cx="724" cy="1248"/>
            </a:xfrm>
            <a:prstGeom prst="line">
              <a:avLst/>
            </a:prstGeom>
            <a:noFill/>
            <a:ln w="38100">
              <a:solidFill>
                <a:srgbClr val="FC0128"/>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86055" name="Rectangle 7"/>
            <p:cNvSpPr>
              <a:spLocks noChangeArrowheads="1"/>
            </p:cNvSpPr>
            <p:nvPr/>
          </p:nvSpPr>
          <p:spPr bwMode="auto">
            <a:xfrm>
              <a:off x="405" y="3786"/>
              <a:ext cx="3037" cy="294"/>
            </a:xfrm>
            <a:prstGeom prst="rect">
              <a:avLst/>
            </a:prstGeom>
            <a:solidFill>
              <a:srgbClr val="663300"/>
            </a:solidFill>
            <a:ln w="12700">
              <a:solidFill>
                <a:srgbClr val="000000"/>
              </a:solidFill>
              <a:miter lim="800000"/>
              <a:headEnd/>
              <a:tailEnd/>
            </a:ln>
            <a:effectLst>
              <a:outerShdw dist="35921" dir="2700000" algn="ctr" rotWithShape="0">
                <a:srgbClr val="000000"/>
              </a:outerShdw>
            </a:effectLst>
          </p:spPr>
          <p:txBody>
            <a:bodyPr wrap="none" lIns="90488" tIns="44450" rIns="90488" bIns="44450">
              <a:spAutoFit/>
            </a:bodyPr>
            <a:lstStyle/>
            <a:p>
              <a:pPr>
                <a:defRPr/>
              </a:pPr>
              <a:r>
                <a:rPr lang="en-US" sz="2400" dirty="0">
                  <a:solidFill>
                    <a:srgbClr val="FFFF00"/>
                  </a:solidFill>
                  <a:effectLst>
                    <a:outerShdw blurRad="38100" dist="38100" dir="2700000" algn="tl">
                      <a:srgbClr val="000000"/>
                    </a:outerShdw>
                  </a:effectLst>
                  <a:latin typeface="Arial" charset="0"/>
                </a:rPr>
                <a:t>140,000 lbs. × $0.40/lb. = $56,000</a:t>
              </a:r>
            </a:p>
          </p:txBody>
        </p:sp>
      </p:grpSp>
      <p:sp>
        <p:nvSpPr>
          <p:cNvPr id="386056" name="Rectangle 8"/>
          <p:cNvSpPr>
            <a:spLocks noChangeArrowheads="1"/>
          </p:cNvSpPr>
          <p:nvPr/>
        </p:nvSpPr>
        <p:spPr bwMode="auto">
          <a:xfrm>
            <a:off x="3886200" y="4572000"/>
            <a:ext cx="4572000" cy="1143000"/>
          </a:xfrm>
          <a:prstGeom prst="rect">
            <a:avLst/>
          </a:prstGeom>
          <a:solidFill>
            <a:schemeClr val="accent6">
              <a:lumMod val="75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dirty="0">
                <a:solidFill>
                  <a:srgbClr val="FFFFFF"/>
                </a:solidFill>
                <a:effectLst>
                  <a:outerShdw blurRad="38100" dist="38100" dir="2700000" algn="tl">
                    <a:srgbClr val="000000"/>
                  </a:outerShdw>
                </a:effectLst>
                <a:latin typeface="Arial" charset="0"/>
              </a:rPr>
              <a:t>Compute the expected cash</a:t>
            </a:r>
            <a:br>
              <a:rPr lang="en-US" sz="2400" dirty="0">
                <a:solidFill>
                  <a:srgbClr val="FFFFFF"/>
                </a:solidFill>
                <a:effectLst>
                  <a:outerShdw blurRad="38100" dist="38100" dir="2700000" algn="tl">
                    <a:srgbClr val="000000"/>
                  </a:outerShdw>
                </a:effectLst>
                <a:latin typeface="Arial" charset="0"/>
              </a:rPr>
            </a:br>
            <a:r>
              <a:rPr lang="en-US" sz="2400" dirty="0">
                <a:solidFill>
                  <a:srgbClr val="FFFFFF"/>
                </a:solidFill>
                <a:effectLst>
                  <a:outerShdw blurRad="38100" dist="38100" dir="2700000" algn="tl">
                    <a:srgbClr val="000000"/>
                  </a:outerShdw>
                </a:effectLst>
                <a:latin typeface="Arial" charset="0"/>
              </a:rPr>
              <a:t>disbursements for materials</a:t>
            </a:r>
            <a:br>
              <a:rPr lang="en-US" sz="2400" dirty="0">
                <a:solidFill>
                  <a:srgbClr val="FFFFFF"/>
                </a:solidFill>
                <a:effectLst>
                  <a:outerShdw blurRad="38100" dist="38100" dir="2700000" algn="tl">
                    <a:srgbClr val="000000"/>
                  </a:outerShdw>
                </a:effectLst>
                <a:latin typeface="Arial" charset="0"/>
              </a:rPr>
            </a:br>
            <a:r>
              <a:rPr lang="en-US" sz="2400" dirty="0">
                <a:solidFill>
                  <a:srgbClr val="FFFFFF"/>
                </a:solidFill>
                <a:effectLst>
                  <a:outerShdw blurRad="38100" dist="38100" dir="2700000" algn="tl">
                    <a:srgbClr val="000000"/>
                  </a:outerShdw>
                </a:effectLst>
                <a:latin typeface="Arial" charset="0"/>
              </a:rPr>
              <a:t>for the quarter.</a:t>
            </a:r>
          </a:p>
        </p:txBody>
      </p:sp>
    </p:spTree>
  </p:cSld>
  <p:clrMapOvr>
    <a:masterClrMapping/>
  </p:clrMapOvr>
  <p:transition>
    <p:pull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0488" tIns="44450" rIns="90488" bIns="44450"/>
          <a:lstStyle/>
          <a:p>
            <a:pPr algn="ctr" eaLnBrk="1" hangingPunct="1"/>
            <a:r>
              <a:rPr lang="en-US" altLang="en-US" smtClean="0"/>
              <a:t>Quick Check </a:t>
            </a:r>
            <a:r>
              <a:rPr lang="en-US" altLang="en-US" smtClean="0">
                <a:sym typeface="Wingdings" panose="05000000000000000000" pitchFamily="2" charset="2"/>
              </a:rPr>
              <a:t></a:t>
            </a:r>
          </a:p>
        </p:txBody>
      </p:sp>
      <p:sp>
        <p:nvSpPr>
          <p:cNvPr id="388099" name="Rectangle 3"/>
          <p:cNvSpPr>
            <a:spLocks noGrp="1" noChangeArrowheads="1"/>
          </p:cNvSpPr>
          <p:nvPr>
            <p:ph type="body" idx="4294967295"/>
          </p:nvPr>
        </p:nvSpPr>
        <p:spPr>
          <a:xfrm>
            <a:off x="457200" y="1752600"/>
            <a:ext cx="8153400" cy="3429000"/>
          </a:xfrm>
          <a:solidFill>
            <a:schemeClr val="accent6">
              <a:lumMod val="75000"/>
            </a:schemeClr>
          </a:solidFill>
          <a:ln w="12699">
            <a:solidFill>
              <a:srgbClr val="000000"/>
            </a:solidFill>
          </a:ln>
          <a:effectLst>
            <a:outerShdw dist="35921" dir="2700000" algn="ctr" rotWithShape="0">
              <a:srgbClr val="000000"/>
            </a:outerShdw>
          </a:effectLst>
        </p:spPr>
        <p:txBody>
          <a:bodyPr lIns="90488" tIns="44450" rIns="90488" bIns="44450"/>
          <a:lstStyle/>
          <a:p>
            <a:pPr eaLnBrk="1" hangingPunct="1">
              <a:buFont typeface="Times" pitchFamily="34" charset="0"/>
              <a:buNone/>
              <a:defRPr/>
            </a:pPr>
            <a:r>
              <a:rPr lang="en-US" sz="3000" dirty="0">
                <a:solidFill>
                  <a:srgbClr val="FFFFFF"/>
                </a:solidFill>
                <a:effectLst>
                  <a:outerShdw blurRad="38100" dist="38100" dir="2700000" algn="tl">
                    <a:srgbClr val="000000"/>
                  </a:outerShdw>
                </a:effectLst>
                <a:cs typeface="Arial" pitchFamily="34" charset="0"/>
              </a:rPr>
              <a:t> 	What are the total cash disbursements for the quarter? </a:t>
            </a:r>
          </a:p>
          <a:p>
            <a:pPr lvl="1" eaLnBrk="1" hangingPunct="1">
              <a:buFont typeface="Wingdings" pitchFamily="2" charset="2"/>
              <a:buNone/>
              <a:defRPr/>
            </a:pPr>
            <a:r>
              <a:rPr lang="en-US" sz="3000" dirty="0">
                <a:solidFill>
                  <a:srgbClr val="FFFFFF"/>
                </a:solidFill>
                <a:effectLst>
                  <a:outerShdw blurRad="38100" dist="38100" dir="2700000" algn="tl">
                    <a:srgbClr val="000000"/>
                  </a:outerShdw>
                </a:effectLst>
                <a:cs typeface="Arial" pitchFamily="34" charset="0"/>
              </a:rPr>
              <a:t>a. $185,000</a:t>
            </a:r>
          </a:p>
          <a:p>
            <a:pPr lvl="1" eaLnBrk="1" hangingPunct="1">
              <a:buFont typeface="Wingdings" pitchFamily="2" charset="2"/>
              <a:buNone/>
              <a:defRPr/>
            </a:pPr>
            <a:r>
              <a:rPr lang="en-US" sz="3000" dirty="0">
                <a:solidFill>
                  <a:srgbClr val="FFFFFF"/>
                </a:solidFill>
                <a:effectLst>
                  <a:outerShdw blurRad="38100" dist="38100" dir="2700000" algn="tl">
                    <a:srgbClr val="000000"/>
                  </a:outerShdw>
                </a:effectLst>
                <a:cs typeface="Arial" pitchFamily="34" charset="0"/>
              </a:rPr>
              <a:t>b. $  68,000</a:t>
            </a:r>
          </a:p>
          <a:p>
            <a:pPr lvl="1" eaLnBrk="1" hangingPunct="1">
              <a:buFont typeface="Wingdings" pitchFamily="2" charset="2"/>
              <a:buNone/>
              <a:defRPr/>
            </a:pPr>
            <a:r>
              <a:rPr lang="en-US" sz="3000" dirty="0">
                <a:solidFill>
                  <a:srgbClr val="FFFFFF"/>
                </a:solidFill>
                <a:effectLst>
                  <a:outerShdw blurRad="38100" dist="38100" dir="2700000" algn="tl">
                    <a:srgbClr val="000000"/>
                  </a:outerShdw>
                </a:effectLst>
                <a:cs typeface="Arial" pitchFamily="34" charset="0"/>
              </a:rPr>
              <a:t>c. $  56,000</a:t>
            </a:r>
          </a:p>
          <a:p>
            <a:pPr lvl="1" eaLnBrk="1" hangingPunct="1">
              <a:buFont typeface="Wingdings" pitchFamily="2" charset="2"/>
              <a:buNone/>
              <a:defRPr/>
            </a:pPr>
            <a:r>
              <a:rPr lang="en-US" sz="3000" dirty="0">
                <a:solidFill>
                  <a:srgbClr val="FFFFFF"/>
                </a:solidFill>
                <a:effectLst>
                  <a:outerShdw blurRad="38100" dist="38100" dir="2700000" algn="tl">
                    <a:srgbClr val="000000"/>
                  </a:outerShdw>
                </a:effectLst>
                <a:cs typeface="Arial" pitchFamily="34" charset="0"/>
              </a:rPr>
              <a:t>d. $201,400</a:t>
            </a:r>
          </a:p>
        </p:txBody>
      </p:sp>
      <p:pic>
        <p:nvPicPr>
          <p:cNvPr id="51204" name="Picture 4"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910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1752600"/>
            <a:ext cx="8153400" cy="3429000"/>
          </a:xfrm>
          <a:prstGeom prst="rect">
            <a:avLst/>
          </a:prstGeom>
          <a:solidFill>
            <a:schemeClr val="accent6">
              <a:lumMod val="75000"/>
            </a:schemeClr>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marL="365125" indent="-255588">
              <a:spcBef>
                <a:spcPts val="300"/>
              </a:spcBef>
              <a:buClr>
                <a:srgbClr val="A04DA3"/>
              </a:buClr>
              <a:buFont typeface="Times" pitchFamily="34" charset="0"/>
              <a:buNone/>
              <a:defRPr/>
            </a:pPr>
            <a:r>
              <a:rPr lang="en-US" sz="3000" dirty="0">
                <a:solidFill>
                  <a:srgbClr val="FFFFFF"/>
                </a:solidFill>
                <a:effectLst>
                  <a:outerShdw blurRad="38100" dist="38100" dir="2700000" algn="tl">
                    <a:srgbClr val="000000"/>
                  </a:outerShdw>
                </a:effectLst>
                <a:cs typeface="Arial" pitchFamily="34" charset="0"/>
              </a:rPr>
              <a:t> 	What are the total cash disbursements for the quarter? </a:t>
            </a:r>
          </a:p>
          <a:p>
            <a:pPr marL="657225" lvl="1" indent="-246063">
              <a:spcBef>
                <a:spcPts val="300"/>
              </a:spcBef>
              <a:buClr>
                <a:schemeClr val="accent2"/>
              </a:buClr>
              <a:buFont typeface="Wingdings" pitchFamily="2" charset="2"/>
              <a:buNone/>
              <a:defRPr/>
            </a:pPr>
            <a:r>
              <a:rPr lang="en-US" sz="3000" dirty="0">
                <a:solidFill>
                  <a:srgbClr val="FFFFFF"/>
                </a:solidFill>
                <a:effectLst>
                  <a:outerShdw blurRad="38100" dist="38100" dir="2700000" algn="tl">
                    <a:srgbClr val="000000"/>
                  </a:outerShdw>
                </a:effectLst>
                <a:cs typeface="Arial" pitchFamily="34" charset="0"/>
              </a:rPr>
              <a:t>a. $185,000</a:t>
            </a:r>
          </a:p>
          <a:p>
            <a:pPr marL="657225" lvl="1" indent="-246063">
              <a:spcBef>
                <a:spcPts val="300"/>
              </a:spcBef>
              <a:buClr>
                <a:schemeClr val="accent2"/>
              </a:buClr>
              <a:buFont typeface="Wingdings" pitchFamily="2" charset="2"/>
              <a:buNone/>
              <a:defRPr/>
            </a:pPr>
            <a:r>
              <a:rPr lang="en-US" sz="3000" dirty="0">
                <a:solidFill>
                  <a:schemeClr val="accent6">
                    <a:lumMod val="75000"/>
                  </a:schemeClr>
                </a:solidFill>
                <a:effectLst>
                  <a:outerShdw blurRad="38100" dist="38100" dir="2700000" algn="tl">
                    <a:srgbClr val="000000"/>
                  </a:outerShdw>
                </a:effectLst>
                <a:cs typeface="Arial" pitchFamily="34" charset="0"/>
              </a:rPr>
              <a:t>b. $  68,000</a:t>
            </a:r>
          </a:p>
          <a:p>
            <a:pPr marL="657225" lvl="1" indent="-246063">
              <a:spcBef>
                <a:spcPts val="300"/>
              </a:spcBef>
              <a:buClr>
                <a:schemeClr val="accent2"/>
              </a:buClr>
              <a:buFont typeface="Wingdings" pitchFamily="2" charset="2"/>
              <a:buNone/>
              <a:defRPr/>
            </a:pPr>
            <a:r>
              <a:rPr lang="en-US" sz="3000" dirty="0">
                <a:solidFill>
                  <a:schemeClr val="accent6">
                    <a:lumMod val="75000"/>
                  </a:schemeClr>
                </a:solidFill>
                <a:effectLst>
                  <a:outerShdw blurRad="38100" dist="38100" dir="2700000" algn="tl">
                    <a:srgbClr val="000000"/>
                  </a:outerShdw>
                </a:effectLst>
                <a:cs typeface="Arial" pitchFamily="34" charset="0"/>
              </a:rPr>
              <a:t>c. $  56,000</a:t>
            </a:r>
          </a:p>
          <a:p>
            <a:pPr marL="657225" lvl="1" indent="-246063">
              <a:spcBef>
                <a:spcPts val="300"/>
              </a:spcBef>
              <a:buClr>
                <a:schemeClr val="accent2"/>
              </a:buClr>
              <a:buFont typeface="Wingdings" pitchFamily="2" charset="2"/>
              <a:buNone/>
              <a:defRPr/>
            </a:pPr>
            <a:r>
              <a:rPr lang="en-US" sz="3000" dirty="0">
                <a:solidFill>
                  <a:schemeClr val="accent6">
                    <a:lumMod val="75000"/>
                  </a:schemeClr>
                </a:solidFill>
                <a:effectLst>
                  <a:outerShdw blurRad="38100" dist="38100" dir="2700000" algn="tl">
                    <a:srgbClr val="000000"/>
                  </a:outerShdw>
                </a:effectLst>
                <a:cs typeface="Arial" pitchFamily="34" charset="0"/>
              </a:rPr>
              <a:t>d. $201,400</a:t>
            </a:r>
          </a:p>
        </p:txBody>
      </p:sp>
      <p:sp>
        <p:nvSpPr>
          <p:cNvPr id="52227" name="Rectangle 3"/>
          <p:cNvSpPr>
            <a:spLocks noGrp="1" noChangeArrowheads="1"/>
          </p:cNvSpPr>
          <p:nvPr>
            <p:ph type="title"/>
          </p:nvPr>
        </p:nvSpPr>
        <p:spPr/>
        <p:txBody>
          <a:bodyPr lIns="90488" tIns="44450" rIns="90488" bIns="44450"/>
          <a:lstStyle/>
          <a:p>
            <a:pPr algn="ctr" eaLnBrk="1" hangingPunct="1"/>
            <a:r>
              <a:rPr lang="en-US" altLang="en-US" smtClean="0"/>
              <a:t>Quick Check </a:t>
            </a:r>
            <a:r>
              <a:rPr lang="en-US" altLang="en-US" smtClean="0">
                <a:sym typeface="Wingdings" panose="05000000000000000000" pitchFamily="2" charset="2"/>
              </a:rPr>
              <a:t></a:t>
            </a:r>
          </a:p>
        </p:txBody>
      </p:sp>
      <p:sp>
        <p:nvSpPr>
          <p:cNvPr id="390148" name="Oval 4"/>
          <p:cNvSpPr>
            <a:spLocks noChangeArrowheads="1"/>
          </p:cNvSpPr>
          <p:nvPr/>
        </p:nvSpPr>
        <p:spPr bwMode="auto">
          <a:xfrm>
            <a:off x="762000" y="2794000"/>
            <a:ext cx="533400" cy="482600"/>
          </a:xfrm>
          <a:prstGeom prst="ellipse">
            <a:avLst/>
          </a:prstGeom>
          <a:noFill/>
          <a:ln w="50799">
            <a:solidFill>
              <a:srgbClr val="FF0000"/>
            </a:solidFill>
            <a:round/>
            <a:headEnd/>
            <a:tailEnd/>
          </a:ln>
          <a:effectLst>
            <a:outerShdw blurRad="50800" dist="38100" dir="2700000" algn="tl" rotWithShape="0">
              <a:prstClr val="black">
                <a:alpha val="40000"/>
              </a:prstClr>
            </a:outerShdw>
          </a:effectLst>
        </p:spPr>
        <p:txBody>
          <a:bodyPr wrap="none" anchor="ctr"/>
          <a:lstStyle/>
          <a:p>
            <a:pPr algn="ctr">
              <a:defRPr/>
            </a:pPr>
            <a:endParaRPr lang="en-US" sz="2800" dirty="0">
              <a:solidFill>
                <a:srgbClr val="FFFF00"/>
              </a:solidFill>
              <a:latin typeface="Arial" charset="0"/>
            </a:endParaRPr>
          </a:p>
        </p:txBody>
      </p:sp>
      <p:pic>
        <p:nvPicPr>
          <p:cNvPr id="52229" name="Picture 5"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910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lIns="90488" tIns="44450" rIns="90488" bIns="44450"/>
          <a:lstStyle/>
          <a:p>
            <a:pPr eaLnBrk="1" hangingPunct="1"/>
            <a:r>
              <a:rPr lang="en-US" altLang="en-US" smtClean="0"/>
              <a:t>Advantages of Budgeting</a:t>
            </a:r>
          </a:p>
        </p:txBody>
      </p:sp>
      <p:sp>
        <p:nvSpPr>
          <p:cNvPr id="7171" name="Oval 3"/>
          <p:cNvSpPr>
            <a:spLocks noChangeArrowheads="1"/>
          </p:cNvSpPr>
          <p:nvPr/>
        </p:nvSpPr>
        <p:spPr bwMode="auto">
          <a:xfrm>
            <a:off x="3149600" y="3073400"/>
            <a:ext cx="2463800" cy="1092200"/>
          </a:xfrm>
          <a:prstGeom prst="ellipse">
            <a:avLst/>
          </a:prstGeom>
          <a:solidFill>
            <a:schemeClr val="accent2"/>
          </a:solidFill>
          <a:ln w="12700">
            <a:solidFill>
              <a:srgbClr val="006600"/>
            </a:solidFill>
            <a:round/>
            <a:headEnd/>
            <a:tailEnd/>
          </a:ln>
          <a:effectLst>
            <a:outerShdw dist="35921" dir="2700000" algn="ctr" rotWithShape="0">
              <a:srgbClr val="000000"/>
            </a:outerShdw>
          </a:effec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7172" name="Rectangle 4"/>
          <p:cNvSpPr>
            <a:spLocks noChangeArrowheads="1"/>
          </p:cNvSpPr>
          <p:nvPr/>
        </p:nvSpPr>
        <p:spPr bwMode="auto">
          <a:xfrm>
            <a:off x="3498850" y="3384550"/>
            <a:ext cx="1928813" cy="458788"/>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chemeClr val="bg2"/>
                </a:solidFill>
              </a:rPr>
              <a:t>Advantages</a:t>
            </a:r>
          </a:p>
        </p:txBody>
      </p:sp>
      <p:grpSp>
        <p:nvGrpSpPr>
          <p:cNvPr id="2" name="Group 5"/>
          <p:cNvGrpSpPr>
            <a:grpSpLocks/>
          </p:cNvGrpSpPr>
          <p:nvPr/>
        </p:nvGrpSpPr>
        <p:grpSpPr bwMode="auto">
          <a:xfrm>
            <a:off x="3389313" y="1685925"/>
            <a:ext cx="1981200" cy="1260475"/>
            <a:chOff x="2135" y="1062"/>
            <a:chExt cx="1248" cy="794"/>
          </a:xfrm>
        </p:grpSpPr>
        <p:sp>
          <p:nvSpPr>
            <p:cNvPr id="7187" name="Line 7"/>
            <p:cNvSpPr>
              <a:spLocks noChangeShapeType="1"/>
            </p:cNvSpPr>
            <p:nvPr/>
          </p:nvSpPr>
          <p:spPr bwMode="auto">
            <a:xfrm>
              <a:off x="2736" y="1536"/>
              <a:ext cx="0" cy="320"/>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278" name="Rectangle 6"/>
            <p:cNvSpPr>
              <a:spLocks noChangeArrowheads="1"/>
            </p:cNvSpPr>
            <p:nvPr/>
          </p:nvSpPr>
          <p:spPr bwMode="auto">
            <a:xfrm>
              <a:off x="2135" y="1062"/>
              <a:ext cx="1248" cy="486"/>
            </a:xfrm>
            <a:prstGeom prst="rect">
              <a:avLst/>
            </a:prstGeom>
            <a:solidFill>
              <a:srgbClr val="800080"/>
            </a:solidFill>
            <a:ln w="12700">
              <a:solidFill>
                <a:schemeClr val="tx1"/>
              </a:solidFill>
              <a:miter lim="800000"/>
              <a:headEnd/>
              <a:tailEnd/>
            </a:ln>
            <a:effectLst/>
          </p:spPr>
          <p:txBody>
            <a:bodyPr wrap="none" lIns="90488" tIns="44450" rIns="90488" bIns="44450">
              <a:spAutoFit/>
            </a:bodyPr>
            <a:lstStyle/>
            <a:p>
              <a:pPr algn="ctr">
                <a:defRPr/>
              </a:pPr>
              <a:r>
                <a:rPr lang="en-US" sz="2200" dirty="0">
                  <a:solidFill>
                    <a:srgbClr val="FFFFFF"/>
                  </a:solidFill>
                  <a:effectLst>
                    <a:outerShdw blurRad="38100" dist="38100" dir="2700000" algn="tl">
                      <a:srgbClr val="000000"/>
                    </a:outerShdw>
                  </a:effectLst>
                  <a:latin typeface="Arial" charset="0"/>
                </a:rPr>
                <a:t>Define goals</a:t>
              </a:r>
            </a:p>
            <a:p>
              <a:pPr algn="ctr">
                <a:defRPr/>
              </a:pPr>
              <a:r>
                <a:rPr lang="en-US" sz="2200" dirty="0">
                  <a:solidFill>
                    <a:srgbClr val="FFFFFF"/>
                  </a:solidFill>
                  <a:effectLst>
                    <a:outerShdw blurRad="38100" dist="38100" dir="2700000" algn="tl">
                      <a:srgbClr val="000000"/>
                    </a:outerShdw>
                  </a:effectLst>
                  <a:latin typeface="Arial" charset="0"/>
                </a:rPr>
                <a:t>and objectives</a:t>
              </a:r>
            </a:p>
          </p:txBody>
        </p:sp>
      </p:grpSp>
      <p:grpSp>
        <p:nvGrpSpPr>
          <p:cNvPr id="3" name="Group 8"/>
          <p:cNvGrpSpPr>
            <a:grpSpLocks/>
          </p:cNvGrpSpPr>
          <p:nvPr/>
        </p:nvGrpSpPr>
        <p:grpSpPr bwMode="auto">
          <a:xfrm>
            <a:off x="3194050" y="4254500"/>
            <a:ext cx="2370138" cy="1250950"/>
            <a:chOff x="2012" y="2680"/>
            <a:chExt cx="1493" cy="788"/>
          </a:xfrm>
        </p:grpSpPr>
        <p:sp>
          <p:nvSpPr>
            <p:cNvPr id="310281" name="Rectangle 9"/>
            <p:cNvSpPr>
              <a:spLocks noChangeArrowheads="1"/>
            </p:cNvSpPr>
            <p:nvPr/>
          </p:nvSpPr>
          <p:spPr bwMode="auto">
            <a:xfrm>
              <a:off x="2012" y="2982"/>
              <a:ext cx="1493" cy="486"/>
            </a:xfrm>
            <a:prstGeom prst="rect">
              <a:avLst/>
            </a:prstGeom>
            <a:solidFill>
              <a:schemeClr val="accent2">
                <a:lumMod val="75000"/>
              </a:schemeClr>
            </a:solidFill>
            <a:ln w="12700">
              <a:solidFill>
                <a:schemeClr val="tx1"/>
              </a:solidFill>
              <a:miter lim="800000"/>
              <a:headEnd/>
              <a:tailEnd/>
            </a:ln>
            <a:effectLst/>
          </p:spPr>
          <p:txBody>
            <a:bodyPr wrap="none" lIns="90488" tIns="44450" rIns="90488" bIns="44450">
              <a:spAutoFit/>
            </a:bodyPr>
            <a:lstStyle/>
            <a:p>
              <a:pPr algn="ctr">
                <a:defRPr/>
              </a:pPr>
              <a:r>
                <a:rPr lang="en-US" sz="2200" dirty="0">
                  <a:solidFill>
                    <a:schemeClr val="bg1"/>
                  </a:solidFill>
                  <a:effectLst>
                    <a:outerShdw blurRad="38100" dist="38100" dir="2700000" algn="tl">
                      <a:srgbClr val="000000"/>
                    </a:outerShdw>
                  </a:effectLst>
                  <a:latin typeface="Arial" charset="0"/>
                </a:rPr>
                <a:t>Uncover potential</a:t>
              </a:r>
            </a:p>
            <a:p>
              <a:pPr algn="ctr">
                <a:defRPr/>
              </a:pPr>
              <a:r>
                <a:rPr lang="en-US" sz="2200" dirty="0">
                  <a:solidFill>
                    <a:schemeClr val="bg1"/>
                  </a:solidFill>
                  <a:effectLst>
                    <a:outerShdw blurRad="38100" dist="38100" dir="2700000" algn="tl">
                      <a:srgbClr val="000000"/>
                    </a:outerShdw>
                  </a:effectLst>
                  <a:latin typeface="Arial" charset="0"/>
                </a:rPr>
                <a:t>bottlenecks</a:t>
              </a:r>
            </a:p>
          </p:txBody>
        </p:sp>
        <p:sp>
          <p:nvSpPr>
            <p:cNvPr id="7186" name="Line 10"/>
            <p:cNvSpPr>
              <a:spLocks noChangeShapeType="1"/>
            </p:cNvSpPr>
            <p:nvPr/>
          </p:nvSpPr>
          <p:spPr bwMode="auto">
            <a:xfrm flipH="1" flipV="1">
              <a:off x="2736" y="2680"/>
              <a:ext cx="29" cy="296"/>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1"/>
          <p:cNvGrpSpPr>
            <a:grpSpLocks/>
          </p:cNvGrpSpPr>
          <p:nvPr/>
        </p:nvGrpSpPr>
        <p:grpSpPr bwMode="auto">
          <a:xfrm>
            <a:off x="1271588" y="3743325"/>
            <a:ext cx="1916112" cy="758825"/>
            <a:chOff x="801" y="2358"/>
            <a:chExt cx="1207" cy="478"/>
          </a:xfrm>
        </p:grpSpPr>
        <p:sp>
          <p:nvSpPr>
            <p:cNvPr id="310284" name="Rectangle 12"/>
            <p:cNvSpPr>
              <a:spLocks noChangeArrowheads="1"/>
            </p:cNvSpPr>
            <p:nvPr/>
          </p:nvSpPr>
          <p:spPr bwMode="auto">
            <a:xfrm>
              <a:off x="801" y="2358"/>
              <a:ext cx="976" cy="478"/>
            </a:xfrm>
            <a:prstGeom prst="rect">
              <a:avLst/>
            </a:prstGeom>
            <a:solidFill>
              <a:srgbClr val="663300"/>
            </a:solidFill>
            <a:ln w="12700">
              <a:noFill/>
              <a:miter lim="800000"/>
              <a:headEnd/>
              <a:tailEnd/>
            </a:ln>
            <a:effectLst/>
          </p:spPr>
          <p:txBody>
            <a:bodyPr wrap="none" lIns="90488" tIns="44450" rIns="90488" bIns="44450">
              <a:spAutoFit/>
            </a:bodyPr>
            <a:lstStyle/>
            <a:p>
              <a:pPr algn="ctr">
                <a:defRPr/>
              </a:pPr>
              <a:r>
                <a:rPr lang="en-US" sz="2200" dirty="0">
                  <a:solidFill>
                    <a:srgbClr val="FFFFFF"/>
                  </a:solidFill>
                  <a:effectLst>
                    <a:outerShdw blurRad="38100" dist="38100" dir="2700000" algn="tl">
                      <a:srgbClr val="000000"/>
                    </a:outerShdw>
                  </a:effectLst>
                  <a:latin typeface="Arial" charset="0"/>
                </a:rPr>
                <a:t>Coordinate</a:t>
              </a:r>
            </a:p>
            <a:p>
              <a:pPr algn="ctr">
                <a:defRPr/>
              </a:pPr>
              <a:r>
                <a:rPr lang="en-US" sz="2200" dirty="0">
                  <a:solidFill>
                    <a:srgbClr val="FFFFFF"/>
                  </a:solidFill>
                  <a:effectLst>
                    <a:outerShdw blurRad="38100" dist="38100" dir="2700000" algn="tl">
                      <a:srgbClr val="000000"/>
                    </a:outerShdw>
                  </a:effectLst>
                  <a:latin typeface="Arial" charset="0"/>
                </a:rPr>
                <a:t>activities</a:t>
              </a:r>
            </a:p>
          </p:txBody>
        </p:sp>
        <p:sp>
          <p:nvSpPr>
            <p:cNvPr id="7184" name="Line 13"/>
            <p:cNvSpPr>
              <a:spLocks noChangeShapeType="1"/>
            </p:cNvSpPr>
            <p:nvPr/>
          </p:nvSpPr>
          <p:spPr bwMode="auto">
            <a:xfrm flipV="1">
              <a:off x="1776" y="2440"/>
              <a:ext cx="232" cy="104"/>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14"/>
          <p:cNvGrpSpPr>
            <a:grpSpLocks/>
          </p:cNvGrpSpPr>
          <p:nvPr/>
        </p:nvGrpSpPr>
        <p:grpSpPr bwMode="auto">
          <a:xfrm>
            <a:off x="1066800" y="2438400"/>
            <a:ext cx="2193925" cy="877888"/>
            <a:chOff x="682" y="1518"/>
            <a:chExt cx="1382" cy="553"/>
          </a:xfrm>
        </p:grpSpPr>
        <p:sp>
          <p:nvSpPr>
            <p:cNvPr id="310287" name="Rectangle 15"/>
            <p:cNvSpPr>
              <a:spLocks noChangeArrowheads="1"/>
            </p:cNvSpPr>
            <p:nvPr/>
          </p:nvSpPr>
          <p:spPr bwMode="auto">
            <a:xfrm>
              <a:off x="682" y="1518"/>
              <a:ext cx="1213" cy="483"/>
            </a:xfrm>
            <a:prstGeom prst="rect">
              <a:avLst/>
            </a:prstGeom>
            <a:solidFill>
              <a:schemeClr val="accent4">
                <a:lumMod val="60000"/>
                <a:lumOff val="40000"/>
              </a:schemeClr>
            </a:solidFill>
            <a:ln w="12700">
              <a:noFill/>
              <a:miter lim="800000"/>
              <a:headEnd/>
              <a:tailEnd/>
            </a:ln>
            <a:effectLst/>
          </p:spPr>
          <p:txBody>
            <a:bodyPr wrap="none" lIns="90488" tIns="44450" rIns="90488" bIns="44450">
              <a:spAutoFit/>
            </a:bodyPr>
            <a:lstStyle/>
            <a:p>
              <a:pPr algn="ctr">
                <a:defRPr/>
              </a:pPr>
              <a:r>
                <a:rPr lang="en-US" sz="2200" dirty="0">
                  <a:solidFill>
                    <a:schemeClr val="accent3">
                      <a:lumMod val="50000"/>
                    </a:schemeClr>
                  </a:solidFill>
                  <a:latin typeface="Arial" charset="0"/>
                </a:rPr>
                <a:t>Communicate</a:t>
              </a:r>
            </a:p>
            <a:p>
              <a:pPr algn="ctr">
                <a:defRPr/>
              </a:pPr>
              <a:r>
                <a:rPr lang="en-US" sz="2200" dirty="0">
                  <a:solidFill>
                    <a:schemeClr val="accent3">
                      <a:lumMod val="50000"/>
                    </a:schemeClr>
                  </a:solidFill>
                  <a:latin typeface="Arial" charset="0"/>
                </a:rPr>
                <a:t>plans</a:t>
              </a:r>
            </a:p>
          </p:txBody>
        </p:sp>
        <p:sp>
          <p:nvSpPr>
            <p:cNvPr id="7182" name="Line 16"/>
            <p:cNvSpPr>
              <a:spLocks noChangeShapeType="1"/>
            </p:cNvSpPr>
            <p:nvPr/>
          </p:nvSpPr>
          <p:spPr bwMode="auto">
            <a:xfrm>
              <a:off x="1880" y="1983"/>
              <a:ext cx="184" cy="88"/>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17"/>
          <p:cNvGrpSpPr>
            <a:grpSpLocks/>
          </p:cNvGrpSpPr>
          <p:nvPr/>
        </p:nvGrpSpPr>
        <p:grpSpPr bwMode="auto">
          <a:xfrm>
            <a:off x="5613400" y="2409825"/>
            <a:ext cx="2819400" cy="771525"/>
            <a:chOff x="3536" y="1518"/>
            <a:chExt cx="1776" cy="486"/>
          </a:xfrm>
          <a:solidFill>
            <a:schemeClr val="accent3">
              <a:lumMod val="60000"/>
              <a:lumOff val="40000"/>
            </a:schemeClr>
          </a:solidFill>
        </p:grpSpPr>
        <p:sp>
          <p:nvSpPr>
            <p:cNvPr id="26638" name="Line 19"/>
            <p:cNvSpPr>
              <a:spLocks noChangeShapeType="1"/>
            </p:cNvSpPr>
            <p:nvPr/>
          </p:nvSpPr>
          <p:spPr bwMode="auto">
            <a:xfrm flipH="1">
              <a:off x="3536" y="1776"/>
              <a:ext cx="304" cy="176"/>
            </a:xfrm>
            <a:prstGeom prst="line">
              <a:avLst/>
            </a:prstGeom>
            <a:grpFill/>
            <a:ln w="25400">
              <a:solidFill>
                <a:srgbClr val="FF0000"/>
              </a:solidFill>
              <a:round/>
              <a:headEnd type="none" w="med" len="med"/>
              <a:tailEnd type="arrow" w="med" len="med"/>
            </a:ln>
          </p:spPr>
          <p:txBody>
            <a:bodyPr wrap="none" anchor="ctr"/>
            <a:lstStyle/>
            <a:p>
              <a:pPr>
                <a:defRPr/>
              </a:pPr>
              <a:endParaRPr lang="en-US" dirty="0">
                <a:latin typeface="Arial" charset="0"/>
              </a:endParaRPr>
            </a:p>
          </p:txBody>
        </p:sp>
        <p:sp>
          <p:nvSpPr>
            <p:cNvPr id="310290" name="Rectangle 18"/>
            <p:cNvSpPr>
              <a:spLocks noChangeArrowheads="1"/>
            </p:cNvSpPr>
            <p:nvPr/>
          </p:nvSpPr>
          <p:spPr bwMode="auto">
            <a:xfrm>
              <a:off x="3808" y="1518"/>
              <a:ext cx="1504" cy="486"/>
            </a:xfrm>
            <a:prstGeom prst="rect">
              <a:avLst/>
            </a:prstGeom>
            <a:grpFill/>
            <a:ln w="12700">
              <a:solidFill>
                <a:schemeClr val="tx1"/>
              </a:solidFill>
              <a:miter lim="800000"/>
              <a:headEnd/>
              <a:tailEnd/>
            </a:ln>
            <a:effectLst/>
          </p:spPr>
          <p:txBody>
            <a:bodyPr wrap="none" lIns="90488" tIns="44450" rIns="90488" bIns="44450">
              <a:spAutoFit/>
            </a:bodyPr>
            <a:lstStyle/>
            <a:p>
              <a:pPr algn="ctr">
                <a:defRPr/>
              </a:pPr>
              <a:r>
                <a:rPr lang="en-US" sz="2200" dirty="0">
                  <a:latin typeface="Arial" charset="0"/>
                </a:rPr>
                <a:t>Think about and</a:t>
              </a:r>
            </a:p>
            <a:p>
              <a:pPr algn="ctr">
                <a:defRPr/>
              </a:pPr>
              <a:r>
                <a:rPr lang="en-US" sz="2200" dirty="0">
                  <a:latin typeface="Arial" charset="0"/>
                </a:rPr>
                <a:t>plan for the future</a:t>
              </a:r>
            </a:p>
          </p:txBody>
        </p:sp>
      </p:grpSp>
      <p:grpSp>
        <p:nvGrpSpPr>
          <p:cNvPr id="7" name="Group 20"/>
          <p:cNvGrpSpPr>
            <a:grpSpLocks/>
          </p:cNvGrpSpPr>
          <p:nvPr/>
        </p:nvGrpSpPr>
        <p:grpSpPr bwMode="auto">
          <a:xfrm>
            <a:off x="5689600" y="3743325"/>
            <a:ext cx="2984500" cy="771525"/>
            <a:chOff x="3584" y="2358"/>
            <a:chExt cx="1880" cy="486"/>
          </a:xfrm>
        </p:grpSpPr>
        <p:sp>
          <p:nvSpPr>
            <p:cNvPr id="7179" name="Line 22"/>
            <p:cNvSpPr>
              <a:spLocks noChangeShapeType="1"/>
            </p:cNvSpPr>
            <p:nvPr/>
          </p:nvSpPr>
          <p:spPr bwMode="auto">
            <a:xfrm flipH="1" flipV="1">
              <a:off x="3584" y="2392"/>
              <a:ext cx="256" cy="112"/>
            </a:xfrm>
            <a:prstGeom prst="line">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0293" name="Rectangle 21"/>
            <p:cNvSpPr>
              <a:spLocks noChangeArrowheads="1"/>
            </p:cNvSpPr>
            <p:nvPr/>
          </p:nvSpPr>
          <p:spPr bwMode="auto">
            <a:xfrm>
              <a:off x="3824" y="2358"/>
              <a:ext cx="1640" cy="486"/>
            </a:xfrm>
            <a:prstGeom prst="rect">
              <a:avLst/>
            </a:prstGeom>
            <a:solidFill>
              <a:schemeClr val="tx2"/>
            </a:solidFill>
            <a:ln w="12700">
              <a:solidFill>
                <a:schemeClr val="tx1"/>
              </a:solidFill>
              <a:miter lim="800000"/>
              <a:headEnd/>
              <a:tailEnd/>
            </a:ln>
            <a:effectLst/>
          </p:spPr>
          <p:txBody>
            <a:bodyPr wrap="none" lIns="90488" tIns="44450" rIns="90488" bIns="44450">
              <a:spAutoFit/>
            </a:bodyPr>
            <a:lstStyle/>
            <a:p>
              <a:pPr algn="ctr">
                <a:defRPr/>
              </a:pPr>
              <a:r>
                <a:rPr lang="en-US" sz="2200" dirty="0">
                  <a:solidFill>
                    <a:srgbClr val="FFFFFF"/>
                  </a:solidFill>
                  <a:effectLst>
                    <a:outerShdw blurRad="38100" dist="38100" dir="2700000" algn="tl">
                      <a:srgbClr val="000000"/>
                    </a:outerShdw>
                  </a:effectLst>
                  <a:latin typeface="Arial" charset="0"/>
                </a:rPr>
                <a:t>Means of allocating</a:t>
              </a:r>
            </a:p>
            <a:p>
              <a:pPr algn="ctr">
                <a:defRPr/>
              </a:pPr>
              <a:r>
                <a:rPr lang="en-US" sz="2200" dirty="0">
                  <a:solidFill>
                    <a:srgbClr val="FFFFFF"/>
                  </a:solidFill>
                  <a:effectLst>
                    <a:outerShdw blurRad="38100" dist="38100" dir="2700000" algn="tl">
                      <a:srgbClr val="000000"/>
                    </a:outerShdw>
                  </a:effectLst>
                  <a:latin typeface="Arial" charset="0"/>
                </a:rPr>
                <a:t>resources</a:t>
              </a: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nodeType="afterGroup">
                            <p:stCondLst>
                              <p:cond delay="1000"/>
                            </p:stCondLst>
                            <p:childTnLst>
                              <p:par>
                                <p:cTn id="13" presetID="18" presetClass="entr" presetSubtype="9"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upLeft)">
                                      <p:cBhvr>
                                        <p:cTn id="15" dur="500"/>
                                        <p:tgtEl>
                                          <p:spTgt spid="3"/>
                                        </p:tgtEl>
                                      </p:cBhvr>
                                    </p:animEffect>
                                  </p:childTnLst>
                                </p:cTn>
                              </p:par>
                            </p:childTnLst>
                          </p:cTn>
                        </p:par>
                        <p:par>
                          <p:cTn id="16" fill="hold" nodeType="afterGroup">
                            <p:stCondLst>
                              <p:cond delay="1500"/>
                            </p:stCondLst>
                            <p:childTnLst>
                              <p:par>
                                <p:cTn id="17" presetID="18"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Right)">
                                      <p:cBhvr>
                                        <p:cTn id="19" dur="500"/>
                                        <p:tgtEl>
                                          <p:spTgt spid="7"/>
                                        </p:tgtEl>
                                      </p:cBhvr>
                                    </p:animEffect>
                                  </p:childTnLst>
                                </p:cTn>
                              </p:par>
                            </p:childTnLst>
                          </p:cTn>
                        </p:par>
                        <p:par>
                          <p:cTn id="20" fill="hold" nodeType="afterGroup">
                            <p:stCondLst>
                              <p:cond delay="2000"/>
                            </p:stCondLst>
                            <p:childTnLst>
                              <p:par>
                                <p:cTn id="21" presetID="18" presetClass="entr" presetSubtype="3"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Expected Cash Disbursement for Materials</a:t>
            </a:r>
          </a:p>
        </p:txBody>
      </p:sp>
      <p:pic>
        <p:nvPicPr>
          <p:cNvPr id="53251" name="Picture 3" descr="C9CashDi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84313"/>
            <a:ext cx="8991600" cy="468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2" name="Oval 4"/>
          <p:cNvSpPr>
            <a:spLocks noChangeArrowheads="1"/>
          </p:cNvSpPr>
          <p:nvPr/>
        </p:nvSpPr>
        <p:spPr bwMode="auto">
          <a:xfrm>
            <a:off x="7696200" y="5562600"/>
            <a:ext cx="1219200" cy="381000"/>
          </a:xfrm>
          <a:prstGeom prst="ellipse">
            <a:avLst/>
          </a:prstGeom>
          <a:noFill/>
          <a:ln w="28575">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lIns="90488" tIns="44450" rIns="90488" bIns="44450"/>
          <a:lstStyle/>
          <a:p>
            <a:pPr eaLnBrk="1" hangingPunct="1"/>
            <a:r>
              <a:rPr lang="en-US" altLang="en-US" smtClean="0"/>
              <a:t>Learning Objective 5</a:t>
            </a:r>
          </a:p>
        </p:txBody>
      </p:sp>
      <p:sp>
        <p:nvSpPr>
          <p:cNvPr id="5" name="Text Box 13"/>
          <p:cNvSpPr txBox="1">
            <a:spLocks noChangeArrowheads="1"/>
          </p:cNvSpPr>
          <p:nvPr/>
        </p:nvSpPr>
        <p:spPr bwMode="auto">
          <a:xfrm>
            <a:off x="1905000" y="2671763"/>
            <a:ext cx="5334000" cy="1138237"/>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direct labor budget. </a:t>
            </a:r>
          </a:p>
        </p:txBody>
      </p:sp>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lIns="90488" tIns="44450" rIns="90488" bIns="44450"/>
          <a:lstStyle/>
          <a:p>
            <a:pPr eaLnBrk="1" hangingPunct="1"/>
            <a:r>
              <a:rPr lang="en-US" altLang="en-US" smtClean="0"/>
              <a:t>The Direct Labor Budget</a:t>
            </a:r>
          </a:p>
        </p:txBody>
      </p:sp>
      <p:sp>
        <p:nvSpPr>
          <p:cNvPr id="394243" name="Rectangle 3"/>
          <p:cNvSpPr>
            <a:spLocks noGrp="1" noChangeArrowheads="1"/>
          </p:cNvSpPr>
          <p:nvPr>
            <p:ph type="body" idx="1"/>
          </p:nvPr>
        </p:nvSpPr>
        <p:spPr>
          <a:xfrm>
            <a:off x="152400" y="1600200"/>
            <a:ext cx="8763000" cy="4419600"/>
          </a:xfrm>
          <a:solidFill>
            <a:schemeClr val="accent5">
              <a:lumMod val="50000"/>
            </a:schemeClr>
          </a:solidFill>
          <a:ln w="12700">
            <a:solidFill>
              <a:srgbClr val="000000"/>
            </a:solidFill>
          </a:ln>
        </p:spPr>
        <p:txBody>
          <a:bodyPr lIns="90488" tIns="44450" rIns="90488" bIns="44450"/>
          <a:lstStyle/>
          <a:p>
            <a:pPr eaLnBrk="1" hangingPunct="1">
              <a:lnSpc>
                <a:spcPct val="95000"/>
              </a:lnSpc>
              <a:spcBef>
                <a:spcPct val="40000"/>
              </a:spcBef>
              <a:buClr>
                <a:srgbClr val="FFFF00"/>
              </a:buClr>
              <a:defRPr/>
            </a:pPr>
            <a:r>
              <a:rPr lang="en-US" sz="2400" dirty="0">
                <a:solidFill>
                  <a:schemeClr val="bg1"/>
                </a:solidFill>
                <a:cs typeface="Arial" pitchFamily="34" charset="0"/>
              </a:rPr>
              <a:t>At Royal, each unit of product requires </a:t>
            </a:r>
            <a:r>
              <a:rPr lang="en-US" sz="2400" i="1" dirty="0">
                <a:solidFill>
                  <a:srgbClr val="FFFF00"/>
                </a:solidFill>
                <a:cs typeface="Arial" pitchFamily="34" charset="0"/>
              </a:rPr>
              <a:t>0.05 </a:t>
            </a:r>
            <a:r>
              <a:rPr lang="en-US" sz="2400" dirty="0">
                <a:solidFill>
                  <a:srgbClr val="FFFF00"/>
                </a:solidFill>
                <a:cs typeface="Arial" pitchFamily="34" charset="0"/>
              </a:rPr>
              <a:t>hours </a:t>
            </a:r>
            <a:r>
              <a:rPr lang="en-US" sz="2400" dirty="0">
                <a:solidFill>
                  <a:schemeClr val="bg1"/>
                </a:solidFill>
                <a:cs typeface="Arial" pitchFamily="34" charset="0"/>
              </a:rPr>
              <a:t>(3 minutes) of direct labor.</a:t>
            </a:r>
          </a:p>
          <a:p>
            <a:pPr eaLnBrk="1" hangingPunct="1">
              <a:lnSpc>
                <a:spcPct val="95000"/>
              </a:lnSpc>
              <a:spcBef>
                <a:spcPct val="40000"/>
              </a:spcBef>
              <a:buClr>
                <a:srgbClr val="FFFF00"/>
              </a:buClr>
              <a:defRPr/>
            </a:pPr>
            <a:r>
              <a:rPr lang="en-US" sz="2400" dirty="0">
                <a:solidFill>
                  <a:schemeClr val="bg1"/>
                </a:solidFill>
                <a:cs typeface="Arial" pitchFamily="34" charset="0"/>
              </a:rPr>
              <a:t>The Company has a “no layoff” policy so all employees will be paid for 40 hours of work each week.</a:t>
            </a:r>
          </a:p>
          <a:p>
            <a:pPr eaLnBrk="1" hangingPunct="1">
              <a:lnSpc>
                <a:spcPct val="95000"/>
              </a:lnSpc>
              <a:spcBef>
                <a:spcPct val="40000"/>
              </a:spcBef>
              <a:buClr>
                <a:srgbClr val="FFFF00"/>
              </a:buClr>
              <a:defRPr/>
            </a:pPr>
            <a:r>
              <a:rPr lang="en-US" sz="2400" dirty="0" smtClean="0">
                <a:solidFill>
                  <a:schemeClr val="bg1"/>
                </a:solidFill>
                <a:cs typeface="Arial" pitchFamily="34" charset="0"/>
              </a:rPr>
              <a:t>For purposes of our illustration assume that Royal has a  </a:t>
            </a:r>
            <a:r>
              <a:rPr lang="en-US" sz="2400" dirty="0">
                <a:solidFill>
                  <a:schemeClr val="bg1"/>
                </a:solidFill>
                <a:cs typeface="Arial" pitchFamily="34" charset="0"/>
              </a:rPr>
              <a:t>“no layoff” policy, workers </a:t>
            </a:r>
            <a:r>
              <a:rPr lang="en-US" sz="2400" dirty="0" smtClean="0">
                <a:solidFill>
                  <a:schemeClr val="bg1"/>
                </a:solidFill>
                <a:cs typeface="Arial" pitchFamily="34" charset="0"/>
              </a:rPr>
              <a:t>are paid at the rate of </a:t>
            </a:r>
            <a:r>
              <a:rPr lang="en-US" sz="2400" dirty="0">
                <a:solidFill>
                  <a:srgbClr val="FFFF00"/>
                </a:solidFill>
                <a:cs typeface="Arial" pitchFamily="34" charset="0"/>
              </a:rPr>
              <a:t>$10 per hour </a:t>
            </a:r>
            <a:r>
              <a:rPr lang="en-US" sz="2400" dirty="0">
                <a:solidFill>
                  <a:schemeClr val="bg1"/>
                </a:solidFill>
                <a:cs typeface="Arial" pitchFamily="34" charset="0"/>
              </a:rPr>
              <a:t>regardless of the hours </a:t>
            </a:r>
            <a:r>
              <a:rPr lang="en-US" sz="2400" dirty="0" smtClean="0">
                <a:solidFill>
                  <a:schemeClr val="bg1"/>
                </a:solidFill>
                <a:cs typeface="Arial" pitchFamily="34" charset="0"/>
              </a:rPr>
              <a:t>worked.</a:t>
            </a:r>
            <a:endParaRPr lang="en-US" sz="2400" dirty="0">
              <a:solidFill>
                <a:schemeClr val="bg1"/>
              </a:solidFill>
              <a:cs typeface="Arial" pitchFamily="34" charset="0"/>
            </a:endParaRPr>
          </a:p>
          <a:p>
            <a:pPr eaLnBrk="1" hangingPunct="1">
              <a:lnSpc>
                <a:spcPct val="95000"/>
              </a:lnSpc>
              <a:spcBef>
                <a:spcPct val="40000"/>
              </a:spcBef>
              <a:buClr>
                <a:srgbClr val="FFFF00"/>
              </a:buClr>
              <a:defRPr/>
            </a:pPr>
            <a:r>
              <a:rPr lang="en-US" sz="2400" dirty="0">
                <a:solidFill>
                  <a:schemeClr val="bg1"/>
                </a:solidFill>
                <a:cs typeface="Arial" pitchFamily="34" charset="0"/>
              </a:rPr>
              <a:t>For the next three months, the direct labor workforce will be paid for a </a:t>
            </a:r>
            <a:r>
              <a:rPr lang="en-US" sz="2400" dirty="0">
                <a:solidFill>
                  <a:srgbClr val="FFFF00"/>
                </a:solidFill>
                <a:cs typeface="Arial" pitchFamily="34" charset="0"/>
              </a:rPr>
              <a:t>minimum of 1,500 hours </a:t>
            </a:r>
            <a:r>
              <a:rPr lang="en-US" sz="2400" dirty="0">
                <a:solidFill>
                  <a:schemeClr val="bg1"/>
                </a:solidFill>
                <a:cs typeface="Arial" pitchFamily="34" charset="0"/>
              </a:rPr>
              <a:t>per month.</a:t>
            </a:r>
          </a:p>
          <a:p>
            <a:pPr algn="ctr" eaLnBrk="1" hangingPunct="1">
              <a:lnSpc>
                <a:spcPct val="95000"/>
              </a:lnSpc>
              <a:spcBef>
                <a:spcPct val="40000"/>
              </a:spcBef>
              <a:buClr>
                <a:srgbClr val="FFFF00"/>
              </a:buClr>
              <a:buFont typeface="Monotype Sorts" pitchFamily="2" charset="2"/>
              <a:buChar char=" "/>
              <a:defRPr/>
            </a:pPr>
            <a:r>
              <a:rPr lang="en-US" sz="2400" b="1" dirty="0">
                <a:solidFill>
                  <a:srgbClr val="FFFF00"/>
                </a:solidFill>
                <a:effectLst>
                  <a:outerShdw blurRad="38100" dist="38100" dir="2700000" algn="tl">
                    <a:srgbClr val="000000"/>
                  </a:outerShdw>
                </a:effectLst>
                <a:cs typeface="Arial" pitchFamily="34" charset="0"/>
              </a:rPr>
              <a:t>Let’s prepare the direct labor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wipe(up)">
                                      <p:cBhvr>
                                        <p:cTn id="7" dur="500"/>
                                        <p:tgtEl>
                                          <p:spTgt spid="39424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animEffect transition="in" filter="wipe(up)">
                                      <p:cBhvr>
                                        <p:cTn id="11" dur="500"/>
                                        <p:tgtEl>
                                          <p:spTgt spid="394243">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animEffect transition="in" filter="wipe(up)">
                                      <p:cBhvr>
                                        <p:cTn id="15" dur="500"/>
                                        <p:tgtEl>
                                          <p:spTgt spid="394243">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animEffect transition="in" filter="wipe(up)">
                                      <p:cBhvr>
                                        <p:cTn id="19" dur="500"/>
                                        <p:tgtEl>
                                          <p:spTgt spid="394243">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94243">
                                            <p:txEl>
                                              <p:pRg st="4" end="4"/>
                                            </p:txEl>
                                          </p:spTgt>
                                        </p:tgtEl>
                                        <p:attrNameLst>
                                          <p:attrName>style.visibility</p:attrName>
                                        </p:attrNameLst>
                                      </p:cBhvr>
                                      <p:to>
                                        <p:strVal val="visible"/>
                                      </p:to>
                                    </p:set>
                                    <p:animEffect transition="in" filter="wipe(up)">
                                      <p:cBhvr>
                                        <p:cTn id="23" dur="500"/>
                                        <p:tgtEl>
                                          <p:spTgt spid="394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lIns="90488" tIns="44450" rIns="90488" bIns="44450"/>
          <a:lstStyle/>
          <a:p>
            <a:pPr eaLnBrk="1" hangingPunct="1"/>
            <a:r>
              <a:rPr lang="en-US" altLang="en-US" smtClean="0"/>
              <a:t>The Direct Labor Budget</a:t>
            </a:r>
          </a:p>
        </p:txBody>
      </p:sp>
      <p:pic>
        <p:nvPicPr>
          <p:cNvPr id="56323" name="Picture 3" descr="C9DirectLa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6800" cy="397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4" name="Rectangle 4"/>
          <p:cNvSpPr>
            <a:spLocks noChangeArrowheads="1"/>
          </p:cNvSpPr>
          <p:nvPr/>
        </p:nvSpPr>
        <p:spPr bwMode="auto">
          <a:xfrm>
            <a:off x="3962400" y="3619500"/>
            <a:ext cx="47244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56325" name="Rectangle 5"/>
          <p:cNvSpPr>
            <a:spLocks noChangeArrowheads="1"/>
          </p:cNvSpPr>
          <p:nvPr/>
        </p:nvSpPr>
        <p:spPr bwMode="auto">
          <a:xfrm>
            <a:off x="3949700" y="3352800"/>
            <a:ext cx="47244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pSp>
        <p:nvGrpSpPr>
          <p:cNvPr id="56326" name="Group 6"/>
          <p:cNvGrpSpPr>
            <a:grpSpLocks/>
          </p:cNvGrpSpPr>
          <p:nvPr/>
        </p:nvGrpSpPr>
        <p:grpSpPr bwMode="auto">
          <a:xfrm>
            <a:off x="3048000" y="3052763"/>
            <a:ext cx="4267200" cy="2808287"/>
            <a:chOff x="1920" y="1923"/>
            <a:chExt cx="2688" cy="1769"/>
          </a:xfrm>
        </p:grpSpPr>
        <p:sp>
          <p:nvSpPr>
            <p:cNvPr id="56327" name="Rectangle 7"/>
            <p:cNvSpPr>
              <a:spLocks noChangeArrowheads="1"/>
            </p:cNvSpPr>
            <p:nvPr/>
          </p:nvSpPr>
          <p:spPr bwMode="auto">
            <a:xfrm>
              <a:off x="2352" y="1923"/>
              <a:ext cx="2256" cy="189"/>
            </a:xfrm>
            <a:prstGeom prst="rect">
              <a:avLst/>
            </a:prstGeom>
            <a:noFill/>
            <a:ln w="38100">
              <a:solidFill>
                <a:srgbClr val="FC0128"/>
              </a:solidFill>
              <a:miter lim="800000"/>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56328" name="Line 8"/>
            <p:cNvSpPr>
              <a:spLocks noChangeShapeType="1"/>
            </p:cNvSpPr>
            <p:nvPr/>
          </p:nvSpPr>
          <p:spPr bwMode="auto">
            <a:xfrm flipV="1">
              <a:off x="3195" y="2112"/>
              <a:ext cx="0" cy="1400"/>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96297" name="Rectangle 9"/>
            <p:cNvSpPr>
              <a:spLocks noChangeArrowheads="1"/>
            </p:cNvSpPr>
            <p:nvPr/>
          </p:nvSpPr>
          <p:spPr bwMode="auto">
            <a:xfrm>
              <a:off x="1920" y="3394"/>
              <a:ext cx="2544" cy="298"/>
            </a:xfrm>
            <a:prstGeom prst="rect">
              <a:avLst/>
            </a:prstGeom>
            <a:solidFill>
              <a:srgbClr val="006600"/>
            </a:solidFill>
            <a:ln w="1905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a:defRPr/>
              </a:pPr>
              <a:r>
                <a:rPr lang="en-US" sz="2400" dirty="0">
                  <a:solidFill>
                    <a:srgbClr val="FFFF00"/>
                  </a:solidFill>
                  <a:effectLst>
                    <a:outerShdw blurRad="38100" dist="38100" dir="2700000" algn="tl">
                      <a:srgbClr val="000000"/>
                    </a:outerShdw>
                  </a:effectLst>
                  <a:latin typeface="Arial" charset="0"/>
                </a:rPr>
                <a:t>From production budget.</a:t>
              </a:r>
            </a:p>
          </p:txBody>
        </p:sp>
      </p:grpSp>
    </p:spTree>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lIns="90488" tIns="44450" rIns="90488" bIns="44450"/>
          <a:lstStyle/>
          <a:p>
            <a:pPr eaLnBrk="1" hangingPunct="1"/>
            <a:r>
              <a:rPr lang="en-US" altLang="en-US" smtClean="0"/>
              <a:t>The Direct Labor Budget</a:t>
            </a:r>
          </a:p>
        </p:txBody>
      </p:sp>
      <p:pic>
        <p:nvPicPr>
          <p:cNvPr id="57347" name="Picture 3" descr="C9DirectLa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6800" cy="397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lIns="90488" tIns="44450" rIns="90488" bIns="44450"/>
          <a:lstStyle/>
          <a:p>
            <a:pPr eaLnBrk="1" hangingPunct="1"/>
            <a:r>
              <a:rPr lang="en-US" altLang="en-US" smtClean="0"/>
              <a:t>The Direct Labor Budget</a:t>
            </a:r>
          </a:p>
        </p:txBody>
      </p:sp>
      <p:pic>
        <p:nvPicPr>
          <p:cNvPr id="58371" name="Picture 3" descr="C9DirectLa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915400" cy="4125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58372" name="Group 4"/>
          <p:cNvGrpSpPr>
            <a:grpSpLocks/>
          </p:cNvGrpSpPr>
          <p:nvPr/>
        </p:nvGrpSpPr>
        <p:grpSpPr bwMode="auto">
          <a:xfrm>
            <a:off x="3314700" y="4578350"/>
            <a:ext cx="4381500" cy="1746250"/>
            <a:chOff x="1927" y="2688"/>
            <a:chExt cx="2760" cy="1100"/>
          </a:xfrm>
        </p:grpSpPr>
        <p:sp>
          <p:nvSpPr>
            <p:cNvPr id="58373" name="Line 5"/>
            <p:cNvSpPr>
              <a:spLocks noChangeShapeType="1"/>
            </p:cNvSpPr>
            <p:nvPr/>
          </p:nvSpPr>
          <p:spPr bwMode="auto">
            <a:xfrm flipH="1" flipV="1">
              <a:off x="2668" y="2736"/>
              <a:ext cx="632" cy="584"/>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74" name="Line 6"/>
            <p:cNvSpPr>
              <a:spLocks noChangeShapeType="1"/>
            </p:cNvSpPr>
            <p:nvPr/>
          </p:nvSpPr>
          <p:spPr bwMode="auto">
            <a:xfrm flipV="1">
              <a:off x="3300" y="2688"/>
              <a:ext cx="136" cy="632"/>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flipV="1">
              <a:off x="3300" y="2736"/>
              <a:ext cx="904" cy="584"/>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00392" name="Rectangle 8"/>
            <p:cNvSpPr>
              <a:spLocks noChangeArrowheads="1"/>
            </p:cNvSpPr>
            <p:nvPr/>
          </p:nvSpPr>
          <p:spPr bwMode="auto">
            <a:xfrm>
              <a:off x="1927" y="3264"/>
              <a:ext cx="2760" cy="524"/>
            </a:xfrm>
            <a:prstGeom prst="rect">
              <a:avLst/>
            </a:prstGeom>
            <a:solidFill>
              <a:srgbClr val="663300"/>
            </a:solidFill>
            <a:ln w="12700">
              <a:solidFill>
                <a:srgbClr val="000000"/>
              </a:solidFill>
              <a:miter lim="800000"/>
              <a:headEnd/>
              <a:tailEnd/>
            </a:ln>
            <a:effectLst>
              <a:outerShdw dist="53882" dir="2700000" algn="ctr" rotWithShape="0">
                <a:srgbClr val="000000"/>
              </a:outerShdw>
            </a:effectLst>
          </p:spPr>
          <p:txBody>
            <a:bodyPr wrap="none" lIns="90488" tIns="44450" rIns="90488" bIns="44450">
              <a:spAutoFit/>
            </a:bodyPr>
            <a:lstStyle/>
            <a:p>
              <a:pPr algn="ctr">
                <a:defRPr/>
              </a:pPr>
              <a:r>
                <a:rPr lang="en-US" sz="2400" dirty="0">
                  <a:solidFill>
                    <a:srgbClr val="FFFFFF"/>
                  </a:solidFill>
                  <a:effectLst>
                    <a:outerShdw blurRad="38100" dist="38100" dir="2700000" algn="tl">
                      <a:srgbClr val="000000"/>
                    </a:outerShdw>
                  </a:effectLst>
                  <a:latin typeface="Arial" charset="0"/>
                </a:rPr>
                <a:t>Greater of labor hours required</a:t>
              </a:r>
            </a:p>
            <a:p>
              <a:pPr algn="ctr">
                <a:defRPr/>
              </a:pPr>
              <a:r>
                <a:rPr lang="en-US" sz="2400" dirty="0">
                  <a:solidFill>
                    <a:srgbClr val="FFFFFF"/>
                  </a:solidFill>
                  <a:effectLst>
                    <a:outerShdw blurRad="38100" dist="38100" dir="2700000" algn="tl">
                      <a:srgbClr val="000000"/>
                    </a:outerShdw>
                  </a:effectLst>
                  <a:latin typeface="Arial" charset="0"/>
                </a:rPr>
                <a:t>or labor hours guaranteed.</a:t>
              </a:r>
            </a:p>
          </p:txBody>
        </p:sp>
      </p:grpSp>
    </p:spTree>
  </p:cSld>
  <p:clrMapOvr>
    <a:masterClrMapping/>
  </p:clrMapOvr>
  <p:transition>
    <p:pull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lIns="90488" tIns="44450" rIns="90488" bIns="44450"/>
          <a:lstStyle/>
          <a:p>
            <a:pPr eaLnBrk="1" hangingPunct="1"/>
            <a:r>
              <a:rPr lang="en-US" altLang="en-US" smtClean="0"/>
              <a:t>The Direct Labor Budget</a:t>
            </a:r>
          </a:p>
        </p:txBody>
      </p:sp>
      <p:pic>
        <p:nvPicPr>
          <p:cNvPr id="59395" name="Picture 3" descr="C9DirectLa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91600" cy="417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ll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60419" name="Rectangle 3"/>
          <p:cNvSpPr>
            <a:spLocks noGrp="1" noChangeArrowheads="1"/>
          </p:cNvSpPr>
          <p:nvPr>
            <p:ph type="body" idx="1"/>
          </p:nvPr>
        </p:nvSpPr>
        <p:spPr>
          <a:xfrm>
            <a:off x="533400" y="1447800"/>
            <a:ext cx="8153400" cy="4572000"/>
          </a:xfrm>
          <a:solidFill>
            <a:srgbClr val="EDECD2"/>
          </a:solidFill>
          <a:ln w="12699">
            <a:solidFill>
              <a:srgbClr val="000000"/>
            </a:solidFill>
            <a:miter lim="800000"/>
            <a:headEnd/>
            <a:tailEnd/>
          </a:ln>
        </p:spPr>
        <p:txBody>
          <a:bodyPr lIns="90488" tIns="44450" rIns="90488" bIns="44450"/>
          <a:lstStyle/>
          <a:p>
            <a:pPr eaLnBrk="1" hangingPunct="1">
              <a:buFont typeface="Times" panose="02020603050405020304" pitchFamily="18" charset="0"/>
              <a:buNone/>
            </a:pPr>
            <a:r>
              <a:rPr lang="en-US" altLang="en-US" sz="3000" smtClean="0">
                <a:solidFill>
                  <a:srgbClr val="663300"/>
                </a:solidFill>
                <a:cs typeface="Arial" panose="020B0604020202020204" pitchFamily="34" charset="0"/>
              </a:rPr>
              <a:t> 	What would be the total direct labor cost for the quarter if the company follows its no lay-off policy, but pays $15 (time-and-a-half) for every hour worked in excess of 1,500 hours in a month? </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a. $79,500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b. $64,500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c. $61,000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d. $57,000</a:t>
            </a:r>
          </a:p>
        </p:txBody>
      </p:sp>
      <p:pic>
        <p:nvPicPr>
          <p:cNvPr id="60420" name="Picture 4"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7244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33400" y="1447800"/>
            <a:ext cx="8153400" cy="4572000"/>
          </a:xfrm>
          <a:prstGeom prst="rect">
            <a:avLst/>
          </a:prstGeom>
          <a:solidFill>
            <a:srgbClr val="EDECD2"/>
          </a:solidFill>
          <a:ln w="12699">
            <a:solidFill>
              <a:srgbClr val="000000"/>
            </a:solidFill>
          </a:ln>
        </p:spPr>
        <p:txBody>
          <a:bodyPr lIns="90488" tIns="44450" rIns="90488" bIns="44450"/>
          <a:lstStyle/>
          <a:p>
            <a:pPr marL="365125" indent="-255588">
              <a:spcBef>
                <a:spcPts val="300"/>
              </a:spcBef>
              <a:buClr>
                <a:srgbClr val="A04DA3"/>
              </a:buClr>
              <a:buFont typeface="Times" pitchFamily="18" charset="0"/>
              <a:buNone/>
              <a:defRPr/>
            </a:pPr>
            <a:r>
              <a:rPr lang="en-US" sz="3000" dirty="0">
                <a:solidFill>
                  <a:srgbClr val="663300"/>
                </a:solidFill>
                <a:cs typeface="Arial" pitchFamily="34" charset="0"/>
              </a:rPr>
              <a:t> 	What would be the total direct labor cost for the quarter if the company follows its no lay-off policy, but pays $15 (time-and-a-half) for every hour worked in excess of 1,500 hours in a month? </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a. $79,500</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b. $64,500</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c. $61,000</a:t>
            </a:r>
          </a:p>
          <a:p>
            <a:pPr marL="657225" lvl="1" indent="-246063">
              <a:spcBef>
                <a:spcPts val="300"/>
              </a:spcBef>
              <a:buClr>
                <a:schemeClr val="accent2"/>
              </a:buClr>
              <a:buFont typeface="Wingdings" pitchFamily="2" charset="2"/>
              <a:buNone/>
              <a:defRPr/>
            </a:pPr>
            <a:r>
              <a:rPr lang="en-US" sz="3000" dirty="0">
                <a:solidFill>
                  <a:srgbClr val="663300"/>
                </a:solidFill>
                <a:cs typeface="Arial" pitchFamily="34" charset="0"/>
              </a:rPr>
              <a:t>d. $57,000</a:t>
            </a:r>
          </a:p>
        </p:txBody>
      </p:sp>
      <p:sp>
        <p:nvSpPr>
          <p:cNvPr id="61443" name="Rectangle 3"/>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4101" name="Oval 4"/>
          <p:cNvSpPr>
            <a:spLocks noChangeArrowheads="1"/>
          </p:cNvSpPr>
          <p:nvPr/>
        </p:nvSpPr>
        <p:spPr bwMode="auto">
          <a:xfrm>
            <a:off x="889000" y="5334000"/>
            <a:ext cx="482600" cy="482600"/>
          </a:xfrm>
          <a:prstGeom prst="ellipse">
            <a:avLst/>
          </a:prstGeom>
          <a:noFill/>
          <a:ln w="50799">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pic>
        <p:nvPicPr>
          <p:cNvPr id="61445" name="Picture 4" descr="j02955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7244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6533" name="Object 2"/>
          <p:cNvGraphicFramePr>
            <a:graphicFrameLocks noChangeAspect="1"/>
          </p:cNvGraphicFramePr>
          <p:nvPr/>
        </p:nvGraphicFramePr>
        <p:xfrm>
          <a:off x="2914650" y="2895600"/>
          <a:ext cx="5848350" cy="2514600"/>
        </p:xfrm>
        <a:graphic>
          <a:graphicData uri="http://schemas.openxmlformats.org/presentationml/2006/ole">
            <mc:AlternateContent xmlns:mc="http://schemas.openxmlformats.org/markup-compatibility/2006">
              <mc:Choice xmlns:v="urn:schemas-microsoft-com:vml" Requires="v">
                <p:oleObj spid="_x0000_s61447" name="Worksheet" r:id="rId5" imgW="6153087" imgH="2514708" progId="Excel.Sheet.8">
                  <p:embed/>
                </p:oleObj>
              </mc:Choice>
              <mc:Fallback>
                <p:oleObj name="Worksheet" r:id="rId5" imgW="6153087" imgH="2514708"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650" y="2895600"/>
                        <a:ext cx="5848350"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6533"/>
                                        </p:tgtEl>
                                        <p:attrNameLst>
                                          <p:attrName>style.visibility</p:attrName>
                                        </p:attrNameLst>
                                      </p:cBhvr>
                                      <p:to>
                                        <p:strVal val="visible"/>
                                      </p:to>
                                    </p:set>
                                    <p:animEffect transition="in" filter="dissolve">
                                      <p:cBhvr>
                                        <p:cTn id="7" dur="500"/>
                                        <p:tgtEl>
                                          <p:spTgt spid="406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p:txBody>
          <a:bodyPr lIns="90488" tIns="44450" rIns="90488" bIns="44450"/>
          <a:lstStyle/>
          <a:p>
            <a:pPr eaLnBrk="1" hangingPunct="1"/>
            <a:r>
              <a:rPr lang="en-US" altLang="en-US" smtClean="0"/>
              <a:t>Learning Objective 6</a:t>
            </a:r>
          </a:p>
        </p:txBody>
      </p:sp>
      <p:sp>
        <p:nvSpPr>
          <p:cNvPr id="5" name="Text Box 13"/>
          <p:cNvSpPr txBox="1">
            <a:spLocks noChangeArrowheads="1"/>
          </p:cNvSpPr>
          <p:nvPr/>
        </p:nvSpPr>
        <p:spPr bwMode="auto">
          <a:xfrm>
            <a:off x="1905000" y="2671763"/>
            <a:ext cx="5334000" cy="1138237"/>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manufacturing overhead budget. </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lIns="90488" tIns="44450" rIns="90488" bIns="44450"/>
          <a:lstStyle/>
          <a:p>
            <a:pPr eaLnBrk="1" hangingPunct="1"/>
            <a:r>
              <a:rPr lang="en-US" altLang="en-US" i="1" smtClean="0"/>
              <a:t>Responsibility</a:t>
            </a:r>
            <a:r>
              <a:rPr lang="en-US" altLang="en-US" smtClean="0"/>
              <a:t> Accounting</a:t>
            </a:r>
          </a:p>
        </p:txBody>
      </p:sp>
      <p:sp>
        <p:nvSpPr>
          <p:cNvPr id="312323" name="Rectangle 3"/>
          <p:cNvSpPr>
            <a:spLocks noGrp="1" noChangeArrowheads="1"/>
          </p:cNvSpPr>
          <p:nvPr>
            <p:ph type="body" idx="4294967295"/>
          </p:nvPr>
        </p:nvSpPr>
        <p:spPr>
          <a:xfrm>
            <a:off x="381000" y="1752600"/>
            <a:ext cx="6172200" cy="4648200"/>
          </a:xfrm>
          <a:solidFill>
            <a:schemeClr val="accent5">
              <a:lumMod val="50000"/>
            </a:schemeClr>
          </a:solidFill>
          <a:ln w="12700">
            <a:solidFill>
              <a:srgbClr val="000000"/>
            </a:solidFill>
          </a:ln>
        </p:spPr>
        <p:txBody>
          <a:bodyPr lIns="90488" tIns="44450" rIns="90488" bIns="44450"/>
          <a:lstStyle/>
          <a:p>
            <a:pPr eaLnBrk="1" hangingPunct="1">
              <a:lnSpc>
                <a:spcPct val="90000"/>
              </a:lnSpc>
              <a:buFont typeface="Times"/>
              <a:buNone/>
              <a:defRPr/>
            </a:pPr>
            <a:r>
              <a:rPr lang="en-US" sz="3600" dirty="0" smtClean="0">
                <a:solidFill>
                  <a:schemeClr val="tx2">
                    <a:lumMod val="20000"/>
                    <a:lumOff val="80000"/>
                  </a:schemeClr>
                </a:solidFill>
                <a:effectLst>
                  <a:outerShdw blurRad="38100" dist="38100" dir="2700000" algn="tl">
                    <a:srgbClr val="000000"/>
                  </a:outerShdw>
                </a:effectLst>
                <a:cs typeface="Arial" pitchFamily="34" charset="0"/>
              </a:rPr>
              <a:t>  </a:t>
            </a:r>
            <a:r>
              <a:rPr lang="en-US" sz="3200" dirty="0" smtClean="0">
                <a:solidFill>
                  <a:schemeClr val="tx2">
                    <a:lumMod val="20000"/>
                    <a:lumOff val="80000"/>
                  </a:schemeClr>
                </a:solidFill>
                <a:effectLst>
                  <a:outerShdw blurRad="38100" dist="38100" dir="2700000" algn="tl">
                    <a:srgbClr val="000000"/>
                  </a:outerShdw>
                </a:effectLst>
                <a:cs typeface="Arial" pitchFamily="34" charset="0"/>
              </a:rPr>
              <a:t>Managers should be held responsible for those items - and </a:t>
            </a:r>
            <a:r>
              <a:rPr lang="en-US" sz="3200" i="1" dirty="0" smtClean="0">
                <a:solidFill>
                  <a:srgbClr val="FFFF00"/>
                </a:solidFill>
                <a:effectLst>
                  <a:outerShdw blurRad="38100" dist="38100" dir="2700000" algn="tl">
                    <a:srgbClr val="000000"/>
                  </a:outerShdw>
                </a:effectLst>
                <a:cs typeface="Arial" pitchFamily="34" charset="0"/>
              </a:rPr>
              <a:t>only</a:t>
            </a:r>
            <a:r>
              <a:rPr lang="en-US" sz="3200" dirty="0" smtClean="0">
                <a:solidFill>
                  <a:schemeClr val="tx2">
                    <a:lumMod val="20000"/>
                    <a:lumOff val="80000"/>
                  </a:schemeClr>
                </a:solidFill>
                <a:effectLst>
                  <a:outerShdw blurRad="38100" dist="38100" dir="2700000" algn="tl">
                    <a:srgbClr val="000000"/>
                  </a:outerShdw>
                </a:effectLst>
                <a:cs typeface="Arial" pitchFamily="34" charset="0"/>
              </a:rPr>
              <a:t> those items - that they can actually control </a:t>
            </a:r>
            <a:br>
              <a:rPr lang="en-US" sz="3200" dirty="0" smtClean="0">
                <a:solidFill>
                  <a:schemeClr val="tx2">
                    <a:lumMod val="20000"/>
                    <a:lumOff val="80000"/>
                  </a:schemeClr>
                </a:solidFill>
                <a:effectLst>
                  <a:outerShdw blurRad="38100" dist="38100" dir="2700000" algn="tl">
                    <a:srgbClr val="000000"/>
                  </a:outerShdw>
                </a:effectLst>
                <a:cs typeface="Arial" pitchFamily="34" charset="0"/>
              </a:rPr>
            </a:br>
            <a:r>
              <a:rPr lang="en-US" sz="3200" dirty="0" smtClean="0">
                <a:solidFill>
                  <a:schemeClr val="tx2">
                    <a:lumMod val="20000"/>
                    <a:lumOff val="80000"/>
                  </a:schemeClr>
                </a:solidFill>
                <a:effectLst>
                  <a:outerShdw blurRad="38100" dist="38100" dir="2700000" algn="tl">
                    <a:srgbClr val="000000"/>
                  </a:outerShdw>
                </a:effectLst>
                <a:cs typeface="Arial" pitchFamily="34" charset="0"/>
              </a:rPr>
              <a:t>to a significant extent. Responsibility accounting enables organizations to </a:t>
            </a:r>
            <a:r>
              <a:rPr lang="en-US" sz="3200" i="1" dirty="0" smtClean="0">
                <a:solidFill>
                  <a:srgbClr val="FFFF00"/>
                </a:solidFill>
                <a:effectLst>
                  <a:outerShdw blurRad="38100" dist="38100" dir="2700000" algn="tl">
                    <a:srgbClr val="000000"/>
                  </a:outerShdw>
                </a:effectLst>
                <a:cs typeface="Arial" pitchFamily="34" charset="0"/>
              </a:rPr>
              <a:t>react quickly</a:t>
            </a:r>
            <a:r>
              <a:rPr lang="en-US" sz="3200" dirty="0" smtClean="0">
                <a:solidFill>
                  <a:srgbClr val="FFFF00"/>
                </a:solidFill>
                <a:effectLst>
                  <a:outerShdw blurRad="38100" dist="38100" dir="2700000" algn="tl">
                    <a:srgbClr val="000000"/>
                  </a:outerShdw>
                </a:effectLst>
                <a:cs typeface="Arial" pitchFamily="34" charset="0"/>
              </a:rPr>
              <a:t> </a:t>
            </a:r>
            <a:r>
              <a:rPr lang="en-US" sz="3200" dirty="0" smtClean="0">
                <a:solidFill>
                  <a:schemeClr val="tx2">
                    <a:lumMod val="20000"/>
                    <a:lumOff val="80000"/>
                  </a:schemeClr>
                </a:solidFill>
                <a:effectLst>
                  <a:outerShdw blurRad="38100" dist="38100" dir="2700000" algn="tl">
                    <a:srgbClr val="000000"/>
                  </a:outerShdw>
                </a:effectLst>
                <a:cs typeface="Arial" pitchFamily="34" charset="0"/>
              </a:rPr>
              <a:t>to deviations from their plans and to </a:t>
            </a:r>
            <a:r>
              <a:rPr lang="en-US" sz="3200" i="1" dirty="0" smtClean="0">
                <a:solidFill>
                  <a:srgbClr val="FFFF00"/>
                </a:solidFill>
                <a:effectLst>
                  <a:outerShdw blurRad="38100" dist="38100" dir="2700000" algn="tl">
                    <a:srgbClr val="000000"/>
                  </a:outerShdw>
                </a:effectLst>
                <a:cs typeface="Arial" pitchFamily="34" charset="0"/>
              </a:rPr>
              <a:t>learn</a:t>
            </a:r>
            <a:r>
              <a:rPr lang="en-US" sz="3200" dirty="0" smtClean="0">
                <a:solidFill>
                  <a:schemeClr val="tx2">
                    <a:lumMod val="20000"/>
                    <a:lumOff val="80000"/>
                  </a:schemeClr>
                </a:solidFill>
                <a:effectLst>
                  <a:outerShdw blurRad="38100" dist="38100" dir="2700000" algn="tl">
                    <a:srgbClr val="000000"/>
                  </a:outerShdw>
                </a:effectLst>
                <a:cs typeface="Arial" pitchFamily="34" charset="0"/>
              </a:rPr>
              <a:t> from feedback.</a:t>
            </a:r>
          </a:p>
        </p:txBody>
      </p:sp>
      <p:pic>
        <p:nvPicPr>
          <p:cNvPr id="312324" name="Picture 4" descr="j0149396"/>
          <p:cNvPicPr>
            <a:picLocks noChangeAspect="1" noChangeArrowheads="1"/>
          </p:cNvPicPr>
          <p:nvPr/>
        </p:nvPicPr>
        <p:blipFill>
          <a:blip r:embed="rId3"/>
          <a:srcRect/>
          <a:stretch>
            <a:fillRect/>
          </a:stretch>
        </p:blipFill>
        <p:spPr bwMode="auto">
          <a:xfrm>
            <a:off x="6754813" y="3124200"/>
            <a:ext cx="1914525" cy="11636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lIns="90488" tIns="44450" rIns="90488" bIns="44450"/>
          <a:lstStyle/>
          <a:p>
            <a:pPr eaLnBrk="1" hangingPunct="1"/>
            <a:r>
              <a:rPr lang="en-US" altLang="en-US" smtClean="0"/>
              <a:t>Manufacturing Overhead Budget</a:t>
            </a:r>
          </a:p>
        </p:txBody>
      </p:sp>
      <p:sp>
        <p:nvSpPr>
          <p:cNvPr id="408579" name="Rectangle 3"/>
          <p:cNvSpPr>
            <a:spLocks noGrp="1" noChangeArrowheads="1"/>
          </p:cNvSpPr>
          <p:nvPr>
            <p:ph type="body" idx="1"/>
          </p:nvPr>
        </p:nvSpPr>
        <p:spPr>
          <a:xfrm>
            <a:off x="228600" y="1524000"/>
            <a:ext cx="8610600" cy="4572000"/>
          </a:xfrm>
          <a:solidFill>
            <a:schemeClr val="accent5">
              <a:lumMod val="50000"/>
            </a:schemeClr>
          </a:solidFill>
          <a:ln w="12700">
            <a:solidFill>
              <a:schemeClr val="tx1"/>
            </a:solidFill>
          </a:ln>
          <a:effectLst>
            <a:outerShdw dist="35921" dir="2700000" algn="ctr" rotWithShape="0">
              <a:srgbClr val="000000"/>
            </a:outerShdw>
          </a:effectLst>
        </p:spPr>
        <p:txBody>
          <a:bodyPr lIns="90488" tIns="44450" rIns="90488" bIns="44450"/>
          <a:lstStyle/>
          <a:p>
            <a:pPr eaLnBrk="1" hangingPunct="1">
              <a:lnSpc>
                <a:spcPct val="95000"/>
              </a:lnSpc>
              <a:spcBef>
                <a:spcPct val="40000"/>
              </a:spcBef>
              <a:buClr>
                <a:srgbClr val="FFFF00"/>
              </a:buClr>
              <a:buSzPct val="100000"/>
              <a:defRPr/>
            </a:pPr>
            <a:r>
              <a:rPr lang="en-US" dirty="0" smtClean="0">
                <a:solidFill>
                  <a:schemeClr val="bg1"/>
                </a:solidFill>
                <a:effectLst>
                  <a:outerShdw blurRad="38100" dist="38100" dir="2700000" algn="tl">
                    <a:srgbClr val="000000"/>
                  </a:outerShdw>
                </a:effectLst>
                <a:cs typeface="Arial" pitchFamily="34" charset="0"/>
              </a:rPr>
              <a:t>At Royal, manufacturing overhead is applied to units of product on the basis of direct labor hours.</a:t>
            </a:r>
          </a:p>
          <a:p>
            <a:pPr eaLnBrk="1" hangingPunct="1">
              <a:lnSpc>
                <a:spcPct val="95000"/>
              </a:lnSpc>
              <a:spcBef>
                <a:spcPct val="40000"/>
              </a:spcBef>
              <a:buClr>
                <a:srgbClr val="FFFF00"/>
              </a:buClr>
              <a:buSzPct val="100000"/>
              <a:defRPr/>
            </a:pPr>
            <a:r>
              <a:rPr lang="en-US" dirty="0" smtClean="0">
                <a:solidFill>
                  <a:schemeClr val="bg1"/>
                </a:solidFill>
                <a:effectLst>
                  <a:outerShdw blurRad="38100" dist="38100" dir="2700000" algn="tl">
                    <a:srgbClr val="000000"/>
                  </a:outerShdw>
                </a:effectLst>
                <a:cs typeface="Arial" pitchFamily="34" charset="0"/>
              </a:rPr>
              <a:t>The </a:t>
            </a:r>
            <a:r>
              <a:rPr lang="en-US" dirty="0" smtClean="0">
                <a:solidFill>
                  <a:srgbClr val="FFFF00"/>
                </a:solidFill>
                <a:effectLst>
                  <a:outerShdw blurRad="38100" dist="38100" dir="2700000" algn="tl">
                    <a:srgbClr val="000000"/>
                  </a:outerShdw>
                </a:effectLst>
                <a:cs typeface="Arial" pitchFamily="34" charset="0"/>
              </a:rPr>
              <a:t>variable</a:t>
            </a:r>
            <a:r>
              <a:rPr lang="en-US" dirty="0" smtClean="0">
                <a:solidFill>
                  <a:schemeClr val="bg1"/>
                </a:solidFill>
                <a:effectLst>
                  <a:outerShdw blurRad="38100" dist="38100" dir="2700000" algn="tl">
                    <a:srgbClr val="000000"/>
                  </a:outerShdw>
                </a:effectLst>
                <a:cs typeface="Arial" pitchFamily="34" charset="0"/>
              </a:rPr>
              <a:t> manufacturing overhead rate is </a:t>
            </a:r>
            <a:r>
              <a:rPr lang="en-US" dirty="0" smtClean="0">
                <a:solidFill>
                  <a:srgbClr val="FFFF00"/>
                </a:solidFill>
                <a:effectLst>
                  <a:outerShdw blurRad="38100" dist="38100" dir="2700000" algn="tl">
                    <a:srgbClr val="000000"/>
                  </a:outerShdw>
                </a:effectLst>
                <a:cs typeface="Arial" pitchFamily="34" charset="0"/>
              </a:rPr>
              <a:t>$20 per direct labor hour</a:t>
            </a:r>
            <a:r>
              <a:rPr lang="en-US" dirty="0" smtClean="0">
                <a:solidFill>
                  <a:schemeClr val="bg1"/>
                </a:solidFill>
                <a:effectLst>
                  <a:outerShdw blurRad="38100" dist="38100" dir="2700000" algn="tl">
                    <a:srgbClr val="000000"/>
                  </a:outerShdw>
                </a:effectLst>
                <a:cs typeface="Arial" pitchFamily="34" charset="0"/>
              </a:rPr>
              <a:t>.</a:t>
            </a:r>
          </a:p>
          <a:p>
            <a:pPr eaLnBrk="1" hangingPunct="1">
              <a:lnSpc>
                <a:spcPct val="95000"/>
              </a:lnSpc>
              <a:spcBef>
                <a:spcPct val="40000"/>
              </a:spcBef>
              <a:buClr>
                <a:srgbClr val="FFFF00"/>
              </a:buClr>
              <a:buSzPct val="100000"/>
              <a:defRPr/>
            </a:pPr>
            <a:r>
              <a:rPr lang="en-US" dirty="0" smtClean="0">
                <a:solidFill>
                  <a:schemeClr val="bg1"/>
                </a:solidFill>
                <a:effectLst>
                  <a:outerShdw blurRad="38100" dist="38100" dir="2700000" algn="tl">
                    <a:srgbClr val="000000"/>
                  </a:outerShdw>
                </a:effectLst>
                <a:cs typeface="Arial" pitchFamily="34" charset="0"/>
              </a:rPr>
              <a:t>Fixed manufacturing overhead is </a:t>
            </a:r>
            <a:r>
              <a:rPr lang="en-US" dirty="0" smtClean="0">
                <a:solidFill>
                  <a:srgbClr val="FFFF00"/>
                </a:solidFill>
                <a:effectLst>
                  <a:outerShdw blurRad="38100" dist="38100" dir="2700000" algn="tl">
                    <a:srgbClr val="000000"/>
                  </a:outerShdw>
                </a:effectLst>
                <a:cs typeface="Arial" pitchFamily="34" charset="0"/>
              </a:rPr>
              <a:t>$50,000 </a:t>
            </a:r>
            <a:r>
              <a:rPr lang="en-US" dirty="0" smtClean="0">
                <a:solidFill>
                  <a:schemeClr val="bg1"/>
                </a:solidFill>
                <a:effectLst>
                  <a:outerShdw blurRad="38100" dist="38100" dir="2700000" algn="tl">
                    <a:srgbClr val="000000"/>
                  </a:outerShdw>
                </a:effectLst>
                <a:cs typeface="Arial" pitchFamily="34" charset="0"/>
              </a:rPr>
              <a:t>per month, which includes </a:t>
            </a:r>
            <a:r>
              <a:rPr lang="en-US" dirty="0" smtClean="0">
                <a:solidFill>
                  <a:srgbClr val="FFFF00"/>
                </a:solidFill>
                <a:effectLst>
                  <a:outerShdw blurRad="38100" dist="38100" dir="2700000" algn="tl">
                    <a:srgbClr val="000000"/>
                  </a:outerShdw>
                </a:effectLst>
                <a:cs typeface="Arial" pitchFamily="34" charset="0"/>
              </a:rPr>
              <a:t>$20,000 of noncash costs </a:t>
            </a:r>
            <a:r>
              <a:rPr lang="en-US" dirty="0" smtClean="0">
                <a:solidFill>
                  <a:schemeClr val="bg1"/>
                </a:solidFill>
                <a:effectLst>
                  <a:outerShdw blurRad="38100" dist="38100" dir="2700000" algn="tl">
                    <a:srgbClr val="000000"/>
                  </a:outerShdw>
                </a:effectLst>
                <a:cs typeface="Arial" pitchFamily="34" charset="0"/>
              </a:rPr>
              <a:t>(primarily depreciation of plant assets).</a:t>
            </a:r>
            <a:br>
              <a:rPr lang="en-US" dirty="0" smtClean="0">
                <a:solidFill>
                  <a:schemeClr val="bg1"/>
                </a:solidFill>
                <a:effectLst>
                  <a:outerShdw blurRad="38100" dist="38100" dir="2700000" algn="tl">
                    <a:srgbClr val="000000"/>
                  </a:outerShdw>
                </a:effectLst>
                <a:cs typeface="Arial" pitchFamily="34" charset="0"/>
              </a:rPr>
            </a:br>
            <a:endParaRPr lang="en-US" dirty="0" smtClean="0">
              <a:solidFill>
                <a:schemeClr val="bg1"/>
              </a:solidFill>
              <a:effectLst>
                <a:outerShdw blurRad="38100" dist="38100" dir="2700000" algn="tl">
                  <a:srgbClr val="000000"/>
                </a:outerShdw>
              </a:effectLst>
              <a:cs typeface="Arial" pitchFamily="34" charset="0"/>
            </a:endParaRPr>
          </a:p>
          <a:p>
            <a:pPr algn="ctr" eaLnBrk="1" hangingPunct="1">
              <a:buClr>
                <a:srgbClr val="FFFF00"/>
              </a:buClr>
              <a:buSzPct val="100000"/>
              <a:buFont typeface="Monotype Sorts"/>
              <a:buChar char=" "/>
              <a:defRPr/>
            </a:pPr>
            <a:r>
              <a:rPr lang="en-US" dirty="0" smtClean="0">
                <a:solidFill>
                  <a:srgbClr val="FFFF00"/>
                </a:solidFill>
                <a:effectLst>
                  <a:outerShdw blurRad="38100" dist="38100" dir="2700000" algn="tl">
                    <a:srgbClr val="000000"/>
                  </a:outerShdw>
                </a:effectLst>
                <a:cs typeface="Arial" pitchFamily="34" charset="0"/>
              </a:rPr>
              <a:t>Let’s prepare the manufacturing overhead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wipe(up)">
                                      <p:cBhvr>
                                        <p:cTn id="7" dur="500"/>
                                        <p:tgtEl>
                                          <p:spTgt spid="40857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08579">
                                            <p:txEl>
                                              <p:pRg st="1" end="1"/>
                                            </p:txEl>
                                          </p:spTgt>
                                        </p:tgtEl>
                                        <p:attrNameLst>
                                          <p:attrName>style.visibility</p:attrName>
                                        </p:attrNameLst>
                                      </p:cBhvr>
                                      <p:to>
                                        <p:strVal val="visible"/>
                                      </p:to>
                                    </p:set>
                                    <p:animEffect transition="in" filter="wipe(up)">
                                      <p:cBhvr>
                                        <p:cTn id="11" dur="500"/>
                                        <p:tgtEl>
                                          <p:spTgt spid="408579">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8579">
                                            <p:txEl>
                                              <p:pRg st="2" end="2"/>
                                            </p:txEl>
                                          </p:spTgt>
                                        </p:tgtEl>
                                        <p:attrNameLst>
                                          <p:attrName>style.visibility</p:attrName>
                                        </p:attrNameLst>
                                      </p:cBhvr>
                                      <p:to>
                                        <p:strVal val="visible"/>
                                      </p:to>
                                    </p:set>
                                    <p:animEffect transition="in" filter="wipe(up)">
                                      <p:cBhvr>
                                        <p:cTn id="15" dur="500"/>
                                        <p:tgtEl>
                                          <p:spTgt spid="408579">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08579">
                                            <p:txEl>
                                              <p:pRg st="3" end="3"/>
                                            </p:txEl>
                                          </p:spTgt>
                                        </p:tgtEl>
                                        <p:attrNameLst>
                                          <p:attrName>style.visibility</p:attrName>
                                        </p:attrNameLst>
                                      </p:cBhvr>
                                      <p:to>
                                        <p:strVal val="visible"/>
                                      </p:to>
                                    </p:set>
                                    <p:animEffect transition="in" filter="wipe(up)">
                                      <p:cBhvr>
                                        <p:cTn id="19" dur="500"/>
                                        <p:tgtEl>
                                          <p:spTgt spid="408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9NewOverhea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6800" cy="462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4515" name="Rectangle 3"/>
          <p:cNvSpPr>
            <a:spLocks noGrp="1" noChangeArrowheads="1"/>
          </p:cNvSpPr>
          <p:nvPr>
            <p:ph type="title"/>
          </p:nvPr>
        </p:nvSpPr>
        <p:spPr/>
        <p:txBody>
          <a:bodyPr lIns="90488" tIns="44450" rIns="90488" bIns="44450"/>
          <a:lstStyle/>
          <a:p>
            <a:pPr eaLnBrk="1" hangingPunct="1"/>
            <a:r>
              <a:rPr lang="en-US" altLang="en-US" smtClean="0"/>
              <a:t>Manufacturing Overhead Budget</a:t>
            </a:r>
          </a:p>
        </p:txBody>
      </p:sp>
      <p:grpSp>
        <p:nvGrpSpPr>
          <p:cNvPr id="2" name="Group 4"/>
          <p:cNvGrpSpPr>
            <a:grpSpLocks/>
          </p:cNvGrpSpPr>
          <p:nvPr/>
        </p:nvGrpSpPr>
        <p:grpSpPr bwMode="auto">
          <a:xfrm>
            <a:off x="2727325" y="3551238"/>
            <a:ext cx="4559300" cy="2959100"/>
            <a:chOff x="1728" y="2216"/>
            <a:chExt cx="2872" cy="1864"/>
          </a:xfrm>
        </p:grpSpPr>
        <p:sp>
          <p:nvSpPr>
            <p:cNvPr id="410629" name="Line 5"/>
            <p:cNvSpPr>
              <a:spLocks noChangeShapeType="1"/>
            </p:cNvSpPr>
            <p:nvPr/>
          </p:nvSpPr>
          <p:spPr bwMode="auto">
            <a:xfrm flipV="1">
              <a:off x="3072" y="2373"/>
              <a:ext cx="0" cy="1448"/>
            </a:xfrm>
            <a:prstGeom prst="line">
              <a:avLst/>
            </a:prstGeom>
            <a:noFill/>
            <a:ln w="38100">
              <a:solidFill>
                <a:srgbClr val="FC0128"/>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410630" name="Rectangle 6"/>
            <p:cNvSpPr>
              <a:spLocks noChangeArrowheads="1"/>
            </p:cNvSpPr>
            <p:nvPr/>
          </p:nvSpPr>
          <p:spPr bwMode="auto">
            <a:xfrm>
              <a:off x="2488" y="2216"/>
              <a:ext cx="2112" cy="144"/>
            </a:xfrm>
            <a:prstGeom prst="rect">
              <a:avLst/>
            </a:prstGeom>
            <a:noFill/>
            <a:ln w="38100">
              <a:solidFill>
                <a:srgbClr val="FC0128"/>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410631" name="Rectangle 7"/>
            <p:cNvSpPr>
              <a:spLocks noChangeArrowheads="1"/>
            </p:cNvSpPr>
            <p:nvPr/>
          </p:nvSpPr>
          <p:spPr bwMode="auto">
            <a:xfrm>
              <a:off x="1728" y="3786"/>
              <a:ext cx="2688" cy="294"/>
            </a:xfrm>
            <a:prstGeom prst="rect">
              <a:avLst/>
            </a:prstGeom>
            <a:solidFill>
              <a:schemeClr val="tx1">
                <a:lumMod val="65000"/>
                <a:lumOff val="3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Direct Labor Budget.</a:t>
              </a: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lIns="90488" tIns="44450" rIns="90488" bIns="44450"/>
          <a:lstStyle/>
          <a:p>
            <a:pPr eaLnBrk="1" hangingPunct="1"/>
            <a:r>
              <a:rPr lang="en-US" altLang="en-US" smtClean="0"/>
              <a:t>Manufacturing Overhead Budget</a:t>
            </a:r>
          </a:p>
        </p:txBody>
      </p:sp>
      <p:pic>
        <p:nvPicPr>
          <p:cNvPr id="65539" name="Picture 3" descr="C9NewOverhea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01000" cy="4232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4"/>
          <p:cNvGrpSpPr>
            <a:grpSpLocks/>
          </p:cNvGrpSpPr>
          <p:nvPr/>
        </p:nvGrpSpPr>
        <p:grpSpPr bwMode="auto">
          <a:xfrm>
            <a:off x="1981200" y="4572000"/>
            <a:ext cx="6781800" cy="1860550"/>
            <a:chOff x="1392" y="3024"/>
            <a:chExt cx="4272" cy="1172"/>
          </a:xfrm>
        </p:grpSpPr>
        <p:grpSp>
          <p:nvGrpSpPr>
            <p:cNvPr id="65541" name="Group 5"/>
            <p:cNvGrpSpPr>
              <a:grpSpLocks/>
            </p:cNvGrpSpPr>
            <p:nvPr/>
          </p:nvGrpSpPr>
          <p:grpSpPr bwMode="auto">
            <a:xfrm>
              <a:off x="1392" y="3024"/>
              <a:ext cx="4272" cy="480"/>
              <a:chOff x="528" y="3696"/>
              <a:chExt cx="4272" cy="480"/>
            </a:xfrm>
          </p:grpSpPr>
          <p:sp>
            <p:nvSpPr>
              <p:cNvPr id="412678" name="Rectangle 6"/>
              <p:cNvSpPr>
                <a:spLocks noChangeArrowheads="1"/>
              </p:cNvSpPr>
              <p:nvPr/>
            </p:nvSpPr>
            <p:spPr bwMode="auto">
              <a:xfrm>
                <a:off x="528" y="3696"/>
                <a:ext cx="4272" cy="480"/>
              </a:xfrm>
              <a:prstGeom prst="rect">
                <a:avLst/>
              </a:prstGeom>
              <a:solidFill>
                <a:schemeClr val="accent4">
                  <a:lumMod val="75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dirty="0">
                  <a:latin typeface="Arial" charset="0"/>
                </a:endParaRPr>
              </a:p>
            </p:txBody>
          </p:sp>
          <p:grpSp>
            <p:nvGrpSpPr>
              <p:cNvPr id="65544" name="Group 7"/>
              <p:cNvGrpSpPr>
                <a:grpSpLocks/>
              </p:cNvGrpSpPr>
              <p:nvPr/>
            </p:nvGrpSpPr>
            <p:grpSpPr bwMode="auto">
              <a:xfrm>
                <a:off x="618" y="3715"/>
                <a:ext cx="4181" cy="442"/>
                <a:chOff x="374" y="3367"/>
                <a:chExt cx="4181" cy="442"/>
              </a:xfrm>
            </p:grpSpPr>
            <p:sp>
              <p:nvSpPr>
                <p:cNvPr id="65545" name="Text Box 8"/>
                <p:cNvSpPr txBox="1">
                  <a:spLocks noChangeArrowheads="1"/>
                </p:cNvSpPr>
                <p:nvPr/>
              </p:nvSpPr>
              <p:spPr bwMode="auto">
                <a:xfrm>
                  <a:off x="374" y="3367"/>
                  <a:ext cx="264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000">
                      <a:solidFill>
                        <a:srgbClr val="FFFF00"/>
                      </a:solidFill>
                    </a:rPr>
                    <a:t>Total mfg. OH for quarter  $251,000</a:t>
                  </a:r>
                  <a:br>
                    <a:rPr lang="en-US" altLang="en-US" sz="2000">
                      <a:solidFill>
                        <a:srgbClr val="FFFF00"/>
                      </a:solidFill>
                    </a:rPr>
                  </a:br>
                  <a:r>
                    <a:rPr lang="en-US" altLang="en-US" sz="2000">
                      <a:solidFill>
                        <a:srgbClr val="FFFF00"/>
                      </a:solidFill>
                    </a:rPr>
                    <a:t>Total labor hours required    5,050</a:t>
                  </a:r>
                </a:p>
              </p:txBody>
            </p:sp>
            <p:sp>
              <p:nvSpPr>
                <p:cNvPr id="65546" name="Line 9"/>
                <p:cNvSpPr>
                  <a:spLocks noChangeShapeType="1"/>
                </p:cNvSpPr>
                <p:nvPr/>
              </p:nvSpPr>
              <p:spPr bwMode="auto">
                <a:xfrm>
                  <a:off x="414" y="3591"/>
                  <a:ext cx="25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7" name="Text Box 10"/>
                <p:cNvSpPr txBox="1">
                  <a:spLocks noChangeArrowheads="1"/>
                </p:cNvSpPr>
                <p:nvPr/>
              </p:nvSpPr>
              <p:spPr bwMode="auto">
                <a:xfrm>
                  <a:off x="3024" y="3463"/>
                  <a:ext cx="15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000">
                      <a:solidFill>
                        <a:srgbClr val="FFFF00"/>
                      </a:solidFill>
                    </a:rPr>
                    <a:t>=  $49.70 per hour </a:t>
                  </a:r>
                  <a:r>
                    <a:rPr lang="en-US" altLang="en-US" sz="2000">
                      <a:solidFill>
                        <a:srgbClr val="FF0000"/>
                      </a:solidFill>
                    </a:rPr>
                    <a:t>*</a:t>
                  </a:r>
                </a:p>
              </p:txBody>
            </p:sp>
          </p:grpSp>
        </p:grpSp>
        <p:sp>
          <p:nvSpPr>
            <p:cNvPr id="412683" name="Text Box 11"/>
            <p:cNvSpPr txBox="1">
              <a:spLocks noChangeArrowheads="1"/>
            </p:cNvSpPr>
            <p:nvPr/>
          </p:nvSpPr>
          <p:spPr bwMode="auto">
            <a:xfrm>
              <a:off x="4944" y="3984"/>
              <a:ext cx="713" cy="212"/>
            </a:xfrm>
            <a:prstGeom prst="rect">
              <a:avLst/>
            </a:prstGeom>
            <a:noFill/>
            <a:ln w="9525">
              <a:noFill/>
              <a:miter lim="800000"/>
              <a:headEnd/>
              <a:tailEnd/>
            </a:ln>
            <a:effectLst/>
          </p:spPr>
          <p:txBody>
            <a:bodyPr wrap="none">
              <a:spAutoFit/>
            </a:bodyPr>
            <a:lstStyle/>
            <a:p>
              <a:pPr>
                <a:defRPr/>
              </a:pPr>
              <a:r>
                <a:rPr lang="en-US" sz="1600" b="1" dirty="0">
                  <a:solidFill>
                    <a:srgbClr val="C00000"/>
                  </a:solidFill>
                  <a:effectLst>
                    <a:outerShdw blurRad="38100" dist="38100" dir="2700000" algn="tl">
                      <a:srgbClr val="000000"/>
                    </a:outerShdw>
                  </a:effectLst>
                  <a:latin typeface="Arial" charset="0"/>
                </a:rPr>
                <a:t>* </a:t>
              </a:r>
              <a:r>
                <a:rPr lang="en-US" sz="1600" b="1" dirty="0">
                  <a:solidFill>
                    <a:srgbClr val="C00000"/>
                  </a:solidFill>
                  <a:effectLst>
                    <a:outerShdw blurRad="38100" dist="38100" dir="2700000" algn="tl">
                      <a:srgbClr val="FFFFFF"/>
                    </a:outerShdw>
                  </a:effectLst>
                  <a:latin typeface="Arial" charset="0"/>
                </a:rPr>
                <a:t>rounded</a:t>
              </a:r>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lIns="90488" tIns="44450" rIns="90488" bIns="44450"/>
          <a:lstStyle/>
          <a:p>
            <a:pPr eaLnBrk="1" hangingPunct="1"/>
            <a:r>
              <a:rPr lang="en-US" altLang="en-US" smtClean="0"/>
              <a:t>Manufacturing Overhead Budget</a:t>
            </a:r>
          </a:p>
        </p:txBody>
      </p:sp>
      <p:pic>
        <p:nvPicPr>
          <p:cNvPr id="66563" name="Picture 3" descr="C9NewOverhea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239000" cy="3849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66564" name="Group 4"/>
          <p:cNvGrpSpPr>
            <a:grpSpLocks/>
          </p:cNvGrpSpPr>
          <p:nvPr/>
        </p:nvGrpSpPr>
        <p:grpSpPr bwMode="auto">
          <a:xfrm>
            <a:off x="838200" y="4724400"/>
            <a:ext cx="6248400" cy="1447800"/>
            <a:chOff x="528" y="2976"/>
            <a:chExt cx="3936" cy="912"/>
          </a:xfrm>
        </p:grpSpPr>
        <p:sp>
          <p:nvSpPr>
            <p:cNvPr id="66565" name="Line 5"/>
            <p:cNvSpPr>
              <a:spLocks noChangeShapeType="1"/>
            </p:cNvSpPr>
            <p:nvPr/>
          </p:nvSpPr>
          <p:spPr bwMode="auto">
            <a:xfrm flipH="1" flipV="1">
              <a:off x="1920" y="2976"/>
              <a:ext cx="432" cy="576"/>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414726" name="Rectangle 6"/>
            <p:cNvSpPr>
              <a:spLocks noChangeArrowheads="1"/>
            </p:cNvSpPr>
            <p:nvPr/>
          </p:nvSpPr>
          <p:spPr bwMode="auto">
            <a:xfrm>
              <a:off x="528" y="3552"/>
              <a:ext cx="3936" cy="336"/>
            </a:xfrm>
            <a:prstGeom prst="rect">
              <a:avLst/>
            </a:prstGeom>
            <a:solidFill>
              <a:srgbClr val="CCECFF"/>
            </a:solidFill>
            <a:ln w="9525">
              <a:solidFill>
                <a:srgbClr val="0033CC"/>
              </a:solidFill>
              <a:miter lim="800000"/>
              <a:headEnd/>
              <a:tailEnd/>
            </a:ln>
            <a:effectLst>
              <a:outerShdw dist="53882" dir="2700000" algn="ctr" rotWithShape="0">
                <a:schemeClr val="tx1"/>
              </a:outerShdw>
            </a:effectLst>
          </p:spPr>
          <p:txBody>
            <a:bodyPr wrap="none" anchor="ctr"/>
            <a:lstStyle/>
            <a:p>
              <a:pPr algn="ctr">
                <a:defRPr/>
              </a:pPr>
              <a:r>
                <a:rPr lang="en-US" sz="2600" dirty="0">
                  <a:solidFill>
                    <a:srgbClr val="0033CC"/>
                  </a:solidFill>
                  <a:effectLst>
                    <a:outerShdw blurRad="38100" dist="38100" dir="2700000" algn="tl">
                      <a:srgbClr val="000000"/>
                    </a:outerShdw>
                  </a:effectLst>
                  <a:latin typeface="Arial" charset="0"/>
                </a:rPr>
                <a:t>Depreciation is a noncash charge.</a:t>
              </a:r>
            </a:p>
          </p:txBody>
        </p:sp>
      </p:grpSp>
    </p:spTree>
  </p:cSld>
  <p:clrMapOvr>
    <a:masterClrMapping/>
  </p:clrMapOvr>
  <p:transition spd="med">
    <p:pull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p:cNvGraphicFramePr>
          <p:nvPr/>
        </p:nvGraphicFramePr>
        <p:xfrm>
          <a:off x="304800" y="1905000"/>
          <a:ext cx="8610600" cy="2971800"/>
        </p:xfrm>
        <a:graphic>
          <a:graphicData uri="http://schemas.openxmlformats.org/presentationml/2006/ole">
            <mc:AlternateContent xmlns:mc="http://schemas.openxmlformats.org/markup-compatibility/2006">
              <mc:Choice xmlns:v="urn:schemas-microsoft-com:vml" Requires="v">
                <p:oleObj spid="_x0000_s67591" name="Worksheet" r:id="rId4" imgW="4076789" imgH="1571553" progId="Excel.Sheet.8">
                  <p:embed/>
                </p:oleObj>
              </mc:Choice>
              <mc:Fallback>
                <p:oleObj name="Worksheet" r:id="rId4" imgW="4076789" imgH="157155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86106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3"/>
          <p:cNvSpPr>
            <a:spLocks noGrp="1" noChangeArrowheads="1"/>
          </p:cNvSpPr>
          <p:nvPr>
            <p:ph type="title"/>
          </p:nvPr>
        </p:nvSpPr>
        <p:spPr/>
        <p:txBody>
          <a:bodyPr lIns="90488" tIns="44450" rIns="90488" bIns="44450">
            <a:normAutofit fontScale="90000"/>
          </a:bodyPr>
          <a:lstStyle/>
          <a:p>
            <a:pPr eaLnBrk="1" hangingPunct="1">
              <a:defRPr/>
            </a:pPr>
            <a:r>
              <a:rPr lang="en-US" dirty="0" smtClean="0"/>
              <a:t>Ending Finished Goods Inventory Budget</a:t>
            </a:r>
          </a:p>
        </p:txBody>
      </p:sp>
      <p:sp>
        <p:nvSpPr>
          <p:cNvPr id="416772" name="Rectangle 4"/>
          <p:cNvSpPr>
            <a:spLocks noChangeArrowheads="1"/>
          </p:cNvSpPr>
          <p:nvPr/>
        </p:nvSpPr>
        <p:spPr bwMode="auto">
          <a:xfrm>
            <a:off x="4306888" y="2208213"/>
            <a:ext cx="2768600" cy="406400"/>
          </a:xfrm>
          <a:prstGeom prst="rect">
            <a:avLst/>
          </a:prstGeom>
          <a:noFill/>
          <a:ln w="50800">
            <a:solidFill>
              <a:srgbClr val="FC0128"/>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416773" name="Line 5"/>
          <p:cNvSpPr>
            <a:spLocks noChangeShapeType="1"/>
          </p:cNvSpPr>
          <p:nvPr/>
        </p:nvSpPr>
        <p:spPr bwMode="auto">
          <a:xfrm flipV="1">
            <a:off x="5703888" y="2633663"/>
            <a:ext cx="0" cy="2527300"/>
          </a:xfrm>
          <a:prstGeom prst="line">
            <a:avLst/>
          </a:prstGeom>
          <a:noFill/>
          <a:ln w="28575">
            <a:solidFill>
              <a:srgbClr val="FC0128"/>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416774" name="Rectangle 6"/>
          <p:cNvSpPr>
            <a:spLocks noChangeArrowheads="1"/>
          </p:cNvSpPr>
          <p:nvPr/>
        </p:nvSpPr>
        <p:spPr bwMode="auto">
          <a:xfrm>
            <a:off x="4030663" y="5089525"/>
            <a:ext cx="3398837" cy="831850"/>
          </a:xfrm>
          <a:prstGeom prst="rect">
            <a:avLst/>
          </a:prstGeom>
          <a:solidFill>
            <a:srgbClr val="006600"/>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Direct materials</a:t>
            </a:r>
          </a:p>
          <a:p>
            <a:pPr algn="ctr">
              <a:defRPr/>
            </a:pPr>
            <a:r>
              <a:rPr lang="en-US" sz="2400" dirty="0">
                <a:solidFill>
                  <a:srgbClr val="FFFFCC"/>
                </a:solidFill>
                <a:effectLst>
                  <a:outerShdw blurRad="38100" dist="38100" dir="2700000" algn="tl">
                    <a:srgbClr val="000000"/>
                  </a:outerShdw>
                </a:effectLst>
                <a:latin typeface="Arial" charset="0"/>
              </a:rPr>
              <a:t>budget and information.</a:t>
            </a:r>
          </a:p>
        </p:txBody>
      </p:sp>
    </p:spTree>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p:cNvGraphicFramePr>
          <p:nvPr/>
        </p:nvGraphicFramePr>
        <p:xfrm>
          <a:off x="304800" y="1905000"/>
          <a:ext cx="8610600" cy="2971800"/>
        </p:xfrm>
        <a:graphic>
          <a:graphicData uri="http://schemas.openxmlformats.org/presentationml/2006/ole">
            <mc:AlternateContent xmlns:mc="http://schemas.openxmlformats.org/markup-compatibility/2006">
              <mc:Choice xmlns:v="urn:schemas-microsoft-com:vml" Requires="v">
                <p:oleObj spid="_x0000_s68615" name="Worksheet" r:id="rId4" imgW="4076789" imgH="1571553" progId="Excel.Sheet.8">
                  <p:embed/>
                </p:oleObj>
              </mc:Choice>
              <mc:Fallback>
                <p:oleObj name="Worksheet" r:id="rId4" imgW="4076789" imgH="157155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86106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3"/>
          <p:cNvSpPr>
            <a:spLocks noGrp="1" noChangeArrowheads="1"/>
          </p:cNvSpPr>
          <p:nvPr>
            <p:ph type="title"/>
          </p:nvPr>
        </p:nvSpPr>
        <p:spPr/>
        <p:txBody>
          <a:bodyPr lIns="90488" tIns="44450" rIns="90488" bIns="44450">
            <a:normAutofit fontScale="90000"/>
          </a:bodyPr>
          <a:lstStyle/>
          <a:p>
            <a:pPr eaLnBrk="1" hangingPunct="1">
              <a:defRPr/>
            </a:pPr>
            <a:r>
              <a:rPr lang="en-US" dirty="0" smtClean="0"/>
              <a:t>Ending Finished Goods Inventory Budget</a:t>
            </a:r>
          </a:p>
        </p:txBody>
      </p:sp>
      <p:sp>
        <p:nvSpPr>
          <p:cNvPr id="6148" name="Rectangle 4"/>
          <p:cNvSpPr>
            <a:spLocks noChangeArrowheads="1"/>
          </p:cNvSpPr>
          <p:nvPr/>
        </p:nvSpPr>
        <p:spPr bwMode="auto">
          <a:xfrm>
            <a:off x="4343400" y="2468563"/>
            <a:ext cx="2768600" cy="406400"/>
          </a:xfrm>
          <a:prstGeom prst="rect">
            <a:avLst/>
          </a:prstGeom>
          <a:noFill/>
          <a:ln w="50800">
            <a:solidFill>
              <a:srgbClr val="FC0128"/>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418821" name="Line 5"/>
          <p:cNvSpPr>
            <a:spLocks noChangeShapeType="1"/>
          </p:cNvSpPr>
          <p:nvPr/>
        </p:nvSpPr>
        <p:spPr bwMode="auto">
          <a:xfrm flipV="1">
            <a:off x="6019800" y="2894013"/>
            <a:ext cx="0" cy="2222500"/>
          </a:xfrm>
          <a:prstGeom prst="line">
            <a:avLst/>
          </a:prstGeom>
          <a:noFill/>
          <a:ln w="28575">
            <a:solidFill>
              <a:srgbClr val="FC0128"/>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
        <p:nvSpPr>
          <p:cNvPr id="418822" name="Rectangle 6"/>
          <p:cNvSpPr>
            <a:spLocks noChangeArrowheads="1"/>
          </p:cNvSpPr>
          <p:nvPr/>
        </p:nvSpPr>
        <p:spPr bwMode="auto">
          <a:xfrm>
            <a:off x="4419600" y="5099050"/>
            <a:ext cx="3200400" cy="466725"/>
          </a:xfrm>
          <a:prstGeom prst="rect">
            <a:avLst/>
          </a:prstGeom>
          <a:solidFill>
            <a:srgbClr val="006600"/>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Direct labor budget.</a:t>
            </a:r>
          </a:p>
        </p:txBody>
      </p:sp>
    </p:spTree>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p:cNvGraphicFramePr>
          <p:nvPr/>
        </p:nvGraphicFramePr>
        <p:xfrm>
          <a:off x="76200" y="1905000"/>
          <a:ext cx="8980488" cy="3055938"/>
        </p:xfrm>
        <a:graphic>
          <a:graphicData uri="http://schemas.openxmlformats.org/presentationml/2006/ole">
            <mc:AlternateContent xmlns:mc="http://schemas.openxmlformats.org/markup-compatibility/2006">
              <mc:Choice xmlns:v="urn:schemas-microsoft-com:vml" Requires="v">
                <p:oleObj spid="_x0000_s69644" name="Worksheet" r:id="rId4" imgW="4251892" imgH="1615464" progId="Excel.Sheet.8">
                  <p:embed/>
                </p:oleObj>
              </mc:Choice>
              <mc:Fallback>
                <p:oleObj name="Worksheet" r:id="rId4" imgW="4251892" imgH="161546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05000"/>
                        <a:ext cx="8980488" cy="305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Grp="1" noChangeArrowheads="1"/>
          </p:cNvSpPr>
          <p:nvPr>
            <p:ph type="title"/>
          </p:nvPr>
        </p:nvSpPr>
        <p:spPr/>
        <p:txBody>
          <a:bodyPr lIns="90488" tIns="44450" rIns="90488" bIns="44450">
            <a:normAutofit fontScale="90000"/>
          </a:bodyPr>
          <a:lstStyle/>
          <a:p>
            <a:pPr eaLnBrk="1" hangingPunct="1">
              <a:defRPr/>
            </a:pPr>
            <a:r>
              <a:rPr lang="en-US" dirty="0" smtClean="0"/>
              <a:t>Ending Finished Goods Inventory Budget</a:t>
            </a:r>
          </a:p>
        </p:txBody>
      </p:sp>
      <p:grpSp>
        <p:nvGrpSpPr>
          <p:cNvPr id="69636" name="Group 4"/>
          <p:cNvGrpSpPr>
            <a:grpSpLocks/>
          </p:cNvGrpSpPr>
          <p:nvPr/>
        </p:nvGrpSpPr>
        <p:grpSpPr bwMode="auto">
          <a:xfrm>
            <a:off x="1981200" y="3124200"/>
            <a:ext cx="6781800" cy="2743200"/>
            <a:chOff x="1248" y="1968"/>
            <a:chExt cx="4272" cy="1728"/>
          </a:xfrm>
        </p:grpSpPr>
        <p:sp>
          <p:nvSpPr>
            <p:cNvPr id="420869" name="Line 5"/>
            <p:cNvSpPr>
              <a:spLocks noChangeShapeType="1"/>
            </p:cNvSpPr>
            <p:nvPr/>
          </p:nvSpPr>
          <p:spPr bwMode="auto">
            <a:xfrm flipH="1" flipV="1">
              <a:off x="4176" y="1968"/>
              <a:ext cx="432" cy="1344"/>
            </a:xfrm>
            <a:prstGeom prst="line">
              <a:avLst/>
            </a:prstGeom>
            <a:noFill/>
            <a:ln w="381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ndParaRPr>
            </a:p>
          </p:txBody>
        </p:sp>
        <p:grpSp>
          <p:nvGrpSpPr>
            <p:cNvPr id="69638" name="Group 6"/>
            <p:cNvGrpSpPr>
              <a:grpSpLocks/>
            </p:cNvGrpSpPr>
            <p:nvPr/>
          </p:nvGrpSpPr>
          <p:grpSpPr bwMode="auto">
            <a:xfrm>
              <a:off x="1248" y="3216"/>
              <a:ext cx="4272" cy="480"/>
              <a:chOff x="528" y="3696"/>
              <a:chExt cx="4272" cy="480"/>
            </a:xfrm>
          </p:grpSpPr>
          <p:sp>
            <p:nvSpPr>
              <p:cNvPr id="420871" name="Rectangle 7"/>
              <p:cNvSpPr>
                <a:spLocks noChangeArrowheads="1"/>
              </p:cNvSpPr>
              <p:nvPr/>
            </p:nvSpPr>
            <p:spPr bwMode="auto">
              <a:xfrm>
                <a:off x="528" y="3696"/>
                <a:ext cx="4272" cy="480"/>
              </a:xfrm>
              <a:prstGeom prst="rect">
                <a:avLst/>
              </a:prstGeom>
              <a:solidFill>
                <a:schemeClr val="accent4">
                  <a:lumMod val="75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dirty="0">
                  <a:latin typeface="Arial" charset="0"/>
                </a:endParaRPr>
              </a:p>
            </p:txBody>
          </p:sp>
          <p:grpSp>
            <p:nvGrpSpPr>
              <p:cNvPr id="69640" name="Group 8"/>
              <p:cNvGrpSpPr>
                <a:grpSpLocks/>
              </p:cNvGrpSpPr>
              <p:nvPr/>
            </p:nvGrpSpPr>
            <p:grpSpPr bwMode="auto">
              <a:xfrm>
                <a:off x="618" y="3715"/>
                <a:ext cx="4088" cy="442"/>
                <a:chOff x="374" y="3367"/>
                <a:chExt cx="4088" cy="442"/>
              </a:xfrm>
            </p:grpSpPr>
            <p:sp>
              <p:nvSpPr>
                <p:cNvPr id="69641" name="Text Box 9"/>
                <p:cNvSpPr txBox="1">
                  <a:spLocks noChangeArrowheads="1"/>
                </p:cNvSpPr>
                <p:nvPr/>
              </p:nvSpPr>
              <p:spPr bwMode="auto">
                <a:xfrm>
                  <a:off x="374" y="3367"/>
                  <a:ext cx="264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000">
                      <a:solidFill>
                        <a:srgbClr val="FFFF00"/>
                      </a:solidFill>
                    </a:rPr>
                    <a:t>Total mfg. OH for quarter  $251,000</a:t>
                  </a:r>
                  <a:br>
                    <a:rPr lang="en-US" altLang="en-US" sz="2000">
                      <a:solidFill>
                        <a:srgbClr val="FFFF00"/>
                      </a:solidFill>
                    </a:rPr>
                  </a:br>
                  <a:r>
                    <a:rPr lang="en-US" altLang="en-US" sz="2000">
                      <a:solidFill>
                        <a:srgbClr val="FFFF00"/>
                      </a:solidFill>
                    </a:rPr>
                    <a:t>Total labor hours required    5,050</a:t>
                  </a:r>
                </a:p>
              </p:txBody>
            </p:sp>
            <p:sp>
              <p:nvSpPr>
                <p:cNvPr id="69642" name="Line 10"/>
                <p:cNvSpPr>
                  <a:spLocks noChangeShapeType="1"/>
                </p:cNvSpPr>
                <p:nvPr/>
              </p:nvSpPr>
              <p:spPr bwMode="auto">
                <a:xfrm>
                  <a:off x="414" y="3591"/>
                  <a:ext cx="259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3" name="Text Box 11"/>
                <p:cNvSpPr txBox="1">
                  <a:spLocks noChangeArrowheads="1"/>
                </p:cNvSpPr>
                <p:nvPr/>
              </p:nvSpPr>
              <p:spPr bwMode="auto">
                <a:xfrm>
                  <a:off x="3024" y="3463"/>
                  <a:ext cx="14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000">
                      <a:solidFill>
                        <a:srgbClr val="FFFF00"/>
                      </a:solidFill>
                    </a:rPr>
                    <a:t>=  $49.70 per hour</a:t>
                  </a:r>
                </a:p>
              </p:txBody>
            </p:sp>
          </p:grpSp>
        </p:grpSp>
      </p:grpSp>
    </p:spTree>
  </p:cSld>
  <p:clrMapOvr>
    <a:masterClrMapping/>
  </p:clrMapOvr>
  <p:transition>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p:cNvGraphicFramePr>
          <p:nvPr/>
        </p:nvGraphicFramePr>
        <p:xfrm>
          <a:off x="304800" y="1905000"/>
          <a:ext cx="8610600" cy="2971800"/>
        </p:xfrm>
        <a:graphic>
          <a:graphicData uri="http://schemas.openxmlformats.org/presentationml/2006/ole">
            <mc:AlternateContent xmlns:mc="http://schemas.openxmlformats.org/markup-compatibility/2006">
              <mc:Choice xmlns:v="urn:schemas-microsoft-com:vml" Requires="v">
                <p:oleObj spid="_x0000_s70663" name="Worksheet" r:id="rId4" imgW="4076789" imgH="1571553" progId="Excel.Sheet.8">
                  <p:embed/>
                </p:oleObj>
              </mc:Choice>
              <mc:Fallback>
                <p:oleObj name="Worksheet" r:id="rId4" imgW="4076789" imgH="157155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86106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Rectangle 3"/>
          <p:cNvSpPr>
            <a:spLocks noGrp="1" noChangeArrowheads="1"/>
          </p:cNvSpPr>
          <p:nvPr>
            <p:ph type="title"/>
          </p:nvPr>
        </p:nvSpPr>
        <p:spPr/>
        <p:txBody>
          <a:bodyPr lIns="90488" tIns="44450" rIns="90488" bIns="44450">
            <a:normAutofit fontScale="90000"/>
          </a:bodyPr>
          <a:lstStyle/>
          <a:p>
            <a:pPr eaLnBrk="1" hangingPunct="1">
              <a:defRPr/>
            </a:pPr>
            <a:r>
              <a:rPr lang="en-US" dirty="0" smtClean="0"/>
              <a:t>Ending Finished Goods Inventory Budget</a:t>
            </a:r>
          </a:p>
        </p:txBody>
      </p:sp>
      <p:sp>
        <p:nvSpPr>
          <p:cNvPr id="70660" name="Rectangle 4"/>
          <p:cNvSpPr>
            <a:spLocks noChangeArrowheads="1"/>
          </p:cNvSpPr>
          <p:nvPr/>
        </p:nvSpPr>
        <p:spPr bwMode="auto">
          <a:xfrm>
            <a:off x="7543800" y="3733800"/>
            <a:ext cx="914400" cy="381000"/>
          </a:xfrm>
          <a:prstGeom prst="rect">
            <a:avLst/>
          </a:prstGeom>
          <a:noFill/>
          <a:ln w="31750">
            <a:solidFill>
              <a:srgbClr val="FC0128"/>
            </a:solidFill>
            <a:miter lim="800000"/>
            <a:headEnd/>
            <a:tailEnd/>
          </a:ln>
          <a:effectLst>
            <a:outerShdw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22917" name="Rectangle 5"/>
          <p:cNvSpPr>
            <a:spLocks noChangeArrowheads="1"/>
          </p:cNvSpPr>
          <p:nvPr/>
        </p:nvSpPr>
        <p:spPr bwMode="auto">
          <a:xfrm>
            <a:off x="4114800" y="5105400"/>
            <a:ext cx="3624263" cy="466725"/>
          </a:xfrm>
          <a:prstGeom prst="rect">
            <a:avLst/>
          </a:prstGeom>
          <a:solidFill>
            <a:srgbClr val="006600"/>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Production Budget.</a:t>
            </a:r>
          </a:p>
        </p:txBody>
      </p:sp>
      <p:sp>
        <p:nvSpPr>
          <p:cNvPr id="422918" name="Line 6"/>
          <p:cNvSpPr>
            <a:spLocks noChangeShapeType="1"/>
          </p:cNvSpPr>
          <p:nvPr/>
        </p:nvSpPr>
        <p:spPr bwMode="auto">
          <a:xfrm flipV="1">
            <a:off x="5791200" y="4108450"/>
            <a:ext cx="1587500" cy="1003300"/>
          </a:xfrm>
          <a:prstGeom prst="line">
            <a:avLst/>
          </a:prstGeom>
          <a:noFill/>
          <a:ln w="28575">
            <a:solidFill>
              <a:srgbClr val="FC0128"/>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spTree>
  </p:cSld>
  <p:clrMapOvr>
    <a:masterClrMapping/>
  </p:clrMapOvr>
  <p:transition>
    <p:strips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lIns="90488" tIns="44450" rIns="90488" bIns="44450"/>
          <a:lstStyle/>
          <a:p>
            <a:pPr eaLnBrk="1" hangingPunct="1"/>
            <a:r>
              <a:rPr lang="en-US" altLang="en-US" smtClean="0"/>
              <a:t>Learning Objective 7</a:t>
            </a:r>
          </a:p>
        </p:txBody>
      </p:sp>
      <p:sp>
        <p:nvSpPr>
          <p:cNvPr id="5" name="Text Box 13"/>
          <p:cNvSpPr txBox="1">
            <a:spLocks noChangeArrowheads="1"/>
          </p:cNvSpPr>
          <p:nvPr/>
        </p:nvSpPr>
        <p:spPr bwMode="auto">
          <a:xfrm>
            <a:off x="1905000" y="2514600"/>
            <a:ext cx="5334000" cy="1662113"/>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selling and administrative expense budget. </a:t>
            </a:r>
          </a:p>
        </p:txBody>
      </p:sp>
    </p:spTree>
  </p:cSld>
  <p:clrMapOvr>
    <a:masterClrMapping/>
  </p:clrMapOvr>
  <p:transition>
    <p:strips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Selling and Administrative Expense Budget</a:t>
            </a:r>
          </a:p>
        </p:txBody>
      </p:sp>
      <p:sp>
        <p:nvSpPr>
          <p:cNvPr id="424963" name="Rectangle 3"/>
          <p:cNvSpPr>
            <a:spLocks noGrp="1" noChangeArrowheads="1"/>
          </p:cNvSpPr>
          <p:nvPr>
            <p:ph type="body" idx="1"/>
          </p:nvPr>
        </p:nvSpPr>
        <p:spPr>
          <a:xfrm>
            <a:off x="228600" y="1752600"/>
            <a:ext cx="8763000" cy="4876800"/>
          </a:xfrm>
          <a:solidFill>
            <a:schemeClr val="bg2">
              <a:lumMod val="25000"/>
            </a:schemeClr>
          </a:solidFill>
          <a:ln w="12700">
            <a:solidFill>
              <a:schemeClr val="tx1"/>
            </a:solidFill>
          </a:ln>
        </p:spPr>
        <p:txBody>
          <a:bodyPr lIns="90488" tIns="44450" rIns="90488" bIns="44450"/>
          <a:lstStyle/>
          <a:p>
            <a:pPr eaLnBrk="1" hangingPunct="1">
              <a:lnSpc>
                <a:spcPct val="95000"/>
              </a:lnSpc>
              <a:spcBef>
                <a:spcPct val="40000"/>
              </a:spcBef>
              <a:buClr>
                <a:srgbClr val="FFFF00"/>
              </a:buClr>
              <a:defRPr/>
            </a:pPr>
            <a:r>
              <a:rPr lang="en-US" sz="2400" dirty="0" smtClean="0">
                <a:solidFill>
                  <a:schemeClr val="bg1"/>
                </a:solidFill>
                <a:effectLst>
                  <a:outerShdw blurRad="38100" dist="38100" dir="2700000" algn="tl">
                    <a:srgbClr val="000000"/>
                  </a:outerShdw>
                </a:effectLst>
                <a:cs typeface="Arial" pitchFamily="34" charset="0"/>
              </a:rPr>
              <a:t>At Royal, the selling and administrative expense budget is divided into variable and fixed components.</a:t>
            </a:r>
          </a:p>
          <a:p>
            <a:pPr eaLnBrk="1" hangingPunct="1">
              <a:lnSpc>
                <a:spcPct val="95000"/>
              </a:lnSpc>
              <a:spcBef>
                <a:spcPct val="40000"/>
              </a:spcBef>
              <a:buClr>
                <a:srgbClr val="FFFF00"/>
              </a:buClr>
              <a:defRPr/>
            </a:pPr>
            <a:r>
              <a:rPr lang="en-US" sz="2400" dirty="0" smtClean="0">
                <a:solidFill>
                  <a:schemeClr val="bg1"/>
                </a:solidFill>
                <a:effectLst>
                  <a:outerShdw blurRad="38100" dist="38100" dir="2700000" algn="tl">
                    <a:srgbClr val="000000"/>
                  </a:outerShdw>
                </a:effectLst>
                <a:cs typeface="Arial" pitchFamily="34" charset="0"/>
              </a:rPr>
              <a:t>The </a:t>
            </a:r>
            <a:r>
              <a:rPr lang="en-US" sz="2400" dirty="0" smtClean="0">
                <a:solidFill>
                  <a:srgbClr val="FFFF00"/>
                </a:solidFill>
                <a:effectLst>
                  <a:outerShdw blurRad="38100" dist="38100" dir="2700000" algn="tl">
                    <a:srgbClr val="000000"/>
                  </a:outerShdw>
                </a:effectLst>
                <a:cs typeface="Arial" pitchFamily="34" charset="0"/>
              </a:rPr>
              <a:t>variable</a:t>
            </a:r>
            <a:r>
              <a:rPr lang="en-US" sz="2400" dirty="0" smtClean="0">
                <a:solidFill>
                  <a:schemeClr val="bg1"/>
                </a:solidFill>
                <a:effectLst>
                  <a:outerShdw blurRad="38100" dist="38100" dir="2700000" algn="tl">
                    <a:srgbClr val="000000"/>
                  </a:outerShdw>
                </a:effectLst>
                <a:cs typeface="Arial" pitchFamily="34" charset="0"/>
              </a:rPr>
              <a:t> selling and administrative expenses are $0.50 per unit sold.</a:t>
            </a:r>
          </a:p>
          <a:p>
            <a:pPr eaLnBrk="1" hangingPunct="1">
              <a:lnSpc>
                <a:spcPct val="95000"/>
              </a:lnSpc>
              <a:spcBef>
                <a:spcPct val="40000"/>
              </a:spcBef>
              <a:buClr>
                <a:srgbClr val="FFFF00"/>
              </a:buClr>
              <a:defRPr/>
            </a:pPr>
            <a:r>
              <a:rPr lang="en-US" sz="2400" dirty="0" smtClean="0">
                <a:solidFill>
                  <a:srgbClr val="FFFF00"/>
                </a:solidFill>
                <a:effectLst>
                  <a:outerShdw blurRad="38100" dist="38100" dir="2700000" algn="tl">
                    <a:srgbClr val="000000"/>
                  </a:outerShdw>
                </a:effectLst>
                <a:cs typeface="Arial" pitchFamily="34" charset="0"/>
              </a:rPr>
              <a:t>Fixed</a:t>
            </a:r>
            <a:r>
              <a:rPr lang="en-US" sz="2400" dirty="0" smtClean="0">
                <a:solidFill>
                  <a:schemeClr val="bg1"/>
                </a:solidFill>
                <a:effectLst>
                  <a:outerShdw blurRad="38100" dist="38100" dir="2700000" algn="tl">
                    <a:srgbClr val="000000"/>
                  </a:outerShdw>
                </a:effectLst>
                <a:cs typeface="Arial" pitchFamily="34" charset="0"/>
              </a:rPr>
              <a:t> selling and administrative expenses are $70,000 per month.</a:t>
            </a:r>
          </a:p>
          <a:p>
            <a:pPr eaLnBrk="1" hangingPunct="1">
              <a:lnSpc>
                <a:spcPct val="95000"/>
              </a:lnSpc>
              <a:spcBef>
                <a:spcPct val="40000"/>
              </a:spcBef>
              <a:buClr>
                <a:srgbClr val="FFFF00"/>
              </a:buClr>
              <a:defRPr/>
            </a:pPr>
            <a:r>
              <a:rPr lang="en-US" sz="2400" dirty="0" smtClean="0">
                <a:solidFill>
                  <a:schemeClr val="bg1"/>
                </a:solidFill>
                <a:effectLst>
                  <a:outerShdw blurRad="38100" dist="38100" dir="2700000" algn="tl">
                    <a:srgbClr val="000000"/>
                  </a:outerShdw>
                </a:effectLst>
                <a:cs typeface="Arial" pitchFamily="34" charset="0"/>
              </a:rPr>
              <a:t>The fixed selling and administrative expenses include $10,000 in costs – primarily depreciation – that are not cash outflows of the current month.</a:t>
            </a:r>
          </a:p>
          <a:p>
            <a:pPr algn="ctr" eaLnBrk="1" hangingPunct="1">
              <a:lnSpc>
                <a:spcPct val="95000"/>
              </a:lnSpc>
              <a:spcBef>
                <a:spcPct val="40000"/>
              </a:spcBef>
              <a:buClr>
                <a:srgbClr val="FFFF00"/>
              </a:buClr>
              <a:buFont typeface="Times"/>
              <a:buNone/>
              <a:defRPr/>
            </a:pPr>
            <a:r>
              <a:rPr lang="en-US" sz="2000" dirty="0" smtClean="0">
                <a:solidFill>
                  <a:srgbClr val="FFFF00"/>
                </a:solidFill>
                <a:effectLst>
                  <a:outerShdw blurRad="38100" dist="38100" dir="2700000" algn="tl">
                    <a:srgbClr val="000000"/>
                  </a:outerShdw>
                </a:effectLst>
                <a:cs typeface="Arial" pitchFamily="34" charset="0"/>
              </a:rPr>
              <a:t/>
            </a:r>
            <a:br>
              <a:rPr lang="en-US" sz="2000" dirty="0" smtClean="0">
                <a:solidFill>
                  <a:srgbClr val="FFFF00"/>
                </a:solidFill>
                <a:effectLst>
                  <a:outerShdw blurRad="38100" dist="38100" dir="2700000" algn="tl">
                    <a:srgbClr val="000000"/>
                  </a:outerShdw>
                </a:effectLst>
                <a:cs typeface="Arial" pitchFamily="34" charset="0"/>
              </a:rPr>
            </a:br>
            <a:r>
              <a:rPr lang="en-US" sz="2400" dirty="0" smtClean="0">
                <a:solidFill>
                  <a:srgbClr val="FFFF00"/>
                </a:solidFill>
                <a:effectLst>
                  <a:outerShdw blurRad="38100" dist="38100" dir="2700000" algn="tl">
                    <a:srgbClr val="000000"/>
                  </a:outerShdw>
                </a:effectLst>
                <a:cs typeface="Arial" pitchFamily="34" charset="0"/>
              </a:rPr>
              <a:t>Let’s prepare the company’s selling and administrative expense budget.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wipe(up)">
                                      <p:cBhvr>
                                        <p:cTn id="7" dur="500"/>
                                        <p:tgtEl>
                                          <p:spTgt spid="42496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4963">
                                            <p:txEl>
                                              <p:pRg st="1" end="1"/>
                                            </p:txEl>
                                          </p:spTgt>
                                        </p:tgtEl>
                                        <p:attrNameLst>
                                          <p:attrName>style.visibility</p:attrName>
                                        </p:attrNameLst>
                                      </p:cBhvr>
                                      <p:to>
                                        <p:strVal val="visible"/>
                                      </p:to>
                                    </p:set>
                                    <p:animEffect transition="in" filter="wipe(up)">
                                      <p:cBhvr>
                                        <p:cTn id="11" dur="500"/>
                                        <p:tgtEl>
                                          <p:spTgt spid="424963">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4963">
                                            <p:txEl>
                                              <p:pRg st="2" end="2"/>
                                            </p:txEl>
                                          </p:spTgt>
                                        </p:tgtEl>
                                        <p:attrNameLst>
                                          <p:attrName>style.visibility</p:attrName>
                                        </p:attrNameLst>
                                      </p:cBhvr>
                                      <p:to>
                                        <p:strVal val="visible"/>
                                      </p:to>
                                    </p:set>
                                    <p:animEffect transition="in" filter="wipe(up)">
                                      <p:cBhvr>
                                        <p:cTn id="15" dur="500"/>
                                        <p:tgtEl>
                                          <p:spTgt spid="424963">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24963">
                                            <p:txEl>
                                              <p:pRg st="3" end="3"/>
                                            </p:txEl>
                                          </p:spTgt>
                                        </p:tgtEl>
                                        <p:attrNameLst>
                                          <p:attrName>style.visibility</p:attrName>
                                        </p:attrNameLst>
                                      </p:cBhvr>
                                      <p:to>
                                        <p:strVal val="visible"/>
                                      </p:to>
                                    </p:set>
                                    <p:animEffect transition="in" filter="wipe(up)">
                                      <p:cBhvr>
                                        <p:cTn id="19" dur="500"/>
                                        <p:tgtEl>
                                          <p:spTgt spid="424963">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24963">
                                            <p:txEl>
                                              <p:pRg st="4" end="4"/>
                                            </p:txEl>
                                          </p:spTgt>
                                        </p:tgtEl>
                                        <p:attrNameLst>
                                          <p:attrName>style.visibility</p:attrName>
                                        </p:attrNameLst>
                                      </p:cBhvr>
                                      <p:to>
                                        <p:strVal val="visible"/>
                                      </p:to>
                                    </p:set>
                                    <p:animEffect transition="in" filter="wipe(up)">
                                      <p:cBhvr>
                                        <p:cTn id="23" dur="500"/>
                                        <p:tgtEl>
                                          <p:spTgt spid="424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Line 8"/>
          <p:cNvSpPr>
            <a:spLocks noChangeShapeType="1"/>
          </p:cNvSpPr>
          <p:nvPr/>
        </p:nvSpPr>
        <p:spPr bwMode="auto">
          <a:xfrm>
            <a:off x="787400" y="2743200"/>
            <a:ext cx="8026400" cy="0"/>
          </a:xfrm>
          <a:prstGeom prst="line">
            <a:avLst/>
          </a:prstGeom>
          <a:noFill/>
          <a:ln w="50800">
            <a:solidFill>
              <a:schemeClr val="accent3">
                <a:lumMod val="60000"/>
                <a:lumOff val="40000"/>
              </a:schemeClr>
            </a:solidFill>
            <a:round/>
            <a:headEnd/>
            <a:tailEnd type="triangle" w="med" len="med"/>
          </a:ln>
          <a:effectLst>
            <a:outerShdw blurRad="50800" dist="38100" dir="2700000" algn="tl" rotWithShape="0">
              <a:prstClr val="black">
                <a:alpha val="40000"/>
              </a:prstClr>
            </a:outerShdw>
          </a:effectLst>
        </p:spPr>
        <p:txBody>
          <a:bodyPr wrap="none" anchor="ctr"/>
          <a:lstStyle/>
          <a:p>
            <a:pPr>
              <a:defRPr/>
            </a:pPr>
            <a:endParaRPr lang="en-US" dirty="0"/>
          </a:p>
        </p:txBody>
      </p:sp>
      <p:sp>
        <p:nvSpPr>
          <p:cNvPr id="9219" name="Rectangle 2"/>
          <p:cNvSpPr>
            <a:spLocks noGrp="1" noChangeArrowheads="1"/>
          </p:cNvSpPr>
          <p:nvPr>
            <p:ph type="title"/>
          </p:nvPr>
        </p:nvSpPr>
        <p:spPr/>
        <p:txBody>
          <a:bodyPr lIns="90488" tIns="44450" rIns="90488" bIns="44450"/>
          <a:lstStyle/>
          <a:p>
            <a:pPr eaLnBrk="1" hangingPunct="1"/>
            <a:r>
              <a:rPr lang="en-US" altLang="en-US" smtClean="0"/>
              <a:t>Choosing the Budget Period</a:t>
            </a:r>
          </a:p>
        </p:txBody>
      </p:sp>
      <p:sp>
        <p:nvSpPr>
          <p:cNvPr id="9220" name="Line 3"/>
          <p:cNvSpPr>
            <a:spLocks noChangeShapeType="1"/>
          </p:cNvSpPr>
          <p:nvPr/>
        </p:nvSpPr>
        <p:spPr bwMode="auto">
          <a:xfrm>
            <a:off x="762000" y="2514600"/>
            <a:ext cx="0" cy="558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4"/>
          <p:cNvSpPr>
            <a:spLocks noChangeShapeType="1"/>
          </p:cNvSpPr>
          <p:nvPr/>
        </p:nvSpPr>
        <p:spPr bwMode="auto">
          <a:xfrm>
            <a:off x="3200400" y="2514600"/>
            <a:ext cx="0" cy="558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2" name="Line 5"/>
          <p:cNvSpPr>
            <a:spLocks noChangeShapeType="1"/>
          </p:cNvSpPr>
          <p:nvPr/>
        </p:nvSpPr>
        <p:spPr bwMode="auto">
          <a:xfrm>
            <a:off x="5638800" y="2514600"/>
            <a:ext cx="0" cy="558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4374" name="Rectangle 6"/>
          <p:cNvSpPr>
            <a:spLocks noChangeArrowheads="1"/>
          </p:cNvSpPr>
          <p:nvPr/>
        </p:nvSpPr>
        <p:spPr bwMode="auto">
          <a:xfrm>
            <a:off x="687388" y="1828800"/>
            <a:ext cx="2546350" cy="423863"/>
          </a:xfrm>
          <a:prstGeom prst="rect">
            <a:avLst/>
          </a:prstGeom>
          <a:noFill/>
          <a:ln w="12700">
            <a:noFill/>
            <a:miter lim="800000"/>
            <a:headEnd/>
            <a:tailEnd/>
          </a:ln>
          <a:effectLst/>
        </p:spPr>
        <p:txBody>
          <a:bodyPr wrap="none" lIns="90488" tIns="44450" rIns="90488" bIns="44450">
            <a:spAutoFit/>
          </a:bodyPr>
          <a:lstStyle/>
          <a:p>
            <a:pPr algn="ctr">
              <a:defRPr/>
            </a:pPr>
            <a:r>
              <a:rPr lang="en-US" sz="2200" b="1" dirty="0">
                <a:solidFill>
                  <a:srgbClr val="006600"/>
                </a:solidFill>
                <a:effectLst>
                  <a:outerShdw blurRad="38100" dist="38100" dir="2700000" algn="tl">
                    <a:srgbClr val="000000"/>
                  </a:outerShdw>
                </a:effectLst>
                <a:latin typeface="Arial" charset="0"/>
              </a:rPr>
              <a:t>Operating Budget</a:t>
            </a:r>
          </a:p>
        </p:txBody>
      </p:sp>
      <p:sp>
        <p:nvSpPr>
          <p:cNvPr id="9224" name="Line 7"/>
          <p:cNvSpPr>
            <a:spLocks noChangeShapeType="1"/>
          </p:cNvSpPr>
          <p:nvPr/>
        </p:nvSpPr>
        <p:spPr bwMode="auto">
          <a:xfrm>
            <a:off x="8153400" y="2514600"/>
            <a:ext cx="0" cy="558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5" name="Rectangle 9"/>
          <p:cNvSpPr>
            <a:spLocks noChangeArrowheads="1"/>
          </p:cNvSpPr>
          <p:nvPr/>
        </p:nvSpPr>
        <p:spPr bwMode="auto">
          <a:xfrm>
            <a:off x="360363" y="3200400"/>
            <a:ext cx="809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200" b="1"/>
              <a:t>2014</a:t>
            </a:r>
          </a:p>
        </p:txBody>
      </p:sp>
      <p:sp>
        <p:nvSpPr>
          <p:cNvPr id="9226" name="Rectangle 10"/>
          <p:cNvSpPr>
            <a:spLocks noChangeArrowheads="1"/>
          </p:cNvSpPr>
          <p:nvPr/>
        </p:nvSpPr>
        <p:spPr bwMode="auto">
          <a:xfrm>
            <a:off x="2798763" y="3200400"/>
            <a:ext cx="809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200" b="1"/>
              <a:t>2015</a:t>
            </a:r>
          </a:p>
        </p:txBody>
      </p:sp>
      <p:sp>
        <p:nvSpPr>
          <p:cNvPr id="9227" name="Rectangle 11"/>
          <p:cNvSpPr>
            <a:spLocks noChangeArrowheads="1"/>
          </p:cNvSpPr>
          <p:nvPr/>
        </p:nvSpPr>
        <p:spPr bwMode="auto">
          <a:xfrm>
            <a:off x="5237163" y="3200400"/>
            <a:ext cx="809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200" b="1"/>
              <a:t>2016</a:t>
            </a:r>
          </a:p>
        </p:txBody>
      </p:sp>
      <p:sp>
        <p:nvSpPr>
          <p:cNvPr id="9228" name="Rectangle 12"/>
          <p:cNvSpPr>
            <a:spLocks noChangeArrowheads="1"/>
          </p:cNvSpPr>
          <p:nvPr/>
        </p:nvSpPr>
        <p:spPr bwMode="auto">
          <a:xfrm>
            <a:off x="7745413" y="3200400"/>
            <a:ext cx="809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200" b="1"/>
              <a:t>2017</a:t>
            </a:r>
          </a:p>
        </p:txBody>
      </p:sp>
      <p:sp>
        <p:nvSpPr>
          <p:cNvPr id="9229" name="Line 13"/>
          <p:cNvSpPr>
            <a:spLocks noChangeShapeType="1"/>
          </p:cNvSpPr>
          <p:nvPr/>
        </p:nvSpPr>
        <p:spPr bwMode="auto">
          <a:xfrm>
            <a:off x="1003300" y="2438400"/>
            <a:ext cx="1955800" cy="0"/>
          </a:xfrm>
          <a:prstGeom prst="line">
            <a:avLst/>
          </a:prstGeom>
          <a:noFill/>
          <a:ln w="25400">
            <a:solidFill>
              <a:srgbClr val="FF0000"/>
            </a:solidFill>
            <a:round/>
            <a:headEnd type="triangle" w="med" len="me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4382" name="Rectangle 14"/>
          <p:cNvSpPr>
            <a:spLocks noChangeArrowheads="1"/>
          </p:cNvSpPr>
          <p:nvPr/>
        </p:nvSpPr>
        <p:spPr bwMode="auto">
          <a:xfrm>
            <a:off x="76200" y="3810000"/>
            <a:ext cx="4343400" cy="2292350"/>
          </a:xfrm>
          <a:prstGeom prst="rect">
            <a:avLst/>
          </a:prstGeom>
          <a:solidFill>
            <a:srgbClr val="E4E9AF"/>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effectLst>
                  <a:outerShdw blurRad="38100" dist="38100" dir="2700000" algn="tl">
                    <a:srgbClr val="FFFFFF"/>
                  </a:outerShdw>
                </a:effectLst>
                <a:latin typeface="Arial" charset="0"/>
              </a:rPr>
              <a:t>Operating budgets ordinarily    </a:t>
            </a:r>
          </a:p>
          <a:p>
            <a:pPr algn="ctr">
              <a:defRPr/>
            </a:pPr>
            <a:r>
              <a:rPr lang="en-US" sz="2400" dirty="0">
                <a:effectLst>
                  <a:outerShdw blurRad="38100" dist="38100" dir="2700000" algn="tl">
                    <a:srgbClr val="FFFFFF"/>
                  </a:outerShdw>
                </a:effectLst>
                <a:latin typeface="Arial" charset="0"/>
              </a:rPr>
              <a:t>cover a one-year period</a:t>
            </a:r>
          </a:p>
          <a:p>
            <a:pPr algn="ctr">
              <a:defRPr/>
            </a:pPr>
            <a:r>
              <a:rPr lang="en-US" sz="2400" dirty="0">
                <a:effectLst>
                  <a:outerShdw blurRad="38100" dist="38100" dir="2700000" algn="tl">
                    <a:srgbClr val="FFFFFF"/>
                  </a:outerShdw>
                </a:effectLst>
                <a:latin typeface="Arial" charset="0"/>
              </a:rPr>
              <a:t>corresponding to a company’s fiscal year. Many companies divide their annual budget </a:t>
            </a:r>
          </a:p>
          <a:p>
            <a:pPr algn="ctr">
              <a:defRPr/>
            </a:pPr>
            <a:r>
              <a:rPr lang="en-US" sz="2400" dirty="0">
                <a:effectLst>
                  <a:outerShdw blurRad="38100" dist="38100" dir="2700000" algn="tl">
                    <a:srgbClr val="FFFFFF"/>
                  </a:outerShdw>
                </a:effectLst>
                <a:latin typeface="Arial" charset="0"/>
              </a:rPr>
              <a:t>into four quarters.</a:t>
            </a:r>
          </a:p>
        </p:txBody>
      </p:sp>
      <p:sp>
        <p:nvSpPr>
          <p:cNvPr id="314383" name="Rectangle 15"/>
          <p:cNvSpPr>
            <a:spLocks noChangeArrowheads="1"/>
          </p:cNvSpPr>
          <p:nvPr/>
        </p:nvSpPr>
        <p:spPr bwMode="auto">
          <a:xfrm>
            <a:off x="4495800" y="3992563"/>
            <a:ext cx="4598988" cy="1927225"/>
          </a:xfrm>
          <a:prstGeom prst="rect">
            <a:avLst/>
          </a:prstGeom>
          <a:solidFill>
            <a:schemeClr val="tx2"/>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FF"/>
                </a:solidFill>
                <a:effectLst>
                  <a:outerShdw blurRad="38100" dist="38100" dir="2700000" algn="tl">
                    <a:srgbClr val="000000"/>
                  </a:outerShdw>
                </a:effectLst>
                <a:latin typeface="Arial" charset="0"/>
              </a:rPr>
              <a:t>A continuous budget is a</a:t>
            </a:r>
            <a:br>
              <a:rPr lang="en-US" sz="2400" dirty="0">
                <a:solidFill>
                  <a:srgbClr val="FFFFFF"/>
                </a:solidFill>
                <a:effectLst>
                  <a:outerShdw blurRad="38100" dist="38100" dir="2700000" algn="tl">
                    <a:srgbClr val="000000"/>
                  </a:outerShdw>
                </a:effectLst>
                <a:latin typeface="Arial" charset="0"/>
              </a:rPr>
            </a:br>
            <a:r>
              <a:rPr lang="en-US" sz="2400" dirty="0">
                <a:solidFill>
                  <a:srgbClr val="FFFFFF"/>
                </a:solidFill>
                <a:effectLst>
                  <a:outerShdw blurRad="38100" dist="38100" dir="2700000" algn="tl">
                    <a:srgbClr val="000000"/>
                  </a:outerShdw>
                </a:effectLst>
                <a:latin typeface="Arial" charset="0"/>
              </a:rPr>
              <a:t>12-month budget that rolls</a:t>
            </a:r>
            <a:br>
              <a:rPr lang="en-US" sz="2400" dirty="0">
                <a:solidFill>
                  <a:srgbClr val="FFFFFF"/>
                </a:solidFill>
                <a:effectLst>
                  <a:outerShdw blurRad="38100" dist="38100" dir="2700000" algn="tl">
                    <a:srgbClr val="000000"/>
                  </a:outerShdw>
                </a:effectLst>
                <a:latin typeface="Arial" charset="0"/>
              </a:rPr>
            </a:br>
            <a:r>
              <a:rPr lang="en-US" sz="2400" dirty="0">
                <a:solidFill>
                  <a:srgbClr val="FFFFFF"/>
                </a:solidFill>
                <a:effectLst>
                  <a:outerShdw blurRad="38100" dist="38100" dir="2700000" algn="tl">
                    <a:srgbClr val="000000"/>
                  </a:outerShdw>
                </a:effectLst>
                <a:latin typeface="Arial" charset="0"/>
              </a:rPr>
              <a:t>forward one month (or quarter)</a:t>
            </a:r>
            <a:br>
              <a:rPr lang="en-US" sz="2400" dirty="0">
                <a:solidFill>
                  <a:srgbClr val="FFFFFF"/>
                </a:solidFill>
                <a:effectLst>
                  <a:outerShdw blurRad="38100" dist="38100" dir="2700000" algn="tl">
                    <a:srgbClr val="000000"/>
                  </a:outerShdw>
                </a:effectLst>
                <a:latin typeface="Arial" charset="0"/>
              </a:rPr>
            </a:br>
            <a:r>
              <a:rPr lang="en-US" sz="2400" dirty="0">
                <a:solidFill>
                  <a:srgbClr val="FFFFFF"/>
                </a:solidFill>
                <a:effectLst>
                  <a:outerShdw blurRad="38100" dist="38100" dir="2700000" algn="tl">
                    <a:srgbClr val="000000"/>
                  </a:outerShdw>
                </a:effectLst>
                <a:latin typeface="Arial" charset="0"/>
              </a:rPr>
              <a:t>as the current month (or quarter)</a:t>
            </a:r>
            <a:br>
              <a:rPr lang="en-US" sz="2400" dirty="0">
                <a:solidFill>
                  <a:srgbClr val="FFFFFF"/>
                </a:solidFill>
                <a:effectLst>
                  <a:outerShdw blurRad="38100" dist="38100" dir="2700000" algn="tl">
                    <a:srgbClr val="000000"/>
                  </a:outerShdw>
                </a:effectLst>
                <a:latin typeface="Arial" charset="0"/>
              </a:rPr>
            </a:br>
            <a:r>
              <a:rPr lang="en-US" sz="2400" dirty="0">
                <a:solidFill>
                  <a:srgbClr val="FFFFFF"/>
                </a:solidFill>
                <a:effectLst>
                  <a:outerShdw blurRad="38100" dist="38100" dir="2700000" algn="tl">
                    <a:srgbClr val="000000"/>
                  </a:outerShdw>
                </a:effectLst>
                <a:latin typeface="Arial" charset="0"/>
              </a:rPr>
              <a:t>is completed.</a:t>
            </a:r>
          </a:p>
        </p:txBody>
      </p:sp>
      <p:pic>
        <p:nvPicPr>
          <p:cNvPr id="28688" name="Picture 16" descr="C:\Documents and Settings\Jon A. Booker\Local Settings\Temporary Internet Files\Content.IE5\UHF00VSG\MCj04104070000[1].wmf"/>
          <p:cNvPicPr>
            <a:picLocks noChangeAspect="1" noChangeArrowheads="1"/>
          </p:cNvPicPr>
          <p:nvPr/>
        </p:nvPicPr>
        <p:blipFill>
          <a:blip r:embed="rId3"/>
          <a:srcRect/>
          <a:stretch>
            <a:fillRect/>
          </a:stretch>
        </p:blipFill>
        <p:spPr bwMode="auto">
          <a:xfrm>
            <a:off x="6248400" y="1338263"/>
            <a:ext cx="1389063" cy="1176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Selling and Administrative Expense Budget</a:t>
            </a:r>
          </a:p>
        </p:txBody>
      </p:sp>
      <p:pic>
        <p:nvPicPr>
          <p:cNvPr id="73731" name="Picture 3" descr="C9S&amp;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8991600" cy="4095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27012" name="Rectangle 4"/>
          <p:cNvSpPr>
            <a:spLocks noChangeArrowheads="1"/>
          </p:cNvSpPr>
          <p:nvPr/>
        </p:nvSpPr>
        <p:spPr bwMode="auto">
          <a:xfrm>
            <a:off x="1828800" y="5867400"/>
            <a:ext cx="5715000" cy="838200"/>
          </a:xfrm>
          <a:prstGeom prst="rect">
            <a:avLst/>
          </a:prstGeom>
          <a:solidFill>
            <a:schemeClr val="accent2">
              <a:lumMod val="50000"/>
            </a:schemeClr>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2400" dirty="0">
                <a:solidFill>
                  <a:schemeClr val="bg1"/>
                </a:solidFill>
                <a:effectLst>
                  <a:outerShdw blurRad="38100" dist="38100" dir="2700000" algn="tl">
                    <a:srgbClr val="000000"/>
                  </a:outerShdw>
                </a:effectLst>
                <a:latin typeface="Arial" charset="0"/>
              </a:rPr>
              <a:t>Calculate the selling and administrative</a:t>
            </a:r>
            <a:br>
              <a:rPr lang="en-US" sz="2400" dirty="0">
                <a:solidFill>
                  <a:schemeClr val="bg1"/>
                </a:solidFill>
                <a:effectLst>
                  <a:outerShdw blurRad="38100" dist="38100" dir="2700000" algn="tl">
                    <a:srgbClr val="000000"/>
                  </a:outerShdw>
                </a:effectLst>
                <a:latin typeface="Arial" charset="0"/>
              </a:rPr>
            </a:br>
            <a:r>
              <a:rPr lang="en-US" sz="2400" dirty="0">
                <a:solidFill>
                  <a:schemeClr val="bg1"/>
                </a:solidFill>
                <a:effectLst>
                  <a:outerShdw blurRad="38100" dist="38100" dir="2700000" algn="tl">
                    <a:srgbClr val="000000"/>
                  </a:outerShdw>
                </a:effectLst>
                <a:latin typeface="Arial" charset="0"/>
              </a:rPr>
              <a:t>cash expenses for the quarter.</a:t>
            </a:r>
            <a:endParaRPr lang="en-US" sz="2800" dirty="0">
              <a:solidFill>
                <a:schemeClr val="bg1"/>
              </a:solidFill>
              <a:effectLst>
                <a:outerShdw blurRad="38100" dist="38100" dir="2700000" algn="tl">
                  <a:srgbClr val="000000"/>
                </a:outerShdw>
              </a:effectLst>
              <a:latin typeface="Arial" charset="0"/>
            </a:endParaRPr>
          </a:p>
        </p:txBody>
      </p:sp>
    </p:spTree>
  </p:cSld>
  <p:clrMapOvr>
    <a:masterClrMapping/>
  </p:clrMapOvr>
  <p:transition>
    <p:strips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74755" name="Rectangle 3"/>
          <p:cNvSpPr>
            <a:spLocks noGrp="1" noChangeArrowheads="1"/>
          </p:cNvSpPr>
          <p:nvPr>
            <p:ph type="body" idx="4294967295"/>
          </p:nvPr>
        </p:nvSpPr>
        <p:spPr>
          <a:xfrm>
            <a:off x="457200" y="1752600"/>
            <a:ext cx="8153400" cy="3733800"/>
          </a:xfrm>
          <a:solidFill>
            <a:srgbClr val="EDECD2"/>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eaLnBrk="1" hangingPunct="1">
              <a:buFont typeface="Times" panose="02020603050405020304" pitchFamily="18" charset="0"/>
              <a:buNone/>
            </a:pPr>
            <a:r>
              <a:rPr lang="en-US" altLang="en-US" sz="3000" smtClean="0">
                <a:solidFill>
                  <a:srgbClr val="663300"/>
                </a:solidFill>
                <a:cs typeface="Arial" panose="020B0604020202020204" pitchFamily="34" charset="0"/>
              </a:rPr>
              <a:t> 	What are the total cash disbursements for selling and administrative expenses for the quarter? </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a. $180,000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b. $230,000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c. $110,000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d. $  70,000</a:t>
            </a:r>
          </a:p>
        </p:txBody>
      </p:sp>
      <p:pic>
        <p:nvPicPr>
          <p:cNvPr id="74756" name="Picture 4"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466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1752600"/>
            <a:ext cx="8153400" cy="3733800"/>
          </a:xfrm>
          <a:prstGeom prst="rect">
            <a:avLst/>
          </a:prstGeom>
          <a:solidFill>
            <a:srgbClr val="EDECD2"/>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marL="365125" indent="-255588">
              <a:spcBef>
                <a:spcPts val="300"/>
              </a:spcBef>
              <a:buClr>
                <a:srgbClr val="A04DA3"/>
              </a:buClr>
              <a:buFont typeface="Times" pitchFamily="34" charset="0"/>
              <a:buNone/>
              <a:defRPr/>
            </a:pPr>
            <a:r>
              <a:rPr lang="en-US" sz="3000" dirty="0">
                <a:solidFill>
                  <a:srgbClr val="663300"/>
                </a:solidFill>
                <a:cs typeface="Arial" pitchFamily="34" charset="0"/>
              </a:rPr>
              <a:t> 	What are the total cash disbursements for selling and administrative expenses for the quarter? </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a. $180,000</a:t>
            </a:r>
          </a:p>
          <a:p>
            <a:pPr marL="657225" lvl="1" indent="-246063">
              <a:spcBef>
                <a:spcPts val="300"/>
              </a:spcBef>
              <a:buClr>
                <a:schemeClr val="accent2"/>
              </a:buClr>
              <a:buFont typeface="Wingdings" pitchFamily="2" charset="2"/>
              <a:buNone/>
              <a:defRPr/>
            </a:pPr>
            <a:r>
              <a:rPr lang="en-US" sz="3000" dirty="0">
                <a:solidFill>
                  <a:srgbClr val="663300"/>
                </a:solidFill>
                <a:cs typeface="Arial" pitchFamily="34" charset="0"/>
              </a:rPr>
              <a:t>b. $230,000</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c. $110,000</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d. $  70,000</a:t>
            </a:r>
          </a:p>
        </p:txBody>
      </p:sp>
      <p:sp>
        <p:nvSpPr>
          <p:cNvPr id="75779" name="Rectangle 3"/>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83972" name="Oval 4"/>
          <p:cNvSpPr>
            <a:spLocks noChangeArrowheads="1"/>
          </p:cNvSpPr>
          <p:nvPr/>
        </p:nvSpPr>
        <p:spPr bwMode="auto">
          <a:xfrm>
            <a:off x="812800" y="3733800"/>
            <a:ext cx="482600" cy="457200"/>
          </a:xfrm>
          <a:prstGeom prst="ellipse">
            <a:avLst/>
          </a:prstGeom>
          <a:noFill/>
          <a:ln w="50799">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pic>
        <p:nvPicPr>
          <p:cNvPr id="75781" name="Picture 4"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5466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lIns="90488" tIns="44450" rIns="90488" bIns="44450">
            <a:normAutofit fontScale="90000"/>
          </a:bodyPr>
          <a:lstStyle/>
          <a:p>
            <a:pPr eaLnBrk="1" hangingPunct="1">
              <a:defRPr/>
            </a:pPr>
            <a:r>
              <a:rPr lang="en-US" dirty="0" smtClean="0"/>
              <a:t>Selling Administrative Expense Budget</a:t>
            </a:r>
          </a:p>
        </p:txBody>
      </p:sp>
      <p:pic>
        <p:nvPicPr>
          <p:cNvPr id="76803" name="Picture 3" descr="C9S&amp;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8915400" cy="397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04" name="Oval 4"/>
          <p:cNvSpPr>
            <a:spLocks noChangeArrowheads="1"/>
          </p:cNvSpPr>
          <p:nvPr/>
        </p:nvSpPr>
        <p:spPr bwMode="auto">
          <a:xfrm>
            <a:off x="7391400" y="4724400"/>
            <a:ext cx="1524000" cy="381000"/>
          </a:xfrm>
          <a:prstGeom prst="ellipse">
            <a:avLst/>
          </a:prstGeom>
          <a:noFill/>
          <a:ln w="28575">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p:strips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lIns="90488" tIns="44450" rIns="90488" bIns="44450"/>
          <a:lstStyle/>
          <a:p>
            <a:pPr eaLnBrk="1" hangingPunct="1"/>
            <a:r>
              <a:rPr lang="en-US" altLang="en-US" smtClean="0"/>
              <a:t>Learning Objective 8</a:t>
            </a:r>
          </a:p>
        </p:txBody>
      </p:sp>
      <p:sp>
        <p:nvSpPr>
          <p:cNvPr id="5" name="Text Box 13"/>
          <p:cNvSpPr txBox="1">
            <a:spLocks noChangeArrowheads="1"/>
          </p:cNvSpPr>
          <p:nvPr/>
        </p:nvSpPr>
        <p:spPr bwMode="auto">
          <a:xfrm>
            <a:off x="1905000" y="2671763"/>
            <a:ext cx="5334000" cy="614362"/>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cash budget. </a:t>
            </a:r>
          </a:p>
        </p:txBody>
      </p:sp>
    </p:spTree>
  </p:cSld>
  <p:clrMapOvr>
    <a:masterClrMapping/>
  </p:clrMapOvr>
  <p:transition>
    <p:strips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eaLnBrk="1" hangingPunct="1"/>
            <a:r>
              <a:rPr lang="en-US" altLang="en-US" smtClean="0"/>
              <a:t>Format of the Cash Budget</a:t>
            </a:r>
          </a:p>
        </p:txBody>
      </p:sp>
      <p:sp>
        <p:nvSpPr>
          <p:cNvPr id="435203" name="Text Box 1027"/>
          <p:cNvSpPr txBox="1">
            <a:spLocks noChangeArrowheads="1"/>
          </p:cNvSpPr>
          <p:nvPr/>
        </p:nvSpPr>
        <p:spPr bwMode="auto">
          <a:xfrm>
            <a:off x="152400" y="1544638"/>
            <a:ext cx="8915400" cy="4703762"/>
          </a:xfrm>
          <a:prstGeom prst="rect">
            <a:avLst/>
          </a:prstGeom>
          <a:solidFill>
            <a:schemeClr val="accent2">
              <a:lumMod val="50000"/>
            </a:schemeClr>
          </a:solidFill>
          <a:ln w="9525">
            <a:solidFill>
              <a:schemeClr val="tx1"/>
            </a:solidFill>
            <a:miter lim="800000"/>
            <a:headEnd/>
            <a:tailEnd/>
          </a:ln>
          <a:effectLst>
            <a:outerShdw dist="35921" dir="2700000" algn="ctr" rotWithShape="0">
              <a:schemeClr val="bg2"/>
            </a:outerShdw>
          </a:effectLst>
        </p:spPr>
        <p:txBody>
          <a:bodyPr>
            <a:spAutoFit/>
          </a:bodyPr>
          <a:lstStyle/>
          <a:p>
            <a:pPr marL="457200" indent="-457200">
              <a:spcBef>
                <a:spcPct val="50000"/>
              </a:spcBef>
              <a:defRPr/>
            </a:pPr>
            <a:r>
              <a:rPr lang="en-US" sz="2700" dirty="0">
                <a:solidFill>
                  <a:srgbClr val="FFFF00"/>
                </a:solidFill>
                <a:effectLst>
                  <a:outerShdw blurRad="38100" dist="38100" dir="2700000" algn="tl">
                    <a:srgbClr val="000000"/>
                  </a:outerShdw>
                </a:effectLst>
                <a:latin typeface="Arial" charset="0"/>
              </a:rPr>
              <a:t>The cash budget is divided into four sections:</a:t>
            </a:r>
          </a:p>
          <a:p>
            <a:pPr marL="457200" indent="-457200">
              <a:spcBef>
                <a:spcPct val="50000"/>
              </a:spcBef>
              <a:buClr>
                <a:srgbClr val="FFFF00"/>
              </a:buClr>
              <a:buFontTx/>
              <a:buAutoNum type="arabicPeriod"/>
              <a:defRPr/>
            </a:pPr>
            <a:r>
              <a:rPr lang="en-US" sz="2500" dirty="0">
                <a:solidFill>
                  <a:srgbClr val="FFFF00"/>
                </a:solidFill>
                <a:effectLst>
                  <a:outerShdw blurRad="38100" dist="38100" dir="2700000" algn="tl">
                    <a:srgbClr val="000000"/>
                  </a:outerShdw>
                </a:effectLst>
                <a:latin typeface="Arial" charset="0"/>
              </a:rPr>
              <a:t>Cash receipts </a:t>
            </a:r>
            <a:r>
              <a:rPr lang="en-US" sz="2500" dirty="0">
                <a:solidFill>
                  <a:schemeClr val="bg1"/>
                </a:solidFill>
                <a:effectLst>
                  <a:outerShdw blurRad="38100" dist="38100" dir="2700000" algn="tl">
                    <a:srgbClr val="000000"/>
                  </a:outerShdw>
                </a:effectLst>
                <a:latin typeface="Arial" charset="0"/>
              </a:rPr>
              <a:t>section lists all cash inflows excluding cash received from financing;</a:t>
            </a:r>
          </a:p>
          <a:p>
            <a:pPr marL="457200" indent="-457200">
              <a:spcBef>
                <a:spcPct val="50000"/>
              </a:spcBef>
              <a:buClr>
                <a:srgbClr val="FFFF00"/>
              </a:buClr>
              <a:buFontTx/>
              <a:buAutoNum type="arabicPeriod"/>
              <a:defRPr/>
            </a:pPr>
            <a:r>
              <a:rPr lang="en-US" sz="2500" dirty="0">
                <a:solidFill>
                  <a:srgbClr val="FFFF00"/>
                </a:solidFill>
                <a:effectLst>
                  <a:outerShdw blurRad="38100" dist="38100" dir="2700000" algn="tl">
                    <a:srgbClr val="000000"/>
                  </a:outerShdw>
                </a:effectLst>
                <a:latin typeface="Arial" charset="0"/>
              </a:rPr>
              <a:t>Cash disbursements</a:t>
            </a:r>
            <a:r>
              <a:rPr lang="en-US" sz="2500" dirty="0">
                <a:solidFill>
                  <a:schemeClr val="bg1"/>
                </a:solidFill>
                <a:effectLst>
                  <a:outerShdw blurRad="38100" dist="38100" dir="2700000" algn="tl">
                    <a:srgbClr val="000000"/>
                  </a:outerShdw>
                </a:effectLst>
                <a:latin typeface="Arial" charset="0"/>
              </a:rPr>
              <a:t> section consists of all cash payments excluding repayments of principal and interest;</a:t>
            </a:r>
          </a:p>
          <a:p>
            <a:pPr marL="457200" indent="-457200">
              <a:spcBef>
                <a:spcPct val="50000"/>
              </a:spcBef>
              <a:buClr>
                <a:srgbClr val="FFFF00"/>
              </a:buClr>
              <a:buFontTx/>
              <a:buAutoNum type="arabicPeriod"/>
              <a:defRPr/>
            </a:pPr>
            <a:r>
              <a:rPr lang="en-US" sz="2500" dirty="0">
                <a:solidFill>
                  <a:schemeClr val="bg1"/>
                </a:solidFill>
                <a:effectLst>
                  <a:outerShdw blurRad="38100" dist="38100" dir="2700000" algn="tl">
                    <a:srgbClr val="000000"/>
                  </a:outerShdw>
                </a:effectLst>
                <a:latin typeface="Arial" charset="0"/>
              </a:rPr>
              <a:t>Cash excess or deficiency section determines if the company will </a:t>
            </a:r>
            <a:r>
              <a:rPr lang="en-US" sz="2500" dirty="0">
                <a:solidFill>
                  <a:srgbClr val="FFFF00"/>
                </a:solidFill>
                <a:effectLst>
                  <a:outerShdw blurRad="38100" dist="38100" dir="2700000" algn="tl">
                    <a:srgbClr val="000000"/>
                  </a:outerShdw>
                </a:effectLst>
                <a:latin typeface="Arial" charset="0"/>
              </a:rPr>
              <a:t>need to borrow money </a:t>
            </a:r>
            <a:r>
              <a:rPr lang="en-US" sz="2500" dirty="0">
                <a:solidFill>
                  <a:schemeClr val="bg1"/>
                </a:solidFill>
                <a:effectLst>
                  <a:outerShdw blurRad="38100" dist="38100" dir="2700000" algn="tl">
                    <a:srgbClr val="000000"/>
                  </a:outerShdw>
                </a:effectLst>
                <a:latin typeface="Arial" charset="0"/>
              </a:rPr>
              <a:t>or if it will be able to repay funds previously borrowed; and</a:t>
            </a:r>
          </a:p>
          <a:p>
            <a:pPr marL="457200" indent="-457200">
              <a:spcBef>
                <a:spcPct val="50000"/>
              </a:spcBef>
              <a:buClr>
                <a:srgbClr val="FFFF00"/>
              </a:buClr>
              <a:buFontTx/>
              <a:buAutoNum type="arabicPeriod"/>
              <a:defRPr/>
            </a:pPr>
            <a:r>
              <a:rPr lang="en-US" sz="2500" dirty="0">
                <a:solidFill>
                  <a:srgbClr val="FFFF00"/>
                </a:solidFill>
                <a:effectLst>
                  <a:outerShdw blurRad="38100" dist="38100" dir="2700000" algn="tl">
                    <a:srgbClr val="000000"/>
                  </a:outerShdw>
                </a:effectLst>
                <a:latin typeface="Arial" charset="0"/>
              </a:rPr>
              <a:t>Financing section</a:t>
            </a:r>
            <a:r>
              <a:rPr lang="en-US" sz="2500" dirty="0">
                <a:solidFill>
                  <a:schemeClr val="bg1"/>
                </a:solidFill>
                <a:effectLst>
                  <a:outerShdw blurRad="38100" dist="38100" dir="2700000" algn="tl">
                    <a:srgbClr val="000000"/>
                  </a:outerShdw>
                </a:effectLst>
                <a:latin typeface="Arial" charset="0"/>
              </a:rPr>
              <a:t> details the borrowings and repayments projected to take place during the budget period.</a:t>
            </a:r>
          </a:p>
        </p:txBody>
      </p:sp>
    </p:spTree>
  </p:cSld>
  <p:clrMapOvr>
    <a:masterClrMapping/>
  </p:clrMapOvr>
  <p:transition>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lIns="90488" tIns="44450" rIns="90488" bIns="44450"/>
          <a:lstStyle/>
          <a:p>
            <a:pPr eaLnBrk="1" hangingPunct="1"/>
            <a:r>
              <a:rPr lang="en-US" altLang="en-US" smtClean="0"/>
              <a:t>The Cash Budget</a:t>
            </a:r>
          </a:p>
        </p:txBody>
      </p:sp>
      <p:sp>
        <p:nvSpPr>
          <p:cNvPr id="437251" name="Rectangle 3"/>
          <p:cNvSpPr>
            <a:spLocks noGrp="1" noChangeArrowheads="1"/>
          </p:cNvSpPr>
          <p:nvPr>
            <p:ph type="body" idx="1"/>
          </p:nvPr>
        </p:nvSpPr>
        <p:spPr>
          <a:xfrm>
            <a:off x="228600" y="1371600"/>
            <a:ext cx="8686800" cy="4953000"/>
          </a:xfrm>
          <a:solidFill>
            <a:schemeClr val="accent4">
              <a:lumMod val="20000"/>
              <a:lumOff val="80000"/>
            </a:schemeClr>
          </a:solidFill>
          <a:ln w="12700">
            <a:solidFill>
              <a:srgbClr val="000000"/>
            </a:solidFill>
          </a:ln>
        </p:spPr>
        <p:txBody>
          <a:bodyPr lIns="90488" tIns="44450" rIns="90488" bIns="44450"/>
          <a:lstStyle/>
          <a:p>
            <a:pPr eaLnBrk="1" hangingPunct="1">
              <a:buClr>
                <a:srgbClr val="C00000"/>
              </a:buClr>
              <a:buFont typeface="Times"/>
              <a:buNone/>
              <a:defRPr/>
            </a:pPr>
            <a:r>
              <a:rPr lang="en-US" sz="3400" dirty="0" smtClean="0">
                <a:effectLst>
                  <a:outerShdw blurRad="38100" dist="38100" dir="2700000" algn="tl">
                    <a:srgbClr val="C0C0C0"/>
                  </a:outerShdw>
                </a:effectLst>
                <a:cs typeface="Arial" pitchFamily="34" charset="0"/>
              </a:rPr>
              <a:t>Assume the following information for Royal:</a:t>
            </a:r>
          </a:p>
          <a:p>
            <a:pPr lvl="1" eaLnBrk="1" hangingPunct="1">
              <a:spcBef>
                <a:spcPct val="30000"/>
              </a:spcBef>
              <a:buClr>
                <a:srgbClr val="C00000"/>
              </a:buClr>
              <a:buSzPct val="75000"/>
              <a:buFont typeface="Wingdings" pitchFamily="2" charset="2"/>
              <a:buChar char="Ø"/>
              <a:defRPr/>
            </a:pPr>
            <a:r>
              <a:rPr lang="en-US" sz="2800" dirty="0" smtClean="0">
                <a:effectLst>
                  <a:outerShdw blurRad="38100" dist="38100" dir="2700000" algn="tl">
                    <a:srgbClr val="C0C0C0"/>
                  </a:outerShdw>
                </a:effectLst>
                <a:cs typeface="Arial" pitchFamily="34" charset="0"/>
              </a:rPr>
              <a:t>Maintains a 16% open line of credit for $75,000.</a:t>
            </a:r>
          </a:p>
          <a:p>
            <a:pPr lvl="1" eaLnBrk="1" hangingPunct="1">
              <a:spcBef>
                <a:spcPct val="30000"/>
              </a:spcBef>
              <a:buClr>
                <a:srgbClr val="C00000"/>
              </a:buClr>
              <a:buSzPct val="75000"/>
              <a:buFont typeface="Wingdings" pitchFamily="2" charset="2"/>
              <a:buChar char="Ø"/>
              <a:defRPr/>
            </a:pPr>
            <a:r>
              <a:rPr lang="en-US" sz="2800" dirty="0" smtClean="0">
                <a:effectLst>
                  <a:outerShdw blurRad="38100" dist="38100" dir="2700000" algn="tl">
                    <a:srgbClr val="C0C0C0"/>
                  </a:outerShdw>
                </a:effectLst>
                <a:cs typeface="Arial" pitchFamily="34" charset="0"/>
              </a:rPr>
              <a:t>Maintains a minimum cash balance of $30,000.</a:t>
            </a:r>
          </a:p>
          <a:p>
            <a:pPr lvl="1" eaLnBrk="1" hangingPunct="1">
              <a:spcBef>
                <a:spcPct val="30000"/>
              </a:spcBef>
              <a:buClr>
                <a:srgbClr val="C00000"/>
              </a:buClr>
              <a:buSzPct val="75000"/>
              <a:buFont typeface="Wingdings" pitchFamily="2" charset="2"/>
              <a:buChar char="Ø"/>
              <a:defRPr/>
            </a:pPr>
            <a:r>
              <a:rPr lang="en-US" sz="2800" dirty="0" smtClean="0">
                <a:effectLst>
                  <a:outerShdw blurRad="38100" dist="38100" dir="2700000" algn="tl">
                    <a:srgbClr val="C0C0C0"/>
                  </a:outerShdw>
                </a:effectLst>
                <a:cs typeface="Arial" pitchFamily="34" charset="0"/>
              </a:rPr>
              <a:t>Borrows on the first day of the month and repays loans on the last day of the month.</a:t>
            </a:r>
          </a:p>
          <a:p>
            <a:pPr lvl="1" eaLnBrk="1" hangingPunct="1">
              <a:spcBef>
                <a:spcPct val="30000"/>
              </a:spcBef>
              <a:buClr>
                <a:srgbClr val="C00000"/>
              </a:buClr>
              <a:buSzPct val="75000"/>
              <a:buFont typeface="Wingdings" pitchFamily="2" charset="2"/>
              <a:buChar char="Ø"/>
              <a:defRPr/>
            </a:pPr>
            <a:r>
              <a:rPr lang="en-US" sz="2800" dirty="0" smtClean="0">
                <a:effectLst>
                  <a:outerShdw blurRad="38100" dist="38100" dir="2700000" algn="tl">
                    <a:srgbClr val="C0C0C0"/>
                  </a:outerShdw>
                </a:effectLst>
                <a:cs typeface="Arial" pitchFamily="34" charset="0"/>
              </a:rPr>
              <a:t>Pays a cash dividend of $49,000 in April.</a:t>
            </a:r>
          </a:p>
          <a:p>
            <a:pPr lvl="1" eaLnBrk="1" hangingPunct="1">
              <a:spcBef>
                <a:spcPct val="30000"/>
              </a:spcBef>
              <a:buClr>
                <a:srgbClr val="C00000"/>
              </a:buClr>
              <a:buSzPct val="75000"/>
              <a:buFont typeface="Wingdings" pitchFamily="2" charset="2"/>
              <a:buChar char="Ø"/>
              <a:defRPr/>
            </a:pPr>
            <a:r>
              <a:rPr lang="en-US" sz="2800" dirty="0" smtClean="0">
                <a:effectLst>
                  <a:outerShdw blurRad="38100" dist="38100" dir="2700000" algn="tl">
                    <a:srgbClr val="C0C0C0"/>
                  </a:outerShdw>
                </a:effectLst>
                <a:cs typeface="Arial" pitchFamily="34" charset="0"/>
              </a:rPr>
              <a:t>Purchases $143,700 of equipment in May and $48,300 in June (both purchases paid in cash).</a:t>
            </a:r>
          </a:p>
          <a:p>
            <a:pPr lvl="1" eaLnBrk="1" hangingPunct="1">
              <a:spcBef>
                <a:spcPct val="30000"/>
              </a:spcBef>
              <a:buClr>
                <a:srgbClr val="C00000"/>
              </a:buClr>
              <a:buSzPct val="75000"/>
              <a:buFont typeface="Wingdings" pitchFamily="2" charset="2"/>
              <a:buChar char="Ø"/>
              <a:defRPr/>
            </a:pPr>
            <a:r>
              <a:rPr lang="en-US" sz="2800" dirty="0" smtClean="0">
                <a:effectLst>
                  <a:outerShdw blurRad="38100" dist="38100" dir="2700000" algn="tl">
                    <a:srgbClr val="C0C0C0"/>
                  </a:outerShdw>
                </a:effectLst>
                <a:cs typeface="Arial" pitchFamily="34" charset="0"/>
              </a:rPr>
              <a:t>Has an April 1 cash balance of $40,000.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wipe(up)">
                                      <p:cBhvr>
                                        <p:cTn id="7" dur="500"/>
                                        <p:tgtEl>
                                          <p:spTgt spid="437251">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7251">
                                            <p:txEl>
                                              <p:pRg st="1" end="1"/>
                                            </p:txEl>
                                          </p:spTgt>
                                        </p:tgtEl>
                                        <p:attrNameLst>
                                          <p:attrName>style.visibility</p:attrName>
                                        </p:attrNameLst>
                                      </p:cBhvr>
                                      <p:to>
                                        <p:strVal val="visible"/>
                                      </p:to>
                                    </p:set>
                                    <p:animEffect transition="in" filter="wipe(up)">
                                      <p:cBhvr>
                                        <p:cTn id="11" dur="500"/>
                                        <p:tgtEl>
                                          <p:spTgt spid="437251">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37251">
                                            <p:txEl>
                                              <p:pRg st="2" end="2"/>
                                            </p:txEl>
                                          </p:spTgt>
                                        </p:tgtEl>
                                        <p:attrNameLst>
                                          <p:attrName>style.visibility</p:attrName>
                                        </p:attrNameLst>
                                      </p:cBhvr>
                                      <p:to>
                                        <p:strVal val="visible"/>
                                      </p:to>
                                    </p:set>
                                    <p:animEffect transition="in" filter="wipe(up)">
                                      <p:cBhvr>
                                        <p:cTn id="15" dur="500"/>
                                        <p:tgtEl>
                                          <p:spTgt spid="437251">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37251">
                                            <p:txEl>
                                              <p:pRg st="3" end="3"/>
                                            </p:txEl>
                                          </p:spTgt>
                                        </p:tgtEl>
                                        <p:attrNameLst>
                                          <p:attrName>style.visibility</p:attrName>
                                        </p:attrNameLst>
                                      </p:cBhvr>
                                      <p:to>
                                        <p:strVal val="visible"/>
                                      </p:to>
                                    </p:set>
                                    <p:animEffect transition="in" filter="wipe(up)">
                                      <p:cBhvr>
                                        <p:cTn id="19" dur="500"/>
                                        <p:tgtEl>
                                          <p:spTgt spid="437251">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37251">
                                            <p:txEl>
                                              <p:pRg st="4" end="4"/>
                                            </p:txEl>
                                          </p:spTgt>
                                        </p:tgtEl>
                                        <p:attrNameLst>
                                          <p:attrName>style.visibility</p:attrName>
                                        </p:attrNameLst>
                                      </p:cBhvr>
                                      <p:to>
                                        <p:strVal val="visible"/>
                                      </p:to>
                                    </p:set>
                                    <p:animEffect transition="in" filter="wipe(up)">
                                      <p:cBhvr>
                                        <p:cTn id="23" dur="500"/>
                                        <p:tgtEl>
                                          <p:spTgt spid="437251">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37251">
                                            <p:txEl>
                                              <p:pRg st="5" end="5"/>
                                            </p:txEl>
                                          </p:spTgt>
                                        </p:tgtEl>
                                        <p:attrNameLst>
                                          <p:attrName>style.visibility</p:attrName>
                                        </p:attrNameLst>
                                      </p:cBhvr>
                                      <p:to>
                                        <p:strVal val="visible"/>
                                      </p:to>
                                    </p:set>
                                    <p:animEffect transition="in" filter="wipe(up)">
                                      <p:cBhvr>
                                        <p:cTn id="27" dur="500"/>
                                        <p:tgtEl>
                                          <p:spTgt spid="437251">
                                            <p:txEl>
                                              <p:pRg st="5" end="5"/>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37251">
                                            <p:txEl>
                                              <p:pRg st="6" end="6"/>
                                            </p:txEl>
                                          </p:spTgt>
                                        </p:tgtEl>
                                        <p:attrNameLst>
                                          <p:attrName>style.visibility</p:attrName>
                                        </p:attrNameLst>
                                      </p:cBhvr>
                                      <p:to>
                                        <p:strVal val="visible"/>
                                      </p:to>
                                    </p:set>
                                    <p:animEffect transition="in" filter="wipe(up)">
                                      <p:cBhvr>
                                        <p:cTn id="31" dur="500"/>
                                        <p:tgtEl>
                                          <p:spTgt spid="437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bldLvl="2"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p:txBody>
          <a:bodyPr lIns="90488" tIns="44450" rIns="90488" bIns="44450"/>
          <a:lstStyle/>
          <a:p>
            <a:pPr eaLnBrk="1" hangingPunct="1"/>
            <a:r>
              <a:rPr lang="en-US" altLang="en-US" smtClean="0"/>
              <a:t>The Cash Budget</a:t>
            </a:r>
          </a:p>
        </p:txBody>
      </p:sp>
      <p:pic>
        <p:nvPicPr>
          <p:cNvPr id="80899" name="Picture 1027" descr="C9CashBu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85875"/>
            <a:ext cx="7924800" cy="557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0900" name="Group 1028"/>
          <p:cNvGrpSpPr>
            <a:grpSpLocks/>
          </p:cNvGrpSpPr>
          <p:nvPr/>
        </p:nvGrpSpPr>
        <p:grpSpPr bwMode="auto">
          <a:xfrm>
            <a:off x="3733800" y="2703513"/>
            <a:ext cx="5218113" cy="831850"/>
            <a:chOff x="2352" y="1515"/>
            <a:chExt cx="3287" cy="524"/>
          </a:xfrm>
        </p:grpSpPr>
        <p:sp>
          <p:nvSpPr>
            <p:cNvPr id="80902" name="Rectangle 1029"/>
            <p:cNvSpPr>
              <a:spLocks noChangeArrowheads="1"/>
            </p:cNvSpPr>
            <p:nvPr/>
          </p:nvSpPr>
          <p:spPr bwMode="auto">
            <a:xfrm>
              <a:off x="2352" y="1584"/>
              <a:ext cx="704" cy="144"/>
            </a:xfrm>
            <a:prstGeom prst="rect">
              <a:avLst/>
            </a:prstGeom>
            <a:noFill/>
            <a:ln w="3810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0903" name="Line 1030"/>
            <p:cNvSpPr>
              <a:spLocks noChangeShapeType="1"/>
            </p:cNvSpPr>
            <p:nvPr/>
          </p:nvSpPr>
          <p:spPr bwMode="auto">
            <a:xfrm flipH="1" flipV="1">
              <a:off x="3064" y="1641"/>
              <a:ext cx="632" cy="152"/>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9303" name="Rectangle 1031"/>
            <p:cNvSpPr>
              <a:spLocks noChangeArrowheads="1"/>
            </p:cNvSpPr>
            <p:nvPr/>
          </p:nvSpPr>
          <p:spPr bwMode="auto">
            <a:xfrm>
              <a:off x="3648" y="1515"/>
              <a:ext cx="1991" cy="524"/>
            </a:xfrm>
            <a:prstGeom prst="rect">
              <a:avLst/>
            </a:prstGeom>
            <a:solidFill>
              <a:schemeClr val="accent2">
                <a:lumMod val="75000"/>
              </a:schemeClr>
            </a:solidFill>
            <a:ln w="12700">
              <a:solidFill>
                <a:schemeClr val="tx1"/>
              </a:solidFill>
              <a:miter lim="800000"/>
              <a:headEnd/>
              <a:tailEnd/>
            </a:ln>
            <a:effectLst>
              <a:outerShdw dist="53882" dir="2700000" algn="ctr" rotWithShape="0">
                <a:srgbClr val="000000"/>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Schedule of Expected</a:t>
              </a:r>
            </a:p>
            <a:p>
              <a:pPr algn="ctr">
                <a:defRPr/>
              </a:pPr>
              <a:r>
                <a:rPr lang="en-US" sz="2400" dirty="0">
                  <a:solidFill>
                    <a:srgbClr val="FFFFCC"/>
                  </a:solidFill>
                  <a:effectLst>
                    <a:outerShdw blurRad="38100" dist="38100" dir="2700000" algn="tl">
                      <a:srgbClr val="000000"/>
                    </a:outerShdw>
                  </a:effectLst>
                  <a:latin typeface="Arial" charset="0"/>
                </a:rPr>
                <a:t>Cash Collections.</a:t>
              </a:r>
            </a:p>
          </p:txBody>
        </p:sp>
      </p:grpSp>
      <p:sp>
        <p:nvSpPr>
          <p:cNvPr id="80901" name="Rectangle 1032"/>
          <p:cNvSpPr>
            <a:spLocks noChangeArrowheads="1"/>
          </p:cNvSpPr>
          <p:nvPr/>
        </p:nvSpPr>
        <p:spPr bwMode="auto">
          <a:xfrm>
            <a:off x="3886200" y="3479800"/>
            <a:ext cx="8382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Tree>
  </p:cSld>
  <p:clrMapOvr>
    <a:masterClrMapping/>
  </p:clrMapOvr>
  <p:transition>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lIns="90488" tIns="44450" rIns="90488" bIns="44450"/>
          <a:lstStyle/>
          <a:p>
            <a:pPr eaLnBrk="1" hangingPunct="1"/>
            <a:r>
              <a:rPr lang="en-US" altLang="en-US" smtClean="0"/>
              <a:t>The Cash Budget</a:t>
            </a:r>
          </a:p>
        </p:txBody>
      </p:sp>
      <p:grpSp>
        <p:nvGrpSpPr>
          <p:cNvPr id="81923" name="Group 3"/>
          <p:cNvGrpSpPr>
            <a:grpSpLocks/>
          </p:cNvGrpSpPr>
          <p:nvPr/>
        </p:nvGrpSpPr>
        <p:grpSpPr bwMode="auto">
          <a:xfrm>
            <a:off x="228600" y="1447800"/>
            <a:ext cx="8458200" cy="5389563"/>
            <a:chOff x="288" y="576"/>
            <a:chExt cx="5088" cy="3731"/>
          </a:xfrm>
        </p:grpSpPr>
        <p:grpSp>
          <p:nvGrpSpPr>
            <p:cNvPr id="81933" name="Group 4"/>
            <p:cNvGrpSpPr>
              <a:grpSpLocks/>
            </p:cNvGrpSpPr>
            <p:nvPr/>
          </p:nvGrpSpPr>
          <p:grpSpPr bwMode="auto">
            <a:xfrm>
              <a:off x="288" y="576"/>
              <a:ext cx="5088" cy="3731"/>
              <a:chOff x="288" y="576"/>
              <a:chExt cx="5088" cy="3731"/>
            </a:xfrm>
          </p:grpSpPr>
          <p:pic>
            <p:nvPicPr>
              <p:cNvPr id="81936" name="Picture 5" descr="C9CashBu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76"/>
                <a:ext cx="5088" cy="37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37" name="Rectangle 6"/>
              <p:cNvSpPr>
                <a:spLocks noChangeArrowheads="1"/>
              </p:cNvSpPr>
              <p:nvPr/>
            </p:nvSpPr>
            <p:spPr bwMode="auto">
              <a:xfrm>
                <a:off x="2352" y="3072"/>
                <a:ext cx="576"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pSp>
        <p:sp>
          <p:nvSpPr>
            <p:cNvPr id="81934" name="Line 7"/>
            <p:cNvSpPr>
              <a:spLocks noChangeShapeType="1"/>
            </p:cNvSpPr>
            <p:nvPr/>
          </p:nvSpPr>
          <p:spPr bwMode="auto">
            <a:xfrm flipH="1">
              <a:off x="2888" y="2106"/>
              <a:ext cx="1021" cy="102"/>
            </a:xfrm>
            <a:prstGeom prst="line">
              <a:avLst/>
            </a:prstGeom>
            <a:noFill/>
            <a:ln w="38100">
              <a:solidFill>
                <a:srgbClr val="FF0000"/>
              </a:solidFill>
              <a:round/>
              <a:headEnd/>
              <a:tailEnd type="triangle" w="med" len="me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41352" name="Rectangle 8"/>
            <p:cNvSpPr>
              <a:spLocks noChangeArrowheads="1"/>
            </p:cNvSpPr>
            <p:nvPr/>
          </p:nvSpPr>
          <p:spPr bwMode="auto">
            <a:xfrm>
              <a:off x="3854" y="1789"/>
              <a:ext cx="1384" cy="573"/>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Direct Labor</a:t>
              </a:r>
            </a:p>
            <a:p>
              <a:pPr algn="ctr">
                <a:defRPr/>
              </a:pPr>
              <a:r>
                <a:rPr lang="en-US" sz="2400" dirty="0">
                  <a:solidFill>
                    <a:srgbClr val="FFFFCC"/>
                  </a:solidFill>
                  <a:effectLst>
                    <a:outerShdw blurRad="38100" dist="38100" dir="2700000" algn="tl">
                      <a:srgbClr val="000000"/>
                    </a:outerShdw>
                  </a:effectLst>
                  <a:latin typeface="Arial" charset="0"/>
                </a:rPr>
                <a:t>Budget.</a:t>
              </a:r>
            </a:p>
          </p:txBody>
        </p:sp>
      </p:grpSp>
      <p:grpSp>
        <p:nvGrpSpPr>
          <p:cNvPr id="81924" name="Group 9"/>
          <p:cNvGrpSpPr>
            <a:grpSpLocks/>
          </p:cNvGrpSpPr>
          <p:nvPr/>
        </p:nvGrpSpPr>
        <p:grpSpPr bwMode="auto">
          <a:xfrm>
            <a:off x="4572000" y="4038600"/>
            <a:ext cx="4075113" cy="908050"/>
            <a:chOff x="2880" y="2544"/>
            <a:chExt cx="2567" cy="572"/>
          </a:xfrm>
        </p:grpSpPr>
        <p:sp>
          <p:nvSpPr>
            <p:cNvPr id="81931" name="Line 10"/>
            <p:cNvSpPr>
              <a:spLocks noChangeShapeType="1"/>
            </p:cNvSpPr>
            <p:nvPr/>
          </p:nvSpPr>
          <p:spPr bwMode="auto">
            <a:xfrm flipH="1" flipV="1">
              <a:off x="2880" y="2544"/>
              <a:ext cx="912" cy="480"/>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41355" name="Rectangle 11"/>
            <p:cNvSpPr>
              <a:spLocks noChangeArrowheads="1"/>
            </p:cNvSpPr>
            <p:nvPr/>
          </p:nvSpPr>
          <p:spPr bwMode="auto">
            <a:xfrm>
              <a:off x="3766" y="2592"/>
              <a:ext cx="1681" cy="52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Manufacturing</a:t>
              </a:r>
            </a:p>
            <a:p>
              <a:pPr algn="ctr">
                <a:defRPr/>
              </a:pPr>
              <a:r>
                <a:rPr lang="en-US" sz="2400" dirty="0">
                  <a:solidFill>
                    <a:srgbClr val="FFFFCC"/>
                  </a:solidFill>
                  <a:effectLst>
                    <a:outerShdw blurRad="38100" dist="38100" dir="2700000" algn="tl">
                      <a:srgbClr val="000000"/>
                    </a:outerShdw>
                  </a:effectLst>
                  <a:latin typeface="Arial" charset="0"/>
                </a:rPr>
                <a:t>Overhead Budget.</a:t>
              </a:r>
            </a:p>
          </p:txBody>
        </p:sp>
      </p:grpSp>
      <p:grpSp>
        <p:nvGrpSpPr>
          <p:cNvPr id="81925" name="Group 12"/>
          <p:cNvGrpSpPr>
            <a:grpSpLocks/>
          </p:cNvGrpSpPr>
          <p:nvPr/>
        </p:nvGrpSpPr>
        <p:grpSpPr bwMode="auto">
          <a:xfrm>
            <a:off x="4546600" y="4267200"/>
            <a:ext cx="4260850" cy="1785938"/>
            <a:chOff x="2864" y="2688"/>
            <a:chExt cx="2684" cy="1125"/>
          </a:xfrm>
        </p:grpSpPr>
        <p:sp>
          <p:nvSpPr>
            <p:cNvPr id="81929" name="Line 13"/>
            <p:cNvSpPr>
              <a:spLocks noChangeShapeType="1"/>
            </p:cNvSpPr>
            <p:nvPr/>
          </p:nvSpPr>
          <p:spPr bwMode="auto">
            <a:xfrm flipH="1" flipV="1">
              <a:off x="2864" y="2688"/>
              <a:ext cx="384" cy="768"/>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41358" name="Rectangle 14"/>
            <p:cNvSpPr>
              <a:spLocks noChangeArrowheads="1"/>
            </p:cNvSpPr>
            <p:nvPr/>
          </p:nvSpPr>
          <p:spPr bwMode="auto">
            <a:xfrm>
              <a:off x="3214" y="3289"/>
              <a:ext cx="2334" cy="52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Selling and Administrative</a:t>
              </a:r>
            </a:p>
            <a:p>
              <a:pPr algn="ctr">
                <a:defRPr/>
              </a:pPr>
              <a:r>
                <a:rPr lang="en-US" sz="2400" dirty="0">
                  <a:solidFill>
                    <a:srgbClr val="FFFFCC"/>
                  </a:solidFill>
                  <a:effectLst>
                    <a:outerShdw blurRad="38100" dist="38100" dir="2700000" algn="tl">
                      <a:srgbClr val="000000"/>
                    </a:outerShdw>
                  </a:effectLst>
                  <a:latin typeface="Arial" charset="0"/>
                </a:rPr>
                <a:t>Expense Budget.</a:t>
              </a:r>
            </a:p>
          </p:txBody>
        </p:sp>
      </p:grpSp>
      <p:grpSp>
        <p:nvGrpSpPr>
          <p:cNvPr id="81926" name="Group 15"/>
          <p:cNvGrpSpPr>
            <a:grpSpLocks/>
          </p:cNvGrpSpPr>
          <p:nvPr/>
        </p:nvGrpSpPr>
        <p:grpSpPr bwMode="auto">
          <a:xfrm>
            <a:off x="4572000" y="2292350"/>
            <a:ext cx="3770313" cy="1212850"/>
            <a:chOff x="2807" y="1488"/>
            <a:chExt cx="2375" cy="764"/>
          </a:xfrm>
        </p:grpSpPr>
        <p:sp>
          <p:nvSpPr>
            <p:cNvPr id="81927" name="Line 16"/>
            <p:cNvSpPr>
              <a:spLocks noChangeShapeType="1"/>
            </p:cNvSpPr>
            <p:nvPr/>
          </p:nvSpPr>
          <p:spPr bwMode="auto">
            <a:xfrm flipH="1">
              <a:off x="2807" y="1964"/>
              <a:ext cx="384" cy="288"/>
            </a:xfrm>
            <a:prstGeom prst="line">
              <a:avLst/>
            </a:prstGeom>
            <a:noFill/>
            <a:ln w="38100">
              <a:solidFill>
                <a:srgbClr val="FC0128"/>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41361" name="Rectangle 17"/>
            <p:cNvSpPr>
              <a:spLocks noChangeArrowheads="1"/>
            </p:cNvSpPr>
            <p:nvPr/>
          </p:nvSpPr>
          <p:spPr bwMode="auto">
            <a:xfrm>
              <a:off x="3191" y="1488"/>
              <a:ext cx="1991" cy="52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Schedule of Expected</a:t>
              </a:r>
            </a:p>
            <a:p>
              <a:pPr algn="ctr">
                <a:defRPr/>
              </a:pPr>
              <a:r>
                <a:rPr lang="en-US" sz="2400" dirty="0">
                  <a:solidFill>
                    <a:srgbClr val="FFFFCC"/>
                  </a:solidFill>
                  <a:effectLst>
                    <a:outerShdw blurRad="38100" dist="38100" dir="2700000" algn="tl">
                      <a:srgbClr val="000000"/>
                    </a:outerShdw>
                  </a:effectLst>
                  <a:latin typeface="Arial" charset="0"/>
                </a:rPr>
                <a:t>Cash Disbursements.</a:t>
              </a:r>
            </a:p>
          </p:txBody>
        </p:sp>
      </p:grpSp>
    </p:spTree>
  </p:cSld>
  <p:clrMapOvr>
    <a:masterClrMapping/>
  </p:clrMapOvr>
  <p:transition>
    <p:pull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lIns="90488" tIns="44450" rIns="90488" bIns="44450"/>
          <a:lstStyle/>
          <a:p>
            <a:pPr eaLnBrk="1" hangingPunct="1"/>
            <a:r>
              <a:rPr lang="en-US" altLang="en-US" smtClean="0"/>
              <a:t>The Cash Budget</a:t>
            </a:r>
          </a:p>
        </p:txBody>
      </p:sp>
      <p:pic>
        <p:nvPicPr>
          <p:cNvPr id="82947" name="Picture 3" descr="C9CashBu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49363"/>
            <a:ext cx="7620000" cy="558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82948" name="Group 4"/>
          <p:cNvGrpSpPr>
            <a:grpSpLocks/>
          </p:cNvGrpSpPr>
          <p:nvPr/>
        </p:nvGrpSpPr>
        <p:grpSpPr bwMode="auto">
          <a:xfrm>
            <a:off x="4648200" y="2633663"/>
            <a:ext cx="4343400" cy="2471737"/>
            <a:chOff x="2880" y="1515"/>
            <a:chExt cx="2736" cy="1557"/>
          </a:xfrm>
        </p:grpSpPr>
        <p:sp>
          <p:nvSpPr>
            <p:cNvPr id="443397" name="Rectangle 5"/>
            <p:cNvSpPr>
              <a:spLocks noChangeArrowheads="1"/>
            </p:cNvSpPr>
            <p:nvPr/>
          </p:nvSpPr>
          <p:spPr bwMode="auto">
            <a:xfrm>
              <a:off x="3086" y="1515"/>
              <a:ext cx="2530" cy="98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Because Royal maintains</a:t>
              </a:r>
            </a:p>
            <a:p>
              <a:pPr algn="ctr">
                <a:defRPr/>
              </a:pPr>
              <a:r>
                <a:rPr lang="en-US" sz="2400" dirty="0">
                  <a:solidFill>
                    <a:srgbClr val="FFFFCC"/>
                  </a:solidFill>
                  <a:effectLst>
                    <a:outerShdw blurRad="38100" dist="38100" dir="2700000" algn="tl">
                      <a:srgbClr val="000000"/>
                    </a:outerShdw>
                  </a:effectLst>
                  <a:latin typeface="Arial" charset="0"/>
                </a:rPr>
                <a:t>a cash balance of $30,000,</a:t>
              </a:r>
            </a:p>
            <a:p>
              <a:pPr algn="ctr">
                <a:defRPr/>
              </a:pPr>
              <a:r>
                <a:rPr lang="en-US" sz="2400" dirty="0">
                  <a:solidFill>
                    <a:srgbClr val="FFFFCC"/>
                  </a:solidFill>
                  <a:effectLst>
                    <a:outerShdw blurRad="38100" dist="38100" dir="2700000" algn="tl">
                      <a:srgbClr val="000000"/>
                    </a:outerShdw>
                  </a:effectLst>
                  <a:latin typeface="Arial" charset="0"/>
                </a:rPr>
                <a:t>the company must borrow $50,000 on its line-of-credit.</a:t>
              </a:r>
            </a:p>
          </p:txBody>
        </p:sp>
        <p:sp>
          <p:nvSpPr>
            <p:cNvPr id="82950" name="Line 6"/>
            <p:cNvSpPr>
              <a:spLocks noChangeShapeType="1"/>
            </p:cNvSpPr>
            <p:nvPr/>
          </p:nvSpPr>
          <p:spPr bwMode="auto">
            <a:xfrm flipH="1">
              <a:off x="2880" y="2496"/>
              <a:ext cx="536" cy="576"/>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33400"/>
            <a:ext cx="8229600" cy="1066800"/>
          </a:xfrm>
        </p:spPr>
        <p:txBody>
          <a:bodyPr lIns="90488" tIns="44450" rIns="90488" bIns="44450"/>
          <a:lstStyle/>
          <a:p>
            <a:pPr eaLnBrk="1" hangingPunct="1"/>
            <a:r>
              <a:rPr lang="en-US" altLang="en-US" smtClean="0"/>
              <a:t>Self-Imposed Budget</a:t>
            </a:r>
          </a:p>
        </p:txBody>
      </p:sp>
      <p:sp>
        <p:nvSpPr>
          <p:cNvPr id="10243" name="Rectangle 3"/>
          <p:cNvSpPr>
            <a:spLocks noChangeArrowheads="1"/>
          </p:cNvSpPr>
          <p:nvPr/>
        </p:nvSpPr>
        <p:spPr bwMode="auto">
          <a:xfrm>
            <a:off x="152400" y="5354638"/>
            <a:ext cx="891540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a:t>A self-imposed budget or participative budget is a budget that is prepared with the full cooperation and participation of managers at all levels.</a:t>
            </a:r>
          </a:p>
        </p:txBody>
      </p:sp>
      <p:graphicFrame>
        <p:nvGraphicFramePr>
          <p:cNvPr id="10244" name="Object 2"/>
          <p:cNvGraphicFramePr>
            <a:graphicFrameLocks/>
          </p:cNvGraphicFramePr>
          <p:nvPr/>
        </p:nvGraphicFramePr>
        <p:xfrm>
          <a:off x="609600" y="1752600"/>
          <a:ext cx="7881938" cy="3638550"/>
        </p:xfrm>
        <a:graphic>
          <a:graphicData uri="http://schemas.openxmlformats.org/presentationml/2006/ole">
            <mc:AlternateContent xmlns:mc="http://schemas.openxmlformats.org/markup-compatibility/2006">
              <mc:Choice xmlns:v="urn:schemas-microsoft-com:vml" Requires="v">
                <p:oleObj spid="_x0000_s10250" name="MS Org Chart" r:id="rId4" imgW="8265226" imgH="3586348" progId="">
                  <p:embed followColorScheme="full"/>
                </p:oleObj>
              </mc:Choice>
              <mc:Fallback>
                <p:oleObj name="MS Org Chart" r:id="rId4" imgW="8265226" imgH="3586348" progId="">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52600"/>
                        <a:ext cx="7881938" cy="363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Line 5"/>
          <p:cNvSpPr>
            <a:spLocks noChangeShapeType="1"/>
          </p:cNvSpPr>
          <p:nvPr/>
        </p:nvSpPr>
        <p:spPr bwMode="auto">
          <a:xfrm flipV="1">
            <a:off x="533400" y="2074863"/>
            <a:ext cx="2514600" cy="2743200"/>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flipH="1" flipV="1">
            <a:off x="6146800" y="2049463"/>
            <a:ext cx="2540000" cy="2616200"/>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flipV="1">
            <a:off x="2554288" y="3979863"/>
            <a:ext cx="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8"/>
          <p:cNvSpPr>
            <a:spLocks noChangeShapeType="1"/>
          </p:cNvSpPr>
          <p:nvPr/>
        </p:nvSpPr>
        <p:spPr bwMode="auto">
          <a:xfrm flipV="1">
            <a:off x="4572000" y="2265363"/>
            <a:ext cx="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9"/>
          <p:cNvSpPr>
            <a:spLocks noChangeShapeType="1"/>
          </p:cNvSpPr>
          <p:nvPr/>
        </p:nvSpPr>
        <p:spPr bwMode="auto">
          <a:xfrm flipV="1">
            <a:off x="6580188" y="3979863"/>
            <a:ext cx="0" cy="15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trips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lIns="90488" tIns="44450" rIns="90488" bIns="44450"/>
          <a:lstStyle/>
          <a:p>
            <a:pPr eaLnBrk="1" hangingPunct="1"/>
            <a:r>
              <a:rPr lang="en-US" altLang="en-US" smtClean="0"/>
              <a:t>The Cash Budget</a:t>
            </a:r>
          </a:p>
        </p:txBody>
      </p:sp>
      <p:pic>
        <p:nvPicPr>
          <p:cNvPr id="83971" name="Picture 3" descr="C9CashBu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44600"/>
            <a:ext cx="7620000" cy="559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5444" name="Rectangle 4"/>
          <p:cNvSpPr>
            <a:spLocks noChangeArrowheads="1"/>
          </p:cNvSpPr>
          <p:nvPr/>
        </p:nvSpPr>
        <p:spPr bwMode="auto">
          <a:xfrm>
            <a:off x="4760913" y="5645150"/>
            <a:ext cx="4230687" cy="831850"/>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defRPr/>
            </a:pPr>
            <a:r>
              <a:rPr lang="en-US" sz="2400" dirty="0">
                <a:solidFill>
                  <a:srgbClr val="FFFFCC"/>
                </a:solidFill>
                <a:effectLst>
                  <a:outerShdw blurRad="38100" dist="38100" dir="2700000" algn="tl">
                    <a:srgbClr val="000000"/>
                  </a:outerShdw>
                </a:effectLst>
                <a:latin typeface="Arial" charset="0"/>
              </a:rPr>
              <a:t>Ending cash balance for April</a:t>
            </a:r>
          </a:p>
          <a:p>
            <a:pPr>
              <a:defRPr/>
            </a:pPr>
            <a:r>
              <a:rPr lang="en-US" sz="2400" dirty="0">
                <a:solidFill>
                  <a:srgbClr val="FFFFCC"/>
                </a:solidFill>
                <a:effectLst>
                  <a:outerShdw blurRad="38100" dist="38100" dir="2700000" algn="tl">
                    <a:srgbClr val="000000"/>
                  </a:outerShdw>
                </a:effectLst>
                <a:latin typeface="Arial" charset="0"/>
              </a:rPr>
              <a:t>is the beginning May balance.</a:t>
            </a:r>
          </a:p>
        </p:txBody>
      </p:sp>
      <p:grpSp>
        <p:nvGrpSpPr>
          <p:cNvPr id="83973" name="Group 4"/>
          <p:cNvGrpSpPr>
            <a:grpSpLocks/>
          </p:cNvGrpSpPr>
          <p:nvPr/>
        </p:nvGrpSpPr>
        <p:grpSpPr bwMode="auto">
          <a:xfrm>
            <a:off x="4419600" y="2557463"/>
            <a:ext cx="4343400" cy="2471737"/>
            <a:chOff x="2880" y="1515"/>
            <a:chExt cx="2736" cy="1557"/>
          </a:xfrm>
        </p:grpSpPr>
        <p:sp>
          <p:nvSpPr>
            <p:cNvPr id="443397" name="Rectangle 5"/>
            <p:cNvSpPr>
              <a:spLocks noChangeArrowheads="1"/>
            </p:cNvSpPr>
            <p:nvPr/>
          </p:nvSpPr>
          <p:spPr bwMode="auto">
            <a:xfrm>
              <a:off x="3086" y="1515"/>
              <a:ext cx="2530" cy="98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Because Royal maintains</a:t>
              </a:r>
            </a:p>
            <a:p>
              <a:pPr algn="ctr">
                <a:defRPr/>
              </a:pPr>
              <a:r>
                <a:rPr lang="en-US" sz="2400" dirty="0">
                  <a:solidFill>
                    <a:srgbClr val="FFFFCC"/>
                  </a:solidFill>
                  <a:effectLst>
                    <a:outerShdw blurRad="38100" dist="38100" dir="2700000" algn="tl">
                      <a:srgbClr val="000000"/>
                    </a:outerShdw>
                  </a:effectLst>
                  <a:latin typeface="Arial" charset="0"/>
                </a:rPr>
                <a:t>a cash balance of $30,000,</a:t>
              </a:r>
            </a:p>
            <a:p>
              <a:pPr algn="ctr">
                <a:defRPr/>
              </a:pPr>
              <a:r>
                <a:rPr lang="en-US" sz="2400" dirty="0">
                  <a:solidFill>
                    <a:srgbClr val="FFFFCC"/>
                  </a:solidFill>
                  <a:effectLst>
                    <a:outerShdw blurRad="38100" dist="38100" dir="2700000" algn="tl">
                      <a:srgbClr val="000000"/>
                    </a:outerShdw>
                  </a:effectLst>
                  <a:latin typeface="Arial" charset="0"/>
                </a:rPr>
                <a:t>the company must borrow $50,000 on its line-of-credit.</a:t>
              </a:r>
            </a:p>
          </p:txBody>
        </p:sp>
        <p:sp>
          <p:nvSpPr>
            <p:cNvPr id="83975" name="Line 6"/>
            <p:cNvSpPr>
              <a:spLocks noChangeShapeType="1"/>
            </p:cNvSpPr>
            <p:nvPr/>
          </p:nvSpPr>
          <p:spPr bwMode="auto">
            <a:xfrm flipH="1">
              <a:off x="2880" y="2496"/>
              <a:ext cx="536" cy="576"/>
            </a:xfrm>
            <a:prstGeom prst="line">
              <a:avLst/>
            </a:prstGeom>
            <a:noFill/>
            <a:ln w="38100">
              <a:solidFill>
                <a:srgbClr val="FC0128"/>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pull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lIns="90488" tIns="44450" rIns="90488" bIns="44450"/>
          <a:lstStyle/>
          <a:p>
            <a:pPr eaLnBrk="1" hangingPunct="1"/>
            <a:r>
              <a:rPr lang="en-US" altLang="en-US" smtClean="0"/>
              <a:t>The Cash Budget</a:t>
            </a:r>
          </a:p>
        </p:txBody>
      </p:sp>
      <p:pic>
        <p:nvPicPr>
          <p:cNvPr id="84995" name="Picture 3" descr="C9CashBu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282700"/>
            <a:ext cx="7585075" cy="5575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ll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86019" name="Rectangle 3"/>
          <p:cNvSpPr>
            <a:spLocks noGrp="1" noChangeArrowheads="1"/>
          </p:cNvSpPr>
          <p:nvPr>
            <p:ph type="body" idx="1"/>
          </p:nvPr>
        </p:nvSpPr>
        <p:spPr>
          <a:xfrm>
            <a:off x="533400" y="1752600"/>
            <a:ext cx="8153400" cy="3352800"/>
          </a:xfrm>
          <a:solidFill>
            <a:srgbClr val="EDECD2"/>
          </a:solidFill>
          <a:ln w="12699">
            <a:solidFill>
              <a:srgbClr val="000000"/>
            </a:solidFill>
            <a:miter lim="800000"/>
            <a:headEnd/>
            <a:tailEnd/>
          </a:ln>
        </p:spPr>
        <p:txBody>
          <a:bodyPr lIns="90488" tIns="44450" rIns="90488" bIns="44450"/>
          <a:lstStyle/>
          <a:p>
            <a:pPr eaLnBrk="1" hangingPunct="1">
              <a:buFont typeface="Times" panose="02020603050405020304" pitchFamily="18" charset="0"/>
              <a:buNone/>
            </a:pPr>
            <a:r>
              <a:rPr lang="en-US" altLang="en-US" sz="3000" smtClean="0">
                <a:solidFill>
                  <a:srgbClr val="663300"/>
                </a:solidFill>
                <a:cs typeface="Arial" panose="020B0604020202020204" pitchFamily="34" charset="0"/>
              </a:rPr>
              <a:t> 	What is the excess (deficiency) of cash available over disbursements for June? </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a. $ 85,000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b. $(10,000)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c. $ 75,000</a:t>
            </a:r>
          </a:p>
          <a:p>
            <a:pPr lvl="1" eaLnBrk="1" hangingPunct="1">
              <a:buFont typeface="Wingdings" panose="05000000000000000000" pitchFamily="2" charset="2"/>
              <a:buNone/>
            </a:pPr>
            <a:r>
              <a:rPr lang="en-US" altLang="en-US" sz="3000" smtClean="0">
                <a:solidFill>
                  <a:srgbClr val="663300"/>
                </a:solidFill>
                <a:cs typeface="Arial" panose="020B0604020202020204" pitchFamily="34" charset="0"/>
              </a:rPr>
              <a:t>d. $ 95,000</a:t>
            </a:r>
          </a:p>
        </p:txBody>
      </p:sp>
      <p:pic>
        <p:nvPicPr>
          <p:cNvPr id="86020" name="Picture 4"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3400" y="1752600"/>
            <a:ext cx="8153400" cy="3352800"/>
          </a:xfrm>
          <a:prstGeom prst="rect">
            <a:avLst/>
          </a:prstGeom>
          <a:solidFill>
            <a:srgbClr val="EDECD2"/>
          </a:solidFill>
          <a:ln w="12699">
            <a:solidFill>
              <a:srgbClr val="000000"/>
            </a:solidFill>
          </a:ln>
        </p:spPr>
        <p:txBody>
          <a:bodyPr lIns="90488" tIns="44450" rIns="90488" bIns="44450"/>
          <a:lstStyle/>
          <a:p>
            <a:pPr marL="365125" indent="-255588">
              <a:spcBef>
                <a:spcPts val="300"/>
              </a:spcBef>
              <a:buClr>
                <a:srgbClr val="A04DA3"/>
              </a:buClr>
              <a:buFont typeface="Times" pitchFamily="18" charset="0"/>
              <a:buNone/>
              <a:defRPr/>
            </a:pPr>
            <a:r>
              <a:rPr lang="en-US" sz="3000" dirty="0">
                <a:solidFill>
                  <a:srgbClr val="663300"/>
                </a:solidFill>
                <a:cs typeface="Arial" pitchFamily="34" charset="0"/>
              </a:rPr>
              <a:t> 	What is the excess (deficiency) of cash available over disbursements for June? </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a. $ 85,000</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b. $(10,000)</a:t>
            </a:r>
          </a:p>
          <a:p>
            <a:pPr marL="657225" lvl="1" indent="-246063">
              <a:spcBef>
                <a:spcPts val="300"/>
              </a:spcBef>
              <a:buClr>
                <a:schemeClr val="accent2"/>
              </a:buClr>
              <a:buFont typeface="Wingdings" pitchFamily="2" charset="2"/>
              <a:buNone/>
              <a:defRPr/>
            </a:pPr>
            <a:r>
              <a:rPr lang="en-US" sz="3000" dirty="0">
                <a:solidFill>
                  <a:schemeClr val="accent2">
                    <a:lumMod val="60000"/>
                    <a:lumOff val="40000"/>
                  </a:schemeClr>
                </a:solidFill>
                <a:cs typeface="Arial" pitchFamily="34" charset="0"/>
              </a:rPr>
              <a:t>c. $ 75,000</a:t>
            </a:r>
          </a:p>
          <a:p>
            <a:pPr marL="657225" lvl="1" indent="-246063">
              <a:spcBef>
                <a:spcPts val="300"/>
              </a:spcBef>
              <a:buClr>
                <a:schemeClr val="accent2"/>
              </a:buClr>
              <a:buFont typeface="Wingdings" pitchFamily="2" charset="2"/>
              <a:buNone/>
              <a:defRPr/>
            </a:pPr>
            <a:r>
              <a:rPr lang="en-US" sz="3000" dirty="0">
                <a:solidFill>
                  <a:srgbClr val="663300"/>
                </a:solidFill>
                <a:cs typeface="Arial" pitchFamily="34" charset="0"/>
              </a:rPr>
              <a:t>d. $ 95,000</a:t>
            </a:r>
          </a:p>
        </p:txBody>
      </p:sp>
      <p:sp>
        <p:nvSpPr>
          <p:cNvPr id="87043" name="Rectangle 3"/>
          <p:cNvSpPr>
            <a:spLocks noGrp="1" noChangeArrowheads="1"/>
          </p:cNvSpPr>
          <p:nvPr>
            <p:ph type="title"/>
          </p:nvPr>
        </p:nvSpPr>
        <p:spPr/>
        <p:txBody>
          <a:bodyPr lIns="90488" tIns="44450" rIns="90488" bIns="44450"/>
          <a:lstStyle/>
          <a:p>
            <a:pPr eaLnBrk="1" hangingPunct="1"/>
            <a:r>
              <a:rPr lang="en-US" altLang="en-US" smtClean="0"/>
              <a:t>Quick Check </a:t>
            </a:r>
            <a:r>
              <a:rPr lang="en-US" altLang="en-US" smtClean="0">
                <a:sym typeface="Wingdings" panose="05000000000000000000" pitchFamily="2" charset="2"/>
              </a:rPr>
              <a:t></a:t>
            </a:r>
          </a:p>
        </p:txBody>
      </p:sp>
      <p:sp>
        <p:nvSpPr>
          <p:cNvPr id="95236" name="Oval 4"/>
          <p:cNvSpPr>
            <a:spLocks noChangeArrowheads="1"/>
          </p:cNvSpPr>
          <p:nvPr/>
        </p:nvSpPr>
        <p:spPr bwMode="auto">
          <a:xfrm>
            <a:off x="889000" y="4267200"/>
            <a:ext cx="482600" cy="471488"/>
          </a:xfrm>
          <a:prstGeom prst="ellipse">
            <a:avLst/>
          </a:prstGeom>
          <a:noFill/>
          <a:ln w="50799">
            <a:solidFill>
              <a:srgbClr val="FF0000"/>
            </a:solidFill>
            <a:round/>
            <a:headEnd/>
            <a:tailEnd/>
          </a:ln>
          <a:effectLst>
            <a:outerShdw blurRad="50800" dist="38100" dir="2700000" algn="tl" rotWithShape="0">
              <a:prstClr val="black">
                <a:alpha val="40000"/>
              </a:prstClr>
            </a:outerShdw>
          </a:effectLst>
        </p:spPr>
        <p:txBody>
          <a:bodyPr wrap="none" anchor="ctr"/>
          <a:lstStyle/>
          <a:p>
            <a:pPr>
              <a:defRPr/>
            </a:pPr>
            <a:endParaRPr lang="en-US" dirty="0">
              <a:latin typeface="Arial" charset="0"/>
            </a:endParaRPr>
          </a:p>
        </p:txBody>
      </p:sp>
      <p:pic>
        <p:nvPicPr>
          <p:cNvPr id="87045" name="Picture 4" descr="j02955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98913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lIns="90488" tIns="44450" rIns="90488" bIns="44450"/>
          <a:lstStyle/>
          <a:p>
            <a:pPr eaLnBrk="1" hangingPunct="1"/>
            <a:r>
              <a:rPr lang="en-US" altLang="en-US" smtClean="0"/>
              <a:t>The Cash Budget</a:t>
            </a:r>
          </a:p>
        </p:txBody>
      </p:sp>
      <p:pic>
        <p:nvPicPr>
          <p:cNvPr id="88067" name="Picture 3" descr="C9CashBu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74763"/>
            <a:ext cx="7696200" cy="560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68" name="Oval 4"/>
          <p:cNvSpPr>
            <a:spLocks noChangeArrowheads="1"/>
          </p:cNvSpPr>
          <p:nvPr/>
        </p:nvSpPr>
        <p:spPr bwMode="auto">
          <a:xfrm>
            <a:off x="6019800" y="4953000"/>
            <a:ext cx="1447800" cy="304800"/>
          </a:xfrm>
          <a:prstGeom prst="ellipse">
            <a:avLst/>
          </a:prstGeom>
          <a:noFill/>
          <a:ln w="28575">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grpSp>
        <p:nvGrpSpPr>
          <p:cNvPr id="88069" name="Group 5"/>
          <p:cNvGrpSpPr>
            <a:grpSpLocks/>
          </p:cNvGrpSpPr>
          <p:nvPr/>
        </p:nvGrpSpPr>
        <p:grpSpPr bwMode="auto">
          <a:xfrm>
            <a:off x="152400" y="3406775"/>
            <a:ext cx="6324600" cy="2613025"/>
            <a:chOff x="144" y="2050"/>
            <a:chExt cx="3984" cy="1646"/>
          </a:xfrm>
        </p:grpSpPr>
        <p:sp>
          <p:nvSpPr>
            <p:cNvPr id="88070" name="Line 7"/>
            <p:cNvSpPr>
              <a:spLocks noChangeShapeType="1"/>
            </p:cNvSpPr>
            <p:nvPr/>
          </p:nvSpPr>
          <p:spPr bwMode="auto">
            <a:xfrm>
              <a:off x="3072" y="2688"/>
              <a:ext cx="1056" cy="1008"/>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453638" name="Rectangle 6"/>
            <p:cNvSpPr>
              <a:spLocks noChangeArrowheads="1"/>
            </p:cNvSpPr>
            <p:nvPr/>
          </p:nvSpPr>
          <p:spPr bwMode="auto">
            <a:xfrm>
              <a:off x="144" y="2050"/>
              <a:ext cx="2928" cy="638"/>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000" u="sng" dirty="0">
                  <a:solidFill>
                    <a:srgbClr val="FFFF00"/>
                  </a:solidFill>
                  <a:effectLst>
                    <a:outerShdw blurRad="38100" dist="38100" dir="2700000" algn="tl">
                      <a:srgbClr val="000000"/>
                    </a:outerShdw>
                  </a:effectLst>
                  <a:latin typeface="Arial" charset="0"/>
                </a:rPr>
                <a:t>$50,000 × 16% × 3/12 = $2,000</a:t>
              </a:r>
              <a:r>
                <a:rPr lang="en-US" sz="2000" dirty="0">
                  <a:solidFill>
                    <a:srgbClr val="FFFF00"/>
                  </a:solidFill>
                  <a:effectLst>
                    <a:outerShdw blurRad="38100" dist="38100" dir="2700000" algn="tl">
                      <a:srgbClr val="000000"/>
                    </a:outerShdw>
                  </a:effectLst>
                  <a:latin typeface="Arial" charset="0"/>
                </a:rPr>
                <a:t/>
              </a:r>
              <a:br>
                <a:rPr lang="en-US" sz="2000" dirty="0">
                  <a:solidFill>
                    <a:srgbClr val="FFFF00"/>
                  </a:solidFill>
                  <a:effectLst>
                    <a:outerShdw blurRad="38100" dist="38100" dir="2700000" algn="tl">
                      <a:srgbClr val="000000"/>
                    </a:outerShdw>
                  </a:effectLst>
                  <a:latin typeface="Arial" charset="0"/>
                </a:rPr>
              </a:br>
              <a:r>
                <a:rPr lang="en-US" sz="2000" dirty="0">
                  <a:solidFill>
                    <a:srgbClr val="FFFF00"/>
                  </a:solidFill>
                  <a:effectLst>
                    <a:outerShdw blurRad="38100" dist="38100" dir="2700000" algn="tl">
                      <a:srgbClr val="000000"/>
                    </a:outerShdw>
                  </a:effectLst>
                  <a:latin typeface="Arial" charset="0"/>
                </a:rPr>
                <a:t>Borrowings on April 1 and</a:t>
              </a:r>
              <a:br>
                <a:rPr lang="en-US" sz="2000" dirty="0">
                  <a:solidFill>
                    <a:srgbClr val="FFFF00"/>
                  </a:solidFill>
                  <a:effectLst>
                    <a:outerShdw blurRad="38100" dist="38100" dir="2700000" algn="tl">
                      <a:srgbClr val="000000"/>
                    </a:outerShdw>
                  </a:effectLst>
                  <a:latin typeface="Arial" charset="0"/>
                </a:rPr>
              </a:br>
              <a:r>
                <a:rPr lang="en-US" sz="2000" dirty="0">
                  <a:solidFill>
                    <a:srgbClr val="FFFF00"/>
                  </a:solidFill>
                  <a:effectLst>
                    <a:outerShdw blurRad="38100" dist="38100" dir="2700000" algn="tl">
                      <a:srgbClr val="000000"/>
                    </a:outerShdw>
                  </a:effectLst>
                  <a:latin typeface="Arial" charset="0"/>
                </a:rPr>
                <a:t>repayment on June 30.</a:t>
              </a:r>
            </a:p>
          </p:txBody>
        </p:sp>
      </p:grpSp>
    </p:spTree>
  </p:cSld>
  <p:clrMapOvr>
    <a:masterClrMapping/>
  </p:clrMapOvr>
  <p:transition>
    <p:strips dir="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lIns="90488" tIns="44450" rIns="90488" bIns="44450"/>
          <a:lstStyle/>
          <a:p>
            <a:pPr eaLnBrk="1" hangingPunct="1"/>
            <a:r>
              <a:rPr lang="en-US" altLang="en-US" smtClean="0"/>
              <a:t>The Budgeted Income Statement</a:t>
            </a:r>
          </a:p>
        </p:txBody>
      </p:sp>
      <p:graphicFrame>
        <p:nvGraphicFramePr>
          <p:cNvPr id="89091" name="Object 2"/>
          <p:cNvGraphicFramePr>
            <a:graphicFrameLocks/>
          </p:cNvGraphicFramePr>
          <p:nvPr/>
        </p:nvGraphicFramePr>
        <p:xfrm>
          <a:off x="838200" y="1557338"/>
          <a:ext cx="2362200" cy="3152775"/>
        </p:xfrm>
        <a:graphic>
          <a:graphicData uri="http://schemas.openxmlformats.org/presentationml/2006/ole">
            <mc:AlternateContent xmlns:mc="http://schemas.openxmlformats.org/markup-compatibility/2006">
              <mc:Choice xmlns:v="urn:schemas-microsoft-com:vml" Requires="v">
                <p:oleObj spid="_x0000_s89098" name="Microsoft ClipArt Gallery" r:id="rId4" imgW="4510405" imgH="6010910" progId="">
                  <p:embed/>
                </p:oleObj>
              </mc:Choice>
              <mc:Fallback>
                <p:oleObj name="Microsoft ClipArt Gallery" r:id="rId4" imgW="4510405" imgH="601091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57338"/>
                        <a:ext cx="2362200" cy="3152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5684" name="Rectangle 4"/>
          <p:cNvSpPr>
            <a:spLocks noChangeArrowheads="1"/>
          </p:cNvSpPr>
          <p:nvPr/>
        </p:nvSpPr>
        <p:spPr bwMode="auto">
          <a:xfrm>
            <a:off x="1316038" y="2224088"/>
            <a:ext cx="1408112" cy="1370012"/>
          </a:xfrm>
          <a:prstGeom prst="rect">
            <a:avLst/>
          </a:prstGeom>
          <a:noFill/>
          <a:ln w="12700">
            <a:noFill/>
            <a:miter lim="800000"/>
            <a:headEnd/>
            <a:tailEnd/>
          </a:ln>
          <a:effectLst/>
        </p:spPr>
        <p:txBody>
          <a:bodyPr wrap="none" lIns="90488" tIns="44450" rIns="90488" bIns="44450">
            <a:spAutoFit/>
          </a:bodyPr>
          <a:lstStyle/>
          <a:p>
            <a:pPr algn="ctr">
              <a:defRPr/>
            </a:pPr>
            <a:r>
              <a:rPr lang="en-US" sz="2800" b="1" dirty="0">
                <a:solidFill>
                  <a:srgbClr val="0033CC"/>
                </a:solidFill>
                <a:latin typeface="Arial" charset="0"/>
              </a:rPr>
              <a:t>Cash </a:t>
            </a:r>
          </a:p>
          <a:p>
            <a:pPr algn="ctr">
              <a:defRPr/>
            </a:pPr>
            <a:r>
              <a:rPr lang="en-US" sz="2800" b="1" dirty="0">
                <a:solidFill>
                  <a:srgbClr val="0033CC"/>
                </a:solidFill>
                <a:latin typeface="Arial" charset="0"/>
              </a:rPr>
              <a:t>Budget</a:t>
            </a:r>
            <a:endParaRPr lang="en-US" sz="2800" b="1" dirty="0">
              <a:solidFill>
                <a:schemeClr val="accent2"/>
              </a:solidFill>
              <a:effectLst>
                <a:outerShdw blurRad="38100" dist="38100" dir="2700000" algn="tl">
                  <a:srgbClr val="000000"/>
                </a:outerShdw>
              </a:effectLst>
              <a:latin typeface="Arial" charset="0"/>
            </a:endParaRPr>
          </a:p>
          <a:p>
            <a:pPr algn="ctr" latinLnBrk="1">
              <a:defRPr/>
            </a:pPr>
            <a:endParaRPr lang="en-US" sz="2800" b="1" dirty="0">
              <a:solidFill>
                <a:schemeClr val="bg1"/>
              </a:solidFill>
              <a:effectLst>
                <a:outerShdw blurRad="38100" dist="38100" dir="2700000" algn="tl">
                  <a:srgbClr val="000000"/>
                </a:outerShdw>
              </a:effectLst>
              <a:latin typeface="Arial" charset="0"/>
            </a:endParaRPr>
          </a:p>
        </p:txBody>
      </p:sp>
      <p:graphicFrame>
        <p:nvGraphicFramePr>
          <p:cNvPr id="89093" name="Object 3"/>
          <p:cNvGraphicFramePr>
            <a:graphicFrameLocks/>
          </p:cNvGraphicFramePr>
          <p:nvPr/>
        </p:nvGraphicFramePr>
        <p:xfrm>
          <a:off x="6096000" y="1557338"/>
          <a:ext cx="2362200" cy="3152775"/>
        </p:xfrm>
        <a:graphic>
          <a:graphicData uri="http://schemas.openxmlformats.org/presentationml/2006/ole">
            <mc:AlternateContent xmlns:mc="http://schemas.openxmlformats.org/markup-compatibility/2006">
              <mc:Choice xmlns:v="urn:schemas-microsoft-com:vml" Requires="v">
                <p:oleObj spid="_x0000_s89099" name="Microsoft ClipArt Gallery" r:id="rId6" imgW="4510405" imgH="6010910" progId="">
                  <p:embed/>
                </p:oleObj>
              </mc:Choice>
              <mc:Fallback>
                <p:oleObj name="Microsoft ClipArt Gallery" r:id="rId6" imgW="4510405" imgH="6010910" progId="">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57338"/>
                        <a:ext cx="2362200" cy="3152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5686" name="Rectangle 6"/>
          <p:cNvSpPr>
            <a:spLocks noChangeArrowheads="1"/>
          </p:cNvSpPr>
          <p:nvPr/>
        </p:nvSpPr>
        <p:spPr bwMode="auto">
          <a:xfrm>
            <a:off x="6324600" y="2259013"/>
            <a:ext cx="1903413" cy="1370012"/>
          </a:xfrm>
          <a:prstGeom prst="rect">
            <a:avLst/>
          </a:prstGeom>
          <a:noFill/>
          <a:ln w="12700">
            <a:noFill/>
            <a:miter lim="800000"/>
            <a:headEnd/>
            <a:tailEnd/>
          </a:ln>
          <a:effectLst/>
        </p:spPr>
        <p:txBody>
          <a:bodyPr wrap="none" lIns="90488" tIns="44450" rIns="90488" bIns="44450">
            <a:spAutoFit/>
          </a:bodyPr>
          <a:lstStyle/>
          <a:p>
            <a:pPr algn="ctr">
              <a:defRPr/>
            </a:pPr>
            <a:r>
              <a:rPr lang="en-US" sz="2800" b="1" dirty="0">
                <a:solidFill>
                  <a:srgbClr val="0033CC"/>
                </a:solidFill>
                <a:latin typeface="Arial" charset="0"/>
              </a:rPr>
              <a:t>Budgeted</a:t>
            </a:r>
          </a:p>
          <a:p>
            <a:pPr algn="ctr">
              <a:defRPr/>
            </a:pPr>
            <a:r>
              <a:rPr lang="en-US" sz="2800" b="1" dirty="0">
                <a:solidFill>
                  <a:srgbClr val="0033CC"/>
                </a:solidFill>
                <a:latin typeface="Arial" charset="0"/>
              </a:rPr>
              <a:t>Income</a:t>
            </a:r>
          </a:p>
          <a:p>
            <a:pPr algn="ctr">
              <a:defRPr/>
            </a:pPr>
            <a:r>
              <a:rPr lang="en-US" sz="2800" b="1" dirty="0">
                <a:solidFill>
                  <a:srgbClr val="0033CC"/>
                </a:solidFill>
                <a:latin typeface="Arial" charset="0"/>
              </a:rPr>
              <a:t>Statement</a:t>
            </a:r>
            <a:endParaRPr lang="en-US" sz="2800" b="1" dirty="0">
              <a:solidFill>
                <a:schemeClr val="accent2"/>
              </a:solidFill>
              <a:effectLst>
                <a:outerShdw blurRad="38100" dist="38100" dir="2700000" algn="tl">
                  <a:srgbClr val="000000"/>
                </a:outerShdw>
              </a:effectLst>
              <a:latin typeface="Arial" charset="0"/>
            </a:endParaRPr>
          </a:p>
        </p:txBody>
      </p:sp>
      <p:sp>
        <p:nvSpPr>
          <p:cNvPr id="89095" name="Rectangle 7"/>
          <p:cNvSpPr>
            <a:spLocks noChangeArrowheads="1"/>
          </p:cNvSpPr>
          <p:nvPr/>
        </p:nvSpPr>
        <p:spPr bwMode="auto">
          <a:xfrm rot="-2340000">
            <a:off x="1104900" y="3676650"/>
            <a:ext cx="175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solidFill>
                  <a:srgbClr val="FC0128"/>
                </a:solidFill>
              </a:rPr>
              <a:t>Completed</a:t>
            </a:r>
          </a:p>
        </p:txBody>
      </p:sp>
      <p:sp>
        <p:nvSpPr>
          <p:cNvPr id="89096" name="Line 8"/>
          <p:cNvSpPr>
            <a:spLocks noChangeShapeType="1"/>
          </p:cNvSpPr>
          <p:nvPr/>
        </p:nvSpPr>
        <p:spPr bwMode="auto">
          <a:xfrm>
            <a:off x="3238500" y="3157538"/>
            <a:ext cx="2819400" cy="0"/>
          </a:xfrm>
          <a:prstGeom prst="line">
            <a:avLst/>
          </a:prstGeom>
          <a:noFill/>
          <a:ln w="762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5689" name="Rectangle 9"/>
          <p:cNvSpPr>
            <a:spLocks noChangeArrowheads="1"/>
          </p:cNvSpPr>
          <p:nvPr/>
        </p:nvSpPr>
        <p:spPr bwMode="auto">
          <a:xfrm>
            <a:off x="228600" y="4681538"/>
            <a:ext cx="86106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3200" b="1">
                <a:solidFill>
                  <a:srgbClr val="0033CC"/>
                </a:solidFill>
              </a:rPr>
              <a:t>With interest expense from the cash budget, Royal can prepare the budgeted income statement.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2000"/>
                                  </p:stCondLst>
                                  <p:childTnLst>
                                    <p:set>
                                      <p:cBhvr>
                                        <p:cTn id="6" dur="1" fill="hold">
                                          <p:stCondLst>
                                            <p:cond delay="0"/>
                                          </p:stCondLst>
                                        </p:cTn>
                                        <p:tgtEl>
                                          <p:spTgt spid="455689"/>
                                        </p:tgtEl>
                                        <p:attrNameLst>
                                          <p:attrName>style.visibility</p:attrName>
                                        </p:attrNameLst>
                                      </p:cBhvr>
                                      <p:to>
                                        <p:strVal val="visible"/>
                                      </p:to>
                                    </p:set>
                                    <p:anim calcmode="lin" valueType="num">
                                      <p:cBhvr>
                                        <p:cTn id="7" dur="500" fill="hold"/>
                                        <p:tgtEl>
                                          <p:spTgt spid="455689"/>
                                        </p:tgtEl>
                                        <p:attrNameLst>
                                          <p:attrName>ppt_w</p:attrName>
                                        </p:attrNameLst>
                                      </p:cBhvr>
                                      <p:tavLst>
                                        <p:tav tm="0">
                                          <p:val>
                                            <p:fltVal val="0"/>
                                          </p:val>
                                        </p:tav>
                                        <p:tav tm="100000">
                                          <p:val>
                                            <p:strVal val="#ppt_w"/>
                                          </p:val>
                                        </p:tav>
                                      </p:tavLst>
                                    </p:anim>
                                    <p:anim calcmode="lin" valueType="num">
                                      <p:cBhvr>
                                        <p:cTn id="8" dur="500" fill="hold"/>
                                        <p:tgtEl>
                                          <p:spTgt spid="4556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9"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lIns="90488" tIns="44450" rIns="90488" bIns="44450"/>
          <a:lstStyle/>
          <a:p>
            <a:pPr eaLnBrk="1" hangingPunct="1"/>
            <a:r>
              <a:rPr lang="en-US" altLang="en-US" smtClean="0"/>
              <a:t>Learning Objective 9</a:t>
            </a:r>
          </a:p>
        </p:txBody>
      </p:sp>
      <p:sp>
        <p:nvSpPr>
          <p:cNvPr id="5" name="Text Box 13"/>
          <p:cNvSpPr txBox="1">
            <a:spLocks noChangeArrowheads="1"/>
          </p:cNvSpPr>
          <p:nvPr/>
        </p:nvSpPr>
        <p:spPr bwMode="auto">
          <a:xfrm>
            <a:off x="1905000" y="2671763"/>
            <a:ext cx="5334000" cy="1138237"/>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budgeted income statement. </a:t>
            </a:r>
          </a:p>
        </p:txBody>
      </p:sp>
    </p:spTree>
  </p:cSld>
  <p:clrMapOvr>
    <a:masterClrMapping/>
  </p:clrMapOvr>
  <p:transition>
    <p:strips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lIns="90488" tIns="44450" rIns="90488" bIns="44450"/>
          <a:lstStyle/>
          <a:p>
            <a:pPr eaLnBrk="1" hangingPunct="1"/>
            <a:r>
              <a:rPr lang="en-US" altLang="en-US" smtClean="0"/>
              <a:t>The Budgeted Income Statement</a:t>
            </a:r>
          </a:p>
        </p:txBody>
      </p:sp>
      <p:graphicFrame>
        <p:nvGraphicFramePr>
          <p:cNvPr id="91139" name="Object 2"/>
          <p:cNvGraphicFramePr>
            <a:graphicFrameLocks/>
          </p:cNvGraphicFramePr>
          <p:nvPr/>
        </p:nvGraphicFramePr>
        <p:xfrm>
          <a:off x="76200" y="1981200"/>
          <a:ext cx="6196013" cy="3224213"/>
        </p:xfrm>
        <a:graphic>
          <a:graphicData uri="http://schemas.openxmlformats.org/presentationml/2006/ole">
            <mc:AlternateContent xmlns:mc="http://schemas.openxmlformats.org/markup-compatibility/2006">
              <mc:Choice xmlns:v="urn:schemas-microsoft-com:vml" Requires="v">
                <p:oleObj spid="_x0000_s91152" name="Worksheet" r:id="rId4" imgW="3360454" imgH="1920240" progId="Excel.Sheet.8">
                  <p:embed/>
                </p:oleObj>
              </mc:Choice>
              <mc:Fallback>
                <p:oleObj name="Worksheet" r:id="rId4" imgW="3360454" imgH="192024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81200"/>
                        <a:ext cx="6196013" cy="3224213"/>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5943600" y="1590675"/>
            <a:ext cx="2643188" cy="1435100"/>
            <a:chOff x="3744" y="1002"/>
            <a:chExt cx="1665" cy="904"/>
          </a:xfrm>
        </p:grpSpPr>
        <p:sp>
          <p:nvSpPr>
            <p:cNvPr id="91150" name="Line 5"/>
            <p:cNvSpPr>
              <a:spLocks noChangeShapeType="1"/>
            </p:cNvSpPr>
            <p:nvPr/>
          </p:nvSpPr>
          <p:spPr bwMode="auto">
            <a:xfrm flipH="1">
              <a:off x="3744" y="1282"/>
              <a:ext cx="432" cy="624"/>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7734" name="Rectangle 6"/>
            <p:cNvSpPr>
              <a:spLocks noChangeArrowheads="1"/>
            </p:cNvSpPr>
            <p:nvPr/>
          </p:nvSpPr>
          <p:spPr bwMode="auto">
            <a:xfrm>
              <a:off x="4091" y="1002"/>
              <a:ext cx="1318" cy="29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Sales Budget.</a:t>
              </a:r>
            </a:p>
          </p:txBody>
        </p:sp>
      </p:grpSp>
      <p:grpSp>
        <p:nvGrpSpPr>
          <p:cNvPr id="3" name="Group 7"/>
          <p:cNvGrpSpPr>
            <a:grpSpLocks/>
          </p:cNvGrpSpPr>
          <p:nvPr/>
        </p:nvGrpSpPr>
        <p:grpSpPr bwMode="auto">
          <a:xfrm>
            <a:off x="6019800" y="2565400"/>
            <a:ext cx="2854325" cy="838200"/>
            <a:chOff x="3792" y="1616"/>
            <a:chExt cx="1798" cy="528"/>
          </a:xfrm>
        </p:grpSpPr>
        <p:sp>
          <p:nvSpPr>
            <p:cNvPr id="91148" name="Line 8"/>
            <p:cNvSpPr>
              <a:spLocks noChangeShapeType="1"/>
            </p:cNvSpPr>
            <p:nvPr/>
          </p:nvSpPr>
          <p:spPr bwMode="auto">
            <a:xfrm flipH="1">
              <a:off x="3792" y="2048"/>
              <a:ext cx="288" cy="96"/>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7737" name="Rectangle 9"/>
            <p:cNvSpPr>
              <a:spLocks noChangeArrowheads="1"/>
            </p:cNvSpPr>
            <p:nvPr/>
          </p:nvSpPr>
          <p:spPr bwMode="auto">
            <a:xfrm>
              <a:off x="4006" y="1616"/>
              <a:ext cx="1584" cy="52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Ending Finished</a:t>
              </a:r>
              <a:br>
                <a:rPr lang="en-US" sz="2400" dirty="0">
                  <a:solidFill>
                    <a:srgbClr val="FFFFCC"/>
                  </a:solidFill>
                  <a:effectLst>
                    <a:outerShdw blurRad="38100" dist="38100" dir="2700000" algn="tl">
                      <a:srgbClr val="000000"/>
                    </a:outerShdw>
                  </a:effectLst>
                  <a:latin typeface="Arial" charset="0"/>
                </a:rPr>
              </a:br>
              <a:r>
                <a:rPr lang="en-US" sz="2400" dirty="0">
                  <a:solidFill>
                    <a:srgbClr val="FFFFCC"/>
                  </a:solidFill>
                  <a:effectLst>
                    <a:outerShdw blurRad="38100" dist="38100" dir="2700000" algn="tl">
                      <a:srgbClr val="000000"/>
                    </a:outerShdw>
                  </a:effectLst>
                  <a:latin typeface="Arial" charset="0"/>
                </a:rPr>
                <a:t>Goods Inventory.</a:t>
              </a:r>
            </a:p>
          </p:txBody>
        </p:sp>
      </p:grpSp>
      <p:grpSp>
        <p:nvGrpSpPr>
          <p:cNvPr id="4" name="Group 10"/>
          <p:cNvGrpSpPr>
            <a:grpSpLocks/>
          </p:cNvGrpSpPr>
          <p:nvPr/>
        </p:nvGrpSpPr>
        <p:grpSpPr bwMode="auto">
          <a:xfrm>
            <a:off x="6019800" y="3581400"/>
            <a:ext cx="2932113" cy="1196975"/>
            <a:chOff x="3792" y="2256"/>
            <a:chExt cx="1847" cy="754"/>
          </a:xfrm>
        </p:grpSpPr>
        <p:sp>
          <p:nvSpPr>
            <p:cNvPr id="457739" name="Rectangle 11"/>
            <p:cNvSpPr>
              <a:spLocks noChangeArrowheads="1"/>
            </p:cNvSpPr>
            <p:nvPr/>
          </p:nvSpPr>
          <p:spPr bwMode="auto">
            <a:xfrm>
              <a:off x="4054" y="2256"/>
              <a:ext cx="1585" cy="75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Selling and </a:t>
              </a:r>
              <a:br>
                <a:rPr lang="en-US" sz="2400" dirty="0">
                  <a:solidFill>
                    <a:srgbClr val="FFFFCC"/>
                  </a:solidFill>
                  <a:effectLst>
                    <a:outerShdw blurRad="38100" dist="38100" dir="2700000" algn="tl">
                      <a:srgbClr val="000000"/>
                    </a:outerShdw>
                  </a:effectLst>
                  <a:latin typeface="Arial" charset="0"/>
                </a:rPr>
              </a:br>
              <a:r>
                <a:rPr lang="en-US" sz="2400" dirty="0">
                  <a:solidFill>
                    <a:srgbClr val="FFFFCC"/>
                  </a:solidFill>
                  <a:effectLst>
                    <a:outerShdw blurRad="38100" dist="38100" dir="2700000" algn="tl">
                      <a:srgbClr val="000000"/>
                    </a:outerShdw>
                  </a:effectLst>
                  <a:latin typeface="Arial" charset="0"/>
                </a:rPr>
                <a:t>Administrative</a:t>
              </a:r>
              <a:br>
                <a:rPr lang="en-US" sz="2400" dirty="0">
                  <a:solidFill>
                    <a:srgbClr val="FFFFCC"/>
                  </a:solidFill>
                  <a:effectLst>
                    <a:outerShdw blurRad="38100" dist="38100" dir="2700000" algn="tl">
                      <a:srgbClr val="000000"/>
                    </a:outerShdw>
                  </a:effectLst>
                  <a:latin typeface="Arial" charset="0"/>
                </a:rPr>
              </a:br>
              <a:r>
                <a:rPr lang="en-US" sz="2400" dirty="0">
                  <a:solidFill>
                    <a:srgbClr val="FFFFCC"/>
                  </a:solidFill>
                  <a:effectLst>
                    <a:outerShdw blurRad="38100" dist="38100" dir="2700000" algn="tl">
                      <a:srgbClr val="000000"/>
                    </a:outerShdw>
                  </a:effectLst>
                  <a:latin typeface="Arial" charset="0"/>
                </a:rPr>
                <a:t>Expense Budget.</a:t>
              </a:r>
            </a:p>
          </p:txBody>
        </p:sp>
        <p:sp>
          <p:nvSpPr>
            <p:cNvPr id="91147" name="Line 12"/>
            <p:cNvSpPr>
              <a:spLocks noChangeShapeType="1"/>
            </p:cNvSpPr>
            <p:nvPr/>
          </p:nvSpPr>
          <p:spPr bwMode="auto">
            <a:xfrm flipH="1" flipV="1">
              <a:off x="3792" y="2496"/>
              <a:ext cx="288" cy="144"/>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grpSp>
        <p:nvGrpSpPr>
          <p:cNvPr id="5" name="Group 13"/>
          <p:cNvGrpSpPr>
            <a:grpSpLocks/>
          </p:cNvGrpSpPr>
          <p:nvPr/>
        </p:nvGrpSpPr>
        <p:grpSpPr bwMode="auto">
          <a:xfrm>
            <a:off x="1939925" y="4495800"/>
            <a:ext cx="3394075" cy="1216025"/>
            <a:chOff x="1222" y="2832"/>
            <a:chExt cx="2138" cy="766"/>
          </a:xfrm>
        </p:grpSpPr>
        <p:sp>
          <p:nvSpPr>
            <p:cNvPr id="91144" name="Line 14"/>
            <p:cNvSpPr>
              <a:spLocks noChangeShapeType="1"/>
            </p:cNvSpPr>
            <p:nvPr/>
          </p:nvSpPr>
          <p:spPr bwMode="auto">
            <a:xfrm flipV="1">
              <a:off x="2448" y="2832"/>
              <a:ext cx="912" cy="480"/>
            </a:xfrm>
            <a:prstGeom prst="line">
              <a:avLst/>
            </a:prstGeom>
            <a:noFill/>
            <a:ln w="381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7743" name="Rectangle 15"/>
            <p:cNvSpPr>
              <a:spLocks noChangeArrowheads="1"/>
            </p:cNvSpPr>
            <p:nvPr/>
          </p:nvSpPr>
          <p:spPr bwMode="auto">
            <a:xfrm>
              <a:off x="1222" y="3304"/>
              <a:ext cx="1286" cy="29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Cash Budget.</a:t>
              </a: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par>
                          <p:cTn id="12" fill="hold" nodeType="afterGroup">
                            <p:stCondLst>
                              <p:cond delay="2000"/>
                            </p:stCondLst>
                            <p:childTnLst>
                              <p:par>
                                <p:cTn id="13" presetID="18" presetClass="entr" presetSubtype="9"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Left)">
                                      <p:cBhvr>
                                        <p:cTn id="15" dur="1000"/>
                                        <p:tgtEl>
                                          <p:spTgt spid="4"/>
                                        </p:tgtEl>
                                      </p:cBhvr>
                                    </p:animEffect>
                                  </p:childTnLst>
                                </p:cTn>
                              </p:par>
                            </p:childTnLst>
                          </p:cTn>
                        </p:par>
                        <p:par>
                          <p:cTn id="16" fill="hold" nodeType="afterGroup">
                            <p:stCondLst>
                              <p:cond delay="3000"/>
                            </p:stCondLst>
                            <p:childTnLst>
                              <p:par>
                                <p:cTn id="17" presetID="18" presetClass="entr" presetSubtype="3"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upRigh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lIns="90488" tIns="44450" rIns="90488" bIns="44450"/>
          <a:lstStyle/>
          <a:p>
            <a:pPr eaLnBrk="1" hangingPunct="1"/>
            <a:r>
              <a:rPr lang="en-US" altLang="en-US" smtClean="0"/>
              <a:t>Learning Objective 10</a:t>
            </a:r>
          </a:p>
        </p:txBody>
      </p:sp>
      <p:sp>
        <p:nvSpPr>
          <p:cNvPr id="5" name="Text Box 13"/>
          <p:cNvSpPr txBox="1">
            <a:spLocks noChangeArrowheads="1"/>
          </p:cNvSpPr>
          <p:nvPr/>
        </p:nvSpPr>
        <p:spPr bwMode="auto">
          <a:xfrm>
            <a:off x="1905000" y="2671763"/>
            <a:ext cx="5334000" cy="1138237"/>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fontAlgn="auto">
              <a:spcBef>
                <a:spcPct val="50000"/>
              </a:spcBef>
              <a:spcAft>
                <a:spcPts val="0"/>
              </a:spcAft>
              <a:defRPr/>
            </a:pPr>
            <a:r>
              <a:rPr lang="en-US" sz="3400" b="1" dirty="0">
                <a:solidFill>
                  <a:schemeClr val="accent6">
                    <a:lumMod val="75000"/>
                  </a:schemeClr>
                </a:solidFill>
                <a:latin typeface="+mj-lt"/>
              </a:rPr>
              <a:t>Prepare a budgeted balance sheet. </a:t>
            </a:r>
          </a:p>
        </p:txBody>
      </p:sp>
    </p:spTree>
  </p:cSld>
  <p:clrMapOvr>
    <a:masterClrMapping/>
  </p:clrMapOvr>
  <p:transition>
    <p:strips dir="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lIns="90488" tIns="44450" rIns="90488" bIns="44450"/>
          <a:lstStyle/>
          <a:p>
            <a:pPr eaLnBrk="1" hangingPunct="1"/>
            <a:r>
              <a:rPr lang="en-US" altLang="en-US" smtClean="0"/>
              <a:t>The Budgeted Balance Sheet</a:t>
            </a:r>
          </a:p>
        </p:txBody>
      </p:sp>
      <p:sp>
        <p:nvSpPr>
          <p:cNvPr id="459779" name="Rectangle 3"/>
          <p:cNvSpPr>
            <a:spLocks noGrp="1" noChangeArrowheads="1"/>
          </p:cNvSpPr>
          <p:nvPr>
            <p:ph type="body" idx="1"/>
          </p:nvPr>
        </p:nvSpPr>
        <p:spPr>
          <a:xfrm>
            <a:off x="228600" y="1443038"/>
            <a:ext cx="8686800" cy="4424362"/>
          </a:xfrm>
          <a:solidFill>
            <a:schemeClr val="accent2">
              <a:lumMod val="50000"/>
            </a:schemeClr>
          </a:solidFill>
          <a:ln w="12700">
            <a:solidFill>
              <a:schemeClr val="tx1"/>
            </a:solidFill>
          </a:ln>
        </p:spPr>
        <p:txBody>
          <a:bodyPr lIns="90488" tIns="44450" rIns="90488" bIns="44450"/>
          <a:lstStyle/>
          <a:p>
            <a:pPr algn="ctr" eaLnBrk="1" hangingPunct="1">
              <a:lnSpc>
                <a:spcPct val="90000"/>
              </a:lnSpc>
              <a:buClr>
                <a:srgbClr val="FFFF00"/>
              </a:buClr>
              <a:buFont typeface="Times"/>
              <a:buNone/>
              <a:defRPr/>
            </a:pPr>
            <a:r>
              <a:rPr lang="en-US" sz="3400" dirty="0" smtClean="0">
                <a:solidFill>
                  <a:srgbClr val="FFFFFF"/>
                </a:solidFill>
                <a:effectLst>
                  <a:outerShdw blurRad="38100" dist="38100" dir="2700000" algn="tl">
                    <a:srgbClr val="000000"/>
                  </a:outerShdw>
                </a:effectLst>
                <a:cs typeface="Arial" pitchFamily="34" charset="0"/>
              </a:rPr>
              <a:t>Royal reported the following account balances prior to preparing its budgeted financial statements:</a:t>
            </a:r>
          </a:p>
          <a:p>
            <a:pPr algn="ctr" eaLnBrk="1" hangingPunct="1">
              <a:lnSpc>
                <a:spcPct val="90000"/>
              </a:lnSpc>
              <a:buClr>
                <a:srgbClr val="FFFF00"/>
              </a:buClr>
              <a:buFont typeface="Times"/>
              <a:buNone/>
              <a:defRPr/>
            </a:pPr>
            <a:endParaRPr lang="en-US" sz="1000" dirty="0" smtClean="0">
              <a:solidFill>
                <a:srgbClr val="FFFFFF"/>
              </a:solidFill>
              <a:effectLst>
                <a:outerShdw blurRad="38100" dist="38100" dir="2700000" algn="tl">
                  <a:srgbClr val="000000"/>
                </a:outerShdw>
              </a:effectLst>
              <a:cs typeface="Arial" pitchFamily="34" charset="0"/>
            </a:endParaRPr>
          </a:p>
          <a:p>
            <a:pPr lvl="1" eaLnBrk="1" hangingPunct="1">
              <a:lnSpc>
                <a:spcPct val="90000"/>
              </a:lnSpc>
              <a:buClr>
                <a:srgbClr val="FFFF00"/>
              </a:buClr>
              <a:buSzPct val="115000"/>
              <a:buFontTx/>
              <a:buChar char="•"/>
              <a:defRPr/>
            </a:pPr>
            <a:r>
              <a:rPr lang="en-US" sz="3400" dirty="0" smtClean="0">
                <a:solidFill>
                  <a:srgbClr val="FFFFFF"/>
                </a:solidFill>
                <a:effectLst>
                  <a:outerShdw blurRad="38100" dist="38100" dir="2700000" algn="tl">
                    <a:srgbClr val="000000"/>
                  </a:outerShdw>
                </a:effectLst>
                <a:cs typeface="Arial" pitchFamily="34" charset="0"/>
              </a:rPr>
              <a:t>Land - $50,000</a:t>
            </a:r>
          </a:p>
          <a:p>
            <a:pPr lvl="1" eaLnBrk="1" hangingPunct="1">
              <a:lnSpc>
                <a:spcPct val="90000"/>
              </a:lnSpc>
              <a:buClr>
                <a:srgbClr val="FFFF00"/>
              </a:buClr>
              <a:buSzPct val="115000"/>
              <a:buFontTx/>
              <a:buChar char="•"/>
              <a:defRPr/>
            </a:pPr>
            <a:r>
              <a:rPr lang="en-US" sz="3400" dirty="0" smtClean="0">
                <a:solidFill>
                  <a:srgbClr val="FFFFFF"/>
                </a:solidFill>
                <a:effectLst>
                  <a:outerShdw blurRad="38100" dist="38100" dir="2700000" algn="tl">
                    <a:srgbClr val="000000"/>
                  </a:outerShdw>
                </a:effectLst>
                <a:cs typeface="Arial" pitchFamily="34" charset="0"/>
              </a:rPr>
              <a:t>Common stock - $200,000</a:t>
            </a:r>
          </a:p>
          <a:p>
            <a:pPr lvl="1" eaLnBrk="1" hangingPunct="1">
              <a:lnSpc>
                <a:spcPct val="90000"/>
              </a:lnSpc>
              <a:buClr>
                <a:srgbClr val="FFFF00"/>
              </a:buClr>
              <a:buSzPct val="115000"/>
              <a:buFontTx/>
              <a:buChar char="•"/>
              <a:defRPr/>
            </a:pPr>
            <a:r>
              <a:rPr lang="en-US" sz="3400" dirty="0" smtClean="0">
                <a:solidFill>
                  <a:srgbClr val="FFFFFF"/>
                </a:solidFill>
                <a:effectLst>
                  <a:outerShdw blurRad="38100" dist="38100" dir="2700000" algn="tl">
                    <a:srgbClr val="000000"/>
                  </a:outerShdw>
                </a:effectLst>
                <a:cs typeface="Arial" pitchFamily="34" charset="0"/>
              </a:rPr>
              <a:t>Retained earnings - $146,150 (April 1)</a:t>
            </a:r>
          </a:p>
          <a:p>
            <a:pPr lvl="1" eaLnBrk="1" hangingPunct="1">
              <a:lnSpc>
                <a:spcPct val="90000"/>
              </a:lnSpc>
              <a:buClr>
                <a:srgbClr val="FFFF00"/>
              </a:buClr>
              <a:buSzPct val="115000"/>
              <a:buFontTx/>
              <a:buChar char="•"/>
              <a:defRPr/>
            </a:pPr>
            <a:r>
              <a:rPr lang="en-US" sz="3400" dirty="0" smtClean="0">
                <a:solidFill>
                  <a:srgbClr val="FFFFFF"/>
                </a:solidFill>
                <a:effectLst>
                  <a:outerShdw blurRad="38100" dist="38100" dir="2700000" algn="tl">
                    <a:srgbClr val="000000"/>
                  </a:outerShdw>
                </a:effectLst>
                <a:cs typeface="Arial" pitchFamily="34" charset="0"/>
              </a:rPr>
              <a:t>Equipment - $175,000</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wipe(up)">
                                      <p:cBhvr>
                                        <p:cTn id="7" dur="500"/>
                                        <p:tgtEl>
                                          <p:spTgt spid="45977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59779">
                                            <p:txEl>
                                              <p:pRg st="2" end="2"/>
                                            </p:txEl>
                                          </p:spTgt>
                                        </p:tgtEl>
                                        <p:attrNameLst>
                                          <p:attrName>style.visibility</p:attrName>
                                        </p:attrNameLst>
                                      </p:cBhvr>
                                      <p:to>
                                        <p:strVal val="visible"/>
                                      </p:to>
                                    </p:set>
                                    <p:animEffect transition="in" filter="wipe(up)">
                                      <p:cBhvr>
                                        <p:cTn id="11" dur="500"/>
                                        <p:tgtEl>
                                          <p:spTgt spid="459779">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59779">
                                            <p:txEl>
                                              <p:pRg st="3" end="3"/>
                                            </p:txEl>
                                          </p:spTgt>
                                        </p:tgtEl>
                                        <p:attrNameLst>
                                          <p:attrName>style.visibility</p:attrName>
                                        </p:attrNameLst>
                                      </p:cBhvr>
                                      <p:to>
                                        <p:strVal val="visible"/>
                                      </p:to>
                                    </p:set>
                                    <p:animEffect transition="in" filter="wipe(up)">
                                      <p:cBhvr>
                                        <p:cTn id="15" dur="500"/>
                                        <p:tgtEl>
                                          <p:spTgt spid="459779">
                                            <p:txEl>
                                              <p:pRg st="3" end="3"/>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59779">
                                            <p:txEl>
                                              <p:pRg st="4" end="4"/>
                                            </p:txEl>
                                          </p:spTgt>
                                        </p:tgtEl>
                                        <p:attrNameLst>
                                          <p:attrName>style.visibility</p:attrName>
                                        </p:attrNameLst>
                                      </p:cBhvr>
                                      <p:to>
                                        <p:strVal val="visible"/>
                                      </p:to>
                                    </p:set>
                                    <p:animEffect transition="in" filter="wipe(up)">
                                      <p:cBhvr>
                                        <p:cTn id="19" dur="500"/>
                                        <p:tgtEl>
                                          <p:spTgt spid="459779">
                                            <p:txEl>
                                              <p:pRg st="4" end="4"/>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59779">
                                            <p:txEl>
                                              <p:pRg st="5" end="5"/>
                                            </p:txEl>
                                          </p:spTgt>
                                        </p:tgtEl>
                                        <p:attrNameLst>
                                          <p:attrName>style.visibility</p:attrName>
                                        </p:attrNameLst>
                                      </p:cBhvr>
                                      <p:to>
                                        <p:strVal val="visible"/>
                                      </p:to>
                                    </p:set>
                                    <p:animEffect transition="in" filter="wipe(up)">
                                      <p:cBhvr>
                                        <p:cTn id="23" dur="500"/>
                                        <p:tgtEl>
                                          <p:spTgt spid="459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bldLvl="2"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defRPr/>
            </a:pPr>
            <a:r>
              <a:rPr lang="en-US" dirty="0" smtClean="0"/>
              <a:t>Advantages of Self-Imposed Budgets</a:t>
            </a:r>
          </a:p>
        </p:txBody>
      </p:sp>
      <p:sp>
        <p:nvSpPr>
          <p:cNvPr id="318467" name="Text Box 3"/>
          <p:cNvSpPr txBox="1">
            <a:spLocks noChangeArrowheads="1"/>
          </p:cNvSpPr>
          <p:nvPr/>
        </p:nvSpPr>
        <p:spPr bwMode="auto">
          <a:xfrm>
            <a:off x="152400" y="1371600"/>
            <a:ext cx="8839200" cy="5245100"/>
          </a:xfrm>
          <a:prstGeom prst="rect">
            <a:avLst/>
          </a:prstGeom>
          <a:solidFill>
            <a:schemeClr val="accent3">
              <a:lumMod val="50000"/>
            </a:schemeClr>
          </a:solidFill>
          <a:ln w="9525">
            <a:solidFill>
              <a:schemeClr val="tx1"/>
            </a:solidFill>
            <a:miter lim="800000"/>
            <a:headEnd/>
            <a:tailEnd/>
          </a:ln>
          <a:effectLst>
            <a:outerShdw dist="53882" dir="2700000" algn="ctr" rotWithShape="0">
              <a:schemeClr val="bg2"/>
            </a:outerShdw>
          </a:effectLst>
        </p:spPr>
        <p:txBody>
          <a:bodyPr>
            <a:spAutoFit/>
          </a:bodyPr>
          <a:lstStyle/>
          <a:p>
            <a:pPr marL="457200" indent="-457200">
              <a:spcBef>
                <a:spcPts val="1200"/>
              </a:spcBef>
              <a:buClr>
                <a:srgbClr val="FFC000"/>
              </a:buClr>
              <a:buFontTx/>
              <a:buAutoNum type="arabicPeriod"/>
              <a:defRPr/>
            </a:pPr>
            <a:r>
              <a:rPr lang="en-US" sz="2500" dirty="0">
                <a:solidFill>
                  <a:srgbClr val="FFFFFF"/>
                </a:solidFill>
                <a:latin typeface="Arial" charset="0"/>
              </a:rPr>
              <a:t>Individuals at all levels of the organization are viewed as </a:t>
            </a:r>
            <a:r>
              <a:rPr lang="en-US" sz="2500" dirty="0">
                <a:solidFill>
                  <a:srgbClr val="FFFF00"/>
                </a:solidFill>
                <a:latin typeface="Arial" charset="0"/>
              </a:rPr>
              <a:t>members of the team </a:t>
            </a:r>
            <a:r>
              <a:rPr lang="en-US" sz="2500" dirty="0">
                <a:solidFill>
                  <a:srgbClr val="FFFFFF"/>
                </a:solidFill>
                <a:latin typeface="Arial" charset="0"/>
              </a:rPr>
              <a:t>whose judgments are valued by top management.</a:t>
            </a:r>
          </a:p>
          <a:p>
            <a:pPr marL="457200" indent="-457200">
              <a:spcBef>
                <a:spcPts val="1200"/>
              </a:spcBef>
              <a:buClr>
                <a:srgbClr val="FFC000"/>
              </a:buClr>
              <a:buFontTx/>
              <a:buAutoNum type="arabicPeriod"/>
              <a:defRPr/>
            </a:pPr>
            <a:r>
              <a:rPr lang="en-US" sz="2500" dirty="0">
                <a:solidFill>
                  <a:srgbClr val="FFFFFF"/>
                </a:solidFill>
                <a:latin typeface="Arial" charset="0"/>
              </a:rPr>
              <a:t>Budget estimates prepared by front-line managers are often </a:t>
            </a:r>
            <a:r>
              <a:rPr lang="en-US" sz="2500" dirty="0">
                <a:solidFill>
                  <a:srgbClr val="FFFF00"/>
                </a:solidFill>
                <a:latin typeface="Arial" charset="0"/>
              </a:rPr>
              <a:t>more accurate </a:t>
            </a:r>
            <a:r>
              <a:rPr lang="en-US" sz="2500" dirty="0">
                <a:solidFill>
                  <a:srgbClr val="FFFFFF"/>
                </a:solidFill>
                <a:latin typeface="Arial" charset="0"/>
              </a:rPr>
              <a:t>than estimates prepared by top managers.</a:t>
            </a:r>
          </a:p>
          <a:p>
            <a:pPr marL="457200" indent="-457200">
              <a:spcBef>
                <a:spcPts val="1200"/>
              </a:spcBef>
              <a:buClr>
                <a:srgbClr val="FFC000"/>
              </a:buClr>
              <a:buFontTx/>
              <a:buAutoNum type="arabicPeriod"/>
              <a:defRPr/>
            </a:pPr>
            <a:r>
              <a:rPr lang="en-US" sz="2500" dirty="0">
                <a:solidFill>
                  <a:srgbClr val="FFFF00"/>
                </a:solidFill>
                <a:latin typeface="Arial" charset="0"/>
              </a:rPr>
              <a:t>Motivation is generally higher </a:t>
            </a:r>
            <a:r>
              <a:rPr lang="en-US" sz="2500" dirty="0">
                <a:solidFill>
                  <a:srgbClr val="FFFFFF"/>
                </a:solidFill>
                <a:latin typeface="Arial" charset="0"/>
              </a:rPr>
              <a:t>when individuals participate in setting their own goals than when the goals are imposed from above.</a:t>
            </a:r>
          </a:p>
          <a:p>
            <a:pPr marL="457200" indent="-457200">
              <a:spcBef>
                <a:spcPts val="1200"/>
              </a:spcBef>
              <a:buClr>
                <a:srgbClr val="FFC000"/>
              </a:buClr>
              <a:buFontTx/>
              <a:buAutoNum type="arabicPeriod"/>
              <a:defRPr/>
            </a:pPr>
            <a:r>
              <a:rPr lang="en-US" sz="2500" dirty="0">
                <a:solidFill>
                  <a:srgbClr val="FFFFFF"/>
                </a:solidFill>
                <a:latin typeface="Arial" charset="0"/>
              </a:rPr>
              <a:t>A manager who is not able to meet a budget imposed from above can claim that it was </a:t>
            </a:r>
            <a:r>
              <a:rPr lang="en-US" sz="2500" dirty="0">
                <a:solidFill>
                  <a:srgbClr val="FFFF00"/>
                </a:solidFill>
                <a:latin typeface="Arial" charset="0"/>
              </a:rPr>
              <a:t>unrealistic</a:t>
            </a:r>
            <a:r>
              <a:rPr lang="en-US" sz="2500" dirty="0">
                <a:solidFill>
                  <a:srgbClr val="FFFFFF"/>
                </a:solidFill>
                <a:latin typeface="Arial" charset="0"/>
              </a:rPr>
              <a:t>. Self-imposed budgets eliminate this excuse.</a:t>
            </a:r>
          </a:p>
        </p:txBody>
      </p:sp>
    </p:spTree>
  </p:cSld>
  <p:clrMapOvr>
    <a:masterClrMapping/>
  </p:clrMapOvr>
  <p:transition>
    <p:strips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0" name="Object 2"/>
          <p:cNvGraphicFramePr>
            <a:graphicFrameLocks/>
          </p:cNvGraphicFramePr>
          <p:nvPr/>
        </p:nvGraphicFramePr>
        <p:xfrm>
          <a:off x="76200" y="747713"/>
          <a:ext cx="6783388" cy="5805487"/>
        </p:xfrm>
        <a:graphic>
          <a:graphicData uri="http://schemas.openxmlformats.org/presentationml/2006/ole">
            <mc:AlternateContent xmlns:mc="http://schemas.openxmlformats.org/markup-compatibility/2006">
              <mc:Choice xmlns:v="urn:schemas-microsoft-com:vml" Requires="v">
                <p:oleObj spid="_x0000_s94215" name="Worksheet" r:id="rId4" imgW="3457530" imgH="2962251" progId="Excel.Sheet.8">
                  <p:embed/>
                </p:oleObj>
              </mc:Choice>
              <mc:Fallback>
                <p:oleObj name="Worksheet" r:id="rId4" imgW="3457530" imgH="2962251"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47713"/>
                        <a:ext cx="6783388" cy="5805487"/>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6538912" y="2315401"/>
            <a:ext cx="2452688" cy="831850"/>
            <a:chOff x="3984" y="1123"/>
            <a:chExt cx="1545" cy="524"/>
          </a:xfrm>
          <a:effectLst>
            <a:outerShdw blurRad="50800" dist="38100" dir="2700000" algn="tl" rotWithShape="0">
              <a:prstClr val="black">
                <a:alpha val="40000"/>
              </a:prstClr>
            </a:outerShdw>
          </a:effectLst>
        </p:grpSpPr>
        <p:sp>
          <p:nvSpPr>
            <p:cNvPr id="461828" name="Line 4"/>
            <p:cNvSpPr>
              <a:spLocks noChangeShapeType="1"/>
            </p:cNvSpPr>
            <p:nvPr/>
          </p:nvSpPr>
          <p:spPr bwMode="auto">
            <a:xfrm flipH="1">
              <a:off x="3984" y="1392"/>
              <a:ext cx="480" cy="96"/>
            </a:xfrm>
            <a:prstGeom prst="line">
              <a:avLst/>
            </a:prstGeom>
            <a:noFill/>
            <a:ln w="38100">
              <a:solidFill>
                <a:srgbClr val="FF0000"/>
              </a:solidFill>
              <a:round/>
              <a:headEnd/>
              <a:tailEnd type="triangle" w="med" len="med"/>
            </a:ln>
            <a:effectLst>
              <a:outerShdw dist="35921" dir="2700000" algn="ctr" rotWithShape="0">
                <a:srgbClr val="000000"/>
              </a:outerShdw>
            </a:effectLst>
          </p:spPr>
          <p:txBody>
            <a:bodyPr wrap="none" anchor="ctr"/>
            <a:lstStyle/>
            <a:p>
              <a:pPr>
                <a:defRPr/>
              </a:pPr>
              <a:endParaRPr lang="en-US" dirty="0">
                <a:latin typeface="Arial" charset="0"/>
              </a:endParaRPr>
            </a:p>
          </p:txBody>
        </p:sp>
        <p:sp>
          <p:nvSpPr>
            <p:cNvPr id="461829" name="Rectangle 5"/>
            <p:cNvSpPr>
              <a:spLocks noChangeArrowheads="1"/>
            </p:cNvSpPr>
            <p:nvPr/>
          </p:nvSpPr>
          <p:spPr bwMode="auto">
            <a:xfrm>
              <a:off x="4457" y="1123"/>
              <a:ext cx="1072" cy="52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11,500 lbs.</a:t>
              </a:r>
            </a:p>
            <a:p>
              <a:pPr algn="ctr">
                <a:defRPr/>
              </a:pPr>
              <a:r>
                <a:rPr lang="en-US" sz="2400" dirty="0">
                  <a:solidFill>
                    <a:srgbClr val="FFFFCC"/>
                  </a:solidFill>
                  <a:effectLst>
                    <a:outerShdw blurRad="38100" dist="38100" dir="2700000" algn="tl">
                      <a:srgbClr val="000000"/>
                    </a:outerShdw>
                  </a:effectLst>
                  <a:latin typeface="Arial" charset="0"/>
                </a:rPr>
                <a:t>at $0.40/lb.</a:t>
              </a:r>
            </a:p>
          </p:txBody>
        </p:sp>
      </p:grpSp>
      <p:grpSp>
        <p:nvGrpSpPr>
          <p:cNvPr id="3" name="Group 6"/>
          <p:cNvGrpSpPr>
            <a:grpSpLocks/>
          </p:cNvGrpSpPr>
          <p:nvPr/>
        </p:nvGrpSpPr>
        <p:grpSpPr bwMode="auto">
          <a:xfrm>
            <a:off x="6450012" y="3333750"/>
            <a:ext cx="2617788" cy="838200"/>
            <a:chOff x="3984" y="1776"/>
            <a:chExt cx="1649" cy="528"/>
          </a:xfrm>
          <a:effectLst>
            <a:outerShdw blurRad="50800" dist="38100" dir="2700000" algn="tl" rotWithShape="0">
              <a:prstClr val="black">
                <a:alpha val="40000"/>
              </a:prstClr>
            </a:outerShdw>
          </a:effectLst>
        </p:grpSpPr>
        <p:sp>
          <p:nvSpPr>
            <p:cNvPr id="461831" name="Line 7"/>
            <p:cNvSpPr>
              <a:spLocks noChangeShapeType="1"/>
            </p:cNvSpPr>
            <p:nvPr/>
          </p:nvSpPr>
          <p:spPr bwMode="auto">
            <a:xfrm flipH="1" flipV="1">
              <a:off x="3984" y="1776"/>
              <a:ext cx="336" cy="240"/>
            </a:xfrm>
            <a:prstGeom prst="line">
              <a:avLst/>
            </a:prstGeom>
            <a:noFill/>
            <a:ln w="38100">
              <a:solidFill>
                <a:srgbClr val="FF0000"/>
              </a:solidFill>
              <a:round/>
              <a:headEnd/>
              <a:tailEnd type="triangle" w="med" len="med"/>
            </a:ln>
            <a:effectLst>
              <a:outerShdw dist="35921" dir="2700000" algn="ctr" rotWithShape="0">
                <a:srgbClr val="000000"/>
              </a:outerShdw>
            </a:effectLst>
          </p:spPr>
          <p:txBody>
            <a:bodyPr wrap="none" anchor="ctr"/>
            <a:lstStyle/>
            <a:p>
              <a:pPr>
                <a:defRPr/>
              </a:pPr>
              <a:endParaRPr lang="en-US" dirty="0">
                <a:latin typeface="Arial" charset="0"/>
              </a:endParaRPr>
            </a:p>
          </p:txBody>
        </p:sp>
        <p:sp>
          <p:nvSpPr>
            <p:cNvPr id="461832" name="Rectangle 8"/>
            <p:cNvSpPr>
              <a:spLocks noChangeArrowheads="1"/>
            </p:cNvSpPr>
            <p:nvPr/>
          </p:nvSpPr>
          <p:spPr bwMode="auto">
            <a:xfrm>
              <a:off x="4294" y="1780"/>
              <a:ext cx="1339" cy="52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5,000 units</a:t>
              </a:r>
            </a:p>
            <a:p>
              <a:pPr algn="ctr">
                <a:defRPr/>
              </a:pPr>
              <a:r>
                <a:rPr lang="en-US" sz="2400" dirty="0">
                  <a:solidFill>
                    <a:srgbClr val="FFFFCC"/>
                  </a:solidFill>
                  <a:effectLst>
                    <a:outerShdw blurRad="38100" dist="38100" dir="2700000" algn="tl">
                      <a:srgbClr val="000000"/>
                    </a:outerShdw>
                  </a:effectLst>
                  <a:latin typeface="Arial" charset="0"/>
                </a:rPr>
                <a:t>at $4.99 each.</a:t>
              </a:r>
            </a:p>
          </p:txBody>
        </p:sp>
      </p:grpSp>
      <p:grpSp>
        <p:nvGrpSpPr>
          <p:cNvPr id="4" name="Group 9"/>
          <p:cNvGrpSpPr>
            <a:grpSpLocks/>
          </p:cNvGrpSpPr>
          <p:nvPr/>
        </p:nvGrpSpPr>
        <p:grpSpPr bwMode="auto">
          <a:xfrm>
            <a:off x="6550787" y="4727575"/>
            <a:ext cx="2498725" cy="1196975"/>
            <a:chOff x="3984" y="3072"/>
            <a:chExt cx="1574" cy="754"/>
          </a:xfrm>
          <a:effectLst>
            <a:outerShdw blurRad="50800" dist="38100" dir="2700000" algn="tl" rotWithShape="0">
              <a:prstClr val="black">
                <a:alpha val="40000"/>
              </a:prstClr>
            </a:outerShdw>
          </a:effectLst>
        </p:grpSpPr>
        <p:sp>
          <p:nvSpPr>
            <p:cNvPr id="461834" name="Line 10"/>
            <p:cNvSpPr>
              <a:spLocks noChangeShapeType="1"/>
            </p:cNvSpPr>
            <p:nvPr/>
          </p:nvSpPr>
          <p:spPr bwMode="auto">
            <a:xfrm flipH="1" flipV="1">
              <a:off x="3984" y="3408"/>
              <a:ext cx="432" cy="48"/>
            </a:xfrm>
            <a:prstGeom prst="line">
              <a:avLst/>
            </a:prstGeom>
            <a:noFill/>
            <a:ln w="38100">
              <a:solidFill>
                <a:srgbClr val="FF0000"/>
              </a:solidFill>
              <a:round/>
              <a:headEnd/>
              <a:tailEnd type="triangle" w="med" len="med"/>
            </a:ln>
            <a:effectLst>
              <a:outerShdw dist="35921" dir="2700000" algn="ctr" rotWithShape="0">
                <a:srgbClr val="000000"/>
              </a:outerShdw>
            </a:effectLst>
          </p:spPr>
          <p:txBody>
            <a:bodyPr wrap="none" anchor="ctr"/>
            <a:lstStyle/>
            <a:p>
              <a:pPr>
                <a:defRPr/>
              </a:pPr>
              <a:endParaRPr lang="en-US" dirty="0">
                <a:latin typeface="Arial" charset="0"/>
              </a:endParaRPr>
            </a:p>
          </p:txBody>
        </p:sp>
        <p:sp>
          <p:nvSpPr>
            <p:cNvPr id="461835" name="Rectangle 11"/>
            <p:cNvSpPr>
              <a:spLocks noChangeArrowheads="1"/>
            </p:cNvSpPr>
            <p:nvPr/>
          </p:nvSpPr>
          <p:spPr bwMode="auto">
            <a:xfrm>
              <a:off x="4368" y="3072"/>
              <a:ext cx="1190" cy="75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50% of June</a:t>
              </a:r>
            </a:p>
            <a:p>
              <a:pPr algn="ctr">
                <a:defRPr/>
              </a:pPr>
              <a:r>
                <a:rPr lang="en-US" sz="2400" dirty="0">
                  <a:solidFill>
                    <a:srgbClr val="FFFFCC"/>
                  </a:solidFill>
                  <a:effectLst>
                    <a:outerShdw blurRad="38100" dist="38100" dir="2700000" algn="tl">
                      <a:srgbClr val="000000"/>
                    </a:outerShdw>
                  </a:effectLst>
                  <a:latin typeface="Arial" charset="0"/>
                </a:rPr>
                <a:t>purchases </a:t>
              </a:r>
            </a:p>
            <a:p>
              <a:pPr algn="ctr">
                <a:defRPr/>
              </a:pPr>
              <a:r>
                <a:rPr lang="en-US" sz="2400" dirty="0">
                  <a:solidFill>
                    <a:srgbClr val="FFFFCC"/>
                  </a:solidFill>
                  <a:effectLst>
                    <a:outerShdw blurRad="38100" dist="38100" dir="2700000" algn="tl">
                      <a:srgbClr val="000000"/>
                    </a:outerShdw>
                  </a:effectLst>
                  <a:latin typeface="Arial" charset="0"/>
                </a:rPr>
                <a:t>of $56,800.</a:t>
              </a:r>
            </a:p>
          </p:txBody>
        </p:sp>
      </p:grpSp>
      <p:grpSp>
        <p:nvGrpSpPr>
          <p:cNvPr id="5" name="Group 12"/>
          <p:cNvGrpSpPr>
            <a:grpSpLocks/>
          </p:cNvGrpSpPr>
          <p:nvPr/>
        </p:nvGrpSpPr>
        <p:grpSpPr bwMode="auto">
          <a:xfrm>
            <a:off x="6477000" y="931926"/>
            <a:ext cx="2533650" cy="1577975"/>
            <a:chOff x="3984" y="302"/>
            <a:chExt cx="1596" cy="994"/>
          </a:xfrm>
          <a:effectLst>
            <a:outerShdw blurRad="50800" dist="38100" dir="2700000" algn="tl" rotWithShape="0">
              <a:prstClr val="black">
                <a:alpha val="40000"/>
              </a:prstClr>
            </a:outerShdw>
          </a:effectLst>
        </p:grpSpPr>
        <p:sp>
          <p:nvSpPr>
            <p:cNvPr id="461837" name="Line 13"/>
            <p:cNvSpPr>
              <a:spLocks noChangeShapeType="1"/>
            </p:cNvSpPr>
            <p:nvPr/>
          </p:nvSpPr>
          <p:spPr bwMode="auto">
            <a:xfrm flipH="1">
              <a:off x="3984" y="672"/>
              <a:ext cx="432" cy="624"/>
            </a:xfrm>
            <a:prstGeom prst="line">
              <a:avLst/>
            </a:prstGeom>
            <a:noFill/>
            <a:ln w="38100">
              <a:solidFill>
                <a:srgbClr val="FF0000"/>
              </a:solidFill>
              <a:round/>
              <a:headEnd/>
              <a:tailEnd type="triangle" w="med" len="med"/>
            </a:ln>
            <a:effectLst>
              <a:outerShdw dist="17961" dir="2700000" algn="ctr" rotWithShape="0">
                <a:srgbClr val="000000"/>
              </a:outerShdw>
            </a:effectLst>
          </p:spPr>
          <p:txBody>
            <a:bodyPr wrap="none" anchor="ctr"/>
            <a:lstStyle/>
            <a:p>
              <a:pPr>
                <a:defRPr/>
              </a:pPr>
              <a:endParaRPr lang="en-US" dirty="0">
                <a:latin typeface="Arial" charset="0"/>
              </a:endParaRPr>
            </a:p>
          </p:txBody>
        </p:sp>
        <p:sp>
          <p:nvSpPr>
            <p:cNvPr id="461838" name="Rectangle 14"/>
            <p:cNvSpPr>
              <a:spLocks noChangeArrowheads="1"/>
            </p:cNvSpPr>
            <p:nvPr/>
          </p:nvSpPr>
          <p:spPr bwMode="auto">
            <a:xfrm>
              <a:off x="4390" y="302"/>
              <a:ext cx="1190" cy="754"/>
            </a:xfrm>
            <a:prstGeom prst="rect">
              <a:avLst/>
            </a:prstGeom>
            <a:solidFill>
              <a:schemeClr val="accent2">
                <a:lumMod val="75000"/>
              </a:schemeClr>
            </a:solidFill>
            <a:ln w="12700">
              <a:solidFill>
                <a:srgbClr val="000000"/>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dirty="0">
                  <a:solidFill>
                    <a:srgbClr val="FFFFCC"/>
                  </a:solidFill>
                  <a:effectLst>
                    <a:outerShdw blurRad="38100" dist="38100" dir="2700000" algn="tl">
                      <a:srgbClr val="000000"/>
                    </a:outerShdw>
                  </a:effectLst>
                  <a:latin typeface="Arial" charset="0"/>
                </a:rPr>
                <a:t>25% of June</a:t>
              </a:r>
            </a:p>
            <a:p>
              <a:pPr algn="ctr">
                <a:defRPr/>
              </a:pPr>
              <a:r>
                <a:rPr lang="en-US" sz="2400" dirty="0">
                  <a:solidFill>
                    <a:srgbClr val="FFFFCC"/>
                  </a:solidFill>
                  <a:effectLst>
                    <a:outerShdw blurRad="38100" dist="38100" dir="2700000" algn="tl">
                      <a:srgbClr val="000000"/>
                    </a:outerShdw>
                  </a:effectLst>
                  <a:latin typeface="Arial" charset="0"/>
                </a:rPr>
                <a:t>sales of </a:t>
              </a:r>
            </a:p>
            <a:p>
              <a:pPr algn="ctr">
                <a:defRPr/>
              </a:pPr>
              <a:r>
                <a:rPr lang="en-US" sz="2400" dirty="0">
                  <a:solidFill>
                    <a:srgbClr val="FFFFCC"/>
                  </a:solidFill>
                  <a:effectLst>
                    <a:outerShdw blurRad="38100" dist="38100" dir="2700000" algn="tl">
                      <a:srgbClr val="000000"/>
                    </a:outerShdw>
                  </a:effectLst>
                  <a:latin typeface="Arial" charset="0"/>
                </a:rPr>
                <a:t>$300,000.</a:t>
              </a:r>
            </a:p>
          </p:txBody>
        </p:sp>
      </p:grpSp>
    </p:spTree>
  </p:cSld>
  <p:clrMapOvr>
    <a:masterClrMapping/>
  </p:clrMapOvr>
  <p:transition>
    <p:strips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p:cNvGraphicFramePr>
          <p:nvPr/>
        </p:nvGraphicFramePr>
        <p:xfrm>
          <a:off x="76200" y="747713"/>
          <a:ext cx="6783388" cy="5805487"/>
        </p:xfrm>
        <a:graphic>
          <a:graphicData uri="http://schemas.openxmlformats.org/presentationml/2006/ole">
            <mc:AlternateContent xmlns:mc="http://schemas.openxmlformats.org/markup-compatibility/2006">
              <mc:Choice xmlns:v="urn:schemas-microsoft-com:vml" Requires="v">
                <p:oleObj spid="_x0000_s95238" name="Worksheet" r:id="rId4" imgW="3457530" imgH="2962251" progId="Excel.Sheet.8">
                  <p:embed/>
                </p:oleObj>
              </mc:Choice>
              <mc:Fallback>
                <p:oleObj name="Worksheet" r:id="rId4" imgW="3457530" imgH="2962251"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47713"/>
                        <a:ext cx="6783388" cy="5805487"/>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5235" name="Group 3"/>
          <p:cNvGrpSpPr>
            <a:grpSpLocks/>
          </p:cNvGrpSpPr>
          <p:nvPr/>
        </p:nvGrpSpPr>
        <p:grpSpPr bwMode="auto">
          <a:xfrm>
            <a:off x="5545138" y="1524000"/>
            <a:ext cx="3656012" cy="4191000"/>
            <a:chOff x="3361" y="1104"/>
            <a:chExt cx="2303" cy="2640"/>
          </a:xfrm>
        </p:grpSpPr>
        <p:sp>
          <p:nvSpPr>
            <p:cNvPr id="95236" name="Line 4"/>
            <p:cNvSpPr>
              <a:spLocks noChangeShapeType="1"/>
            </p:cNvSpPr>
            <p:nvPr/>
          </p:nvSpPr>
          <p:spPr bwMode="auto">
            <a:xfrm flipH="1">
              <a:off x="3984" y="2016"/>
              <a:ext cx="576" cy="1728"/>
            </a:xfrm>
            <a:prstGeom prst="line">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95237" name="Object 3"/>
            <p:cNvGraphicFramePr>
              <a:graphicFrameLocks/>
            </p:cNvGraphicFramePr>
            <p:nvPr/>
          </p:nvGraphicFramePr>
          <p:xfrm>
            <a:off x="3361" y="1104"/>
            <a:ext cx="2303" cy="936"/>
          </p:xfrm>
          <a:graphic>
            <a:graphicData uri="http://schemas.openxmlformats.org/presentationml/2006/ole">
              <mc:AlternateContent xmlns:mc="http://schemas.openxmlformats.org/markup-compatibility/2006">
                <mc:Choice xmlns:v="urn:schemas-microsoft-com:vml" Requires="v">
                  <p:oleObj spid="_x0000_s95239" name="Worksheet" r:id="rId6" imgW="2270520" imgH="972000" progId="Excel.Sheet.8">
                    <p:embed/>
                  </p:oleObj>
                </mc:Choice>
                <mc:Fallback>
                  <p:oleObj name="Worksheet" r:id="rId6" imgW="2270520" imgH="972000" progId="Excel.Shee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 y="1104"/>
                          <a:ext cx="2303" cy="9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strips dir="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lIns="90488" tIns="44450" rIns="90488" bIns="44450"/>
          <a:lstStyle/>
          <a:p>
            <a:pPr eaLnBrk="1" hangingPunct="1"/>
            <a:r>
              <a:rPr lang="en-US" altLang="en-US" smtClean="0"/>
              <a:t>End of Chapter 8</a:t>
            </a:r>
          </a:p>
        </p:txBody>
      </p:sp>
      <p:pic>
        <p:nvPicPr>
          <p:cNvPr id="96259" name="Picture 9" descr="C:\Users\DoddandSusan\AppData\Local\Microsoft\Windows\Temporary Internet Files\Content.IE5\0O2E4X0N\MP90044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325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5132</TotalTime>
  <Words>1970</Words>
  <Application>Microsoft Office PowerPoint</Application>
  <PresentationFormat>On-screen Show (4:3)</PresentationFormat>
  <Paragraphs>376</Paragraphs>
  <Slides>92</Slides>
  <Notes>88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5</vt:i4>
      </vt:variant>
      <vt:variant>
        <vt:lpstr>Slide Titles</vt:lpstr>
      </vt:variant>
      <vt:variant>
        <vt:i4>92</vt:i4>
      </vt:variant>
    </vt:vector>
  </HeadingPairs>
  <TitlesOfParts>
    <vt:vector size="108" baseType="lpstr">
      <vt:lpstr>Arial</vt:lpstr>
      <vt:lpstr>MS PGothic</vt:lpstr>
      <vt:lpstr>Georgia</vt:lpstr>
      <vt:lpstr>Wingdings 2</vt:lpstr>
      <vt:lpstr>Calibri</vt:lpstr>
      <vt:lpstr>Times</vt:lpstr>
      <vt:lpstr>Wingdings 3</vt:lpstr>
      <vt:lpstr>Wingdings</vt:lpstr>
      <vt:lpstr>Monotype Sorts</vt:lpstr>
      <vt:lpstr>Times New Roman</vt:lpstr>
      <vt:lpstr>Urban</vt:lpstr>
      <vt:lpstr>MS Org Chart</vt:lpstr>
      <vt:lpstr>Microsoft ClipArt Gallery</vt:lpstr>
      <vt:lpstr>Worksheet</vt:lpstr>
      <vt:lpstr>Microsoft Office Excel 97-2003 Worksheet</vt:lpstr>
      <vt:lpstr>Microsoft Excel 97-2003 Worksheet</vt:lpstr>
      <vt:lpstr>Master Budgeting</vt:lpstr>
      <vt:lpstr>Learning Objective 1</vt:lpstr>
      <vt:lpstr>The Basic Framework of Budgeting</vt:lpstr>
      <vt:lpstr>Difference Between Planning and Control</vt:lpstr>
      <vt:lpstr>Advantages of Budgeting</vt:lpstr>
      <vt:lpstr>Responsibility Accounting</vt:lpstr>
      <vt:lpstr>Choosing the Budget Period</vt:lpstr>
      <vt:lpstr>Self-Imposed Budget</vt:lpstr>
      <vt:lpstr>Advantages of Self-Imposed Budgets</vt:lpstr>
      <vt:lpstr>Self-Imposed Budgets</vt:lpstr>
      <vt:lpstr>Human Factors in Budgeting</vt:lpstr>
      <vt:lpstr>The Master Budget: An Overview</vt:lpstr>
      <vt:lpstr>Seeing the Big Picture</vt:lpstr>
      <vt:lpstr>Seeing the Big Picture</vt:lpstr>
      <vt:lpstr>The Master Budget: An Overview</vt:lpstr>
      <vt:lpstr>The Master Budget: An Overview</vt:lpstr>
      <vt:lpstr>Learning Objective 2</vt:lpstr>
      <vt:lpstr>Budgeting Example</vt:lpstr>
      <vt:lpstr>The Sales Budget</vt:lpstr>
      <vt:lpstr>Expected Cash Collections</vt:lpstr>
      <vt:lpstr>Expected Cash Collections</vt:lpstr>
      <vt:lpstr>Expected Cash Collections</vt:lpstr>
      <vt:lpstr>Expected Cash Collections</vt:lpstr>
      <vt:lpstr>Quick Check </vt:lpstr>
      <vt:lpstr>Quick Check </vt:lpstr>
      <vt:lpstr>Expected Cash Collections</vt:lpstr>
      <vt:lpstr>Learning Objective 3</vt:lpstr>
      <vt:lpstr>The Production Budget</vt:lpstr>
      <vt:lpstr>The Production Budget</vt:lpstr>
      <vt:lpstr>The Production Budget</vt:lpstr>
      <vt:lpstr>The Production Budget</vt:lpstr>
      <vt:lpstr>Quick Check </vt:lpstr>
      <vt:lpstr>Quick Check </vt:lpstr>
      <vt:lpstr>The Production Budget</vt:lpstr>
      <vt:lpstr>The Production Budget</vt:lpstr>
      <vt:lpstr>Learning Objective 4</vt:lpstr>
      <vt:lpstr>The Direct Materials Budget</vt:lpstr>
      <vt:lpstr>The Direct Materials Budget</vt:lpstr>
      <vt:lpstr>The Direct Materials Budget</vt:lpstr>
      <vt:lpstr>The Direct Materials Budget</vt:lpstr>
      <vt:lpstr>Quick Check </vt:lpstr>
      <vt:lpstr>Quick Check </vt:lpstr>
      <vt:lpstr>The Direct Materials Budget</vt:lpstr>
      <vt:lpstr>The Direct Materials Budget</vt:lpstr>
      <vt:lpstr>Expected Cash Disbursement for Materials</vt:lpstr>
      <vt:lpstr>Expected Cash Disbursement for Materials</vt:lpstr>
      <vt:lpstr>Expected Cash Disbursement for Materials</vt:lpstr>
      <vt:lpstr>Quick Check </vt:lpstr>
      <vt:lpstr>Quick Check </vt:lpstr>
      <vt:lpstr>Expected Cash Disbursement for Materials</vt:lpstr>
      <vt:lpstr>Learning Objective 5</vt:lpstr>
      <vt:lpstr>The Direct Labor Budget</vt:lpstr>
      <vt:lpstr>The Direct Labor Budget</vt:lpstr>
      <vt:lpstr>The Direct Labor Budget</vt:lpstr>
      <vt:lpstr>The Direct Labor Budget</vt:lpstr>
      <vt:lpstr>The Direct Labor Budget</vt:lpstr>
      <vt:lpstr>Quick Check </vt:lpstr>
      <vt:lpstr>Quick Check </vt:lpstr>
      <vt:lpstr>Learning Objective 6</vt:lpstr>
      <vt:lpstr>Manufacturing Overhead Budget</vt:lpstr>
      <vt:lpstr>Manufacturing Overhead Budget</vt:lpstr>
      <vt:lpstr>Manufacturing Overhead Budget</vt:lpstr>
      <vt:lpstr>Manufacturing Overhead Budget</vt:lpstr>
      <vt:lpstr>Ending Finished Goods Inventory Budget</vt:lpstr>
      <vt:lpstr>Ending Finished Goods Inventory Budget</vt:lpstr>
      <vt:lpstr>Ending Finished Goods Inventory Budget</vt:lpstr>
      <vt:lpstr>Ending Finished Goods Inventory Budget</vt:lpstr>
      <vt:lpstr>Learning Objective 7</vt:lpstr>
      <vt:lpstr>Selling and Administrative Expense Budget</vt:lpstr>
      <vt:lpstr>Selling and Administrative Expense Budget</vt:lpstr>
      <vt:lpstr>Quick Check </vt:lpstr>
      <vt:lpstr>Quick Check </vt:lpstr>
      <vt:lpstr>Selling Administrative Expense Budget</vt:lpstr>
      <vt:lpstr>Learning Objective 8</vt:lpstr>
      <vt:lpstr>Format of the Cash Budget</vt:lpstr>
      <vt:lpstr>The Cash Budget</vt:lpstr>
      <vt:lpstr>The Cash Budget</vt:lpstr>
      <vt:lpstr>The Cash Budget</vt:lpstr>
      <vt:lpstr>The Cash Budget</vt:lpstr>
      <vt:lpstr>The Cash Budget</vt:lpstr>
      <vt:lpstr>The Cash Budget</vt:lpstr>
      <vt:lpstr>Quick Check </vt:lpstr>
      <vt:lpstr>Quick Check </vt:lpstr>
      <vt:lpstr>The Cash Budget</vt:lpstr>
      <vt:lpstr>The Budgeted Income Statement</vt:lpstr>
      <vt:lpstr>Learning Objective 9</vt:lpstr>
      <vt:lpstr>The Budgeted Income Statement</vt:lpstr>
      <vt:lpstr>Learning Objective 10</vt:lpstr>
      <vt:lpstr>The Budgeted Balance Sheet</vt:lpstr>
      <vt:lpstr>PowerPoint Presentation</vt:lpstr>
      <vt:lpstr>PowerPoint Presentation</vt:lpstr>
      <vt:lpstr>End of Chapter 8</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Jon A. Booker</dc:creator>
  <cp:lastModifiedBy>HowardGodfrey</cp:lastModifiedBy>
  <cp:revision>251</cp:revision>
  <dcterms:created xsi:type="dcterms:W3CDTF">2008-08-28T13:55:57Z</dcterms:created>
  <dcterms:modified xsi:type="dcterms:W3CDTF">2016-02-15T15:39:14Z</dcterms:modified>
</cp:coreProperties>
</file>