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notesMasterIdLst>
    <p:notesMasterId r:id="rId46"/>
  </p:notesMasterIdLst>
  <p:handoutMasterIdLst>
    <p:handoutMasterId r:id="rId47"/>
  </p:handoutMasterIdLst>
  <p:sldIdLst>
    <p:sldId id="453" r:id="rId2"/>
    <p:sldId id="496" r:id="rId3"/>
    <p:sldId id="454" r:id="rId4"/>
    <p:sldId id="455" r:id="rId5"/>
    <p:sldId id="456" r:id="rId6"/>
    <p:sldId id="457" r:id="rId7"/>
    <p:sldId id="458" r:id="rId8"/>
    <p:sldId id="459" r:id="rId9"/>
    <p:sldId id="460" r:id="rId10"/>
    <p:sldId id="461" r:id="rId11"/>
    <p:sldId id="462" r:id="rId12"/>
    <p:sldId id="463" r:id="rId13"/>
    <p:sldId id="464" r:id="rId14"/>
    <p:sldId id="465" r:id="rId15"/>
    <p:sldId id="466" r:id="rId16"/>
    <p:sldId id="467" r:id="rId17"/>
    <p:sldId id="468" r:id="rId18"/>
    <p:sldId id="469" r:id="rId19"/>
    <p:sldId id="470" r:id="rId20"/>
    <p:sldId id="471" r:id="rId21"/>
    <p:sldId id="472" r:id="rId22"/>
    <p:sldId id="473" r:id="rId23"/>
    <p:sldId id="474" r:id="rId24"/>
    <p:sldId id="475" r:id="rId25"/>
    <p:sldId id="476" r:id="rId26"/>
    <p:sldId id="477" r:id="rId27"/>
    <p:sldId id="478" r:id="rId28"/>
    <p:sldId id="479" r:id="rId29"/>
    <p:sldId id="480" r:id="rId30"/>
    <p:sldId id="481" r:id="rId31"/>
    <p:sldId id="482" r:id="rId32"/>
    <p:sldId id="483" r:id="rId33"/>
    <p:sldId id="484" r:id="rId34"/>
    <p:sldId id="485" r:id="rId35"/>
    <p:sldId id="486" r:id="rId36"/>
    <p:sldId id="487" r:id="rId37"/>
    <p:sldId id="488" r:id="rId38"/>
    <p:sldId id="489" r:id="rId39"/>
    <p:sldId id="497" r:id="rId40"/>
    <p:sldId id="491" r:id="rId41"/>
    <p:sldId id="492" r:id="rId42"/>
    <p:sldId id="493" r:id="rId43"/>
    <p:sldId id="494" r:id="rId44"/>
    <p:sldId id="498" r:id="rId4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viewer" initials="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a:srgbClr val="B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75837" autoAdjust="0"/>
  </p:normalViewPr>
  <p:slideViewPr>
    <p:cSldViewPr>
      <p:cViewPr varScale="1">
        <p:scale>
          <a:sx n="84" d="100"/>
          <a:sy n="84" d="100"/>
        </p:scale>
        <p:origin x="224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55"/>
    </p:cViewPr>
  </p:sorterViewPr>
  <p:notesViewPr>
    <p:cSldViewPr>
      <p:cViewPr varScale="1">
        <p:scale>
          <a:sx n="68" d="100"/>
          <a:sy n="68" d="100"/>
        </p:scale>
        <p:origin x="-3086"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extBox 5"/>
          <p:cNvSpPr txBox="1"/>
          <p:nvPr/>
        </p:nvSpPr>
        <p:spPr>
          <a:xfrm>
            <a:off x="3733800" y="0"/>
            <a:ext cx="3124200" cy="246063"/>
          </a:xfrm>
          <a:prstGeom prst="rect">
            <a:avLst/>
          </a:prstGeom>
          <a:noFill/>
        </p:spPr>
        <p:txBody>
          <a:bodyPr>
            <a:spAutoFit/>
          </a:bodyPr>
          <a:lstStyle/>
          <a:p>
            <a:pPr algn="r">
              <a:defRPr/>
            </a:pPr>
            <a:r>
              <a:rPr lang="en-US" sz="1000" dirty="0">
                <a:ea typeface="ＭＳ Ｐゴシック" charset="-128"/>
                <a:cs typeface="Arial" charset="0"/>
              </a:rPr>
              <a:t>9-</a:t>
            </a:r>
            <a:fld id="{739F09AE-C9DB-493C-A7CB-D96CA2EB3458}" type="slidenum">
              <a:rPr lang="en-US" sz="1000">
                <a:ea typeface="ＭＳ Ｐゴシック" charset="-128"/>
                <a:cs typeface="Arial" charset="0"/>
              </a:rPr>
              <a:pPr algn="r">
                <a:defRPr/>
              </a:pPr>
              <a:t>‹#›</a:t>
            </a:fld>
            <a:endParaRPr lang="en-US" sz="1000" dirty="0">
              <a:ea typeface="ＭＳ Ｐゴシック" charset="-128"/>
              <a:cs typeface="Arial" charset="0"/>
            </a:endParaRPr>
          </a:p>
        </p:txBody>
      </p:sp>
    </p:spTree>
    <p:extLst>
      <p:ext uri="{BB962C8B-B14F-4D97-AF65-F5344CB8AC3E}">
        <p14:creationId xmlns:p14="http://schemas.microsoft.com/office/powerpoint/2010/main" val="27498784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 name="TextBox 7"/>
          <p:cNvSpPr txBox="1"/>
          <p:nvPr/>
        </p:nvSpPr>
        <p:spPr>
          <a:xfrm>
            <a:off x="6019800" y="0"/>
            <a:ext cx="838200" cy="261938"/>
          </a:xfrm>
          <a:prstGeom prst="rect">
            <a:avLst/>
          </a:prstGeom>
          <a:noFill/>
        </p:spPr>
        <p:txBody>
          <a:bodyPr>
            <a:spAutoFit/>
          </a:bodyPr>
          <a:lstStyle/>
          <a:p>
            <a:pPr algn="r">
              <a:defRPr/>
            </a:pPr>
            <a:r>
              <a:rPr lang="en-US" sz="1100" dirty="0">
                <a:ea typeface="ＭＳ Ｐゴシック" charset="-128"/>
              </a:rPr>
              <a:t>9-</a:t>
            </a:r>
            <a:fld id="{925FB7EC-E96E-4BC0-A86C-FB430AA492B0}" type="slidenum">
              <a:rPr lang="en-US" sz="1100">
                <a:ea typeface="ＭＳ Ｐゴシック" charset="-128"/>
              </a:rPr>
              <a:pPr algn="r">
                <a:defRPr/>
              </a:pPr>
              <a:t>‹#›</a:t>
            </a:fld>
            <a:endParaRPr lang="en-US" sz="1100" dirty="0">
              <a:ea typeface="ＭＳ Ｐゴシック" charset="-128"/>
            </a:endParaRPr>
          </a:p>
        </p:txBody>
      </p:sp>
    </p:spTree>
    <p:extLst>
      <p:ext uri="{BB962C8B-B14F-4D97-AF65-F5344CB8AC3E}">
        <p14:creationId xmlns:p14="http://schemas.microsoft.com/office/powerpoint/2010/main" val="21028662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cs typeface="Times New Roman" pitchFamily="18" charset="0"/>
            </a:endParaRPr>
          </a:p>
        </p:txBody>
      </p:sp>
    </p:spTree>
    <p:extLst>
      <p:ext uri="{BB962C8B-B14F-4D97-AF65-F5344CB8AC3E}">
        <p14:creationId xmlns:p14="http://schemas.microsoft.com/office/powerpoint/2010/main" val="41826647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58371"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1217093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59395"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076059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60419"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24484458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61443"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4674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62467"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14406180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63491"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25762945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64515"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4023967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052"/>
          <p:cNvSpPr>
            <a:spLocks noGrp="1" noRot="1" noChangeAspect="1" noChangeArrowheads="1" noTextEdit="1"/>
          </p:cNvSpPr>
          <p:nvPr>
            <p:ph type="sldImg"/>
          </p:nvPr>
        </p:nvSpPr>
        <p:spPr bwMode="auto">
          <a:noFill/>
          <a:ln>
            <a:solidFill>
              <a:srgbClr val="000000"/>
            </a:solidFill>
            <a:miter lim="800000"/>
            <a:headEnd/>
            <a:tailEnd/>
          </a:ln>
        </p:spPr>
      </p:sp>
      <p:sp>
        <p:nvSpPr>
          <p:cNvPr id="65539" name="Rectangle 205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17392963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27262638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4147276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21683824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68611"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7782612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76804" name="Rectangle 5"/>
          <p:cNvSpPr>
            <a:spLocks noGrp="1" noChangeArrowheads="1"/>
          </p:cNvSpPr>
          <p:nvPr>
            <p:ph type="body" idx="1"/>
          </p:nvPr>
        </p:nvSpPr>
        <p:spPr bwMode="auto">
          <a:ln>
            <a:miter lim="800000"/>
            <a:headEnd/>
            <a:tailEnd/>
          </a:ln>
        </p:spPr>
        <p:txBody>
          <a:bodyPr wrap="square" numCol="1" anchor="t" anchorCtr="0" compatLnSpc="1">
            <a:prstTxWarp prst="textNoShape">
              <a:avLst/>
            </a:prstTxWarp>
            <a:normAutofit fontScale="92500" lnSpcReduction="10000"/>
          </a:bodyPr>
          <a:lstStyle/>
          <a:p>
            <a:pPr>
              <a:defRPr/>
            </a:pPr>
            <a:endParaRPr lang="en-US" dirty="0" smtClean="0"/>
          </a:p>
        </p:txBody>
      </p:sp>
    </p:spTree>
    <p:extLst>
      <p:ext uri="{BB962C8B-B14F-4D97-AF65-F5344CB8AC3E}">
        <p14:creationId xmlns:p14="http://schemas.microsoft.com/office/powerpoint/2010/main" val="22683948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70659"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3124443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381010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8711536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73731"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10903869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81924" name="Rectangle 5"/>
          <p:cNvSpPr>
            <a:spLocks noGrp="1" noChangeArrowheads="1"/>
          </p:cNvSpPr>
          <p:nvPr>
            <p:ph type="body" idx="1"/>
          </p:nvPr>
        </p:nvSpPr>
        <p:spPr bwMode="auto">
          <a:ln>
            <a:miter lim="800000"/>
            <a:headEnd/>
            <a:tailEnd/>
          </a:ln>
        </p:spPr>
        <p:txBody>
          <a:bodyPr wrap="square" numCol="1" anchor="t" anchorCtr="0" compatLnSpc="1">
            <a:prstTxWarp prst="textNoShape">
              <a:avLst/>
            </a:prstTxWarp>
          </a:bodyPr>
          <a:lstStyle/>
          <a:p>
            <a:pPr>
              <a:defRPr/>
            </a:pPr>
            <a:endParaRPr lang="en-US" dirty="0" smtClean="0"/>
          </a:p>
          <a:p>
            <a:pPr>
              <a:defRPr/>
            </a:pPr>
            <a:endParaRPr lang="en-US" dirty="0" smtClean="0"/>
          </a:p>
          <a:p>
            <a:pPr>
              <a:defRPr/>
            </a:pPr>
            <a:endParaRPr lang="en-US" sz="1050" dirty="0" smtClean="0"/>
          </a:p>
          <a:p>
            <a:pPr>
              <a:defRPr/>
            </a:pPr>
            <a:endParaRPr lang="en-US" dirty="0" smtClean="0"/>
          </a:p>
        </p:txBody>
      </p:sp>
    </p:spTree>
    <p:extLst>
      <p:ext uri="{BB962C8B-B14F-4D97-AF65-F5344CB8AC3E}">
        <p14:creationId xmlns:p14="http://schemas.microsoft.com/office/powerpoint/2010/main" val="21356499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75779"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23306235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27276350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77827"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4125934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51203"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40039563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78851" name="Rectangle 5"/>
          <p:cNvSpPr>
            <a:spLocks noGrp="1" noChangeArrowheads="1"/>
          </p:cNvSpPr>
          <p:nvPr>
            <p:ph type="body" idx="1"/>
          </p:nvPr>
        </p:nvSpPr>
        <p:spPr bwMode="auto">
          <a:noFill/>
        </p:spPr>
        <p:txBody>
          <a:bodyPr wrap="square" numCol="1" anchor="t" anchorCtr="0" compatLnSpc="1">
            <a:prstTxWarp prst="textNoShape">
              <a:avLst/>
            </a:prstTxWarp>
          </a:bodyPr>
          <a:lstStyle/>
          <a:p>
            <a:r>
              <a:rPr lang="en-US" dirty="0" smtClean="0"/>
              <a:t>Here we see a flexible budget performance report that shows both activity variances and revenue and spending variances.  Note that the activity variances appear between the planning budget and the flexible budget and that the revenue and spending variances appear between the flexible budget and the actual results.</a:t>
            </a:r>
          </a:p>
        </p:txBody>
      </p:sp>
    </p:spTree>
    <p:extLst>
      <p:ext uri="{BB962C8B-B14F-4D97-AF65-F5344CB8AC3E}">
        <p14:creationId xmlns:p14="http://schemas.microsoft.com/office/powerpoint/2010/main" val="1686548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79875"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11570428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80899"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5112565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134304285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21368783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94560235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84995"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290608230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48907791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38001908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 </a:t>
            </a:r>
          </a:p>
          <a:p>
            <a:endParaRPr lang="en-US" dirty="0" smtClean="0"/>
          </a:p>
        </p:txBody>
      </p:sp>
    </p:spTree>
    <p:extLst>
      <p:ext uri="{BB962C8B-B14F-4D97-AF65-F5344CB8AC3E}">
        <p14:creationId xmlns:p14="http://schemas.microsoft.com/office/powerpoint/2010/main" val="4231464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6"/>
          <p:cNvSpPr>
            <a:spLocks noGrp="1" noRot="1" noChangeAspect="1" noChangeArrowheads="1" noTextEdit="1"/>
          </p:cNvSpPr>
          <p:nvPr>
            <p:ph type="sldImg"/>
          </p:nvPr>
        </p:nvSpPr>
        <p:spPr bwMode="auto">
          <a:noFill/>
          <a:ln>
            <a:solidFill>
              <a:srgbClr val="000000"/>
            </a:solidFill>
            <a:miter lim="800000"/>
            <a:headEnd/>
            <a:tailEnd/>
          </a:ln>
        </p:spPr>
      </p:sp>
      <p:sp>
        <p:nvSpPr>
          <p:cNvPr id="52227" name="Rectangle 7"/>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a:p>
            <a:endParaRPr lang="en-US" dirty="0" smtClean="0"/>
          </a:p>
        </p:txBody>
      </p:sp>
    </p:spTree>
    <p:extLst>
      <p:ext uri="{BB962C8B-B14F-4D97-AF65-F5344CB8AC3E}">
        <p14:creationId xmlns:p14="http://schemas.microsoft.com/office/powerpoint/2010/main" val="365667852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22667356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79305130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110767291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6947" name="Rectangle 3"/>
          <p:cNvSpPr>
            <a:spLocks noGrp="1" noChangeArrowheads="1"/>
          </p:cNvSpPr>
          <p:nvPr>
            <p:ph type="body" idx="1"/>
          </p:nvPr>
        </p:nvSpPr>
        <p:spPr/>
        <p:txBody>
          <a:bodyPr wrap="square" numCol="1" anchor="t" anchorCtr="0" compatLnSpc="1">
            <a:prstTxWarp prst="textNoShape">
              <a:avLst/>
            </a:prstTxWarp>
          </a:bodyPr>
          <a:lstStyle/>
          <a:p>
            <a:pPr eaLnBrk="1" hangingPunct="1">
              <a:defRPr/>
            </a:pPr>
            <a:endParaRPr lang="en-US" dirty="0" smtClean="0">
              <a:effectLst>
                <a:outerShdw blurRad="38100" dist="38100" dir="2700000" algn="tl">
                  <a:srgbClr val="C0C0C0"/>
                </a:outerShdw>
              </a:effectLst>
              <a:ea typeface="ＭＳ Ｐゴシック" charset="-128"/>
            </a:endParaRPr>
          </a:p>
        </p:txBody>
      </p:sp>
    </p:spTree>
    <p:extLst>
      <p:ext uri="{BB962C8B-B14F-4D97-AF65-F5344CB8AC3E}">
        <p14:creationId xmlns:p14="http://schemas.microsoft.com/office/powerpoint/2010/main" val="453698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436393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54275"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970185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100596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56323"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2467102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57347" name="Rectangle 5"/>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190674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p:nvPr/>
        </p:nvSpPr>
        <p:spPr>
          <a:xfrm flipV="1">
            <a:off x="5410200" y="3810000"/>
            <a:ext cx="3733800" cy="90488"/>
          </a:xfrm>
          <a:prstGeom prst="rect">
            <a:avLst/>
          </a:prstGeom>
          <a:solidFill>
            <a:schemeClr val="accent4">
              <a:lumMod val="60000"/>
              <a:lumOff val="4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8"/>
          <p:cNvSpPr/>
          <p:nvPr/>
        </p:nvSpPr>
        <p:spPr>
          <a:xfrm flipV="1">
            <a:off x="5410200" y="3897313"/>
            <a:ext cx="3733800" cy="192087"/>
          </a:xfrm>
          <a:prstGeom prst="rect">
            <a:avLst/>
          </a:prstGeom>
          <a:solidFill>
            <a:schemeClr val="accent4">
              <a:lumMod val="60000"/>
              <a:lumOff val="4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6" name="Rectangle 9"/>
          <p:cNvSpPr/>
          <p:nvPr/>
        </p:nvSpPr>
        <p:spPr>
          <a:xfrm flipV="1">
            <a:off x="5410200" y="4198938"/>
            <a:ext cx="1965325" cy="9525"/>
          </a:xfrm>
          <a:prstGeom prst="rect">
            <a:avLst/>
          </a:prstGeom>
          <a:solidFill>
            <a:schemeClr val="accent4">
              <a:lumMod val="60000"/>
              <a:lumOff val="4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Rounded Rectangle 10"/>
          <p:cNvSpPr/>
          <p:nvPr/>
        </p:nvSpPr>
        <p:spPr bwMode="white">
          <a:xfrm>
            <a:off x="7377113" y="4060825"/>
            <a:ext cx="1600200" cy="36513"/>
          </a:xfrm>
          <a:prstGeom prst="roundRect">
            <a:avLst>
              <a:gd name="adj" fmla="val 16667"/>
            </a:avLst>
          </a:prstGeom>
          <a:solidFill>
            <a:schemeClr val="accent4">
              <a:lumMod val="60000"/>
              <a:lumOff val="4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 name="Rectangle 11"/>
          <p:cNvSpPr/>
          <p:nvPr/>
        </p:nvSpPr>
        <p:spPr>
          <a:xfrm>
            <a:off x="0" y="3649663"/>
            <a:ext cx="9144000" cy="244475"/>
          </a:xfrm>
          <a:prstGeom prst="rect">
            <a:avLst/>
          </a:prstGeom>
          <a:solidFill>
            <a:schemeClr val="accent4">
              <a:lumMod val="60000"/>
              <a:lumOff val="4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1" name="Rectangle 12"/>
          <p:cNvSpPr/>
          <p:nvPr/>
        </p:nvSpPr>
        <p:spPr>
          <a:xfrm>
            <a:off x="0" y="3675063"/>
            <a:ext cx="9144000" cy="141287"/>
          </a:xfrm>
          <a:prstGeom prst="rect">
            <a:avLst/>
          </a:prstGeom>
          <a:solidFill>
            <a:schemeClr val="accent4">
              <a:lumMod val="60000"/>
              <a:lumOff val="4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2" name="Rectangle 13"/>
          <p:cNvSpPr/>
          <p:nvPr/>
        </p:nvSpPr>
        <p:spPr>
          <a:xfrm flipV="1">
            <a:off x="6413500" y="3643313"/>
            <a:ext cx="2730500" cy="247650"/>
          </a:xfrm>
          <a:prstGeom prst="rect">
            <a:avLst/>
          </a:prstGeom>
          <a:solidFill>
            <a:schemeClr val="accent4">
              <a:lumMod val="60000"/>
              <a:lumOff val="4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3" name="Rectangle 14"/>
          <p:cNvSpPr/>
          <p:nvPr/>
        </p:nvSpPr>
        <p:spPr>
          <a:xfrm>
            <a:off x="0" y="0"/>
            <a:ext cx="9144000" cy="3702050"/>
          </a:xfrm>
          <a:prstGeom prst="rect">
            <a:avLst/>
          </a:prstGeom>
          <a:solidFill>
            <a:schemeClr val="accent1">
              <a:lumMod val="40000"/>
              <a:lumOff val="60000"/>
            </a:schemeClr>
          </a:solidFill>
          <a:ln w="50800" cap="rnd" cmpd="thickThin"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TextBox 15"/>
          <p:cNvSpPr txBox="1">
            <a:spLocks noChangeArrowheads="1"/>
          </p:cNvSpPr>
          <p:nvPr userDrawn="1"/>
        </p:nvSpPr>
        <p:spPr bwMode="auto">
          <a:xfrm>
            <a:off x="457200" y="5305425"/>
            <a:ext cx="4724400" cy="1323975"/>
          </a:xfrm>
          <a:prstGeom prst="rect">
            <a:avLst/>
          </a:prstGeom>
          <a:noFill/>
          <a:ln w="9525">
            <a:noFill/>
            <a:miter lim="800000"/>
            <a:headEnd/>
            <a:tailEnd/>
          </a:ln>
        </p:spPr>
        <p:txBody>
          <a:bodyPr>
            <a:spAutoFit/>
          </a:bodyPr>
          <a:lstStyle/>
          <a:p>
            <a:pPr>
              <a:defRPr/>
            </a:pPr>
            <a:r>
              <a:rPr lang="en-US" sz="1600" dirty="0">
                <a:solidFill>
                  <a:schemeClr val="accent2">
                    <a:lumMod val="75000"/>
                  </a:schemeClr>
                </a:solidFill>
                <a:latin typeface="Arial" pitchFamily="34" charset="0"/>
                <a:ea typeface="+mn-ea"/>
                <a:cs typeface="Arial" pitchFamily="34" charset="0"/>
              </a:rPr>
              <a:t>PowerPoint Authors:</a:t>
            </a:r>
          </a:p>
          <a:p>
            <a:pPr>
              <a:defRPr/>
            </a:pPr>
            <a:r>
              <a:rPr lang="en-US" sz="1600" dirty="0">
                <a:solidFill>
                  <a:schemeClr val="accent2">
                    <a:lumMod val="75000"/>
                  </a:schemeClr>
                </a:solidFill>
                <a:latin typeface="Arial" pitchFamily="34" charset="0"/>
                <a:ea typeface="+mn-ea"/>
                <a:cs typeface="Arial" pitchFamily="34" charset="0"/>
              </a:rPr>
              <a:t>	Susan Coomer Galbreath, Ph.D., CPA</a:t>
            </a:r>
          </a:p>
          <a:p>
            <a:pPr>
              <a:defRPr/>
            </a:pPr>
            <a:r>
              <a:rPr lang="en-US" sz="1600" dirty="0">
                <a:solidFill>
                  <a:schemeClr val="accent2">
                    <a:lumMod val="75000"/>
                  </a:schemeClr>
                </a:solidFill>
                <a:latin typeface="Arial" pitchFamily="34" charset="0"/>
                <a:ea typeface="+mn-ea"/>
                <a:cs typeface="Arial" pitchFamily="34" charset="0"/>
              </a:rPr>
              <a:t>	Charles W. Caldwell, D.B.A., CMA</a:t>
            </a:r>
          </a:p>
          <a:p>
            <a:pPr>
              <a:defRPr/>
            </a:pPr>
            <a:r>
              <a:rPr lang="en-US" sz="1600" dirty="0">
                <a:solidFill>
                  <a:schemeClr val="accent2">
                    <a:lumMod val="75000"/>
                  </a:schemeClr>
                </a:solidFill>
                <a:latin typeface="Arial" pitchFamily="34" charset="0"/>
                <a:ea typeface="+mn-ea"/>
                <a:cs typeface="Arial" pitchFamily="34" charset="0"/>
              </a:rPr>
              <a:t>	Jon A. Booker, Ph.D.,</a:t>
            </a:r>
            <a:r>
              <a:rPr lang="en-US" sz="1600" dirty="0">
                <a:solidFill>
                  <a:schemeClr val="accent3">
                    <a:lumMod val="50000"/>
                  </a:schemeClr>
                </a:solidFill>
                <a:latin typeface="Arial" pitchFamily="34" charset="0"/>
                <a:ea typeface="+mn-ea"/>
                <a:cs typeface="Arial" pitchFamily="34" charset="0"/>
              </a:rPr>
              <a:t> </a:t>
            </a:r>
            <a:r>
              <a:rPr lang="en-US" sz="1600" dirty="0">
                <a:solidFill>
                  <a:schemeClr val="accent2">
                    <a:lumMod val="75000"/>
                  </a:schemeClr>
                </a:solidFill>
                <a:latin typeface="Arial" pitchFamily="34" charset="0"/>
                <a:ea typeface="+mn-ea"/>
                <a:cs typeface="Arial" pitchFamily="34" charset="0"/>
              </a:rPr>
              <a:t>CPA, CIA</a:t>
            </a:r>
          </a:p>
          <a:p>
            <a:pPr>
              <a:defRPr/>
            </a:pPr>
            <a:r>
              <a:rPr lang="en-US" sz="1600" dirty="0">
                <a:solidFill>
                  <a:schemeClr val="accent2">
                    <a:lumMod val="75000"/>
                  </a:schemeClr>
                </a:solidFill>
                <a:latin typeface="Arial" pitchFamily="34" charset="0"/>
                <a:ea typeface="+mn-ea"/>
                <a:cs typeface="Arial" pitchFamily="34" charset="0"/>
              </a:rPr>
              <a:t>	Cynthia J. Rooney, Ph.D., CPA</a:t>
            </a:r>
          </a:p>
        </p:txBody>
      </p:sp>
      <p:sp>
        <p:nvSpPr>
          <p:cNvPr id="15" name="Text Box 18"/>
          <p:cNvSpPr txBox="1">
            <a:spLocks noChangeArrowheads="1"/>
          </p:cNvSpPr>
          <p:nvPr userDrawn="1"/>
        </p:nvSpPr>
        <p:spPr bwMode="auto">
          <a:xfrm>
            <a:off x="4800600" y="6589713"/>
            <a:ext cx="3618298" cy="246221"/>
          </a:xfrm>
          <a:prstGeom prst="rect">
            <a:avLst/>
          </a:prstGeom>
          <a:noFill/>
          <a:ln w="9525">
            <a:noFill/>
            <a:miter lim="800000"/>
            <a:headEnd/>
            <a:tailEnd/>
          </a:ln>
          <a:effectLst/>
        </p:spPr>
        <p:txBody>
          <a:bodyPr wrap="none">
            <a:spAutoFit/>
          </a:bodyPr>
          <a:lstStyle/>
          <a:p>
            <a:pPr eaLnBrk="0" hangingPunct="0">
              <a:defRPr/>
            </a:pPr>
            <a:r>
              <a:rPr lang="en-US" sz="1000" i="1" dirty="0">
                <a:solidFill>
                  <a:srgbClr val="85540A"/>
                </a:solidFill>
                <a:latin typeface="Times" charset="0"/>
                <a:ea typeface="ＭＳ Ｐゴシック" charset="-128"/>
              </a:rPr>
              <a:t>Copyright © </a:t>
            </a:r>
            <a:r>
              <a:rPr lang="en-US" sz="1000" i="1" dirty="0" smtClean="0">
                <a:solidFill>
                  <a:srgbClr val="85540A"/>
                </a:solidFill>
                <a:latin typeface="Times" charset="0"/>
                <a:ea typeface="ＭＳ Ｐゴシック" charset="-128"/>
              </a:rPr>
              <a:t>2015 </a:t>
            </a:r>
            <a:r>
              <a:rPr lang="en-US" sz="1000" i="1" dirty="0">
                <a:solidFill>
                  <a:srgbClr val="85540A"/>
                </a:solidFill>
                <a:latin typeface="Times" charset="0"/>
                <a:ea typeface="ＭＳ Ｐゴシック" charset="-128"/>
              </a:rPr>
              <a:t>by </a:t>
            </a:r>
            <a:r>
              <a:rPr lang="en-US" sz="1000" i="1" dirty="0" smtClean="0">
                <a:solidFill>
                  <a:srgbClr val="85540A"/>
                </a:solidFill>
                <a:latin typeface="Times" charset="0"/>
                <a:ea typeface="ＭＳ Ｐゴシック" charset="-128"/>
              </a:rPr>
              <a:t>McGraw-Hill Education. </a:t>
            </a:r>
            <a:r>
              <a:rPr lang="en-US" sz="1000" i="1" dirty="0">
                <a:solidFill>
                  <a:srgbClr val="85540A"/>
                </a:solidFill>
                <a:latin typeface="Times" charset="0"/>
                <a:ea typeface="ＭＳ Ｐゴシック" charset="-128"/>
              </a:rPr>
              <a:t>All rights reserved.</a:t>
            </a:r>
          </a:p>
        </p:txBody>
      </p:sp>
      <p:sp>
        <p:nvSpPr>
          <p:cNvPr id="8" name="Title 7"/>
          <p:cNvSpPr>
            <a:spLocks noGrp="1"/>
          </p:cNvSpPr>
          <p:nvPr>
            <p:ph type="ctrTitle"/>
          </p:nvPr>
        </p:nvSpPr>
        <p:spPr>
          <a:xfrm>
            <a:off x="457200" y="1524000"/>
            <a:ext cx="8458200" cy="1470025"/>
          </a:xfrm>
        </p:spPr>
        <p:txBody>
          <a:bodyPr anchor="b"/>
          <a:lstStyle>
            <a:lvl1pPr>
              <a:defRPr sz="4400">
                <a:solidFill>
                  <a:schemeClr val="tx1"/>
                </a:solidFill>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304800" y="3962400"/>
            <a:ext cx="4953000" cy="1752600"/>
          </a:xfrm>
        </p:spPr>
        <p:txBody>
          <a:bodyPr/>
          <a:lstStyle>
            <a:lvl1pPr marL="64008" indent="0" algn="l">
              <a:buNone/>
              <a:defRPr sz="2400">
                <a:solidFill>
                  <a:schemeClr val="tx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457200" y="457200"/>
            <a:ext cx="8229600" cy="1066800"/>
          </a:xfrm>
        </p:spPr>
        <p:txBody>
          <a:bodyPr>
            <a:normAutofit/>
          </a:bodyPr>
          <a:lstStyle>
            <a:lvl1pPr>
              <a:defRPr sz="4000"/>
            </a:lvl1pPr>
          </a:lstStyle>
          <a:p>
            <a:r>
              <a:rPr lang="en-US" dirty="0"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 name="Rectangle 28"/>
          <p:cNvSpPr/>
          <p:nvPr/>
        </p:nvSpPr>
        <p:spPr>
          <a:xfrm>
            <a:off x="0" y="0"/>
            <a:ext cx="9144000" cy="311150"/>
          </a:xfrm>
          <a:prstGeom prst="rect">
            <a:avLst/>
          </a:prstGeom>
          <a:solidFill>
            <a:schemeClr val="accent1">
              <a:lumMod val="40000"/>
              <a:lumOff val="60000"/>
            </a:schemeClr>
          </a:solidFill>
          <a:ln w="50800" cap="rnd" cmpd="thickThin" algn="ctr">
            <a:solidFill>
              <a:schemeClr val="accent1">
                <a:lumMod val="60000"/>
                <a:lumOff val="4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chemeClr val="tx1"/>
              </a:solidFill>
            </a:endParaRPr>
          </a:p>
        </p:txBody>
      </p:sp>
      <p:sp>
        <p:nvSpPr>
          <p:cNvPr id="28" name="Rectangle 27"/>
          <p:cNvSpPr/>
          <p:nvPr/>
        </p:nvSpPr>
        <p:spPr>
          <a:xfrm>
            <a:off x="0" y="366713"/>
            <a:ext cx="9144000" cy="84137"/>
          </a:xfrm>
          <a:prstGeom prst="rect">
            <a:avLst/>
          </a:prstGeom>
          <a:solidFill>
            <a:schemeClr val="accent4">
              <a:lumMod val="60000"/>
              <a:lumOff val="4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0" name="Rectangle 29"/>
          <p:cNvSpPr/>
          <p:nvPr/>
        </p:nvSpPr>
        <p:spPr>
          <a:xfrm>
            <a:off x="0" y="307975"/>
            <a:ext cx="9144000" cy="92075"/>
          </a:xfrm>
          <a:prstGeom prst="rect">
            <a:avLst/>
          </a:prstGeom>
          <a:solidFill>
            <a:schemeClr val="accent4">
              <a:lumMod val="60000"/>
              <a:lumOff val="4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5605" name="Title Placeholder 21"/>
          <p:cNvSpPr>
            <a:spLocks noGrp="1"/>
          </p:cNvSpPr>
          <p:nvPr userDrawn="1">
            <p:ph type="title"/>
          </p:nvPr>
        </p:nvSpPr>
        <p:spPr bwMode="auto">
          <a:xfrm>
            <a:off x="457200" y="4572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5606" name="Text Placeholder 12"/>
          <p:cNvSpPr>
            <a:spLocks noGrp="1"/>
          </p:cNvSpPr>
          <p:nvPr userDrawn="1">
            <p:ph type="body" idx="1"/>
          </p:nvPr>
        </p:nvSpPr>
        <p:spPr bwMode="auto">
          <a:xfrm>
            <a:off x="457200" y="1563688"/>
            <a:ext cx="8229600" cy="4760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20" name="TextBox 19"/>
          <p:cNvSpPr txBox="1"/>
          <p:nvPr userDrawn="1"/>
        </p:nvSpPr>
        <p:spPr>
          <a:xfrm>
            <a:off x="7772400" y="0"/>
            <a:ext cx="1219200" cy="246063"/>
          </a:xfrm>
          <a:prstGeom prst="rect">
            <a:avLst/>
          </a:prstGeom>
          <a:noFill/>
        </p:spPr>
        <p:txBody>
          <a:bodyPr>
            <a:spAutoFit/>
          </a:bodyPr>
          <a:lstStyle/>
          <a:p>
            <a:pPr algn="r">
              <a:defRPr/>
            </a:pPr>
            <a:r>
              <a:rPr lang="en-US" sz="1000" dirty="0">
                <a:ea typeface="ＭＳ Ｐゴシック" charset="-128"/>
              </a:rPr>
              <a:t>9-</a:t>
            </a:r>
            <a:fld id="{8CB289F9-6861-4762-AC68-FA419405A50E}" type="slidenum">
              <a:rPr lang="en-US" sz="1000">
                <a:ea typeface="ＭＳ Ｐゴシック" charset="-128"/>
              </a:rPr>
              <a:pPr algn="r">
                <a:defRPr/>
              </a:pPr>
              <a:t>‹#›</a:t>
            </a:fld>
            <a:endParaRPr lang="en-US" sz="1000" dirty="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4092" r:id="rId1"/>
    <p:sldLayoutId id="2147484089" r:id="rId2"/>
    <p:sldLayoutId id="2147484090" r:id="rId3"/>
    <p:sldLayoutId id="2147484091" r:id="rId4"/>
  </p:sldLayoutIdLst>
  <p:txStyles>
    <p:titleStyle>
      <a:lvl1pPr algn="l" rtl="0" eaLnBrk="0" fontAlgn="base" hangingPunct="0">
        <a:spcBef>
          <a:spcPct val="0"/>
        </a:spcBef>
        <a:spcAft>
          <a:spcPct val="0"/>
        </a:spcAft>
        <a:defRPr sz="4000" kern="1200">
          <a:solidFill>
            <a:schemeClr val="tx2"/>
          </a:solidFill>
          <a:latin typeface="+mj-lt"/>
          <a:ea typeface="MS PGothic" pitchFamily="34" charset="-128"/>
          <a:cs typeface="+mj-cs"/>
        </a:defRPr>
      </a:lvl1pPr>
      <a:lvl2pPr algn="l" rtl="0" eaLnBrk="0" fontAlgn="base" hangingPunct="0">
        <a:spcBef>
          <a:spcPct val="0"/>
        </a:spcBef>
        <a:spcAft>
          <a:spcPct val="0"/>
        </a:spcAft>
        <a:defRPr sz="4000">
          <a:solidFill>
            <a:schemeClr val="tx2"/>
          </a:solidFill>
          <a:latin typeface="Arial" pitchFamily="34" charset="0"/>
          <a:ea typeface="MS PGothic" pitchFamily="34" charset="-128"/>
        </a:defRPr>
      </a:lvl2pPr>
      <a:lvl3pPr algn="l" rtl="0" eaLnBrk="0" fontAlgn="base" hangingPunct="0">
        <a:spcBef>
          <a:spcPct val="0"/>
        </a:spcBef>
        <a:spcAft>
          <a:spcPct val="0"/>
        </a:spcAft>
        <a:defRPr sz="4000">
          <a:solidFill>
            <a:schemeClr val="tx2"/>
          </a:solidFill>
          <a:latin typeface="Arial" pitchFamily="34" charset="0"/>
          <a:ea typeface="MS PGothic" pitchFamily="34" charset="-128"/>
        </a:defRPr>
      </a:lvl3pPr>
      <a:lvl4pPr algn="l" rtl="0" eaLnBrk="0" fontAlgn="base" hangingPunct="0">
        <a:spcBef>
          <a:spcPct val="0"/>
        </a:spcBef>
        <a:spcAft>
          <a:spcPct val="0"/>
        </a:spcAft>
        <a:defRPr sz="4000">
          <a:solidFill>
            <a:schemeClr val="tx2"/>
          </a:solidFill>
          <a:latin typeface="Arial" pitchFamily="34" charset="0"/>
          <a:ea typeface="MS PGothic" pitchFamily="34" charset="-128"/>
        </a:defRPr>
      </a:lvl4pPr>
      <a:lvl5pPr algn="l" rtl="0" eaLnBrk="0" fontAlgn="base" hangingPunct="0">
        <a:spcBef>
          <a:spcPct val="0"/>
        </a:spcBef>
        <a:spcAft>
          <a:spcPct val="0"/>
        </a:spcAft>
        <a:defRPr sz="4000">
          <a:solidFill>
            <a:schemeClr val="tx2"/>
          </a:solidFill>
          <a:latin typeface="Arial" pitchFamily="34" charset="0"/>
          <a:ea typeface="MS PGothic" pitchFamily="34" charset="-128"/>
        </a:defRPr>
      </a:lvl5pPr>
      <a:lvl6pPr marL="457200" algn="l" rtl="0" fontAlgn="base">
        <a:spcBef>
          <a:spcPct val="0"/>
        </a:spcBef>
        <a:spcAft>
          <a:spcPct val="0"/>
        </a:spcAft>
        <a:defRPr sz="3600">
          <a:solidFill>
            <a:schemeClr val="tx2"/>
          </a:solidFill>
          <a:latin typeface="Trebuchet MS" pitchFamily="34" charset="0"/>
        </a:defRPr>
      </a:lvl6pPr>
      <a:lvl7pPr marL="914400" algn="l" rtl="0" fontAlgn="base">
        <a:spcBef>
          <a:spcPct val="0"/>
        </a:spcBef>
        <a:spcAft>
          <a:spcPct val="0"/>
        </a:spcAft>
        <a:defRPr sz="3600">
          <a:solidFill>
            <a:schemeClr val="tx2"/>
          </a:solidFill>
          <a:latin typeface="Trebuchet MS" pitchFamily="34" charset="0"/>
        </a:defRPr>
      </a:lvl7pPr>
      <a:lvl8pPr marL="1371600" algn="l" rtl="0" fontAlgn="base">
        <a:spcBef>
          <a:spcPct val="0"/>
        </a:spcBef>
        <a:spcAft>
          <a:spcPct val="0"/>
        </a:spcAft>
        <a:defRPr sz="3600">
          <a:solidFill>
            <a:schemeClr val="tx2"/>
          </a:solidFill>
          <a:latin typeface="Trebuchet MS" pitchFamily="34" charset="0"/>
        </a:defRPr>
      </a:lvl8pPr>
      <a:lvl9pPr marL="1828800" algn="l" rtl="0" fontAlgn="base">
        <a:spcBef>
          <a:spcPct val="0"/>
        </a:spcBef>
        <a:spcAft>
          <a:spcPct val="0"/>
        </a:spcAft>
        <a:defRPr sz="36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S PGothic" pitchFamily="34" charset="-128"/>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S PGothic" pitchFamily="34" charset="-128"/>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S PGothic" pitchFamily="34" charset="-128"/>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S PGothic" pitchFamily="34" charset="-128"/>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S PGothic" pitchFamily="34" charset="-128"/>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notesSlide" Target="../notesSlides/notesSlide9.xml"/><Relationship Id="rId7" Type="http://schemas.openxmlformats.org/officeDocument/2006/relationships/image" Target="../media/image4.png"/><Relationship Id="rId2" Type="http://schemas.openxmlformats.org/officeDocument/2006/relationships/slideLayout" Target="../slideLayouts/slideLayout3.xml"/><Relationship Id="rId1" Type="http://schemas.openxmlformats.org/officeDocument/2006/relationships/vmlDrawing" Target="../drawings/vmlDrawing5.vml"/><Relationship Id="rId6" Type="http://schemas.openxmlformats.org/officeDocument/2006/relationships/image" Target="../media/image9.emf"/><Relationship Id="rId5" Type="http://schemas.openxmlformats.org/officeDocument/2006/relationships/oleObject" Target="../embeddings/Microsoft_Excel_97-2003_Worksheet4.xls"/><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notesSlide" Target="../notesSlides/notesSlide10.xml"/><Relationship Id="rId7" Type="http://schemas.openxmlformats.org/officeDocument/2006/relationships/image" Target="../media/image4.png"/><Relationship Id="rId2" Type="http://schemas.openxmlformats.org/officeDocument/2006/relationships/slideLayout" Target="../slideLayouts/slideLayout3.xml"/><Relationship Id="rId1" Type="http://schemas.openxmlformats.org/officeDocument/2006/relationships/vmlDrawing" Target="../drawings/vmlDrawing6.vml"/><Relationship Id="rId6" Type="http://schemas.openxmlformats.org/officeDocument/2006/relationships/image" Target="../media/image9.emf"/><Relationship Id="rId5" Type="http://schemas.openxmlformats.org/officeDocument/2006/relationships/oleObject" Target="../embeddings/Microsoft_Excel_97-2003_Worksheet5.xls"/><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vmlDrawing" Target="../drawings/vmlDrawing7.vml"/><Relationship Id="rId5" Type="http://schemas.openxmlformats.org/officeDocument/2006/relationships/image" Target="../media/image11.wmf"/><Relationship Id="rId4" Type="http://schemas.openxmlformats.org/officeDocument/2006/relationships/oleObject" Target="../embeddings/oleObject7.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3.emf"/><Relationship Id="rId2" Type="http://schemas.openxmlformats.org/officeDocument/2006/relationships/slideLayout" Target="../slideLayouts/slideLayout3.xml"/><Relationship Id="rId1" Type="http://schemas.openxmlformats.org/officeDocument/2006/relationships/vmlDrawing" Target="../drawings/vmlDrawing8.vml"/><Relationship Id="rId6" Type="http://schemas.openxmlformats.org/officeDocument/2006/relationships/oleObject" Target="../embeddings/oleObject9.bin"/><Relationship Id="rId5" Type="http://schemas.openxmlformats.org/officeDocument/2006/relationships/image" Target="../media/image12.wmf"/><Relationship Id="rId4" Type="http://schemas.openxmlformats.org/officeDocument/2006/relationships/oleObject" Target="../embeddings/oleObject8.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14.e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1.bin"/><Relationship Id="rId5" Type="http://schemas.openxmlformats.org/officeDocument/2006/relationships/image" Target="../media/image12.wmf"/><Relationship Id="rId4"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6.wmf"/><Relationship Id="rId5" Type="http://schemas.openxmlformats.org/officeDocument/2006/relationships/image" Target="../media/image15.wmf"/><Relationship Id="rId4" Type="http://schemas.openxmlformats.org/officeDocument/2006/relationships/oleObject" Target="../embeddings/oleObject12.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vmlDrawing" Target="../drawings/vmlDrawing11.vml"/><Relationship Id="rId6" Type="http://schemas.openxmlformats.org/officeDocument/2006/relationships/image" Target="../media/image16.emf"/><Relationship Id="rId5" Type="http://schemas.openxmlformats.org/officeDocument/2006/relationships/oleObject" Target="../embeddings/Microsoft_Excel_97-2003_Worksheet6.xls"/><Relationship Id="rId4" Type="http://schemas.openxmlformats.org/officeDocument/2006/relationships/oleObject" Target="../embeddings/oleObject13.bin"/></Relationships>
</file>

<file path=ppt/slides/_rels/slide1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6.wmf"/><Relationship Id="rId5" Type="http://schemas.openxmlformats.org/officeDocument/2006/relationships/image" Target="../media/image15.wmf"/><Relationship Id="rId4" Type="http://schemas.openxmlformats.org/officeDocument/2006/relationships/oleObject" Target="../embeddings/oleObject14.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3.xml"/><Relationship Id="rId1" Type="http://schemas.openxmlformats.org/officeDocument/2006/relationships/vmlDrawing" Target="../drawings/vmlDrawing13.vml"/><Relationship Id="rId6" Type="http://schemas.openxmlformats.org/officeDocument/2006/relationships/image" Target="../media/image17.emf"/><Relationship Id="rId5" Type="http://schemas.openxmlformats.org/officeDocument/2006/relationships/oleObject" Target="../embeddings/Microsoft_Excel_97-2003_Worksheet7.xls"/><Relationship Id="rId4" Type="http://schemas.openxmlformats.org/officeDocument/2006/relationships/oleObject" Target="../embeddings/oleObject15.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3.xml"/><Relationship Id="rId1" Type="http://schemas.openxmlformats.org/officeDocument/2006/relationships/vmlDrawing" Target="../drawings/vmlDrawing14.vml"/><Relationship Id="rId6" Type="http://schemas.openxmlformats.org/officeDocument/2006/relationships/image" Target="../media/image18.emf"/><Relationship Id="rId5" Type="http://schemas.openxmlformats.org/officeDocument/2006/relationships/oleObject" Target="../embeddings/Microsoft_Excel_97-2003_Worksheet8.xls"/><Relationship Id="rId4" Type="http://schemas.openxmlformats.org/officeDocument/2006/relationships/oleObject" Target="../embeddings/oleObject16.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6.wmf"/><Relationship Id="rId5" Type="http://schemas.openxmlformats.org/officeDocument/2006/relationships/image" Target="../media/image15.wmf"/><Relationship Id="rId4" Type="http://schemas.openxmlformats.org/officeDocument/2006/relationships/oleObject" Target="../embeddings/oleObject17.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19.emf"/><Relationship Id="rId5" Type="http://schemas.openxmlformats.org/officeDocument/2006/relationships/oleObject" Target="../embeddings/Microsoft_Excel_97-2003_Worksheet9.xls"/><Relationship Id="rId4" Type="http://schemas.openxmlformats.org/officeDocument/2006/relationships/oleObject" Target="../embeddings/oleObject18.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19.emf"/><Relationship Id="rId5" Type="http://schemas.openxmlformats.org/officeDocument/2006/relationships/oleObject" Target="../embeddings/Microsoft_Excel_97-2003_Worksheet10.xls"/><Relationship Id="rId4" Type="http://schemas.openxmlformats.org/officeDocument/2006/relationships/oleObject" Target="../embeddings/oleObject19.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3.xml"/><Relationship Id="rId1" Type="http://schemas.openxmlformats.org/officeDocument/2006/relationships/vmlDrawing" Target="../drawings/vmlDrawing18.vml"/><Relationship Id="rId6" Type="http://schemas.openxmlformats.org/officeDocument/2006/relationships/image" Target="../media/image6.wmf"/><Relationship Id="rId5" Type="http://schemas.openxmlformats.org/officeDocument/2006/relationships/image" Target="../media/image15.wmf"/><Relationship Id="rId4" Type="http://schemas.openxmlformats.org/officeDocument/2006/relationships/oleObject" Target="../embeddings/oleObject20.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7" Type="http://schemas.openxmlformats.org/officeDocument/2006/relationships/image" Target="../media/image6.wmf"/><Relationship Id="rId2" Type="http://schemas.openxmlformats.org/officeDocument/2006/relationships/slideLayout" Target="../slideLayouts/slideLayout3.xml"/><Relationship Id="rId1" Type="http://schemas.openxmlformats.org/officeDocument/2006/relationships/vmlDrawing" Target="../drawings/vmlDrawing19.vml"/><Relationship Id="rId6" Type="http://schemas.openxmlformats.org/officeDocument/2006/relationships/image" Target="../media/image20.emf"/><Relationship Id="rId5" Type="http://schemas.openxmlformats.org/officeDocument/2006/relationships/oleObject" Target="../embeddings/Microsoft_Excel_97-2003_Worksheet11.xls"/><Relationship Id="rId4" Type="http://schemas.openxmlformats.org/officeDocument/2006/relationships/oleObject" Target="../embeddings/oleObject21.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7" Type="http://schemas.openxmlformats.org/officeDocument/2006/relationships/image" Target="../media/image6.wmf"/><Relationship Id="rId2" Type="http://schemas.openxmlformats.org/officeDocument/2006/relationships/slideLayout" Target="../slideLayouts/slideLayout3.xml"/><Relationship Id="rId1" Type="http://schemas.openxmlformats.org/officeDocument/2006/relationships/vmlDrawing" Target="../drawings/vmlDrawing20.vml"/><Relationship Id="rId6" Type="http://schemas.openxmlformats.org/officeDocument/2006/relationships/image" Target="../media/image20.emf"/><Relationship Id="rId5" Type="http://schemas.openxmlformats.org/officeDocument/2006/relationships/oleObject" Target="../embeddings/Microsoft_Excel_97-2003_Worksheet12.xls"/><Relationship Id="rId4" Type="http://schemas.openxmlformats.org/officeDocument/2006/relationships/oleObject" Target="../embeddings/oleObject22.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7" Type="http://schemas.openxmlformats.org/officeDocument/2006/relationships/image" Target="../media/image6.wmf"/><Relationship Id="rId2" Type="http://schemas.openxmlformats.org/officeDocument/2006/relationships/slideLayout" Target="../slideLayouts/slideLayout3.xml"/><Relationship Id="rId1" Type="http://schemas.openxmlformats.org/officeDocument/2006/relationships/vmlDrawing" Target="../drawings/vmlDrawing21.vml"/><Relationship Id="rId6" Type="http://schemas.openxmlformats.org/officeDocument/2006/relationships/image" Target="../media/image20.emf"/><Relationship Id="rId5" Type="http://schemas.openxmlformats.org/officeDocument/2006/relationships/oleObject" Target="../embeddings/Microsoft_Excel_97-2003_Worksheet13.xls"/><Relationship Id="rId4" Type="http://schemas.openxmlformats.org/officeDocument/2006/relationships/oleObject" Target="../embeddings/oleObject23.bin"/></Relationships>
</file>

<file path=ppt/slides/_rels/slide3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3.xml"/><Relationship Id="rId1" Type="http://schemas.openxmlformats.org/officeDocument/2006/relationships/vmlDrawing" Target="../drawings/vmlDrawing22.vml"/><Relationship Id="rId6" Type="http://schemas.openxmlformats.org/officeDocument/2006/relationships/image" Target="../media/image24.emf"/><Relationship Id="rId5" Type="http://schemas.openxmlformats.org/officeDocument/2006/relationships/oleObject" Target="../embeddings/Microsoft_Excel_97-2003_Worksheet14.xls"/><Relationship Id="rId4" Type="http://schemas.openxmlformats.org/officeDocument/2006/relationships/oleObject" Target="../embeddings/oleObject24.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5.png"/><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3.xml"/><Relationship Id="rId1" Type="http://schemas.openxmlformats.org/officeDocument/2006/relationships/vmlDrawing" Target="../drawings/vmlDrawing23.vml"/><Relationship Id="rId6" Type="http://schemas.openxmlformats.org/officeDocument/2006/relationships/image" Target="../media/image25.emf"/><Relationship Id="rId5" Type="http://schemas.openxmlformats.org/officeDocument/2006/relationships/oleObject" Target="../embeddings/Microsoft_Excel_97-2003_Worksheet15.xls"/><Relationship Id="rId4" Type="http://schemas.openxmlformats.org/officeDocument/2006/relationships/oleObject" Target="../embeddings/oleObject25.bin"/></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3.xml"/><Relationship Id="rId1" Type="http://schemas.openxmlformats.org/officeDocument/2006/relationships/vmlDrawing" Target="../drawings/vmlDrawing24.vml"/><Relationship Id="rId6" Type="http://schemas.openxmlformats.org/officeDocument/2006/relationships/image" Target="../media/image26.emf"/><Relationship Id="rId5" Type="http://schemas.openxmlformats.org/officeDocument/2006/relationships/oleObject" Target="../embeddings/Microsoft_Excel_97-2003_Worksheet16.xls"/><Relationship Id="rId4" Type="http://schemas.openxmlformats.org/officeDocument/2006/relationships/oleObject" Target="../embeddings/oleObject26.bin"/></Relationships>
</file>

<file path=ppt/slides/_rels/slide44.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image" Target="../media/image7.emf"/><Relationship Id="rId5" Type="http://schemas.openxmlformats.org/officeDocument/2006/relationships/oleObject" Target="../embeddings/Microsoft_Excel_97-2003_Worksheet1.xls"/><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vmlDrawing" Target="../drawings/vmlDrawing3.vml"/><Relationship Id="rId6" Type="http://schemas.openxmlformats.org/officeDocument/2006/relationships/image" Target="../media/image8.emf"/><Relationship Id="rId5" Type="http://schemas.openxmlformats.org/officeDocument/2006/relationships/oleObject" Target="../embeddings/Microsoft_Excel_97-2003_Worksheet2.xls"/><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notesSlide" Target="../notesSlides/notesSlide8.xml"/><Relationship Id="rId7" Type="http://schemas.openxmlformats.org/officeDocument/2006/relationships/image" Target="../media/image4.png"/><Relationship Id="rId2" Type="http://schemas.openxmlformats.org/officeDocument/2006/relationships/slideLayout" Target="../slideLayouts/slideLayout3.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embeddings/Microsoft_Excel_97-2003_Worksheet3.xls"/><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ctrTitle"/>
          </p:nvPr>
        </p:nvSpPr>
        <p:spPr>
          <a:xfrm>
            <a:off x="457200" y="2187575"/>
            <a:ext cx="8458200" cy="1470025"/>
          </a:xfrm>
        </p:spPr>
        <p:txBody>
          <a:bodyPr/>
          <a:lstStyle/>
          <a:p>
            <a:pPr eaLnBrk="1" hangingPunct="1"/>
            <a:r>
              <a:rPr lang="en-US" dirty="0" smtClean="0"/>
              <a:t>Flexible Budgets and</a:t>
            </a:r>
            <a:br>
              <a:rPr lang="en-US" dirty="0" smtClean="0"/>
            </a:br>
            <a:r>
              <a:rPr lang="en-US" dirty="0" smtClean="0"/>
              <a:t>Performance Analysis</a:t>
            </a:r>
            <a:endParaRPr lang="en-US" dirty="0" smtClean="0">
              <a:cs typeface="Arial" charset="0"/>
            </a:endParaRPr>
          </a:p>
        </p:txBody>
      </p:sp>
      <p:sp>
        <p:nvSpPr>
          <p:cNvPr id="3" name="Subtitle 2"/>
          <p:cNvSpPr>
            <a:spLocks noGrp="1"/>
          </p:cNvSpPr>
          <p:nvPr>
            <p:ph type="subTitle" idx="1"/>
          </p:nvPr>
        </p:nvSpPr>
        <p:spPr>
          <a:xfrm>
            <a:off x="457200" y="3900488"/>
            <a:ext cx="4953000" cy="1752600"/>
          </a:xfrm>
        </p:spPr>
        <p:txBody>
          <a:bodyPr>
            <a:normAutofit/>
          </a:bodyPr>
          <a:lstStyle/>
          <a:p>
            <a:pPr eaLnBrk="1" fontAlgn="auto" hangingPunct="1">
              <a:spcAft>
                <a:spcPts val="0"/>
              </a:spcAft>
              <a:buClr>
                <a:schemeClr val="accent3"/>
              </a:buClr>
              <a:buFont typeface="Wingdings 3"/>
              <a:buNone/>
              <a:defRPr/>
            </a:pPr>
            <a:r>
              <a:rPr lang="en-US" dirty="0" smtClean="0"/>
              <a:t>Chapter 9</a:t>
            </a:r>
            <a:endParaRPr lang="en-US" dirty="0"/>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Object 3"/>
          <p:cNvGraphicFramePr>
            <a:graphicFrameLocks/>
          </p:cNvGraphicFramePr>
          <p:nvPr/>
        </p:nvGraphicFramePr>
        <p:xfrm>
          <a:off x="84138" y="1930400"/>
          <a:ext cx="8961437" cy="4846638"/>
        </p:xfrm>
        <a:graphic>
          <a:graphicData uri="http://schemas.openxmlformats.org/presentationml/2006/ole">
            <mc:AlternateContent xmlns:mc="http://schemas.openxmlformats.org/markup-compatibility/2006">
              <mc:Choice xmlns:v="urn:schemas-microsoft-com:vml" Requires="v">
                <p:oleObj spid="_x0000_s5125" name="Worksheet" r:id="rId5" imgW="6042766" imgH="3101328" progId="Excel.Sheet.8">
                  <p:embed/>
                </p:oleObj>
              </mc:Choice>
              <mc:Fallback>
                <p:oleObj name="Worksheet" r:id="rId5" imgW="6042766" imgH="3101328" progId="Excel.Sheet.8">
                  <p:embed/>
                  <p:pic>
                    <p:nvPicPr>
                      <p:cNvPr id="0" name="Picture 4"/>
                      <p:cNvPicPr>
                        <a:picLocks noChangeArrowheads="1"/>
                      </p:cNvPicPr>
                      <p:nvPr/>
                    </p:nvPicPr>
                    <p:blipFill>
                      <a:blip r:embed="rId6">
                        <a:lum contrast="12000"/>
                        <a:extLst>
                          <a:ext uri="{28A0092B-C50C-407E-A947-70E740481C1C}">
                            <a14:useLocalDpi xmlns:a14="http://schemas.microsoft.com/office/drawing/2010/main" val="0"/>
                          </a:ext>
                        </a:extLst>
                      </a:blip>
                      <a:srcRect/>
                      <a:stretch>
                        <a:fillRect/>
                      </a:stretch>
                    </p:blipFill>
                    <p:spPr bwMode="auto">
                      <a:xfrm>
                        <a:off x="84138" y="1930400"/>
                        <a:ext cx="8961437" cy="4846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5123" name="Picture 4" descr="C:\Users\Charles\AppData\Local\Microsoft\Windows\Temporary Internet Files\Low\Content.IE5\N2WEZTWK\MC900441708[1].PNG"/>
          <p:cNvPicPr>
            <a:picLocks noChangeAspect="1" noChangeArrowheads="1"/>
          </p:cNvPicPr>
          <p:nvPr/>
        </p:nvPicPr>
        <p:blipFill>
          <a:blip r:embed="rId7" cstate="print"/>
          <a:srcRect/>
          <a:stretch>
            <a:fillRect/>
          </a:stretch>
        </p:blipFill>
        <p:spPr bwMode="auto">
          <a:xfrm>
            <a:off x="5692775" y="2544763"/>
            <a:ext cx="457200" cy="457200"/>
          </a:xfrm>
          <a:prstGeom prst="rect">
            <a:avLst/>
          </a:prstGeom>
          <a:noFill/>
          <a:ln w="9525">
            <a:noFill/>
            <a:miter lim="800000"/>
            <a:headEnd/>
            <a:tailEnd/>
          </a:ln>
        </p:spPr>
      </p:pic>
      <p:pic>
        <p:nvPicPr>
          <p:cNvPr id="5124" name="Picture 6" descr="C:\Users\Charles\AppData\Local\Microsoft\Windows\Temporary Internet Files\Low\Content.IE5\OX5AYIC8\MC900441720[1].PNG"/>
          <p:cNvPicPr>
            <a:picLocks noChangeAspect="1" noChangeArrowheads="1"/>
          </p:cNvPicPr>
          <p:nvPr/>
        </p:nvPicPr>
        <p:blipFill>
          <a:blip r:embed="rId8" cstate="print"/>
          <a:srcRect/>
          <a:stretch>
            <a:fillRect/>
          </a:stretch>
        </p:blipFill>
        <p:spPr bwMode="auto">
          <a:xfrm>
            <a:off x="4664075" y="2636838"/>
            <a:ext cx="365125" cy="365125"/>
          </a:xfrm>
          <a:prstGeom prst="rect">
            <a:avLst/>
          </a:prstGeom>
          <a:noFill/>
          <a:ln w="9525">
            <a:noFill/>
            <a:miter lim="800000"/>
            <a:headEnd/>
            <a:tailEnd/>
          </a:ln>
        </p:spPr>
      </p:pic>
      <p:sp>
        <p:nvSpPr>
          <p:cNvPr id="2" name="Rectangle 51"/>
          <p:cNvSpPr>
            <a:spLocks noGrp="1" noChangeArrowheads="1"/>
          </p:cNvSpPr>
          <p:nvPr>
            <p:ph type="title"/>
          </p:nvPr>
        </p:nvSpPr>
        <p:spPr/>
        <p:txBody>
          <a:bodyPr lIns="90488" tIns="44450" rIns="90488" bIns="44450">
            <a:normAutofit fontScale="90000"/>
          </a:bodyPr>
          <a:lstStyle/>
          <a:p>
            <a:pPr>
              <a:defRPr/>
            </a:pPr>
            <a:r>
              <a:rPr lang="en-US" dirty="0" smtClean="0"/>
              <a:t>Deficiencies of the Static Planning Budget</a:t>
            </a:r>
          </a:p>
        </p:txBody>
      </p:sp>
      <p:sp>
        <p:nvSpPr>
          <p:cNvPr id="5126" name="TextBox 10"/>
          <p:cNvSpPr txBox="1">
            <a:spLocks noChangeArrowheads="1"/>
          </p:cNvSpPr>
          <p:nvPr/>
        </p:nvSpPr>
        <p:spPr bwMode="auto">
          <a:xfrm>
            <a:off x="195263" y="1501775"/>
            <a:ext cx="8731250" cy="457200"/>
          </a:xfrm>
          <a:prstGeom prst="rect">
            <a:avLst/>
          </a:prstGeom>
          <a:noFill/>
          <a:ln w="9525">
            <a:noFill/>
            <a:miter lim="800000"/>
            <a:headEnd/>
            <a:tailEnd/>
          </a:ln>
        </p:spPr>
        <p:txBody>
          <a:bodyPr wrap="none">
            <a:spAutoFit/>
          </a:bodyPr>
          <a:lstStyle/>
          <a:p>
            <a:pPr algn="ctr"/>
            <a:r>
              <a:rPr lang="en-US" sz="2400" b="1" dirty="0">
                <a:solidFill>
                  <a:srgbClr val="008000"/>
                </a:solidFill>
              </a:rPr>
              <a:t>Larry’s Actual Results Compared with the Planning Budget</a:t>
            </a:r>
          </a:p>
        </p:txBody>
      </p:sp>
      <p:sp>
        <p:nvSpPr>
          <p:cNvPr id="5127" name="Picture 53"/>
          <p:cNvSpPr>
            <a:spLocks noChangeArrowheads="1"/>
          </p:cNvSpPr>
          <p:nvPr/>
        </p:nvSpPr>
        <p:spPr bwMode="auto">
          <a:xfrm>
            <a:off x="6858000" y="2509838"/>
            <a:ext cx="609600" cy="639762"/>
          </a:xfrm>
          <a:prstGeom prst="rect">
            <a:avLst/>
          </a:prstGeom>
          <a:noFill/>
          <a:ln w="12700">
            <a:noFill/>
            <a:miter lim="800000"/>
            <a:headEnd/>
            <a:tailEnd/>
          </a:ln>
        </p:spPr>
        <p:txBody>
          <a:bodyPr/>
          <a:lstStyle/>
          <a:p>
            <a:endParaRPr lang="en-US" dirty="0"/>
          </a:p>
        </p:txBody>
      </p:sp>
      <p:sp>
        <p:nvSpPr>
          <p:cNvPr id="15" name="Oval 5"/>
          <p:cNvSpPr>
            <a:spLocks noChangeArrowheads="1"/>
          </p:cNvSpPr>
          <p:nvPr/>
        </p:nvSpPr>
        <p:spPr bwMode="auto">
          <a:xfrm>
            <a:off x="8547100" y="4787900"/>
            <a:ext cx="322263" cy="639763"/>
          </a:xfrm>
          <a:prstGeom prst="ellipse">
            <a:avLst/>
          </a:prstGeom>
          <a:noFill/>
          <a:ln w="25400">
            <a:solidFill>
              <a:srgbClr val="339933"/>
            </a:solidFill>
            <a:round/>
            <a:headEnd/>
            <a:tailEnd/>
          </a:ln>
        </p:spPr>
        <p:txBody>
          <a:bodyPr wrap="none" anchor="ctr"/>
          <a:lstStyle/>
          <a:p>
            <a:endParaRPr lang="en-US" dirty="0"/>
          </a:p>
        </p:txBody>
      </p:sp>
      <p:sp>
        <p:nvSpPr>
          <p:cNvPr id="16" name="Line 6"/>
          <p:cNvSpPr>
            <a:spLocks noChangeShapeType="1"/>
          </p:cNvSpPr>
          <p:nvPr/>
        </p:nvSpPr>
        <p:spPr bwMode="auto">
          <a:xfrm flipV="1">
            <a:off x="6996113" y="5262563"/>
            <a:ext cx="1600200" cy="609600"/>
          </a:xfrm>
          <a:prstGeom prst="line">
            <a:avLst/>
          </a:prstGeom>
          <a:noFill/>
          <a:ln w="25400">
            <a:solidFill>
              <a:srgbClr val="339933"/>
            </a:solidFill>
            <a:round/>
            <a:headEnd/>
            <a:tailEnd type="triangle" w="med" len="med"/>
          </a:ln>
        </p:spPr>
        <p:txBody>
          <a:bodyPr wrap="none" anchor="ctr"/>
          <a:lstStyle/>
          <a:p>
            <a:endParaRPr lang="en-US" dirty="0"/>
          </a:p>
        </p:txBody>
      </p:sp>
      <p:sp>
        <p:nvSpPr>
          <p:cNvPr id="18" name="Rectangle 8"/>
          <p:cNvSpPr>
            <a:spLocks noChangeArrowheads="1"/>
          </p:cNvSpPr>
          <p:nvPr/>
        </p:nvSpPr>
        <p:spPr bwMode="auto">
          <a:xfrm>
            <a:off x="625475" y="5359400"/>
            <a:ext cx="6765925" cy="844550"/>
          </a:xfrm>
          <a:prstGeom prst="rect">
            <a:avLst/>
          </a:prstGeom>
          <a:solidFill>
            <a:srgbClr val="CCECFF"/>
          </a:solidFill>
          <a:ln w="25400">
            <a:solidFill>
              <a:srgbClr val="339933"/>
            </a:solidFill>
            <a:miter lim="800000"/>
            <a:headEnd/>
            <a:tailEnd/>
          </a:ln>
        </p:spPr>
        <p:txBody>
          <a:bodyPr lIns="90488" tIns="44450" rIns="90488" bIns="44450">
            <a:spAutoFit/>
          </a:bodyPr>
          <a:lstStyle/>
          <a:p>
            <a:pPr algn="ctr">
              <a:spcBef>
                <a:spcPct val="50000"/>
              </a:spcBef>
            </a:pPr>
            <a:r>
              <a:rPr lang="en-US" sz="2400" b="1" dirty="0">
                <a:solidFill>
                  <a:srgbClr val="008000"/>
                </a:solidFill>
              </a:rPr>
              <a:t>F = Favorable variance </a:t>
            </a:r>
            <a:r>
              <a:rPr lang="en-US" sz="2400" b="1" dirty="0">
                <a:solidFill>
                  <a:schemeClr val="tx2"/>
                </a:solidFill>
              </a:rPr>
              <a:t>that occurs when actual costs are less than budgeted costs.</a:t>
            </a:r>
          </a:p>
        </p:txBody>
      </p:sp>
      <p:sp>
        <p:nvSpPr>
          <p:cNvPr id="21" name="Line 6"/>
          <p:cNvSpPr>
            <a:spLocks noChangeShapeType="1"/>
          </p:cNvSpPr>
          <p:nvPr/>
        </p:nvSpPr>
        <p:spPr bwMode="auto">
          <a:xfrm flipV="1">
            <a:off x="7105650" y="4597400"/>
            <a:ext cx="1447800" cy="76200"/>
          </a:xfrm>
          <a:prstGeom prst="line">
            <a:avLst/>
          </a:prstGeom>
          <a:noFill/>
          <a:ln w="25400">
            <a:solidFill>
              <a:srgbClr val="FF0000"/>
            </a:solidFill>
            <a:round/>
            <a:headEnd/>
            <a:tailEnd type="triangle" w="med" len="med"/>
          </a:ln>
        </p:spPr>
        <p:txBody>
          <a:bodyPr wrap="none" anchor="ctr"/>
          <a:lstStyle/>
          <a:p>
            <a:endParaRPr lang="en-US" dirty="0"/>
          </a:p>
        </p:txBody>
      </p:sp>
      <p:sp>
        <p:nvSpPr>
          <p:cNvPr id="22" name="Oval 5"/>
          <p:cNvSpPr>
            <a:spLocks noChangeArrowheads="1"/>
          </p:cNvSpPr>
          <p:nvPr/>
        </p:nvSpPr>
        <p:spPr bwMode="auto">
          <a:xfrm>
            <a:off x="8566150" y="4243388"/>
            <a:ext cx="323850" cy="639762"/>
          </a:xfrm>
          <a:prstGeom prst="ellipse">
            <a:avLst/>
          </a:prstGeom>
          <a:noFill/>
          <a:ln w="25400">
            <a:solidFill>
              <a:srgbClr val="FF0000"/>
            </a:solidFill>
            <a:round/>
            <a:headEnd/>
            <a:tailEnd/>
          </a:ln>
        </p:spPr>
        <p:txBody>
          <a:bodyPr wrap="none" anchor="ctr"/>
          <a:lstStyle/>
          <a:p>
            <a:endParaRPr lang="en-US" dirty="0"/>
          </a:p>
        </p:txBody>
      </p:sp>
      <p:sp>
        <p:nvSpPr>
          <p:cNvPr id="23" name="Oval 5"/>
          <p:cNvSpPr>
            <a:spLocks noChangeArrowheads="1"/>
          </p:cNvSpPr>
          <p:nvPr/>
        </p:nvSpPr>
        <p:spPr bwMode="auto">
          <a:xfrm>
            <a:off x="8575675" y="5767388"/>
            <a:ext cx="322263" cy="639762"/>
          </a:xfrm>
          <a:prstGeom prst="ellipse">
            <a:avLst/>
          </a:prstGeom>
          <a:noFill/>
          <a:ln w="25400">
            <a:solidFill>
              <a:srgbClr val="FF0000"/>
            </a:solidFill>
            <a:round/>
            <a:headEnd/>
            <a:tailEnd/>
          </a:ln>
        </p:spPr>
        <p:txBody>
          <a:bodyPr wrap="none" anchor="ctr"/>
          <a:lstStyle/>
          <a:p>
            <a:endParaRPr lang="en-US" dirty="0"/>
          </a:p>
        </p:txBody>
      </p:sp>
      <p:sp>
        <p:nvSpPr>
          <p:cNvPr id="24" name="Line 6"/>
          <p:cNvSpPr>
            <a:spLocks noChangeShapeType="1"/>
          </p:cNvSpPr>
          <p:nvPr/>
        </p:nvSpPr>
        <p:spPr bwMode="auto">
          <a:xfrm>
            <a:off x="7239000" y="4597400"/>
            <a:ext cx="1371600" cy="1371600"/>
          </a:xfrm>
          <a:prstGeom prst="line">
            <a:avLst/>
          </a:prstGeom>
          <a:noFill/>
          <a:ln w="25400">
            <a:solidFill>
              <a:srgbClr val="FF0000"/>
            </a:solidFill>
            <a:round/>
            <a:headEnd/>
            <a:tailEnd type="triangle" w="med" len="med"/>
          </a:ln>
        </p:spPr>
        <p:txBody>
          <a:bodyPr wrap="none" anchor="ctr"/>
          <a:lstStyle/>
          <a:p>
            <a:endParaRPr lang="en-US" dirty="0"/>
          </a:p>
        </p:txBody>
      </p:sp>
      <p:sp>
        <p:nvSpPr>
          <p:cNvPr id="20" name="Rectangle 8"/>
          <p:cNvSpPr>
            <a:spLocks noChangeArrowheads="1"/>
          </p:cNvSpPr>
          <p:nvPr/>
        </p:nvSpPr>
        <p:spPr bwMode="auto">
          <a:xfrm>
            <a:off x="457200" y="4216400"/>
            <a:ext cx="6918325" cy="844550"/>
          </a:xfrm>
          <a:prstGeom prst="rect">
            <a:avLst/>
          </a:prstGeom>
          <a:solidFill>
            <a:srgbClr val="CCECFF"/>
          </a:solidFill>
          <a:ln w="25400">
            <a:solidFill>
              <a:srgbClr val="339933"/>
            </a:solidFill>
            <a:miter lim="800000"/>
            <a:headEnd/>
            <a:tailEnd/>
          </a:ln>
        </p:spPr>
        <p:txBody>
          <a:bodyPr lIns="90488" tIns="44450" rIns="90488" bIns="44450">
            <a:spAutoFit/>
          </a:bodyPr>
          <a:lstStyle/>
          <a:p>
            <a:pPr algn="ctr">
              <a:spcBef>
                <a:spcPct val="50000"/>
              </a:spcBef>
            </a:pPr>
            <a:r>
              <a:rPr lang="en-US" sz="2400" b="1" dirty="0">
                <a:solidFill>
                  <a:srgbClr val="FF0000"/>
                </a:solidFill>
              </a:rPr>
              <a:t>U = Unfavorable variance </a:t>
            </a:r>
            <a:r>
              <a:rPr lang="en-US" sz="2400" b="1" dirty="0">
                <a:solidFill>
                  <a:schemeClr val="tx2"/>
                </a:solidFill>
              </a:rPr>
              <a:t>that occurs when actual costs are greater than budgeted costs.</a:t>
            </a:r>
          </a:p>
        </p:txBody>
      </p:sp>
      <p:sp>
        <p:nvSpPr>
          <p:cNvPr id="17" name="Oval 5"/>
          <p:cNvSpPr>
            <a:spLocks noChangeArrowheads="1"/>
          </p:cNvSpPr>
          <p:nvPr/>
        </p:nvSpPr>
        <p:spPr bwMode="auto">
          <a:xfrm>
            <a:off x="8548688" y="3683000"/>
            <a:ext cx="322262" cy="457200"/>
          </a:xfrm>
          <a:prstGeom prst="ellipse">
            <a:avLst/>
          </a:prstGeom>
          <a:noFill/>
          <a:ln w="25400">
            <a:solidFill>
              <a:srgbClr val="339933"/>
            </a:solidFill>
            <a:round/>
            <a:headEnd/>
            <a:tailEnd/>
          </a:ln>
        </p:spPr>
        <p:txBody>
          <a:bodyPr wrap="none" anchor="ctr"/>
          <a:lstStyle/>
          <a:p>
            <a:endParaRPr lang="en-US" dirty="0"/>
          </a:p>
        </p:txBody>
      </p:sp>
      <p:sp>
        <p:nvSpPr>
          <p:cNvPr id="25" name="Line 6"/>
          <p:cNvSpPr>
            <a:spLocks noChangeShapeType="1"/>
          </p:cNvSpPr>
          <p:nvPr/>
        </p:nvSpPr>
        <p:spPr bwMode="auto">
          <a:xfrm>
            <a:off x="7086600" y="2463800"/>
            <a:ext cx="1524000" cy="1371600"/>
          </a:xfrm>
          <a:prstGeom prst="line">
            <a:avLst/>
          </a:prstGeom>
          <a:noFill/>
          <a:ln w="25400">
            <a:solidFill>
              <a:srgbClr val="339933"/>
            </a:solidFill>
            <a:round/>
            <a:headEnd/>
            <a:tailEnd type="triangle" w="med" len="med"/>
          </a:ln>
        </p:spPr>
        <p:txBody>
          <a:bodyPr wrap="none" anchor="ctr"/>
          <a:lstStyle/>
          <a:p>
            <a:endParaRPr lang="en-US" dirty="0"/>
          </a:p>
        </p:txBody>
      </p:sp>
      <p:sp>
        <p:nvSpPr>
          <p:cNvPr id="19" name="Rectangle 8"/>
          <p:cNvSpPr>
            <a:spLocks noChangeArrowheads="1"/>
          </p:cNvSpPr>
          <p:nvPr/>
        </p:nvSpPr>
        <p:spPr bwMode="auto">
          <a:xfrm>
            <a:off x="381000" y="2006600"/>
            <a:ext cx="7239000" cy="844550"/>
          </a:xfrm>
          <a:prstGeom prst="rect">
            <a:avLst/>
          </a:prstGeom>
          <a:solidFill>
            <a:srgbClr val="CCECFF"/>
          </a:solidFill>
          <a:ln w="25400">
            <a:solidFill>
              <a:srgbClr val="339933"/>
            </a:solidFill>
            <a:miter lim="800000"/>
            <a:headEnd/>
            <a:tailEnd/>
          </a:ln>
        </p:spPr>
        <p:txBody>
          <a:bodyPr lIns="90488" tIns="44450" rIns="90488" bIns="44450">
            <a:spAutoFit/>
          </a:bodyPr>
          <a:lstStyle/>
          <a:p>
            <a:pPr algn="ctr">
              <a:spcBef>
                <a:spcPct val="50000"/>
              </a:spcBef>
            </a:pPr>
            <a:r>
              <a:rPr lang="en-US" sz="2400" b="1" dirty="0">
                <a:solidFill>
                  <a:srgbClr val="008000"/>
                </a:solidFill>
              </a:rPr>
              <a:t>F = Favorable variance </a:t>
            </a:r>
            <a:r>
              <a:rPr lang="en-US" sz="2400" b="1" dirty="0">
                <a:solidFill>
                  <a:schemeClr val="tx2"/>
                </a:solidFill>
              </a:rPr>
              <a:t>that occurs when actual revenue is greater than budgeted revenue.</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lide(fromLeft)">
                                      <p:cBhvr>
                                        <p:cTn id="7" dur="500"/>
                                        <p:tgtEl>
                                          <p:spTgt spid="19"/>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slide(fromLeft)">
                                      <p:cBhvr>
                                        <p:cTn id="11" dur="500"/>
                                        <p:tgtEl>
                                          <p:spTgt spid="25"/>
                                        </p:tgtEl>
                                      </p:cBhvr>
                                    </p:animEffect>
                                  </p:childTnLst>
                                </p:cTn>
                              </p:par>
                            </p:childTnLst>
                          </p:cTn>
                        </p:par>
                        <p:par>
                          <p:cTn id="12" fill="hold" nodeType="afterGroup">
                            <p:stCondLst>
                              <p:cond delay="1000"/>
                            </p:stCondLst>
                            <p:childTnLst>
                              <p:par>
                                <p:cTn id="13" presetID="12" presetClass="entr" presetSubtype="8"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slide(fromLeft)">
                                      <p:cBhvr>
                                        <p:cTn id="15" dur="500"/>
                                        <p:tgtEl>
                                          <p:spTgt spid="17"/>
                                        </p:tgtEl>
                                      </p:cBhvr>
                                    </p:animEffect>
                                  </p:childTnLst>
                                </p:cTn>
                              </p:par>
                            </p:childTnLst>
                          </p:cTn>
                        </p:par>
                        <p:par>
                          <p:cTn id="16" fill="hold" nodeType="afterGroup">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slide(fromLeft)">
                                      <p:cBhvr>
                                        <p:cTn id="19" dur="500"/>
                                        <p:tgtEl>
                                          <p:spTgt spid="18"/>
                                        </p:tgtEl>
                                      </p:cBhvr>
                                    </p:animEffect>
                                  </p:childTnLst>
                                </p:cTn>
                              </p:par>
                            </p:childTnLst>
                          </p:cTn>
                        </p:par>
                        <p:par>
                          <p:cTn id="20" fill="hold" nodeType="afterGroup">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slide(fromLeft)">
                                      <p:cBhvr>
                                        <p:cTn id="23" dur="500"/>
                                        <p:tgtEl>
                                          <p:spTgt spid="16"/>
                                        </p:tgtEl>
                                      </p:cBhvr>
                                    </p:animEffect>
                                  </p:childTnLst>
                                </p:cTn>
                              </p:par>
                            </p:childTnLst>
                          </p:cTn>
                        </p:par>
                        <p:par>
                          <p:cTn id="24" fill="hold" nodeType="afterGroup">
                            <p:stCondLst>
                              <p:cond delay="2500"/>
                            </p:stCondLst>
                            <p:childTnLst>
                              <p:par>
                                <p:cTn id="25" presetID="12" presetClass="entr" presetSubtype="8"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slide(fromLeft)">
                                      <p:cBhvr>
                                        <p:cTn id="27" dur="500"/>
                                        <p:tgtEl>
                                          <p:spTgt spid="15"/>
                                        </p:tgtEl>
                                      </p:cBhvr>
                                    </p:animEffect>
                                  </p:childTnLst>
                                </p:cTn>
                              </p:par>
                            </p:childTnLst>
                          </p:cTn>
                        </p:par>
                        <p:par>
                          <p:cTn id="28" fill="hold" nodeType="afterGroup">
                            <p:stCondLst>
                              <p:cond delay="3000"/>
                            </p:stCondLst>
                            <p:childTnLst>
                              <p:par>
                                <p:cTn id="29" presetID="12" presetClass="entr" presetSubtype="8"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slide(fromLeft)">
                                      <p:cBhvr>
                                        <p:cTn id="31" dur="500"/>
                                        <p:tgtEl>
                                          <p:spTgt spid="20"/>
                                        </p:tgtEl>
                                      </p:cBhvr>
                                    </p:animEffect>
                                  </p:childTnLst>
                                </p:cTn>
                              </p:par>
                            </p:childTnLst>
                          </p:cTn>
                        </p:par>
                        <p:par>
                          <p:cTn id="32" fill="hold" nodeType="afterGroup">
                            <p:stCondLst>
                              <p:cond delay="3500"/>
                            </p:stCondLst>
                            <p:childTnLst>
                              <p:par>
                                <p:cTn id="33" presetID="12" presetClass="entr" presetSubtype="8" fill="hold" grpId="0"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slide(fromLeft)">
                                      <p:cBhvr>
                                        <p:cTn id="35" dur="500"/>
                                        <p:tgtEl>
                                          <p:spTgt spid="21"/>
                                        </p:tgtEl>
                                      </p:cBhvr>
                                    </p:animEffect>
                                  </p:childTnLst>
                                </p:cTn>
                              </p:par>
                            </p:childTnLst>
                          </p:cTn>
                        </p:par>
                        <p:par>
                          <p:cTn id="36" fill="hold" nodeType="afterGroup">
                            <p:stCondLst>
                              <p:cond delay="4000"/>
                            </p:stCondLst>
                            <p:childTnLst>
                              <p:par>
                                <p:cTn id="37" presetID="12" presetClass="entr" presetSubtype="8"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slide(fromLeft)">
                                      <p:cBhvr>
                                        <p:cTn id="39" dur="500"/>
                                        <p:tgtEl>
                                          <p:spTgt spid="22"/>
                                        </p:tgtEl>
                                      </p:cBhvr>
                                    </p:animEffect>
                                  </p:childTnLst>
                                </p:cTn>
                              </p:par>
                            </p:childTnLst>
                          </p:cTn>
                        </p:par>
                        <p:par>
                          <p:cTn id="40" fill="hold" nodeType="afterGroup">
                            <p:stCondLst>
                              <p:cond delay="4500"/>
                            </p:stCondLst>
                            <p:childTnLst>
                              <p:par>
                                <p:cTn id="41" presetID="18" presetClass="entr" presetSubtype="6"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strips(downRight)">
                                      <p:cBhvr>
                                        <p:cTn id="43" dur="1000"/>
                                        <p:tgtEl>
                                          <p:spTgt spid="24"/>
                                        </p:tgtEl>
                                      </p:cBhvr>
                                    </p:animEffect>
                                  </p:childTnLst>
                                </p:cTn>
                              </p:par>
                            </p:childTnLst>
                          </p:cTn>
                        </p:par>
                        <p:par>
                          <p:cTn id="44" fill="hold" nodeType="afterGroup">
                            <p:stCondLst>
                              <p:cond delay="5500"/>
                            </p:stCondLst>
                            <p:childTnLst>
                              <p:par>
                                <p:cTn id="45" presetID="12" presetClass="entr" presetSubtype="8"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slide(fromLeft)">
                                      <p:cBhvr>
                                        <p:cTn id="4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8" grpId="0" animBg="1" autoUpdateAnimBg="0"/>
      <p:bldP spid="21" grpId="0" animBg="1"/>
      <p:bldP spid="22" grpId="0" animBg="1"/>
      <p:bldP spid="23" grpId="0" animBg="1"/>
      <p:bldP spid="24" grpId="0" animBg="1"/>
      <p:bldP spid="20" grpId="0" animBg="1" autoUpdateAnimBg="0"/>
      <p:bldP spid="17" grpId="0" animBg="1"/>
      <p:bldP spid="25" grpId="0" animBg="1"/>
      <p:bldP spid="19"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3"/>
          <p:cNvGraphicFramePr>
            <a:graphicFrameLocks/>
          </p:cNvGraphicFramePr>
          <p:nvPr/>
        </p:nvGraphicFramePr>
        <p:xfrm>
          <a:off x="84138" y="1930400"/>
          <a:ext cx="8961437" cy="4846638"/>
        </p:xfrm>
        <a:graphic>
          <a:graphicData uri="http://schemas.openxmlformats.org/presentationml/2006/ole">
            <mc:AlternateContent xmlns:mc="http://schemas.openxmlformats.org/markup-compatibility/2006">
              <mc:Choice xmlns:v="urn:schemas-microsoft-com:vml" Requires="v">
                <p:oleObj spid="_x0000_s6149" name="Worksheet" r:id="rId5" imgW="6042766" imgH="3101328" progId="Excel.Sheet.8">
                  <p:embed/>
                </p:oleObj>
              </mc:Choice>
              <mc:Fallback>
                <p:oleObj name="Worksheet" r:id="rId5" imgW="6042766" imgH="3101328" progId="Excel.Sheet.8">
                  <p:embed/>
                  <p:pic>
                    <p:nvPicPr>
                      <p:cNvPr id="0" name="Picture 4"/>
                      <p:cNvPicPr>
                        <a:picLocks noChangeArrowheads="1"/>
                      </p:cNvPicPr>
                      <p:nvPr/>
                    </p:nvPicPr>
                    <p:blipFill>
                      <a:blip r:embed="rId6">
                        <a:lum contrast="12000"/>
                        <a:extLst>
                          <a:ext uri="{28A0092B-C50C-407E-A947-70E740481C1C}">
                            <a14:useLocalDpi xmlns:a14="http://schemas.microsoft.com/office/drawing/2010/main" val="0"/>
                          </a:ext>
                        </a:extLst>
                      </a:blip>
                      <a:srcRect/>
                      <a:stretch>
                        <a:fillRect/>
                      </a:stretch>
                    </p:blipFill>
                    <p:spPr bwMode="auto">
                      <a:xfrm>
                        <a:off x="84138" y="1930400"/>
                        <a:ext cx="8961437" cy="4846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6147" name="Picture 4" descr="C:\Users\Charles\AppData\Local\Microsoft\Windows\Temporary Internet Files\Low\Content.IE5\N2WEZTWK\MC900441708[1].PNG"/>
          <p:cNvPicPr>
            <a:picLocks noChangeAspect="1" noChangeArrowheads="1"/>
          </p:cNvPicPr>
          <p:nvPr/>
        </p:nvPicPr>
        <p:blipFill>
          <a:blip r:embed="rId7" cstate="print"/>
          <a:srcRect/>
          <a:stretch>
            <a:fillRect/>
          </a:stretch>
        </p:blipFill>
        <p:spPr bwMode="auto">
          <a:xfrm>
            <a:off x="5692775" y="2544763"/>
            <a:ext cx="457200" cy="457200"/>
          </a:xfrm>
          <a:prstGeom prst="rect">
            <a:avLst/>
          </a:prstGeom>
          <a:noFill/>
          <a:ln w="9525">
            <a:noFill/>
            <a:miter lim="800000"/>
            <a:headEnd/>
            <a:tailEnd/>
          </a:ln>
        </p:spPr>
      </p:pic>
      <p:pic>
        <p:nvPicPr>
          <p:cNvPr id="6148" name="Picture 6" descr="C:\Users\Charles\AppData\Local\Microsoft\Windows\Temporary Internet Files\Low\Content.IE5\OX5AYIC8\MC900441720[1].PNG"/>
          <p:cNvPicPr>
            <a:picLocks noChangeAspect="1" noChangeArrowheads="1"/>
          </p:cNvPicPr>
          <p:nvPr/>
        </p:nvPicPr>
        <p:blipFill>
          <a:blip r:embed="rId8" cstate="print"/>
          <a:srcRect/>
          <a:stretch>
            <a:fillRect/>
          </a:stretch>
        </p:blipFill>
        <p:spPr bwMode="auto">
          <a:xfrm>
            <a:off x="4664075" y="2636838"/>
            <a:ext cx="365125" cy="365125"/>
          </a:xfrm>
          <a:prstGeom prst="rect">
            <a:avLst/>
          </a:prstGeom>
          <a:noFill/>
          <a:ln w="9525">
            <a:noFill/>
            <a:miter lim="800000"/>
            <a:headEnd/>
            <a:tailEnd/>
          </a:ln>
        </p:spPr>
      </p:pic>
      <p:sp>
        <p:nvSpPr>
          <p:cNvPr id="2" name="Rectangle 51"/>
          <p:cNvSpPr>
            <a:spLocks noGrp="1" noChangeArrowheads="1"/>
          </p:cNvSpPr>
          <p:nvPr>
            <p:ph type="title"/>
          </p:nvPr>
        </p:nvSpPr>
        <p:spPr/>
        <p:txBody>
          <a:bodyPr lIns="90488" tIns="44450" rIns="90488" bIns="44450">
            <a:normAutofit fontScale="90000"/>
          </a:bodyPr>
          <a:lstStyle/>
          <a:p>
            <a:pPr>
              <a:defRPr/>
            </a:pPr>
            <a:r>
              <a:rPr lang="en-US" dirty="0" smtClean="0"/>
              <a:t>Deficiencies of the Static Planning Budget</a:t>
            </a:r>
          </a:p>
        </p:txBody>
      </p:sp>
      <p:sp>
        <p:nvSpPr>
          <p:cNvPr id="6150" name="TextBox 10"/>
          <p:cNvSpPr txBox="1">
            <a:spLocks noChangeArrowheads="1"/>
          </p:cNvSpPr>
          <p:nvPr/>
        </p:nvSpPr>
        <p:spPr bwMode="auto">
          <a:xfrm>
            <a:off x="195263" y="1501775"/>
            <a:ext cx="8731250" cy="457200"/>
          </a:xfrm>
          <a:prstGeom prst="rect">
            <a:avLst/>
          </a:prstGeom>
          <a:noFill/>
          <a:ln w="9525">
            <a:noFill/>
            <a:miter lim="800000"/>
            <a:headEnd/>
            <a:tailEnd/>
          </a:ln>
        </p:spPr>
        <p:txBody>
          <a:bodyPr wrap="none">
            <a:spAutoFit/>
          </a:bodyPr>
          <a:lstStyle/>
          <a:p>
            <a:pPr algn="ctr"/>
            <a:r>
              <a:rPr lang="en-US" sz="2400" b="1" dirty="0">
                <a:solidFill>
                  <a:srgbClr val="008000"/>
                </a:solidFill>
              </a:rPr>
              <a:t>Larry’s Actual Results Compared with the Planning Budget</a:t>
            </a:r>
          </a:p>
        </p:txBody>
      </p:sp>
      <p:sp>
        <p:nvSpPr>
          <p:cNvPr id="6151" name="Picture 53"/>
          <p:cNvSpPr>
            <a:spLocks noChangeArrowheads="1"/>
          </p:cNvSpPr>
          <p:nvPr/>
        </p:nvSpPr>
        <p:spPr bwMode="auto">
          <a:xfrm>
            <a:off x="6858000" y="2540000"/>
            <a:ext cx="609600" cy="639763"/>
          </a:xfrm>
          <a:prstGeom prst="rect">
            <a:avLst/>
          </a:prstGeom>
          <a:noFill/>
          <a:ln w="12700">
            <a:noFill/>
            <a:miter lim="800000"/>
            <a:headEnd/>
            <a:tailEnd/>
          </a:ln>
        </p:spPr>
        <p:txBody>
          <a:bodyPr/>
          <a:lstStyle/>
          <a:p>
            <a:endParaRPr lang="en-US" dirty="0"/>
          </a:p>
        </p:txBody>
      </p:sp>
      <p:sp>
        <p:nvSpPr>
          <p:cNvPr id="6152" name="Oval 5"/>
          <p:cNvSpPr>
            <a:spLocks noChangeArrowheads="1"/>
          </p:cNvSpPr>
          <p:nvPr/>
        </p:nvSpPr>
        <p:spPr bwMode="auto">
          <a:xfrm>
            <a:off x="8547100" y="4787900"/>
            <a:ext cx="322263" cy="639763"/>
          </a:xfrm>
          <a:prstGeom prst="ellipse">
            <a:avLst/>
          </a:prstGeom>
          <a:noFill/>
          <a:ln w="25400">
            <a:solidFill>
              <a:srgbClr val="339933"/>
            </a:solidFill>
            <a:round/>
            <a:headEnd/>
            <a:tailEnd/>
          </a:ln>
        </p:spPr>
        <p:txBody>
          <a:bodyPr wrap="none" anchor="ctr"/>
          <a:lstStyle/>
          <a:p>
            <a:endParaRPr lang="en-US" dirty="0"/>
          </a:p>
        </p:txBody>
      </p:sp>
      <p:sp>
        <p:nvSpPr>
          <p:cNvPr id="6153" name="Oval 5"/>
          <p:cNvSpPr>
            <a:spLocks noChangeArrowheads="1"/>
          </p:cNvSpPr>
          <p:nvPr/>
        </p:nvSpPr>
        <p:spPr bwMode="auto">
          <a:xfrm>
            <a:off x="8566150" y="4243388"/>
            <a:ext cx="323850" cy="639762"/>
          </a:xfrm>
          <a:prstGeom prst="ellipse">
            <a:avLst/>
          </a:prstGeom>
          <a:noFill/>
          <a:ln w="25400">
            <a:solidFill>
              <a:srgbClr val="FF0000"/>
            </a:solidFill>
            <a:round/>
            <a:headEnd/>
            <a:tailEnd/>
          </a:ln>
        </p:spPr>
        <p:txBody>
          <a:bodyPr wrap="none" anchor="ctr"/>
          <a:lstStyle/>
          <a:p>
            <a:endParaRPr lang="en-US" dirty="0"/>
          </a:p>
        </p:txBody>
      </p:sp>
      <p:sp>
        <p:nvSpPr>
          <p:cNvPr id="6154" name="Oval 5"/>
          <p:cNvSpPr>
            <a:spLocks noChangeArrowheads="1"/>
          </p:cNvSpPr>
          <p:nvPr/>
        </p:nvSpPr>
        <p:spPr bwMode="auto">
          <a:xfrm>
            <a:off x="8575675" y="5767388"/>
            <a:ext cx="322263" cy="639762"/>
          </a:xfrm>
          <a:prstGeom prst="ellipse">
            <a:avLst/>
          </a:prstGeom>
          <a:noFill/>
          <a:ln w="25400">
            <a:solidFill>
              <a:srgbClr val="FF0000"/>
            </a:solidFill>
            <a:round/>
            <a:headEnd/>
            <a:tailEnd/>
          </a:ln>
        </p:spPr>
        <p:txBody>
          <a:bodyPr wrap="none" anchor="ctr"/>
          <a:lstStyle/>
          <a:p>
            <a:endParaRPr lang="en-US" dirty="0"/>
          </a:p>
        </p:txBody>
      </p:sp>
      <p:sp>
        <p:nvSpPr>
          <p:cNvPr id="6155" name="Line 6"/>
          <p:cNvSpPr>
            <a:spLocks noChangeShapeType="1"/>
          </p:cNvSpPr>
          <p:nvPr/>
        </p:nvSpPr>
        <p:spPr bwMode="auto">
          <a:xfrm flipV="1">
            <a:off x="7105650" y="4597400"/>
            <a:ext cx="1447800" cy="76200"/>
          </a:xfrm>
          <a:prstGeom prst="line">
            <a:avLst/>
          </a:prstGeom>
          <a:noFill/>
          <a:ln w="25400">
            <a:solidFill>
              <a:srgbClr val="FF0000"/>
            </a:solidFill>
            <a:round/>
            <a:headEnd/>
            <a:tailEnd type="triangle" w="med" len="med"/>
          </a:ln>
        </p:spPr>
        <p:txBody>
          <a:bodyPr wrap="none" anchor="ctr"/>
          <a:lstStyle/>
          <a:p>
            <a:endParaRPr lang="en-US" dirty="0"/>
          </a:p>
        </p:txBody>
      </p:sp>
      <p:sp>
        <p:nvSpPr>
          <p:cNvPr id="6156" name="Line 6"/>
          <p:cNvSpPr>
            <a:spLocks noChangeShapeType="1"/>
          </p:cNvSpPr>
          <p:nvPr/>
        </p:nvSpPr>
        <p:spPr bwMode="auto">
          <a:xfrm>
            <a:off x="7239000" y="4597400"/>
            <a:ext cx="1371600" cy="1371600"/>
          </a:xfrm>
          <a:prstGeom prst="line">
            <a:avLst/>
          </a:prstGeom>
          <a:noFill/>
          <a:ln w="25400">
            <a:solidFill>
              <a:srgbClr val="FF0000"/>
            </a:solidFill>
            <a:round/>
            <a:headEnd/>
            <a:tailEnd type="triangle" w="med" len="med"/>
          </a:ln>
        </p:spPr>
        <p:txBody>
          <a:bodyPr wrap="none" anchor="ctr"/>
          <a:lstStyle/>
          <a:p>
            <a:endParaRPr lang="en-US" dirty="0"/>
          </a:p>
        </p:txBody>
      </p:sp>
      <p:sp>
        <p:nvSpPr>
          <p:cNvPr id="6157" name="Line 6"/>
          <p:cNvSpPr>
            <a:spLocks noChangeShapeType="1"/>
          </p:cNvSpPr>
          <p:nvPr/>
        </p:nvSpPr>
        <p:spPr bwMode="auto">
          <a:xfrm flipV="1">
            <a:off x="6996113" y="5262563"/>
            <a:ext cx="1600200" cy="609600"/>
          </a:xfrm>
          <a:prstGeom prst="line">
            <a:avLst/>
          </a:prstGeom>
          <a:noFill/>
          <a:ln w="25400">
            <a:solidFill>
              <a:srgbClr val="339933"/>
            </a:solidFill>
            <a:round/>
            <a:headEnd/>
            <a:tailEnd type="triangle" w="med" len="med"/>
          </a:ln>
        </p:spPr>
        <p:txBody>
          <a:bodyPr wrap="none" anchor="ctr"/>
          <a:lstStyle/>
          <a:p>
            <a:endParaRPr lang="en-US" dirty="0"/>
          </a:p>
        </p:txBody>
      </p:sp>
      <p:sp>
        <p:nvSpPr>
          <p:cNvPr id="6158" name="Rectangle 8"/>
          <p:cNvSpPr>
            <a:spLocks noChangeArrowheads="1"/>
          </p:cNvSpPr>
          <p:nvPr/>
        </p:nvSpPr>
        <p:spPr bwMode="auto">
          <a:xfrm>
            <a:off x="609600" y="4216400"/>
            <a:ext cx="6765925" cy="844550"/>
          </a:xfrm>
          <a:prstGeom prst="rect">
            <a:avLst/>
          </a:prstGeom>
          <a:solidFill>
            <a:srgbClr val="CCECFF"/>
          </a:solidFill>
          <a:ln w="25400">
            <a:solidFill>
              <a:srgbClr val="339933"/>
            </a:solidFill>
            <a:miter lim="800000"/>
            <a:headEnd/>
            <a:tailEnd/>
          </a:ln>
        </p:spPr>
        <p:txBody>
          <a:bodyPr lIns="90488" tIns="44450" rIns="90488" bIns="44450">
            <a:spAutoFit/>
          </a:bodyPr>
          <a:lstStyle/>
          <a:p>
            <a:pPr algn="ctr">
              <a:spcBef>
                <a:spcPct val="50000"/>
              </a:spcBef>
            </a:pPr>
            <a:r>
              <a:rPr lang="en-US" sz="2400" b="1" dirty="0"/>
              <a:t>Since these variances are </a:t>
            </a:r>
            <a:r>
              <a:rPr lang="en-US" sz="2400" b="1" dirty="0">
                <a:solidFill>
                  <a:srgbClr val="FF0000"/>
                </a:solidFill>
              </a:rPr>
              <a:t>unfavorable</a:t>
            </a:r>
            <a:r>
              <a:rPr lang="en-US" sz="2400" b="1" dirty="0"/>
              <a:t>, has Larry done a poor job controlling costs? </a:t>
            </a:r>
          </a:p>
        </p:txBody>
      </p:sp>
      <p:sp>
        <p:nvSpPr>
          <p:cNvPr id="6159" name="Rectangle 8"/>
          <p:cNvSpPr>
            <a:spLocks noChangeArrowheads="1"/>
          </p:cNvSpPr>
          <p:nvPr/>
        </p:nvSpPr>
        <p:spPr bwMode="auto">
          <a:xfrm>
            <a:off x="625475" y="5359400"/>
            <a:ext cx="6765925" cy="844550"/>
          </a:xfrm>
          <a:prstGeom prst="rect">
            <a:avLst/>
          </a:prstGeom>
          <a:solidFill>
            <a:srgbClr val="CCECFF"/>
          </a:solidFill>
          <a:ln w="25400">
            <a:solidFill>
              <a:srgbClr val="339933"/>
            </a:solidFill>
            <a:miter lim="800000"/>
            <a:headEnd/>
            <a:tailEnd/>
          </a:ln>
        </p:spPr>
        <p:txBody>
          <a:bodyPr lIns="90488" tIns="44450" rIns="90488" bIns="44450">
            <a:spAutoFit/>
          </a:bodyPr>
          <a:lstStyle/>
          <a:p>
            <a:pPr algn="ctr">
              <a:spcBef>
                <a:spcPct val="50000"/>
              </a:spcBef>
            </a:pPr>
            <a:r>
              <a:rPr lang="en-US" sz="2400" b="1" dirty="0"/>
              <a:t>Since these variances are</a:t>
            </a:r>
            <a:r>
              <a:rPr lang="en-US" sz="2400" b="1" dirty="0">
                <a:solidFill>
                  <a:srgbClr val="009900"/>
                </a:solidFill>
              </a:rPr>
              <a:t> </a:t>
            </a:r>
            <a:r>
              <a:rPr lang="en-US" sz="2400" b="1" dirty="0">
                <a:solidFill>
                  <a:srgbClr val="008000"/>
                </a:solidFill>
              </a:rPr>
              <a:t>favorable</a:t>
            </a:r>
            <a:r>
              <a:rPr lang="en-US" sz="2400" b="1" dirty="0"/>
              <a:t>, has Larry done a good job controlling costs?</a:t>
            </a:r>
          </a:p>
        </p:txBody>
      </p:sp>
    </p:spTree>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1649413"/>
            <a:ext cx="3657600" cy="3227387"/>
            <a:chOff x="240" y="959"/>
            <a:chExt cx="2304" cy="2033"/>
          </a:xfrm>
        </p:grpSpPr>
        <p:sp>
          <p:nvSpPr>
            <p:cNvPr id="7178" name="Freeform 3"/>
            <p:cNvSpPr>
              <a:spLocks/>
            </p:cNvSpPr>
            <p:nvPr/>
          </p:nvSpPr>
          <p:spPr bwMode="auto">
            <a:xfrm>
              <a:off x="1799" y="2640"/>
              <a:ext cx="361" cy="241"/>
            </a:xfrm>
            <a:custGeom>
              <a:avLst/>
              <a:gdLst>
                <a:gd name="T0" fmla="*/ 11 w 361"/>
                <a:gd name="T1" fmla="*/ 83 h 241"/>
                <a:gd name="T2" fmla="*/ 2 w 361"/>
                <a:gd name="T3" fmla="*/ 101 h 241"/>
                <a:gd name="T4" fmla="*/ 0 w 361"/>
                <a:gd name="T5" fmla="*/ 120 h 241"/>
                <a:gd name="T6" fmla="*/ 2 w 361"/>
                <a:gd name="T7" fmla="*/ 138 h 241"/>
                <a:gd name="T8" fmla="*/ 12 w 361"/>
                <a:gd name="T9" fmla="*/ 156 h 241"/>
                <a:gd name="T10" fmla="*/ 26 w 361"/>
                <a:gd name="T11" fmla="*/ 170 h 241"/>
                <a:gd name="T12" fmla="*/ 44 w 361"/>
                <a:gd name="T13" fmla="*/ 183 h 241"/>
                <a:gd name="T14" fmla="*/ 68 w 361"/>
                <a:gd name="T15" fmla="*/ 192 h 241"/>
                <a:gd name="T16" fmla="*/ 92 w 361"/>
                <a:gd name="T17" fmla="*/ 196 h 241"/>
                <a:gd name="T18" fmla="*/ 116 w 361"/>
                <a:gd name="T19" fmla="*/ 194 h 241"/>
                <a:gd name="T20" fmla="*/ 140 w 361"/>
                <a:gd name="T21" fmla="*/ 189 h 241"/>
                <a:gd name="T22" fmla="*/ 159 w 361"/>
                <a:gd name="T23" fmla="*/ 180 h 241"/>
                <a:gd name="T24" fmla="*/ 168 w 361"/>
                <a:gd name="T25" fmla="*/ 177 h 241"/>
                <a:gd name="T26" fmla="*/ 173 w 361"/>
                <a:gd name="T27" fmla="*/ 192 h 241"/>
                <a:gd name="T28" fmla="*/ 183 w 361"/>
                <a:gd name="T29" fmla="*/ 210 h 241"/>
                <a:gd name="T30" fmla="*/ 198 w 361"/>
                <a:gd name="T31" fmla="*/ 223 h 241"/>
                <a:gd name="T32" fmla="*/ 217 w 361"/>
                <a:gd name="T33" fmla="*/ 233 h 241"/>
                <a:gd name="T34" fmla="*/ 239 w 361"/>
                <a:gd name="T35" fmla="*/ 239 h 241"/>
                <a:gd name="T36" fmla="*/ 262 w 361"/>
                <a:gd name="T37" fmla="*/ 240 h 241"/>
                <a:gd name="T38" fmla="*/ 285 w 361"/>
                <a:gd name="T39" fmla="*/ 237 h 241"/>
                <a:gd name="T40" fmla="*/ 306 w 361"/>
                <a:gd name="T41" fmla="*/ 230 h 241"/>
                <a:gd name="T42" fmla="*/ 327 w 361"/>
                <a:gd name="T43" fmla="*/ 216 h 241"/>
                <a:gd name="T44" fmla="*/ 343 w 361"/>
                <a:gd name="T45" fmla="*/ 194 h 241"/>
                <a:gd name="T46" fmla="*/ 355 w 361"/>
                <a:gd name="T47" fmla="*/ 170 h 241"/>
                <a:gd name="T48" fmla="*/ 360 w 361"/>
                <a:gd name="T49" fmla="*/ 145 h 241"/>
                <a:gd name="T50" fmla="*/ 358 w 361"/>
                <a:gd name="T51" fmla="*/ 121 h 241"/>
                <a:gd name="T52" fmla="*/ 351 w 361"/>
                <a:gd name="T53" fmla="*/ 96 h 241"/>
                <a:gd name="T54" fmla="*/ 338 w 361"/>
                <a:gd name="T55" fmla="*/ 73 h 241"/>
                <a:gd name="T56" fmla="*/ 320 w 361"/>
                <a:gd name="T57" fmla="*/ 51 h 241"/>
                <a:gd name="T58" fmla="*/ 298 w 361"/>
                <a:gd name="T59" fmla="*/ 34 h 241"/>
                <a:gd name="T60" fmla="*/ 271 w 361"/>
                <a:gd name="T61" fmla="*/ 18 h 241"/>
                <a:gd name="T62" fmla="*/ 241 w 361"/>
                <a:gd name="T63" fmla="*/ 8 h 241"/>
                <a:gd name="T64" fmla="*/ 209 w 361"/>
                <a:gd name="T65" fmla="*/ 3 h 241"/>
                <a:gd name="T66" fmla="*/ 175 w 361"/>
                <a:gd name="T67" fmla="*/ 0 h 241"/>
                <a:gd name="T68" fmla="*/ 142 w 361"/>
                <a:gd name="T69" fmla="*/ 3 h 241"/>
                <a:gd name="T70" fmla="*/ 109 w 361"/>
                <a:gd name="T71" fmla="*/ 10 h 241"/>
                <a:gd name="T72" fmla="*/ 81 w 361"/>
                <a:gd name="T73" fmla="*/ 21 h 241"/>
                <a:gd name="T74" fmla="*/ 55 w 361"/>
                <a:gd name="T75" fmla="*/ 36 h 241"/>
                <a:gd name="T76" fmla="*/ 32 w 361"/>
                <a:gd name="T77" fmla="*/ 55 h 241"/>
                <a:gd name="T78" fmla="*/ 14 w 361"/>
                <a:gd name="T79" fmla="*/ 77 h 241"/>
                <a:gd name="T80" fmla="*/ 11 w 361"/>
                <a:gd name="T81" fmla="*/ 83 h 24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1"/>
                <a:gd name="T124" fmla="*/ 0 h 241"/>
                <a:gd name="T125" fmla="*/ 361 w 361"/>
                <a:gd name="T126" fmla="*/ 241 h 24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1" h="241">
                  <a:moveTo>
                    <a:pt x="11" y="83"/>
                  </a:moveTo>
                  <a:lnTo>
                    <a:pt x="2" y="101"/>
                  </a:lnTo>
                  <a:lnTo>
                    <a:pt x="0" y="120"/>
                  </a:lnTo>
                  <a:lnTo>
                    <a:pt x="2" y="138"/>
                  </a:lnTo>
                  <a:lnTo>
                    <a:pt x="12" y="156"/>
                  </a:lnTo>
                  <a:lnTo>
                    <a:pt x="26" y="170"/>
                  </a:lnTo>
                  <a:lnTo>
                    <a:pt x="44" y="183"/>
                  </a:lnTo>
                  <a:lnTo>
                    <a:pt x="68" y="192"/>
                  </a:lnTo>
                  <a:lnTo>
                    <a:pt x="92" y="196"/>
                  </a:lnTo>
                  <a:lnTo>
                    <a:pt x="116" y="194"/>
                  </a:lnTo>
                  <a:lnTo>
                    <a:pt x="140" y="189"/>
                  </a:lnTo>
                  <a:lnTo>
                    <a:pt x="159" y="180"/>
                  </a:lnTo>
                  <a:lnTo>
                    <a:pt x="168" y="177"/>
                  </a:lnTo>
                  <a:lnTo>
                    <a:pt x="173" y="192"/>
                  </a:lnTo>
                  <a:lnTo>
                    <a:pt x="183" y="210"/>
                  </a:lnTo>
                  <a:lnTo>
                    <a:pt x="198" y="223"/>
                  </a:lnTo>
                  <a:lnTo>
                    <a:pt x="217" y="233"/>
                  </a:lnTo>
                  <a:lnTo>
                    <a:pt x="239" y="239"/>
                  </a:lnTo>
                  <a:lnTo>
                    <a:pt x="262" y="240"/>
                  </a:lnTo>
                  <a:lnTo>
                    <a:pt x="285" y="237"/>
                  </a:lnTo>
                  <a:lnTo>
                    <a:pt x="306" y="230"/>
                  </a:lnTo>
                  <a:lnTo>
                    <a:pt x="327" y="216"/>
                  </a:lnTo>
                  <a:lnTo>
                    <a:pt x="343" y="194"/>
                  </a:lnTo>
                  <a:lnTo>
                    <a:pt x="355" y="170"/>
                  </a:lnTo>
                  <a:lnTo>
                    <a:pt x="360" y="145"/>
                  </a:lnTo>
                  <a:lnTo>
                    <a:pt x="358" y="121"/>
                  </a:lnTo>
                  <a:lnTo>
                    <a:pt x="351" y="96"/>
                  </a:lnTo>
                  <a:lnTo>
                    <a:pt x="338" y="73"/>
                  </a:lnTo>
                  <a:lnTo>
                    <a:pt x="320" y="51"/>
                  </a:lnTo>
                  <a:lnTo>
                    <a:pt x="298" y="34"/>
                  </a:lnTo>
                  <a:lnTo>
                    <a:pt x="271" y="18"/>
                  </a:lnTo>
                  <a:lnTo>
                    <a:pt x="241" y="8"/>
                  </a:lnTo>
                  <a:lnTo>
                    <a:pt x="209" y="3"/>
                  </a:lnTo>
                  <a:lnTo>
                    <a:pt x="175" y="0"/>
                  </a:lnTo>
                  <a:lnTo>
                    <a:pt x="142" y="3"/>
                  </a:lnTo>
                  <a:lnTo>
                    <a:pt x="109" y="10"/>
                  </a:lnTo>
                  <a:lnTo>
                    <a:pt x="81" y="21"/>
                  </a:lnTo>
                  <a:lnTo>
                    <a:pt x="55" y="36"/>
                  </a:lnTo>
                  <a:lnTo>
                    <a:pt x="32" y="55"/>
                  </a:lnTo>
                  <a:lnTo>
                    <a:pt x="14" y="77"/>
                  </a:lnTo>
                  <a:lnTo>
                    <a:pt x="11" y="83"/>
                  </a:lnTo>
                </a:path>
              </a:pathLst>
            </a:custGeom>
            <a:solidFill>
              <a:srgbClr val="CCECFF"/>
            </a:solidFill>
            <a:ln w="12700" cap="rnd">
              <a:solidFill>
                <a:srgbClr val="000000"/>
              </a:solidFill>
              <a:round/>
              <a:headEnd/>
              <a:tailEnd/>
            </a:ln>
          </p:spPr>
          <p:txBody>
            <a:bodyPr/>
            <a:lstStyle/>
            <a:p>
              <a:endParaRPr lang="en-US" dirty="0"/>
            </a:p>
          </p:txBody>
        </p:sp>
        <p:sp>
          <p:nvSpPr>
            <p:cNvPr id="7179" name="Freeform 4"/>
            <p:cNvSpPr>
              <a:spLocks/>
            </p:cNvSpPr>
            <p:nvPr/>
          </p:nvSpPr>
          <p:spPr bwMode="auto">
            <a:xfrm>
              <a:off x="1289" y="2304"/>
              <a:ext cx="391" cy="388"/>
            </a:xfrm>
            <a:custGeom>
              <a:avLst/>
              <a:gdLst>
                <a:gd name="T0" fmla="*/ 336 w 391"/>
                <a:gd name="T1" fmla="*/ 74 h 388"/>
                <a:gd name="T2" fmla="*/ 323 w 391"/>
                <a:gd name="T3" fmla="*/ 54 h 388"/>
                <a:gd name="T4" fmla="*/ 309 w 391"/>
                <a:gd name="T5" fmla="*/ 35 h 388"/>
                <a:gd name="T6" fmla="*/ 288 w 391"/>
                <a:gd name="T7" fmla="*/ 21 h 388"/>
                <a:gd name="T8" fmla="*/ 268 w 391"/>
                <a:gd name="T9" fmla="*/ 9 h 388"/>
                <a:gd name="T10" fmla="*/ 243 w 391"/>
                <a:gd name="T11" fmla="*/ 2 h 388"/>
                <a:gd name="T12" fmla="*/ 219 w 391"/>
                <a:gd name="T13" fmla="*/ 0 h 388"/>
                <a:gd name="T14" fmla="*/ 195 w 391"/>
                <a:gd name="T15" fmla="*/ 2 h 388"/>
                <a:gd name="T16" fmla="*/ 170 w 391"/>
                <a:gd name="T17" fmla="*/ 8 h 388"/>
                <a:gd name="T18" fmla="*/ 147 w 391"/>
                <a:gd name="T19" fmla="*/ 18 h 388"/>
                <a:gd name="T20" fmla="*/ 128 w 391"/>
                <a:gd name="T21" fmla="*/ 33 h 388"/>
                <a:gd name="T22" fmla="*/ 112 w 391"/>
                <a:gd name="T23" fmla="*/ 51 h 388"/>
                <a:gd name="T24" fmla="*/ 100 w 391"/>
                <a:gd name="T25" fmla="*/ 70 h 388"/>
                <a:gd name="T26" fmla="*/ 91 w 391"/>
                <a:gd name="T27" fmla="*/ 93 h 388"/>
                <a:gd name="T28" fmla="*/ 87 w 391"/>
                <a:gd name="T29" fmla="*/ 117 h 388"/>
                <a:gd name="T30" fmla="*/ 87 w 391"/>
                <a:gd name="T31" fmla="*/ 129 h 388"/>
                <a:gd name="T32" fmla="*/ 65 w 391"/>
                <a:gd name="T33" fmla="*/ 137 h 388"/>
                <a:gd name="T34" fmla="*/ 46 w 391"/>
                <a:gd name="T35" fmla="*/ 147 h 388"/>
                <a:gd name="T36" fmla="*/ 27 w 391"/>
                <a:gd name="T37" fmla="*/ 164 h 388"/>
                <a:gd name="T38" fmla="*/ 14 w 391"/>
                <a:gd name="T39" fmla="*/ 183 h 388"/>
                <a:gd name="T40" fmla="*/ 6 w 391"/>
                <a:gd name="T41" fmla="*/ 202 h 388"/>
                <a:gd name="T42" fmla="*/ 0 w 391"/>
                <a:gd name="T43" fmla="*/ 224 h 388"/>
                <a:gd name="T44" fmla="*/ 0 w 391"/>
                <a:gd name="T45" fmla="*/ 248 h 388"/>
                <a:gd name="T46" fmla="*/ 4 w 391"/>
                <a:gd name="T47" fmla="*/ 270 h 388"/>
                <a:gd name="T48" fmla="*/ 14 w 391"/>
                <a:gd name="T49" fmla="*/ 290 h 388"/>
                <a:gd name="T50" fmla="*/ 26 w 391"/>
                <a:gd name="T51" fmla="*/ 309 h 388"/>
                <a:gd name="T52" fmla="*/ 43 w 391"/>
                <a:gd name="T53" fmla="*/ 325 h 388"/>
                <a:gd name="T54" fmla="*/ 65 w 391"/>
                <a:gd name="T55" fmla="*/ 346 h 388"/>
                <a:gd name="T56" fmla="*/ 91 w 391"/>
                <a:gd name="T57" fmla="*/ 361 h 388"/>
                <a:gd name="T58" fmla="*/ 118 w 391"/>
                <a:gd name="T59" fmla="*/ 375 h 388"/>
                <a:gd name="T60" fmla="*/ 147 w 391"/>
                <a:gd name="T61" fmla="*/ 383 h 388"/>
                <a:gd name="T62" fmla="*/ 179 w 391"/>
                <a:gd name="T63" fmla="*/ 387 h 388"/>
                <a:gd name="T64" fmla="*/ 208 w 391"/>
                <a:gd name="T65" fmla="*/ 387 h 388"/>
                <a:gd name="T66" fmla="*/ 239 w 391"/>
                <a:gd name="T67" fmla="*/ 382 h 388"/>
                <a:gd name="T68" fmla="*/ 268 w 391"/>
                <a:gd name="T69" fmla="*/ 373 h 388"/>
                <a:gd name="T70" fmla="*/ 297 w 391"/>
                <a:gd name="T71" fmla="*/ 360 h 388"/>
                <a:gd name="T72" fmla="*/ 321 w 391"/>
                <a:gd name="T73" fmla="*/ 342 h 388"/>
                <a:gd name="T74" fmla="*/ 342 w 391"/>
                <a:gd name="T75" fmla="*/ 323 h 388"/>
                <a:gd name="T76" fmla="*/ 360 w 391"/>
                <a:gd name="T77" fmla="*/ 300 h 388"/>
                <a:gd name="T78" fmla="*/ 374 w 391"/>
                <a:gd name="T79" fmla="*/ 273 h 388"/>
                <a:gd name="T80" fmla="*/ 385 w 391"/>
                <a:gd name="T81" fmla="*/ 245 h 388"/>
                <a:gd name="T82" fmla="*/ 389 w 391"/>
                <a:gd name="T83" fmla="*/ 216 h 388"/>
                <a:gd name="T84" fmla="*/ 390 w 391"/>
                <a:gd name="T85" fmla="*/ 187 h 388"/>
                <a:gd name="T86" fmla="*/ 385 w 391"/>
                <a:gd name="T87" fmla="*/ 159 h 388"/>
                <a:gd name="T88" fmla="*/ 377 w 391"/>
                <a:gd name="T89" fmla="*/ 130 h 388"/>
                <a:gd name="T90" fmla="*/ 372 w 391"/>
                <a:gd name="T91" fmla="*/ 119 h 388"/>
                <a:gd name="T92" fmla="*/ 336 w 391"/>
                <a:gd name="T93" fmla="*/ 74 h 38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91"/>
                <a:gd name="T142" fmla="*/ 0 h 388"/>
                <a:gd name="T143" fmla="*/ 391 w 391"/>
                <a:gd name="T144" fmla="*/ 388 h 38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91" h="388">
                  <a:moveTo>
                    <a:pt x="336" y="74"/>
                  </a:moveTo>
                  <a:lnTo>
                    <a:pt x="323" y="54"/>
                  </a:lnTo>
                  <a:lnTo>
                    <a:pt x="309" y="35"/>
                  </a:lnTo>
                  <a:lnTo>
                    <a:pt x="288" y="21"/>
                  </a:lnTo>
                  <a:lnTo>
                    <a:pt x="268" y="9"/>
                  </a:lnTo>
                  <a:lnTo>
                    <a:pt x="243" y="2"/>
                  </a:lnTo>
                  <a:lnTo>
                    <a:pt x="219" y="0"/>
                  </a:lnTo>
                  <a:lnTo>
                    <a:pt x="195" y="2"/>
                  </a:lnTo>
                  <a:lnTo>
                    <a:pt x="170" y="8"/>
                  </a:lnTo>
                  <a:lnTo>
                    <a:pt x="147" y="18"/>
                  </a:lnTo>
                  <a:lnTo>
                    <a:pt x="128" y="33"/>
                  </a:lnTo>
                  <a:lnTo>
                    <a:pt x="112" y="51"/>
                  </a:lnTo>
                  <a:lnTo>
                    <a:pt x="100" y="70"/>
                  </a:lnTo>
                  <a:lnTo>
                    <a:pt x="91" y="93"/>
                  </a:lnTo>
                  <a:lnTo>
                    <a:pt x="87" y="117"/>
                  </a:lnTo>
                  <a:lnTo>
                    <a:pt x="87" y="129"/>
                  </a:lnTo>
                  <a:lnTo>
                    <a:pt x="65" y="137"/>
                  </a:lnTo>
                  <a:lnTo>
                    <a:pt x="46" y="147"/>
                  </a:lnTo>
                  <a:lnTo>
                    <a:pt x="27" y="164"/>
                  </a:lnTo>
                  <a:lnTo>
                    <a:pt x="14" y="183"/>
                  </a:lnTo>
                  <a:lnTo>
                    <a:pt x="6" y="202"/>
                  </a:lnTo>
                  <a:lnTo>
                    <a:pt x="0" y="224"/>
                  </a:lnTo>
                  <a:lnTo>
                    <a:pt x="0" y="248"/>
                  </a:lnTo>
                  <a:lnTo>
                    <a:pt x="4" y="270"/>
                  </a:lnTo>
                  <a:lnTo>
                    <a:pt x="14" y="290"/>
                  </a:lnTo>
                  <a:lnTo>
                    <a:pt x="26" y="309"/>
                  </a:lnTo>
                  <a:lnTo>
                    <a:pt x="43" y="325"/>
                  </a:lnTo>
                  <a:lnTo>
                    <a:pt x="65" y="346"/>
                  </a:lnTo>
                  <a:lnTo>
                    <a:pt x="91" y="361"/>
                  </a:lnTo>
                  <a:lnTo>
                    <a:pt x="118" y="375"/>
                  </a:lnTo>
                  <a:lnTo>
                    <a:pt x="147" y="383"/>
                  </a:lnTo>
                  <a:lnTo>
                    <a:pt x="179" y="387"/>
                  </a:lnTo>
                  <a:lnTo>
                    <a:pt x="208" y="387"/>
                  </a:lnTo>
                  <a:lnTo>
                    <a:pt x="239" y="382"/>
                  </a:lnTo>
                  <a:lnTo>
                    <a:pt x="268" y="373"/>
                  </a:lnTo>
                  <a:lnTo>
                    <a:pt x="297" y="360"/>
                  </a:lnTo>
                  <a:lnTo>
                    <a:pt x="321" y="342"/>
                  </a:lnTo>
                  <a:lnTo>
                    <a:pt x="342" y="323"/>
                  </a:lnTo>
                  <a:lnTo>
                    <a:pt x="360" y="300"/>
                  </a:lnTo>
                  <a:lnTo>
                    <a:pt x="374" y="273"/>
                  </a:lnTo>
                  <a:lnTo>
                    <a:pt x="385" y="245"/>
                  </a:lnTo>
                  <a:lnTo>
                    <a:pt x="389" y="216"/>
                  </a:lnTo>
                  <a:lnTo>
                    <a:pt x="390" y="187"/>
                  </a:lnTo>
                  <a:lnTo>
                    <a:pt x="385" y="159"/>
                  </a:lnTo>
                  <a:lnTo>
                    <a:pt x="377" y="130"/>
                  </a:lnTo>
                  <a:lnTo>
                    <a:pt x="372" y="119"/>
                  </a:lnTo>
                  <a:lnTo>
                    <a:pt x="336" y="74"/>
                  </a:lnTo>
                </a:path>
              </a:pathLst>
            </a:custGeom>
            <a:solidFill>
              <a:srgbClr val="CCECFF"/>
            </a:solidFill>
            <a:ln w="12700" cap="rnd">
              <a:solidFill>
                <a:srgbClr val="000000"/>
              </a:solidFill>
              <a:round/>
              <a:headEnd/>
              <a:tailEnd/>
            </a:ln>
          </p:spPr>
          <p:txBody>
            <a:bodyPr/>
            <a:lstStyle/>
            <a:p>
              <a:endParaRPr lang="en-US" dirty="0"/>
            </a:p>
          </p:txBody>
        </p:sp>
        <p:sp>
          <p:nvSpPr>
            <p:cNvPr id="7180" name="Freeform 5"/>
            <p:cNvSpPr>
              <a:spLocks/>
            </p:cNvSpPr>
            <p:nvPr/>
          </p:nvSpPr>
          <p:spPr bwMode="auto">
            <a:xfrm>
              <a:off x="240" y="959"/>
              <a:ext cx="1872" cy="1345"/>
            </a:xfrm>
            <a:custGeom>
              <a:avLst/>
              <a:gdLst>
                <a:gd name="T0" fmla="*/ 7 w 2401"/>
                <a:gd name="T1" fmla="*/ 22225 h 1153"/>
                <a:gd name="T2" fmla="*/ 7 w 2401"/>
                <a:gd name="T3" fmla="*/ 25668 h 1153"/>
                <a:gd name="T4" fmla="*/ 7 w 2401"/>
                <a:gd name="T5" fmla="*/ 27606 h 1153"/>
                <a:gd name="T6" fmla="*/ 7 w 2401"/>
                <a:gd name="T7" fmla="*/ 28083 h 1153"/>
                <a:gd name="T8" fmla="*/ 7 w 2401"/>
                <a:gd name="T9" fmla="*/ 31487 h 1153"/>
                <a:gd name="T10" fmla="*/ 7 w 2401"/>
                <a:gd name="T11" fmla="*/ 33844 h 1153"/>
                <a:gd name="T12" fmla="*/ 6 w 2401"/>
                <a:gd name="T13" fmla="*/ 33604 h 1153"/>
                <a:gd name="T14" fmla="*/ 5 w 2401"/>
                <a:gd name="T15" fmla="*/ 33844 h 1153"/>
                <a:gd name="T16" fmla="*/ 5 w 2401"/>
                <a:gd name="T17" fmla="*/ 36976 h 1153"/>
                <a:gd name="T18" fmla="*/ 5 w 2401"/>
                <a:gd name="T19" fmla="*/ 37908 h 1153"/>
                <a:gd name="T20" fmla="*/ 5 w 2401"/>
                <a:gd name="T21" fmla="*/ 35949 h 1153"/>
                <a:gd name="T22" fmla="*/ 5 w 2401"/>
                <a:gd name="T23" fmla="*/ 37184 h 1153"/>
                <a:gd name="T24" fmla="*/ 4 w 2401"/>
                <a:gd name="T25" fmla="*/ 39624 h 1153"/>
                <a:gd name="T26" fmla="*/ 4 w 2401"/>
                <a:gd name="T27" fmla="*/ 39208 h 1153"/>
                <a:gd name="T28" fmla="*/ 4 w 2401"/>
                <a:gd name="T29" fmla="*/ 36341 h 1153"/>
                <a:gd name="T30" fmla="*/ 3 w 2401"/>
                <a:gd name="T31" fmla="*/ 38214 h 1153"/>
                <a:gd name="T32" fmla="*/ 3 w 2401"/>
                <a:gd name="T33" fmla="*/ 39756 h 1153"/>
                <a:gd name="T34" fmla="*/ 2 w 2401"/>
                <a:gd name="T35" fmla="*/ 38319 h 1153"/>
                <a:gd name="T36" fmla="*/ 2 w 2401"/>
                <a:gd name="T37" fmla="*/ 35087 h 1153"/>
                <a:gd name="T38" fmla="*/ 2 w 2401"/>
                <a:gd name="T39" fmla="*/ 37399 h 1153"/>
                <a:gd name="T40" fmla="*/ 2 w 2401"/>
                <a:gd name="T41" fmla="*/ 37566 h 1153"/>
                <a:gd name="T42" fmla="*/ 2 w 2401"/>
                <a:gd name="T43" fmla="*/ 35182 h 1153"/>
                <a:gd name="T44" fmla="*/ 2 w 2401"/>
                <a:gd name="T45" fmla="*/ 32639 h 1153"/>
                <a:gd name="T46" fmla="*/ 2 w 2401"/>
                <a:gd name="T47" fmla="*/ 34081 h 1153"/>
                <a:gd name="T48" fmla="*/ 2 w 2401"/>
                <a:gd name="T49" fmla="*/ 32549 h 1153"/>
                <a:gd name="T50" fmla="*/ 2 w 2401"/>
                <a:gd name="T51" fmla="*/ 29314 h 1153"/>
                <a:gd name="T52" fmla="*/ 2 w 2401"/>
                <a:gd name="T53" fmla="*/ 27595 h 1153"/>
                <a:gd name="T54" fmla="*/ 2 w 2401"/>
                <a:gd name="T55" fmla="*/ 26653 h 1153"/>
                <a:gd name="T56" fmla="*/ 0 w 2401"/>
                <a:gd name="T57" fmla="*/ 23528 h 1153"/>
                <a:gd name="T58" fmla="*/ 2 w 2401"/>
                <a:gd name="T59" fmla="*/ 20534 h 1153"/>
                <a:gd name="T60" fmla="*/ 2 w 2401"/>
                <a:gd name="T61" fmla="*/ 19223 h 1153"/>
                <a:gd name="T62" fmla="*/ 2 w 2401"/>
                <a:gd name="T63" fmla="*/ 16220 h 1153"/>
                <a:gd name="T64" fmla="*/ 2 w 2401"/>
                <a:gd name="T65" fmla="*/ 13118 h 1153"/>
                <a:gd name="T66" fmla="*/ 2 w 2401"/>
                <a:gd name="T67" fmla="*/ 12110 h 1153"/>
                <a:gd name="T68" fmla="*/ 2 w 2401"/>
                <a:gd name="T69" fmla="*/ 10445 h 1153"/>
                <a:gd name="T70" fmla="*/ 2 w 2401"/>
                <a:gd name="T71" fmla="*/ 7151 h 1153"/>
                <a:gd name="T72" fmla="*/ 2 w 2401"/>
                <a:gd name="T73" fmla="*/ 5647 h 1153"/>
                <a:gd name="T74" fmla="*/ 2 w 2401"/>
                <a:gd name="T75" fmla="*/ 7099 h 1153"/>
                <a:gd name="T76" fmla="*/ 2 w 2401"/>
                <a:gd name="T77" fmla="*/ 4586 h 1153"/>
                <a:gd name="T78" fmla="*/ 2 w 2401"/>
                <a:gd name="T79" fmla="*/ 2130 h 1153"/>
                <a:gd name="T80" fmla="*/ 2 w 2401"/>
                <a:gd name="T81" fmla="*/ 2326 h 1153"/>
                <a:gd name="T82" fmla="*/ 2 w 2401"/>
                <a:gd name="T83" fmla="*/ 4614 h 1153"/>
                <a:gd name="T84" fmla="*/ 2 w 2401"/>
                <a:gd name="T85" fmla="*/ 1437 h 1153"/>
                <a:gd name="T86" fmla="*/ 3 w 2401"/>
                <a:gd name="T87" fmla="*/ 0 h 1153"/>
                <a:gd name="T88" fmla="*/ 3 w 2401"/>
                <a:gd name="T89" fmla="*/ 1478 h 1153"/>
                <a:gd name="T90" fmla="*/ 4 w 2401"/>
                <a:gd name="T91" fmla="*/ 2857 h 1153"/>
                <a:gd name="T92" fmla="*/ 4 w 2401"/>
                <a:gd name="T93" fmla="*/ 303 h 1153"/>
                <a:gd name="T94" fmla="*/ 4 w 2401"/>
                <a:gd name="T95" fmla="*/ 570 h 1153"/>
                <a:gd name="T96" fmla="*/ 5 w 2401"/>
                <a:gd name="T97" fmla="*/ 3370 h 1153"/>
                <a:gd name="T98" fmla="*/ 5 w 2401"/>
                <a:gd name="T99" fmla="*/ 3333 h 1153"/>
                <a:gd name="T100" fmla="*/ 5 w 2401"/>
                <a:gd name="T101" fmla="*/ 1922 h 1153"/>
                <a:gd name="T102" fmla="*/ 5 w 2401"/>
                <a:gd name="T103" fmla="*/ 3382 h 1153"/>
                <a:gd name="T104" fmla="*/ 5 w 2401"/>
                <a:gd name="T105" fmla="*/ 6724 h 1153"/>
                <a:gd name="T106" fmla="*/ 7 w 2401"/>
                <a:gd name="T107" fmla="*/ 6015 h 1153"/>
                <a:gd name="T108" fmla="*/ 7 w 2401"/>
                <a:gd name="T109" fmla="*/ 6278 h 1153"/>
                <a:gd name="T110" fmla="*/ 7 w 2401"/>
                <a:gd name="T111" fmla="*/ 9122 h 1153"/>
                <a:gd name="T112" fmla="*/ 7 w 2401"/>
                <a:gd name="T113" fmla="*/ 12464 h 1153"/>
                <a:gd name="T114" fmla="*/ 7 w 2401"/>
                <a:gd name="T115" fmla="*/ 12413 h 1153"/>
                <a:gd name="T116" fmla="*/ 7 w 2401"/>
                <a:gd name="T117" fmla="*/ 14908 h 1153"/>
                <a:gd name="T118" fmla="*/ 7 w 2401"/>
                <a:gd name="T119" fmla="*/ 18277 h 1153"/>
                <a:gd name="T120" fmla="*/ 7 w 2401"/>
                <a:gd name="T121" fmla="*/ 19914 h 115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401"/>
                <a:gd name="T184" fmla="*/ 0 h 1153"/>
                <a:gd name="T185" fmla="*/ 2401 w 2401"/>
                <a:gd name="T186" fmla="*/ 1153 h 115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401" h="1153">
                  <a:moveTo>
                    <a:pt x="2306" y="585"/>
                  </a:moveTo>
                  <a:lnTo>
                    <a:pt x="2333" y="596"/>
                  </a:lnTo>
                  <a:lnTo>
                    <a:pt x="2354" y="610"/>
                  </a:lnTo>
                  <a:lnTo>
                    <a:pt x="2373" y="625"/>
                  </a:lnTo>
                  <a:lnTo>
                    <a:pt x="2386" y="644"/>
                  </a:lnTo>
                  <a:lnTo>
                    <a:pt x="2396" y="663"/>
                  </a:lnTo>
                  <a:lnTo>
                    <a:pt x="2400" y="683"/>
                  </a:lnTo>
                  <a:lnTo>
                    <a:pt x="2398" y="704"/>
                  </a:lnTo>
                  <a:lnTo>
                    <a:pt x="2391" y="723"/>
                  </a:lnTo>
                  <a:lnTo>
                    <a:pt x="2380" y="743"/>
                  </a:lnTo>
                  <a:lnTo>
                    <a:pt x="2363" y="758"/>
                  </a:lnTo>
                  <a:lnTo>
                    <a:pt x="2342" y="773"/>
                  </a:lnTo>
                  <a:lnTo>
                    <a:pt x="2317" y="786"/>
                  </a:lnTo>
                  <a:lnTo>
                    <a:pt x="2288" y="795"/>
                  </a:lnTo>
                  <a:lnTo>
                    <a:pt x="2260" y="800"/>
                  </a:lnTo>
                  <a:lnTo>
                    <a:pt x="2230" y="803"/>
                  </a:lnTo>
                  <a:lnTo>
                    <a:pt x="2200" y="801"/>
                  </a:lnTo>
                  <a:lnTo>
                    <a:pt x="2171" y="798"/>
                  </a:lnTo>
                  <a:lnTo>
                    <a:pt x="2156" y="794"/>
                  </a:lnTo>
                  <a:lnTo>
                    <a:pt x="2176" y="813"/>
                  </a:lnTo>
                  <a:lnTo>
                    <a:pt x="2187" y="831"/>
                  </a:lnTo>
                  <a:lnTo>
                    <a:pt x="2195" y="850"/>
                  </a:lnTo>
                  <a:lnTo>
                    <a:pt x="2200" y="871"/>
                  </a:lnTo>
                  <a:lnTo>
                    <a:pt x="2195" y="890"/>
                  </a:lnTo>
                  <a:lnTo>
                    <a:pt x="2188" y="911"/>
                  </a:lnTo>
                  <a:lnTo>
                    <a:pt x="2176" y="928"/>
                  </a:lnTo>
                  <a:lnTo>
                    <a:pt x="2158" y="945"/>
                  </a:lnTo>
                  <a:lnTo>
                    <a:pt x="2135" y="960"/>
                  </a:lnTo>
                  <a:lnTo>
                    <a:pt x="2113" y="972"/>
                  </a:lnTo>
                  <a:lnTo>
                    <a:pt x="2084" y="980"/>
                  </a:lnTo>
                  <a:lnTo>
                    <a:pt x="2057" y="987"/>
                  </a:lnTo>
                  <a:lnTo>
                    <a:pt x="2025" y="987"/>
                  </a:lnTo>
                  <a:lnTo>
                    <a:pt x="1993" y="984"/>
                  </a:lnTo>
                  <a:lnTo>
                    <a:pt x="1965" y="980"/>
                  </a:lnTo>
                  <a:lnTo>
                    <a:pt x="1936" y="972"/>
                  </a:lnTo>
                  <a:lnTo>
                    <a:pt x="1910" y="959"/>
                  </a:lnTo>
                  <a:lnTo>
                    <a:pt x="1888" y="946"/>
                  </a:lnTo>
                  <a:lnTo>
                    <a:pt x="1880" y="940"/>
                  </a:lnTo>
                  <a:lnTo>
                    <a:pt x="1888" y="959"/>
                  </a:lnTo>
                  <a:lnTo>
                    <a:pt x="1891" y="980"/>
                  </a:lnTo>
                  <a:lnTo>
                    <a:pt x="1888" y="1000"/>
                  </a:lnTo>
                  <a:lnTo>
                    <a:pt x="1880" y="1020"/>
                  </a:lnTo>
                  <a:lnTo>
                    <a:pt x="1870" y="1037"/>
                  </a:lnTo>
                  <a:lnTo>
                    <a:pt x="1853" y="1056"/>
                  </a:lnTo>
                  <a:lnTo>
                    <a:pt x="1831" y="1069"/>
                  </a:lnTo>
                  <a:lnTo>
                    <a:pt x="1805" y="1081"/>
                  </a:lnTo>
                  <a:lnTo>
                    <a:pt x="1780" y="1091"/>
                  </a:lnTo>
                  <a:lnTo>
                    <a:pt x="1749" y="1096"/>
                  </a:lnTo>
                  <a:lnTo>
                    <a:pt x="1720" y="1097"/>
                  </a:lnTo>
                  <a:lnTo>
                    <a:pt x="1688" y="1097"/>
                  </a:lnTo>
                  <a:lnTo>
                    <a:pt x="1660" y="1093"/>
                  </a:lnTo>
                  <a:lnTo>
                    <a:pt x="1630" y="1085"/>
                  </a:lnTo>
                  <a:lnTo>
                    <a:pt x="1606" y="1072"/>
                  </a:lnTo>
                  <a:lnTo>
                    <a:pt x="1583" y="1058"/>
                  </a:lnTo>
                  <a:lnTo>
                    <a:pt x="1566" y="1040"/>
                  </a:lnTo>
                  <a:lnTo>
                    <a:pt x="1557" y="1029"/>
                  </a:lnTo>
                  <a:lnTo>
                    <a:pt x="1550" y="1018"/>
                  </a:lnTo>
                  <a:lnTo>
                    <a:pt x="1550" y="1036"/>
                  </a:lnTo>
                  <a:lnTo>
                    <a:pt x="1548" y="1057"/>
                  </a:lnTo>
                  <a:lnTo>
                    <a:pt x="1538" y="1076"/>
                  </a:lnTo>
                  <a:lnTo>
                    <a:pt x="1525" y="1094"/>
                  </a:lnTo>
                  <a:lnTo>
                    <a:pt x="1508" y="1111"/>
                  </a:lnTo>
                  <a:lnTo>
                    <a:pt x="1486" y="1125"/>
                  </a:lnTo>
                  <a:lnTo>
                    <a:pt x="1460" y="1137"/>
                  </a:lnTo>
                  <a:lnTo>
                    <a:pt x="1432" y="1146"/>
                  </a:lnTo>
                  <a:lnTo>
                    <a:pt x="1403" y="1150"/>
                  </a:lnTo>
                  <a:lnTo>
                    <a:pt x="1371" y="1152"/>
                  </a:lnTo>
                  <a:lnTo>
                    <a:pt x="1342" y="1149"/>
                  </a:lnTo>
                  <a:lnTo>
                    <a:pt x="1313" y="1144"/>
                  </a:lnTo>
                  <a:lnTo>
                    <a:pt x="1285" y="1135"/>
                  </a:lnTo>
                  <a:lnTo>
                    <a:pt x="1260" y="1122"/>
                  </a:lnTo>
                  <a:lnTo>
                    <a:pt x="1239" y="1108"/>
                  </a:lnTo>
                  <a:lnTo>
                    <a:pt x="1222" y="1091"/>
                  </a:lnTo>
                  <a:lnTo>
                    <a:pt x="1209" y="1072"/>
                  </a:lnTo>
                  <a:lnTo>
                    <a:pt x="1201" y="1053"/>
                  </a:lnTo>
                  <a:lnTo>
                    <a:pt x="1200" y="1024"/>
                  </a:lnTo>
                  <a:lnTo>
                    <a:pt x="1197" y="1051"/>
                  </a:lnTo>
                  <a:lnTo>
                    <a:pt x="1190" y="1070"/>
                  </a:lnTo>
                  <a:lnTo>
                    <a:pt x="1179" y="1090"/>
                  </a:lnTo>
                  <a:lnTo>
                    <a:pt x="1161" y="1106"/>
                  </a:lnTo>
                  <a:lnTo>
                    <a:pt x="1140" y="1121"/>
                  </a:lnTo>
                  <a:lnTo>
                    <a:pt x="1116" y="1133"/>
                  </a:lnTo>
                  <a:lnTo>
                    <a:pt x="1087" y="1143"/>
                  </a:lnTo>
                  <a:lnTo>
                    <a:pt x="1057" y="1148"/>
                  </a:lnTo>
                  <a:lnTo>
                    <a:pt x="1030" y="1150"/>
                  </a:lnTo>
                  <a:lnTo>
                    <a:pt x="997" y="1149"/>
                  </a:lnTo>
                  <a:lnTo>
                    <a:pt x="968" y="1143"/>
                  </a:lnTo>
                  <a:lnTo>
                    <a:pt x="939" y="1135"/>
                  </a:lnTo>
                  <a:lnTo>
                    <a:pt x="914" y="1124"/>
                  </a:lnTo>
                  <a:lnTo>
                    <a:pt x="893" y="1109"/>
                  </a:lnTo>
                  <a:lnTo>
                    <a:pt x="875" y="1093"/>
                  </a:lnTo>
                  <a:lnTo>
                    <a:pt x="861" y="1075"/>
                  </a:lnTo>
                  <a:lnTo>
                    <a:pt x="853" y="1055"/>
                  </a:lnTo>
                  <a:lnTo>
                    <a:pt x="851" y="1034"/>
                  </a:lnTo>
                  <a:lnTo>
                    <a:pt x="851" y="1016"/>
                  </a:lnTo>
                  <a:lnTo>
                    <a:pt x="843" y="1026"/>
                  </a:lnTo>
                  <a:lnTo>
                    <a:pt x="833" y="1038"/>
                  </a:lnTo>
                  <a:lnTo>
                    <a:pt x="817" y="1056"/>
                  </a:lnTo>
                  <a:lnTo>
                    <a:pt x="794" y="1070"/>
                  </a:lnTo>
                  <a:lnTo>
                    <a:pt x="770" y="1082"/>
                  </a:lnTo>
                  <a:lnTo>
                    <a:pt x="740" y="1091"/>
                  </a:lnTo>
                  <a:lnTo>
                    <a:pt x="712" y="1096"/>
                  </a:lnTo>
                  <a:lnTo>
                    <a:pt x="681" y="1096"/>
                  </a:lnTo>
                  <a:lnTo>
                    <a:pt x="652" y="1094"/>
                  </a:lnTo>
                  <a:lnTo>
                    <a:pt x="620" y="1088"/>
                  </a:lnTo>
                  <a:lnTo>
                    <a:pt x="595" y="1079"/>
                  </a:lnTo>
                  <a:lnTo>
                    <a:pt x="569" y="1067"/>
                  </a:lnTo>
                  <a:lnTo>
                    <a:pt x="548" y="1054"/>
                  </a:lnTo>
                  <a:lnTo>
                    <a:pt x="531" y="1035"/>
                  </a:lnTo>
                  <a:lnTo>
                    <a:pt x="521" y="1018"/>
                  </a:lnTo>
                  <a:lnTo>
                    <a:pt x="512" y="998"/>
                  </a:lnTo>
                  <a:lnTo>
                    <a:pt x="509" y="978"/>
                  </a:lnTo>
                  <a:lnTo>
                    <a:pt x="512" y="956"/>
                  </a:lnTo>
                  <a:lnTo>
                    <a:pt x="521" y="938"/>
                  </a:lnTo>
                  <a:lnTo>
                    <a:pt x="511" y="945"/>
                  </a:lnTo>
                  <a:lnTo>
                    <a:pt x="490" y="956"/>
                  </a:lnTo>
                  <a:lnTo>
                    <a:pt x="465" y="970"/>
                  </a:lnTo>
                  <a:lnTo>
                    <a:pt x="436" y="978"/>
                  </a:lnTo>
                  <a:lnTo>
                    <a:pt x="408" y="983"/>
                  </a:lnTo>
                  <a:lnTo>
                    <a:pt x="374" y="986"/>
                  </a:lnTo>
                  <a:lnTo>
                    <a:pt x="344" y="984"/>
                  </a:lnTo>
                  <a:lnTo>
                    <a:pt x="317" y="978"/>
                  </a:lnTo>
                  <a:lnTo>
                    <a:pt x="288" y="970"/>
                  </a:lnTo>
                  <a:lnTo>
                    <a:pt x="265" y="958"/>
                  </a:lnTo>
                  <a:lnTo>
                    <a:pt x="243" y="942"/>
                  </a:lnTo>
                  <a:lnTo>
                    <a:pt x="223" y="927"/>
                  </a:lnTo>
                  <a:lnTo>
                    <a:pt x="212" y="909"/>
                  </a:lnTo>
                  <a:lnTo>
                    <a:pt x="205" y="889"/>
                  </a:lnTo>
                  <a:lnTo>
                    <a:pt x="201" y="869"/>
                  </a:lnTo>
                  <a:lnTo>
                    <a:pt x="205" y="849"/>
                  </a:lnTo>
                  <a:lnTo>
                    <a:pt x="213" y="828"/>
                  </a:lnTo>
                  <a:lnTo>
                    <a:pt x="224" y="810"/>
                  </a:lnTo>
                  <a:lnTo>
                    <a:pt x="244" y="792"/>
                  </a:lnTo>
                  <a:lnTo>
                    <a:pt x="229" y="795"/>
                  </a:lnTo>
                  <a:lnTo>
                    <a:pt x="200" y="799"/>
                  </a:lnTo>
                  <a:lnTo>
                    <a:pt x="170" y="801"/>
                  </a:lnTo>
                  <a:lnTo>
                    <a:pt x="139" y="798"/>
                  </a:lnTo>
                  <a:lnTo>
                    <a:pt x="111" y="794"/>
                  </a:lnTo>
                  <a:lnTo>
                    <a:pt x="83" y="785"/>
                  </a:lnTo>
                  <a:lnTo>
                    <a:pt x="58" y="771"/>
                  </a:lnTo>
                  <a:lnTo>
                    <a:pt x="38" y="757"/>
                  </a:lnTo>
                  <a:lnTo>
                    <a:pt x="20" y="740"/>
                  </a:lnTo>
                  <a:lnTo>
                    <a:pt x="9" y="721"/>
                  </a:lnTo>
                  <a:lnTo>
                    <a:pt x="2" y="702"/>
                  </a:lnTo>
                  <a:lnTo>
                    <a:pt x="0" y="681"/>
                  </a:lnTo>
                  <a:lnTo>
                    <a:pt x="4" y="661"/>
                  </a:lnTo>
                  <a:lnTo>
                    <a:pt x="13" y="642"/>
                  </a:lnTo>
                  <a:lnTo>
                    <a:pt x="27" y="624"/>
                  </a:lnTo>
                  <a:lnTo>
                    <a:pt x="47" y="607"/>
                  </a:lnTo>
                  <a:lnTo>
                    <a:pt x="68" y="594"/>
                  </a:lnTo>
                  <a:lnTo>
                    <a:pt x="94" y="583"/>
                  </a:lnTo>
                  <a:lnTo>
                    <a:pt x="113" y="579"/>
                  </a:lnTo>
                  <a:lnTo>
                    <a:pt x="131" y="576"/>
                  </a:lnTo>
                  <a:lnTo>
                    <a:pt x="95" y="567"/>
                  </a:lnTo>
                  <a:lnTo>
                    <a:pt x="69" y="556"/>
                  </a:lnTo>
                  <a:lnTo>
                    <a:pt x="48" y="542"/>
                  </a:lnTo>
                  <a:lnTo>
                    <a:pt x="29" y="527"/>
                  </a:lnTo>
                  <a:lnTo>
                    <a:pt x="16" y="509"/>
                  </a:lnTo>
                  <a:lnTo>
                    <a:pt x="7" y="489"/>
                  </a:lnTo>
                  <a:lnTo>
                    <a:pt x="2" y="469"/>
                  </a:lnTo>
                  <a:lnTo>
                    <a:pt x="3" y="448"/>
                  </a:lnTo>
                  <a:lnTo>
                    <a:pt x="11" y="429"/>
                  </a:lnTo>
                  <a:lnTo>
                    <a:pt x="21" y="410"/>
                  </a:lnTo>
                  <a:lnTo>
                    <a:pt x="39" y="393"/>
                  </a:lnTo>
                  <a:lnTo>
                    <a:pt x="59" y="380"/>
                  </a:lnTo>
                  <a:lnTo>
                    <a:pt x="86" y="366"/>
                  </a:lnTo>
                  <a:lnTo>
                    <a:pt x="113" y="356"/>
                  </a:lnTo>
                  <a:lnTo>
                    <a:pt x="140" y="352"/>
                  </a:lnTo>
                  <a:lnTo>
                    <a:pt x="172" y="350"/>
                  </a:lnTo>
                  <a:lnTo>
                    <a:pt x="201" y="351"/>
                  </a:lnTo>
                  <a:lnTo>
                    <a:pt x="230" y="355"/>
                  </a:lnTo>
                  <a:lnTo>
                    <a:pt x="246" y="359"/>
                  </a:lnTo>
                  <a:lnTo>
                    <a:pt x="227" y="340"/>
                  </a:lnTo>
                  <a:lnTo>
                    <a:pt x="214" y="322"/>
                  </a:lnTo>
                  <a:lnTo>
                    <a:pt x="208" y="302"/>
                  </a:lnTo>
                  <a:lnTo>
                    <a:pt x="203" y="281"/>
                  </a:lnTo>
                  <a:lnTo>
                    <a:pt x="208" y="262"/>
                  </a:lnTo>
                  <a:lnTo>
                    <a:pt x="213" y="241"/>
                  </a:lnTo>
                  <a:lnTo>
                    <a:pt x="224" y="224"/>
                  </a:lnTo>
                  <a:lnTo>
                    <a:pt x="244" y="207"/>
                  </a:lnTo>
                  <a:lnTo>
                    <a:pt x="265" y="192"/>
                  </a:lnTo>
                  <a:lnTo>
                    <a:pt x="290" y="180"/>
                  </a:lnTo>
                  <a:lnTo>
                    <a:pt x="317" y="173"/>
                  </a:lnTo>
                  <a:lnTo>
                    <a:pt x="346" y="166"/>
                  </a:lnTo>
                  <a:lnTo>
                    <a:pt x="377" y="164"/>
                  </a:lnTo>
                  <a:lnTo>
                    <a:pt x="409" y="167"/>
                  </a:lnTo>
                  <a:lnTo>
                    <a:pt x="438" y="173"/>
                  </a:lnTo>
                  <a:lnTo>
                    <a:pt x="465" y="180"/>
                  </a:lnTo>
                  <a:lnTo>
                    <a:pt x="491" y="194"/>
                  </a:lnTo>
                  <a:lnTo>
                    <a:pt x="512" y="206"/>
                  </a:lnTo>
                  <a:lnTo>
                    <a:pt x="522" y="212"/>
                  </a:lnTo>
                  <a:lnTo>
                    <a:pt x="514" y="194"/>
                  </a:lnTo>
                  <a:lnTo>
                    <a:pt x="511" y="173"/>
                  </a:lnTo>
                  <a:lnTo>
                    <a:pt x="514" y="152"/>
                  </a:lnTo>
                  <a:lnTo>
                    <a:pt x="522" y="132"/>
                  </a:lnTo>
                  <a:lnTo>
                    <a:pt x="532" y="115"/>
                  </a:lnTo>
                  <a:lnTo>
                    <a:pt x="548" y="96"/>
                  </a:lnTo>
                  <a:lnTo>
                    <a:pt x="569" y="83"/>
                  </a:lnTo>
                  <a:lnTo>
                    <a:pt x="596" y="70"/>
                  </a:lnTo>
                  <a:lnTo>
                    <a:pt x="622" y="62"/>
                  </a:lnTo>
                  <a:lnTo>
                    <a:pt x="653" y="56"/>
                  </a:lnTo>
                  <a:lnTo>
                    <a:pt x="682" y="54"/>
                  </a:lnTo>
                  <a:lnTo>
                    <a:pt x="713" y="54"/>
                  </a:lnTo>
                  <a:lnTo>
                    <a:pt x="743" y="60"/>
                  </a:lnTo>
                  <a:lnTo>
                    <a:pt x="772" y="68"/>
                  </a:lnTo>
                  <a:lnTo>
                    <a:pt x="796" y="79"/>
                  </a:lnTo>
                  <a:lnTo>
                    <a:pt x="819" y="94"/>
                  </a:lnTo>
                  <a:lnTo>
                    <a:pt x="836" y="113"/>
                  </a:lnTo>
                  <a:lnTo>
                    <a:pt x="844" y="124"/>
                  </a:lnTo>
                  <a:lnTo>
                    <a:pt x="851" y="134"/>
                  </a:lnTo>
                  <a:lnTo>
                    <a:pt x="851" y="116"/>
                  </a:lnTo>
                  <a:lnTo>
                    <a:pt x="854" y="95"/>
                  </a:lnTo>
                  <a:lnTo>
                    <a:pt x="864" y="76"/>
                  </a:lnTo>
                  <a:lnTo>
                    <a:pt x="877" y="58"/>
                  </a:lnTo>
                  <a:lnTo>
                    <a:pt x="895" y="42"/>
                  </a:lnTo>
                  <a:lnTo>
                    <a:pt x="916" y="27"/>
                  </a:lnTo>
                  <a:lnTo>
                    <a:pt x="941" y="15"/>
                  </a:lnTo>
                  <a:lnTo>
                    <a:pt x="969" y="7"/>
                  </a:lnTo>
                  <a:lnTo>
                    <a:pt x="999" y="2"/>
                  </a:lnTo>
                  <a:lnTo>
                    <a:pt x="1030" y="0"/>
                  </a:lnTo>
                  <a:lnTo>
                    <a:pt x="1060" y="3"/>
                  </a:lnTo>
                  <a:lnTo>
                    <a:pt x="1089" y="8"/>
                  </a:lnTo>
                  <a:lnTo>
                    <a:pt x="1117" y="17"/>
                  </a:lnTo>
                  <a:lnTo>
                    <a:pt x="1142" y="29"/>
                  </a:lnTo>
                  <a:lnTo>
                    <a:pt x="1162" y="44"/>
                  </a:lnTo>
                  <a:lnTo>
                    <a:pt x="1180" y="60"/>
                  </a:lnTo>
                  <a:lnTo>
                    <a:pt x="1192" y="79"/>
                  </a:lnTo>
                  <a:lnTo>
                    <a:pt x="1200" y="100"/>
                  </a:lnTo>
                  <a:lnTo>
                    <a:pt x="1201" y="111"/>
                  </a:lnTo>
                  <a:lnTo>
                    <a:pt x="1209" y="82"/>
                  </a:lnTo>
                  <a:lnTo>
                    <a:pt x="1220" y="63"/>
                  </a:lnTo>
                  <a:lnTo>
                    <a:pt x="1238" y="46"/>
                  </a:lnTo>
                  <a:lnTo>
                    <a:pt x="1258" y="32"/>
                  </a:lnTo>
                  <a:lnTo>
                    <a:pt x="1283" y="18"/>
                  </a:lnTo>
                  <a:lnTo>
                    <a:pt x="1312" y="9"/>
                  </a:lnTo>
                  <a:lnTo>
                    <a:pt x="1340" y="5"/>
                  </a:lnTo>
                  <a:lnTo>
                    <a:pt x="1370" y="2"/>
                  </a:lnTo>
                  <a:lnTo>
                    <a:pt x="1401" y="4"/>
                  </a:lnTo>
                  <a:lnTo>
                    <a:pt x="1431" y="9"/>
                  </a:lnTo>
                  <a:lnTo>
                    <a:pt x="1458" y="17"/>
                  </a:lnTo>
                  <a:lnTo>
                    <a:pt x="1484" y="29"/>
                  </a:lnTo>
                  <a:lnTo>
                    <a:pt x="1506" y="43"/>
                  </a:lnTo>
                  <a:lnTo>
                    <a:pt x="1523" y="59"/>
                  </a:lnTo>
                  <a:lnTo>
                    <a:pt x="1537" y="78"/>
                  </a:lnTo>
                  <a:lnTo>
                    <a:pt x="1545" y="97"/>
                  </a:lnTo>
                  <a:lnTo>
                    <a:pt x="1549" y="118"/>
                  </a:lnTo>
                  <a:lnTo>
                    <a:pt x="1549" y="137"/>
                  </a:lnTo>
                  <a:lnTo>
                    <a:pt x="1557" y="125"/>
                  </a:lnTo>
                  <a:lnTo>
                    <a:pt x="1565" y="114"/>
                  </a:lnTo>
                  <a:lnTo>
                    <a:pt x="1582" y="96"/>
                  </a:lnTo>
                  <a:lnTo>
                    <a:pt x="1605" y="82"/>
                  </a:lnTo>
                  <a:lnTo>
                    <a:pt x="1628" y="70"/>
                  </a:lnTo>
                  <a:lnTo>
                    <a:pt x="1658" y="62"/>
                  </a:lnTo>
                  <a:lnTo>
                    <a:pt x="1687" y="56"/>
                  </a:lnTo>
                  <a:lnTo>
                    <a:pt x="1717" y="56"/>
                  </a:lnTo>
                  <a:lnTo>
                    <a:pt x="1748" y="58"/>
                  </a:lnTo>
                  <a:lnTo>
                    <a:pt x="1778" y="64"/>
                  </a:lnTo>
                  <a:lnTo>
                    <a:pt x="1804" y="73"/>
                  </a:lnTo>
                  <a:lnTo>
                    <a:pt x="1831" y="85"/>
                  </a:lnTo>
                  <a:lnTo>
                    <a:pt x="1851" y="98"/>
                  </a:lnTo>
                  <a:lnTo>
                    <a:pt x="1869" y="117"/>
                  </a:lnTo>
                  <a:lnTo>
                    <a:pt x="1879" y="134"/>
                  </a:lnTo>
                  <a:lnTo>
                    <a:pt x="1886" y="154"/>
                  </a:lnTo>
                  <a:lnTo>
                    <a:pt x="1888" y="174"/>
                  </a:lnTo>
                  <a:lnTo>
                    <a:pt x="1886" y="195"/>
                  </a:lnTo>
                  <a:lnTo>
                    <a:pt x="1879" y="215"/>
                  </a:lnTo>
                  <a:lnTo>
                    <a:pt x="1888" y="207"/>
                  </a:lnTo>
                  <a:lnTo>
                    <a:pt x="1908" y="195"/>
                  </a:lnTo>
                  <a:lnTo>
                    <a:pt x="1934" y="182"/>
                  </a:lnTo>
                  <a:lnTo>
                    <a:pt x="1962" y="174"/>
                  </a:lnTo>
                  <a:lnTo>
                    <a:pt x="1991" y="170"/>
                  </a:lnTo>
                  <a:lnTo>
                    <a:pt x="2024" y="166"/>
                  </a:lnTo>
                  <a:lnTo>
                    <a:pt x="2054" y="167"/>
                  </a:lnTo>
                  <a:lnTo>
                    <a:pt x="2082" y="174"/>
                  </a:lnTo>
                  <a:lnTo>
                    <a:pt x="2110" y="182"/>
                  </a:lnTo>
                  <a:lnTo>
                    <a:pt x="2134" y="194"/>
                  </a:lnTo>
                  <a:lnTo>
                    <a:pt x="2156" y="210"/>
                  </a:lnTo>
                  <a:lnTo>
                    <a:pt x="2176" y="225"/>
                  </a:lnTo>
                  <a:lnTo>
                    <a:pt x="2187" y="243"/>
                  </a:lnTo>
                  <a:lnTo>
                    <a:pt x="2193" y="264"/>
                  </a:lnTo>
                  <a:lnTo>
                    <a:pt x="2197" y="283"/>
                  </a:lnTo>
                  <a:lnTo>
                    <a:pt x="2193" y="304"/>
                  </a:lnTo>
                  <a:lnTo>
                    <a:pt x="2186" y="324"/>
                  </a:lnTo>
                  <a:lnTo>
                    <a:pt x="2174" y="342"/>
                  </a:lnTo>
                  <a:lnTo>
                    <a:pt x="2154" y="361"/>
                  </a:lnTo>
                  <a:lnTo>
                    <a:pt x="2169" y="356"/>
                  </a:lnTo>
                  <a:lnTo>
                    <a:pt x="2200" y="353"/>
                  </a:lnTo>
                  <a:lnTo>
                    <a:pt x="2228" y="351"/>
                  </a:lnTo>
                  <a:lnTo>
                    <a:pt x="2259" y="354"/>
                  </a:lnTo>
                  <a:lnTo>
                    <a:pt x="2287" y="359"/>
                  </a:lnTo>
                  <a:lnTo>
                    <a:pt x="2315" y="367"/>
                  </a:lnTo>
                  <a:lnTo>
                    <a:pt x="2340" y="382"/>
                  </a:lnTo>
                  <a:lnTo>
                    <a:pt x="2361" y="396"/>
                  </a:lnTo>
                  <a:lnTo>
                    <a:pt x="2379" y="412"/>
                  </a:lnTo>
                  <a:lnTo>
                    <a:pt x="2389" y="432"/>
                  </a:lnTo>
                  <a:lnTo>
                    <a:pt x="2396" y="451"/>
                  </a:lnTo>
                  <a:lnTo>
                    <a:pt x="2398" y="472"/>
                  </a:lnTo>
                  <a:lnTo>
                    <a:pt x="2393" y="491"/>
                  </a:lnTo>
                  <a:lnTo>
                    <a:pt x="2385" y="511"/>
                  </a:lnTo>
                  <a:lnTo>
                    <a:pt x="2371" y="529"/>
                  </a:lnTo>
                  <a:lnTo>
                    <a:pt x="2352" y="545"/>
                  </a:lnTo>
                  <a:lnTo>
                    <a:pt x="2331" y="558"/>
                  </a:lnTo>
                  <a:lnTo>
                    <a:pt x="2305" y="569"/>
                  </a:lnTo>
                  <a:lnTo>
                    <a:pt x="2287" y="573"/>
                  </a:lnTo>
                  <a:lnTo>
                    <a:pt x="2270" y="576"/>
                  </a:lnTo>
                  <a:lnTo>
                    <a:pt x="2306" y="585"/>
                  </a:lnTo>
                </a:path>
              </a:pathLst>
            </a:custGeom>
            <a:solidFill>
              <a:srgbClr val="CCECFF"/>
            </a:solidFill>
            <a:ln w="12700" cap="rnd">
              <a:solidFill>
                <a:srgbClr val="000000"/>
              </a:solidFill>
              <a:round/>
              <a:headEnd/>
              <a:tailEnd/>
            </a:ln>
          </p:spPr>
          <p:txBody>
            <a:bodyPr/>
            <a:lstStyle/>
            <a:p>
              <a:endParaRPr lang="en-US" dirty="0"/>
            </a:p>
          </p:txBody>
        </p:sp>
        <p:sp>
          <p:nvSpPr>
            <p:cNvPr id="7181" name="Rectangle 6"/>
            <p:cNvSpPr>
              <a:spLocks noChangeArrowheads="1"/>
            </p:cNvSpPr>
            <p:nvPr/>
          </p:nvSpPr>
          <p:spPr bwMode="auto">
            <a:xfrm>
              <a:off x="536" y="1199"/>
              <a:ext cx="1450" cy="884"/>
            </a:xfrm>
            <a:prstGeom prst="rect">
              <a:avLst/>
            </a:prstGeom>
            <a:noFill/>
            <a:ln w="12700">
              <a:noFill/>
              <a:miter lim="800000"/>
              <a:headEnd/>
              <a:tailEnd/>
            </a:ln>
          </p:spPr>
          <p:txBody>
            <a:bodyPr wrap="none" lIns="90488" tIns="44450" rIns="90488" bIns="44450">
              <a:spAutoFit/>
            </a:bodyPr>
            <a:lstStyle/>
            <a:p>
              <a:pPr algn="ctr">
                <a:lnSpc>
                  <a:spcPct val="90000"/>
                </a:lnSpc>
                <a:spcBef>
                  <a:spcPct val="40000"/>
                </a:spcBef>
              </a:pPr>
              <a:r>
                <a:rPr lang="en-US" sz="2400" dirty="0"/>
                <a:t>I don’t think I</a:t>
              </a:r>
              <a:br>
                <a:rPr lang="en-US" sz="2400" dirty="0"/>
              </a:br>
              <a:r>
                <a:rPr lang="en-US" sz="2400" dirty="0"/>
                <a:t>can answer the</a:t>
              </a:r>
              <a:br>
                <a:rPr lang="en-US" sz="2400" dirty="0"/>
              </a:br>
              <a:r>
                <a:rPr lang="en-US" sz="2400" dirty="0"/>
                <a:t>questions using</a:t>
              </a:r>
              <a:br>
                <a:rPr lang="en-US" sz="2400" dirty="0"/>
              </a:br>
              <a:r>
                <a:rPr lang="en-US" sz="2400" dirty="0"/>
                <a:t>a static budget.</a:t>
              </a:r>
            </a:p>
          </p:txBody>
        </p:sp>
        <p:sp>
          <p:nvSpPr>
            <p:cNvPr id="7182" name="Freeform 7"/>
            <p:cNvSpPr>
              <a:spLocks/>
            </p:cNvSpPr>
            <p:nvPr/>
          </p:nvSpPr>
          <p:spPr bwMode="auto">
            <a:xfrm>
              <a:off x="2291" y="2736"/>
              <a:ext cx="253" cy="256"/>
            </a:xfrm>
            <a:custGeom>
              <a:avLst/>
              <a:gdLst>
                <a:gd name="T0" fmla="*/ 228 w 253"/>
                <a:gd name="T1" fmla="*/ 39 h 256"/>
                <a:gd name="T2" fmla="*/ 234 w 253"/>
                <a:gd name="T3" fmla="*/ 45 h 256"/>
                <a:gd name="T4" fmla="*/ 246 w 253"/>
                <a:gd name="T5" fmla="*/ 61 h 256"/>
                <a:gd name="T6" fmla="*/ 252 w 253"/>
                <a:gd name="T7" fmla="*/ 81 h 256"/>
                <a:gd name="T8" fmla="*/ 250 w 253"/>
                <a:gd name="T9" fmla="*/ 101 h 256"/>
                <a:gd name="T10" fmla="*/ 240 w 253"/>
                <a:gd name="T11" fmla="*/ 120 h 256"/>
                <a:gd name="T12" fmla="*/ 226 w 253"/>
                <a:gd name="T13" fmla="*/ 135 h 256"/>
                <a:gd name="T14" fmla="*/ 223 w 253"/>
                <a:gd name="T15" fmla="*/ 138 h 256"/>
                <a:gd name="T16" fmla="*/ 223 w 253"/>
                <a:gd name="T17" fmla="*/ 167 h 256"/>
                <a:gd name="T18" fmla="*/ 217 w 253"/>
                <a:gd name="T19" fmla="*/ 193 h 256"/>
                <a:gd name="T20" fmla="*/ 203 w 253"/>
                <a:gd name="T21" fmla="*/ 216 h 256"/>
                <a:gd name="T22" fmla="*/ 185 w 253"/>
                <a:gd name="T23" fmla="*/ 235 h 256"/>
                <a:gd name="T24" fmla="*/ 162 w 253"/>
                <a:gd name="T25" fmla="*/ 248 h 256"/>
                <a:gd name="T26" fmla="*/ 135 w 253"/>
                <a:gd name="T27" fmla="*/ 255 h 256"/>
                <a:gd name="T28" fmla="*/ 107 w 253"/>
                <a:gd name="T29" fmla="*/ 255 h 256"/>
                <a:gd name="T30" fmla="*/ 80 w 253"/>
                <a:gd name="T31" fmla="*/ 248 h 256"/>
                <a:gd name="T32" fmla="*/ 56 w 253"/>
                <a:gd name="T33" fmla="*/ 235 h 256"/>
                <a:gd name="T34" fmla="*/ 54 w 253"/>
                <a:gd name="T35" fmla="*/ 231 h 256"/>
                <a:gd name="T36" fmla="*/ 31 w 253"/>
                <a:gd name="T37" fmla="*/ 210 h 256"/>
                <a:gd name="T38" fmla="*/ 13 w 253"/>
                <a:gd name="T39" fmla="*/ 186 h 256"/>
                <a:gd name="T40" fmla="*/ 2 w 253"/>
                <a:gd name="T41" fmla="*/ 156 h 256"/>
                <a:gd name="T42" fmla="*/ 0 w 253"/>
                <a:gd name="T43" fmla="*/ 126 h 256"/>
                <a:gd name="T44" fmla="*/ 2 w 253"/>
                <a:gd name="T45" fmla="*/ 97 h 256"/>
                <a:gd name="T46" fmla="*/ 13 w 253"/>
                <a:gd name="T47" fmla="*/ 69 h 256"/>
                <a:gd name="T48" fmla="*/ 31 w 253"/>
                <a:gd name="T49" fmla="*/ 43 h 256"/>
                <a:gd name="T50" fmla="*/ 54 w 253"/>
                <a:gd name="T51" fmla="*/ 21 h 256"/>
                <a:gd name="T52" fmla="*/ 80 w 253"/>
                <a:gd name="T53" fmla="*/ 6 h 256"/>
                <a:gd name="T54" fmla="*/ 111 w 253"/>
                <a:gd name="T55" fmla="*/ 0 h 256"/>
                <a:gd name="T56" fmla="*/ 141 w 253"/>
                <a:gd name="T57" fmla="*/ 0 h 256"/>
                <a:gd name="T58" fmla="*/ 170 w 253"/>
                <a:gd name="T59" fmla="*/ 6 h 256"/>
                <a:gd name="T60" fmla="*/ 199 w 253"/>
                <a:gd name="T61" fmla="*/ 18 h 256"/>
                <a:gd name="T62" fmla="*/ 228 w 253"/>
                <a:gd name="T63" fmla="*/ 39 h 25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53"/>
                <a:gd name="T97" fmla="*/ 0 h 256"/>
                <a:gd name="T98" fmla="*/ 253 w 253"/>
                <a:gd name="T99" fmla="*/ 256 h 25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53" h="256">
                  <a:moveTo>
                    <a:pt x="228" y="39"/>
                  </a:moveTo>
                  <a:lnTo>
                    <a:pt x="234" y="45"/>
                  </a:lnTo>
                  <a:lnTo>
                    <a:pt x="246" y="61"/>
                  </a:lnTo>
                  <a:lnTo>
                    <a:pt x="252" y="81"/>
                  </a:lnTo>
                  <a:lnTo>
                    <a:pt x="250" y="101"/>
                  </a:lnTo>
                  <a:lnTo>
                    <a:pt x="240" y="120"/>
                  </a:lnTo>
                  <a:lnTo>
                    <a:pt x="226" y="135"/>
                  </a:lnTo>
                  <a:lnTo>
                    <a:pt x="223" y="138"/>
                  </a:lnTo>
                  <a:lnTo>
                    <a:pt x="223" y="167"/>
                  </a:lnTo>
                  <a:lnTo>
                    <a:pt x="217" y="193"/>
                  </a:lnTo>
                  <a:lnTo>
                    <a:pt x="203" y="216"/>
                  </a:lnTo>
                  <a:lnTo>
                    <a:pt x="185" y="235"/>
                  </a:lnTo>
                  <a:lnTo>
                    <a:pt x="162" y="248"/>
                  </a:lnTo>
                  <a:lnTo>
                    <a:pt x="135" y="255"/>
                  </a:lnTo>
                  <a:lnTo>
                    <a:pt x="107" y="255"/>
                  </a:lnTo>
                  <a:lnTo>
                    <a:pt x="80" y="248"/>
                  </a:lnTo>
                  <a:lnTo>
                    <a:pt x="56" y="235"/>
                  </a:lnTo>
                  <a:lnTo>
                    <a:pt x="54" y="231"/>
                  </a:lnTo>
                  <a:lnTo>
                    <a:pt x="31" y="210"/>
                  </a:lnTo>
                  <a:lnTo>
                    <a:pt x="13" y="186"/>
                  </a:lnTo>
                  <a:lnTo>
                    <a:pt x="2" y="156"/>
                  </a:lnTo>
                  <a:lnTo>
                    <a:pt x="0" y="126"/>
                  </a:lnTo>
                  <a:lnTo>
                    <a:pt x="2" y="97"/>
                  </a:lnTo>
                  <a:lnTo>
                    <a:pt x="13" y="69"/>
                  </a:lnTo>
                  <a:lnTo>
                    <a:pt x="31" y="43"/>
                  </a:lnTo>
                  <a:lnTo>
                    <a:pt x="54" y="21"/>
                  </a:lnTo>
                  <a:lnTo>
                    <a:pt x="80" y="6"/>
                  </a:lnTo>
                  <a:lnTo>
                    <a:pt x="111" y="0"/>
                  </a:lnTo>
                  <a:lnTo>
                    <a:pt x="141" y="0"/>
                  </a:lnTo>
                  <a:lnTo>
                    <a:pt x="170" y="6"/>
                  </a:lnTo>
                  <a:lnTo>
                    <a:pt x="199" y="18"/>
                  </a:lnTo>
                  <a:lnTo>
                    <a:pt x="228" y="39"/>
                  </a:lnTo>
                </a:path>
              </a:pathLst>
            </a:custGeom>
            <a:solidFill>
              <a:srgbClr val="CCECFF"/>
            </a:solidFill>
            <a:ln w="12700" cap="rnd">
              <a:solidFill>
                <a:srgbClr val="000000"/>
              </a:solidFill>
              <a:round/>
              <a:headEnd/>
              <a:tailEnd/>
            </a:ln>
          </p:spPr>
          <p:txBody>
            <a:bodyPr/>
            <a:lstStyle/>
            <a:p>
              <a:endParaRPr lang="en-US" dirty="0"/>
            </a:p>
          </p:txBody>
        </p:sp>
      </p:grpSp>
      <p:grpSp>
        <p:nvGrpSpPr>
          <p:cNvPr id="3" name="Group 8"/>
          <p:cNvGrpSpPr>
            <a:grpSpLocks/>
          </p:cNvGrpSpPr>
          <p:nvPr/>
        </p:nvGrpSpPr>
        <p:grpSpPr bwMode="auto">
          <a:xfrm>
            <a:off x="4114800" y="1600200"/>
            <a:ext cx="4802188" cy="3302000"/>
            <a:chOff x="2688" y="960"/>
            <a:chExt cx="3025" cy="2080"/>
          </a:xfrm>
        </p:grpSpPr>
        <p:sp>
          <p:nvSpPr>
            <p:cNvPr id="7174" name="Freeform 9"/>
            <p:cNvSpPr>
              <a:spLocks/>
            </p:cNvSpPr>
            <p:nvPr/>
          </p:nvSpPr>
          <p:spPr bwMode="auto">
            <a:xfrm>
              <a:off x="3480" y="2736"/>
              <a:ext cx="361" cy="241"/>
            </a:xfrm>
            <a:custGeom>
              <a:avLst/>
              <a:gdLst>
                <a:gd name="T0" fmla="*/ 11 w 361"/>
                <a:gd name="T1" fmla="*/ 157 h 241"/>
                <a:gd name="T2" fmla="*/ 2 w 361"/>
                <a:gd name="T3" fmla="*/ 139 h 241"/>
                <a:gd name="T4" fmla="*/ 0 w 361"/>
                <a:gd name="T5" fmla="*/ 120 h 241"/>
                <a:gd name="T6" fmla="*/ 2 w 361"/>
                <a:gd name="T7" fmla="*/ 102 h 241"/>
                <a:gd name="T8" fmla="*/ 12 w 361"/>
                <a:gd name="T9" fmla="*/ 84 h 241"/>
                <a:gd name="T10" fmla="*/ 26 w 361"/>
                <a:gd name="T11" fmla="*/ 70 h 241"/>
                <a:gd name="T12" fmla="*/ 44 w 361"/>
                <a:gd name="T13" fmla="*/ 57 h 241"/>
                <a:gd name="T14" fmla="*/ 68 w 361"/>
                <a:gd name="T15" fmla="*/ 48 h 241"/>
                <a:gd name="T16" fmla="*/ 92 w 361"/>
                <a:gd name="T17" fmla="*/ 44 h 241"/>
                <a:gd name="T18" fmla="*/ 116 w 361"/>
                <a:gd name="T19" fmla="*/ 46 h 241"/>
                <a:gd name="T20" fmla="*/ 140 w 361"/>
                <a:gd name="T21" fmla="*/ 51 h 241"/>
                <a:gd name="T22" fmla="*/ 159 w 361"/>
                <a:gd name="T23" fmla="*/ 60 h 241"/>
                <a:gd name="T24" fmla="*/ 168 w 361"/>
                <a:gd name="T25" fmla="*/ 63 h 241"/>
                <a:gd name="T26" fmla="*/ 173 w 361"/>
                <a:gd name="T27" fmla="*/ 48 h 241"/>
                <a:gd name="T28" fmla="*/ 183 w 361"/>
                <a:gd name="T29" fmla="*/ 30 h 241"/>
                <a:gd name="T30" fmla="*/ 198 w 361"/>
                <a:gd name="T31" fmla="*/ 17 h 241"/>
                <a:gd name="T32" fmla="*/ 217 w 361"/>
                <a:gd name="T33" fmla="*/ 7 h 241"/>
                <a:gd name="T34" fmla="*/ 239 w 361"/>
                <a:gd name="T35" fmla="*/ 1 h 241"/>
                <a:gd name="T36" fmla="*/ 262 w 361"/>
                <a:gd name="T37" fmla="*/ 0 h 241"/>
                <a:gd name="T38" fmla="*/ 285 w 361"/>
                <a:gd name="T39" fmla="*/ 3 h 241"/>
                <a:gd name="T40" fmla="*/ 306 w 361"/>
                <a:gd name="T41" fmla="*/ 10 h 241"/>
                <a:gd name="T42" fmla="*/ 327 w 361"/>
                <a:gd name="T43" fmla="*/ 24 h 241"/>
                <a:gd name="T44" fmla="*/ 343 w 361"/>
                <a:gd name="T45" fmla="*/ 46 h 241"/>
                <a:gd name="T46" fmla="*/ 355 w 361"/>
                <a:gd name="T47" fmla="*/ 70 h 241"/>
                <a:gd name="T48" fmla="*/ 360 w 361"/>
                <a:gd name="T49" fmla="*/ 95 h 241"/>
                <a:gd name="T50" fmla="*/ 358 w 361"/>
                <a:gd name="T51" fmla="*/ 119 h 241"/>
                <a:gd name="T52" fmla="*/ 351 w 361"/>
                <a:gd name="T53" fmla="*/ 144 h 241"/>
                <a:gd name="T54" fmla="*/ 338 w 361"/>
                <a:gd name="T55" fmla="*/ 167 h 241"/>
                <a:gd name="T56" fmla="*/ 320 w 361"/>
                <a:gd name="T57" fmla="*/ 189 h 241"/>
                <a:gd name="T58" fmla="*/ 298 w 361"/>
                <a:gd name="T59" fmla="*/ 206 h 241"/>
                <a:gd name="T60" fmla="*/ 271 w 361"/>
                <a:gd name="T61" fmla="*/ 222 h 241"/>
                <a:gd name="T62" fmla="*/ 241 w 361"/>
                <a:gd name="T63" fmla="*/ 232 h 241"/>
                <a:gd name="T64" fmla="*/ 209 w 361"/>
                <a:gd name="T65" fmla="*/ 237 h 241"/>
                <a:gd name="T66" fmla="*/ 175 w 361"/>
                <a:gd name="T67" fmla="*/ 240 h 241"/>
                <a:gd name="T68" fmla="*/ 142 w 361"/>
                <a:gd name="T69" fmla="*/ 237 h 241"/>
                <a:gd name="T70" fmla="*/ 109 w 361"/>
                <a:gd name="T71" fmla="*/ 230 h 241"/>
                <a:gd name="T72" fmla="*/ 81 w 361"/>
                <a:gd name="T73" fmla="*/ 219 h 241"/>
                <a:gd name="T74" fmla="*/ 55 w 361"/>
                <a:gd name="T75" fmla="*/ 204 h 241"/>
                <a:gd name="T76" fmla="*/ 32 w 361"/>
                <a:gd name="T77" fmla="*/ 185 h 241"/>
                <a:gd name="T78" fmla="*/ 14 w 361"/>
                <a:gd name="T79" fmla="*/ 163 h 241"/>
                <a:gd name="T80" fmla="*/ 11 w 361"/>
                <a:gd name="T81" fmla="*/ 157 h 24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1"/>
                <a:gd name="T124" fmla="*/ 0 h 241"/>
                <a:gd name="T125" fmla="*/ 361 w 361"/>
                <a:gd name="T126" fmla="*/ 241 h 24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1" h="241">
                  <a:moveTo>
                    <a:pt x="11" y="157"/>
                  </a:moveTo>
                  <a:lnTo>
                    <a:pt x="2" y="139"/>
                  </a:lnTo>
                  <a:lnTo>
                    <a:pt x="0" y="120"/>
                  </a:lnTo>
                  <a:lnTo>
                    <a:pt x="2" y="102"/>
                  </a:lnTo>
                  <a:lnTo>
                    <a:pt x="12" y="84"/>
                  </a:lnTo>
                  <a:lnTo>
                    <a:pt x="26" y="70"/>
                  </a:lnTo>
                  <a:lnTo>
                    <a:pt x="44" y="57"/>
                  </a:lnTo>
                  <a:lnTo>
                    <a:pt x="68" y="48"/>
                  </a:lnTo>
                  <a:lnTo>
                    <a:pt x="92" y="44"/>
                  </a:lnTo>
                  <a:lnTo>
                    <a:pt x="116" y="46"/>
                  </a:lnTo>
                  <a:lnTo>
                    <a:pt x="140" y="51"/>
                  </a:lnTo>
                  <a:lnTo>
                    <a:pt x="159" y="60"/>
                  </a:lnTo>
                  <a:lnTo>
                    <a:pt x="168" y="63"/>
                  </a:lnTo>
                  <a:lnTo>
                    <a:pt x="173" y="48"/>
                  </a:lnTo>
                  <a:lnTo>
                    <a:pt x="183" y="30"/>
                  </a:lnTo>
                  <a:lnTo>
                    <a:pt x="198" y="17"/>
                  </a:lnTo>
                  <a:lnTo>
                    <a:pt x="217" y="7"/>
                  </a:lnTo>
                  <a:lnTo>
                    <a:pt x="239" y="1"/>
                  </a:lnTo>
                  <a:lnTo>
                    <a:pt x="262" y="0"/>
                  </a:lnTo>
                  <a:lnTo>
                    <a:pt x="285" y="3"/>
                  </a:lnTo>
                  <a:lnTo>
                    <a:pt x="306" y="10"/>
                  </a:lnTo>
                  <a:lnTo>
                    <a:pt x="327" y="24"/>
                  </a:lnTo>
                  <a:lnTo>
                    <a:pt x="343" y="46"/>
                  </a:lnTo>
                  <a:lnTo>
                    <a:pt x="355" y="70"/>
                  </a:lnTo>
                  <a:lnTo>
                    <a:pt x="360" y="95"/>
                  </a:lnTo>
                  <a:lnTo>
                    <a:pt x="358" y="119"/>
                  </a:lnTo>
                  <a:lnTo>
                    <a:pt x="351" y="144"/>
                  </a:lnTo>
                  <a:lnTo>
                    <a:pt x="338" y="167"/>
                  </a:lnTo>
                  <a:lnTo>
                    <a:pt x="320" y="189"/>
                  </a:lnTo>
                  <a:lnTo>
                    <a:pt x="298" y="206"/>
                  </a:lnTo>
                  <a:lnTo>
                    <a:pt x="271" y="222"/>
                  </a:lnTo>
                  <a:lnTo>
                    <a:pt x="241" y="232"/>
                  </a:lnTo>
                  <a:lnTo>
                    <a:pt x="209" y="237"/>
                  </a:lnTo>
                  <a:lnTo>
                    <a:pt x="175" y="240"/>
                  </a:lnTo>
                  <a:lnTo>
                    <a:pt x="142" y="237"/>
                  </a:lnTo>
                  <a:lnTo>
                    <a:pt x="109" y="230"/>
                  </a:lnTo>
                  <a:lnTo>
                    <a:pt x="81" y="219"/>
                  </a:lnTo>
                  <a:lnTo>
                    <a:pt x="55" y="204"/>
                  </a:lnTo>
                  <a:lnTo>
                    <a:pt x="32" y="185"/>
                  </a:lnTo>
                  <a:lnTo>
                    <a:pt x="14" y="163"/>
                  </a:lnTo>
                  <a:lnTo>
                    <a:pt x="11" y="157"/>
                  </a:lnTo>
                </a:path>
              </a:pathLst>
            </a:custGeom>
            <a:solidFill>
              <a:srgbClr val="CCFFCC"/>
            </a:solidFill>
            <a:ln w="12700" cap="rnd">
              <a:solidFill>
                <a:srgbClr val="000000"/>
              </a:solidFill>
              <a:round/>
              <a:headEnd/>
              <a:tailEnd/>
            </a:ln>
          </p:spPr>
          <p:txBody>
            <a:bodyPr/>
            <a:lstStyle/>
            <a:p>
              <a:endParaRPr lang="en-US" dirty="0"/>
            </a:p>
          </p:txBody>
        </p:sp>
        <p:sp>
          <p:nvSpPr>
            <p:cNvPr id="7175" name="Freeform 10"/>
            <p:cNvSpPr>
              <a:spLocks/>
            </p:cNvSpPr>
            <p:nvPr/>
          </p:nvSpPr>
          <p:spPr bwMode="auto">
            <a:xfrm>
              <a:off x="3072" y="2784"/>
              <a:ext cx="253" cy="256"/>
            </a:xfrm>
            <a:custGeom>
              <a:avLst/>
              <a:gdLst>
                <a:gd name="T0" fmla="*/ 228 w 253"/>
                <a:gd name="T1" fmla="*/ 39 h 256"/>
                <a:gd name="T2" fmla="*/ 234 w 253"/>
                <a:gd name="T3" fmla="*/ 45 h 256"/>
                <a:gd name="T4" fmla="*/ 246 w 253"/>
                <a:gd name="T5" fmla="*/ 61 h 256"/>
                <a:gd name="T6" fmla="*/ 252 w 253"/>
                <a:gd name="T7" fmla="*/ 81 h 256"/>
                <a:gd name="T8" fmla="*/ 250 w 253"/>
                <a:gd name="T9" fmla="*/ 101 h 256"/>
                <a:gd name="T10" fmla="*/ 240 w 253"/>
                <a:gd name="T11" fmla="*/ 120 h 256"/>
                <a:gd name="T12" fmla="*/ 226 w 253"/>
                <a:gd name="T13" fmla="*/ 135 h 256"/>
                <a:gd name="T14" fmla="*/ 223 w 253"/>
                <a:gd name="T15" fmla="*/ 138 h 256"/>
                <a:gd name="T16" fmla="*/ 223 w 253"/>
                <a:gd name="T17" fmla="*/ 167 h 256"/>
                <a:gd name="T18" fmla="*/ 217 w 253"/>
                <a:gd name="T19" fmla="*/ 193 h 256"/>
                <a:gd name="T20" fmla="*/ 203 w 253"/>
                <a:gd name="T21" fmla="*/ 216 h 256"/>
                <a:gd name="T22" fmla="*/ 185 w 253"/>
                <a:gd name="T23" fmla="*/ 235 h 256"/>
                <a:gd name="T24" fmla="*/ 162 w 253"/>
                <a:gd name="T25" fmla="*/ 248 h 256"/>
                <a:gd name="T26" fmla="*/ 135 w 253"/>
                <a:gd name="T27" fmla="*/ 255 h 256"/>
                <a:gd name="T28" fmla="*/ 107 w 253"/>
                <a:gd name="T29" fmla="*/ 255 h 256"/>
                <a:gd name="T30" fmla="*/ 80 w 253"/>
                <a:gd name="T31" fmla="*/ 248 h 256"/>
                <a:gd name="T32" fmla="*/ 56 w 253"/>
                <a:gd name="T33" fmla="*/ 235 h 256"/>
                <a:gd name="T34" fmla="*/ 54 w 253"/>
                <a:gd name="T35" fmla="*/ 231 h 256"/>
                <a:gd name="T36" fmla="*/ 31 w 253"/>
                <a:gd name="T37" fmla="*/ 210 h 256"/>
                <a:gd name="T38" fmla="*/ 13 w 253"/>
                <a:gd name="T39" fmla="*/ 186 h 256"/>
                <a:gd name="T40" fmla="*/ 2 w 253"/>
                <a:gd name="T41" fmla="*/ 156 h 256"/>
                <a:gd name="T42" fmla="*/ 0 w 253"/>
                <a:gd name="T43" fmla="*/ 126 h 256"/>
                <a:gd name="T44" fmla="*/ 2 w 253"/>
                <a:gd name="T45" fmla="*/ 97 h 256"/>
                <a:gd name="T46" fmla="*/ 13 w 253"/>
                <a:gd name="T47" fmla="*/ 69 h 256"/>
                <a:gd name="T48" fmla="*/ 31 w 253"/>
                <a:gd name="T49" fmla="*/ 43 h 256"/>
                <a:gd name="T50" fmla="*/ 54 w 253"/>
                <a:gd name="T51" fmla="*/ 21 h 256"/>
                <a:gd name="T52" fmla="*/ 80 w 253"/>
                <a:gd name="T53" fmla="*/ 6 h 256"/>
                <a:gd name="T54" fmla="*/ 111 w 253"/>
                <a:gd name="T55" fmla="*/ 0 h 256"/>
                <a:gd name="T56" fmla="*/ 141 w 253"/>
                <a:gd name="T57" fmla="*/ 0 h 256"/>
                <a:gd name="T58" fmla="*/ 170 w 253"/>
                <a:gd name="T59" fmla="*/ 6 h 256"/>
                <a:gd name="T60" fmla="*/ 199 w 253"/>
                <a:gd name="T61" fmla="*/ 18 h 256"/>
                <a:gd name="T62" fmla="*/ 228 w 253"/>
                <a:gd name="T63" fmla="*/ 39 h 25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53"/>
                <a:gd name="T97" fmla="*/ 0 h 256"/>
                <a:gd name="T98" fmla="*/ 253 w 253"/>
                <a:gd name="T99" fmla="*/ 256 h 25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53" h="256">
                  <a:moveTo>
                    <a:pt x="228" y="39"/>
                  </a:moveTo>
                  <a:lnTo>
                    <a:pt x="234" y="45"/>
                  </a:lnTo>
                  <a:lnTo>
                    <a:pt x="246" y="61"/>
                  </a:lnTo>
                  <a:lnTo>
                    <a:pt x="252" y="81"/>
                  </a:lnTo>
                  <a:lnTo>
                    <a:pt x="250" y="101"/>
                  </a:lnTo>
                  <a:lnTo>
                    <a:pt x="240" y="120"/>
                  </a:lnTo>
                  <a:lnTo>
                    <a:pt x="226" y="135"/>
                  </a:lnTo>
                  <a:lnTo>
                    <a:pt x="223" y="138"/>
                  </a:lnTo>
                  <a:lnTo>
                    <a:pt x="223" y="167"/>
                  </a:lnTo>
                  <a:lnTo>
                    <a:pt x="217" y="193"/>
                  </a:lnTo>
                  <a:lnTo>
                    <a:pt x="203" y="216"/>
                  </a:lnTo>
                  <a:lnTo>
                    <a:pt x="185" y="235"/>
                  </a:lnTo>
                  <a:lnTo>
                    <a:pt x="162" y="248"/>
                  </a:lnTo>
                  <a:lnTo>
                    <a:pt x="135" y="255"/>
                  </a:lnTo>
                  <a:lnTo>
                    <a:pt x="107" y="255"/>
                  </a:lnTo>
                  <a:lnTo>
                    <a:pt x="80" y="248"/>
                  </a:lnTo>
                  <a:lnTo>
                    <a:pt x="56" y="235"/>
                  </a:lnTo>
                  <a:lnTo>
                    <a:pt x="54" y="231"/>
                  </a:lnTo>
                  <a:lnTo>
                    <a:pt x="31" y="210"/>
                  </a:lnTo>
                  <a:lnTo>
                    <a:pt x="13" y="186"/>
                  </a:lnTo>
                  <a:lnTo>
                    <a:pt x="2" y="156"/>
                  </a:lnTo>
                  <a:lnTo>
                    <a:pt x="0" y="126"/>
                  </a:lnTo>
                  <a:lnTo>
                    <a:pt x="2" y="97"/>
                  </a:lnTo>
                  <a:lnTo>
                    <a:pt x="13" y="69"/>
                  </a:lnTo>
                  <a:lnTo>
                    <a:pt x="31" y="43"/>
                  </a:lnTo>
                  <a:lnTo>
                    <a:pt x="54" y="21"/>
                  </a:lnTo>
                  <a:lnTo>
                    <a:pt x="80" y="6"/>
                  </a:lnTo>
                  <a:lnTo>
                    <a:pt x="111" y="0"/>
                  </a:lnTo>
                  <a:lnTo>
                    <a:pt x="141" y="0"/>
                  </a:lnTo>
                  <a:lnTo>
                    <a:pt x="170" y="6"/>
                  </a:lnTo>
                  <a:lnTo>
                    <a:pt x="199" y="18"/>
                  </a:lnTo>
                  <a:lnTo>
                    <a:pt x="228" y="39"/>
                  </a:lnTo>
                </a:path>
              </a:pathLst>
            </a:custGeom>
            <a:solidFill>
              <a:srgbClr val="CCFFCC"/>
            </a:solidFill>
            <a:ln w="12700" cap="rnd">
              <a:solidFill>
                <a:srgbClr val="000000"/>
              </a:solidFill>
              <a:round/>
              <a:headEnd/>
              <a:tailEnd/>
            </a:ln>
          </p:spPr>
          <p:txBody>
            <a:bodyPr/>
            <a:lstStyle/>
            <a:p>
              <a:endParaRPr lang="en-US" dirty="0"/>
            </a:p>
          </p:txBody>
        </p:sp>
        <p:sp>
          <p:nvSpPr>
            <p:cNvPr id="7176" name="Freeform 11"/>
            <p:cNvSpPr>
              <a:spLocks/>
            </p:cNvSpPr>
            <p:nvPr/>
          </p:nvSpPr>
          <p:spPr bwMode="auto">
            <a:xfrm>
              <a:off x="2688" y="960"/>
              <a:ext cx="3025" cy="1825"/>
            </a:xfrm>
            <a:custGeom>
              <a:avLst/>
              <a:gdLst>
                <a:gd name="T0" fmla="*/ 3007 w 3025"/>
                <a:gd name="T1" fmla="*/ 10 h 2257"/>
                <a:gd name="T2" fmla="*/ 2998 w 3025"/>
                <a:gd name="T3" fmla="*/ 11 h 2257"/>
                <a:gd name="T4" fmla="*/ 2848 w 3025"/>
                <a:gd name="T5" fmla="*/ 12 h 2257"/>
                <a:gd name="T6" fmla="*/ 2741 w 3025"/>
                <a:gd name="T7" fmla="*/ 12 h 2257"/>
                <a:gd name="T8" fmla="*/ 2757 w 3025"/>
                <a:gd name="T9" fmla="*/ 14 h 2257"/>
                <a:gd name="T10" fmla="*/ 2625 w 3025"/>
                <a:gd name="T11" fmla="*/ 15 h 2257"/>
                <a:gd name="T12" fmla="*/ 2439 w 3025"/>
                <a:gd name="T13" fmla="*/ 15 h 2257"/>
                <a:gd name="T14" fmla="*/ 2382 w 3025"/>
                <a:gd name="T15" fmla="*/ 15 h 2257"/>
                <a:gd name="T16" fmla="*/ 2308 w 3025"/>
                <a:gd name="T17" fmla="*/ 15 h 2257"/>
                <a:gd name="T18" fmla="*/ 2127 w 3025"/>
                <a:gd name="T19" fmla="*/ 16 h 2257"/>
                <a:gd name="T20" fmla="*/ 1973 w 3025"/>
                <a:gd name="T21" fmla="*/ 15 h 2257"/>
                <a:gd name="T22" fmla="*/ 1938 w 3025"/>
                <a:gd name="T23" fmla="*/ 15 h 2257"/>
                <a:gd name="T24" fmla="*/ 1805 w 3025"/>
                <a:gd name="T25" fmla="*/ 17 h 2257"/>
                <a:gd name="T26" fmla="*/ 1619 w 3025"/>
                <a:gd name="T27" fmla="*/ 17 h 2257"/>
                <a:gd name="T28" fmla="*/ 1514 w 3025"/>
                <a:gd name="T29" fmla="*/ 15 h 2257"/>
                <a:gd name="T30" fmla="*/ 1463 w 3025"/>
                <a:gd name="T31" fmla="*/ 17 h 2257"/>
                <a:gd name="T32" fmla="*/ 1297 w 3025"/>
                <a:gd name="T33" fmla="*/ 17 h 2257"/>
                <a:gd name="T34" fmla="*/ 1125 w 3025"/>
                <a:gd name="T35" fmla="*/ 17 h 2257"/>
                <a:gd name="T36" fmla="*/ 1072 w 3025"/>
                <a:gd name="T37" fmla="*/ 15 h 2257"/>
                <a:gd name="T38" fmla="*/ 971 w 3025"/>
                <a:gd name="T39" fmla="*/ 15 h 2257"/>
                <a:gd name="T40" fmla="*/ 781 w 3025"/>
                <a:gd name="T41" fmla="*/ 15 h 2257"/>
                <a:gd name="T42" fmla="*/ 657 w 3025"/>
                <a:gd name="T43" fmla="*/ 15 h 2257"/>
                <a:gd name="T44" fmla="*/ 644 w 3025"/>
                <a:gd name="T45" fmla="*/ 14 h 2257"/>
                <a:gd name="T46" fmla="*/ 471 w 3025"/>
                <a:gd name="T47" fmla="*/ 15 h 2257"/>
                <a:gd name="T48" fmla="*/ 306 w 3025"/>
                <a:gd name="T49" fmla="*/ 14 h 2257"/>
                <a:gd name="T50" fmla="*/ 259 w 3025"/>
                <a:gd name="T51" fmla="*/ 12 h 2257"/>
                <a:gd name="T52" fmla="*/ 252 w 3025"/>
                <a:gd name="T53" fmla="*/ 12 h 2257"/>
                <a:gd name="T54" fmla="*/ 74 w 3025"/>
                <a:gd name="T55" fmla="*/ 11 h 2257"/>
                <a:gd name="T56" fmla="*/ 0 w 3025"/>
                <a:gd name="T57" fmla="*/ 10 h 2257"/>
                <a:gd name="T58" fmla="*/ 86 w 3025"/>
                <a:gd name="T59" fmla="*/ 9 h 2257"/>
                <a:gd name="T60" fmla="*/ 87 w 3025"/>
                <a:gd name="T61" fmla="*/ 8 h 2257"/>
                <a:gd name="T62" fmla="*/ 3 w 3025"/>
                <a:gd name="T63" fmla="*/ 6 h 2257"/>
                <a:gd name="T64" fmla="*/ 75 w 3025"/>
                <a:gd name="T65" fmla="*/ 6 h 2257"/>
                <a:gd name="T66" fmla="*/ 253 w 3025"/>
                <a:gd name="T67" fmla="*/ 5 h 2257"/>
                <a:gd name="T68" fmla="*/ 262 w 3025"/>
                <a:gd name="T69" fmla="*/ 4 h 2257"/>
                <a:gd name="T70" fmla="*/ 308 w 3025"/>
                <a:gd name="T71" fmla="*/ 3 h 2257"/>
                <a:gd name="T72" fmla="*/ 475 w 3025"/>
                <a:gd name="T73" fmla="*/ 2 h 2257"/>
                <a:gd name="T74" fmla="*/ 646 w 3025"/>
                <a:gd name="T75" fmla="*/ 3 h 2257"/>
                <a:gd name="T76" fmla="*/ 657 w 3025"/>
                <a:gd name="T77" fmla="*/ 2 h 2257"/>
                <a:gd name="T78" fmla="*/ 784 w 3025"/>
                <a:gd name="T79" fmla="*/ 2 h 2257"/>
                <a:gd name="T80" fmla="*/ 973 w 3025"/>
                <a:gd name="T81" fmla="*/ 2 h 2257"/>
                <a:gd name="T82" fmla="*/ 1073 w 3025"/>
                <a:gd name="T83" fmla="*/ 2 h 2257"/>
                <a:gd name="T84" fmla="*/ 1127 w 3025"/>
                <a:gd name="T85" fmla="*/ 2 h 2257"/>
                <a:gd name="T86" fmla="*/ 1297 w 3025"/>
                <a:gd name="T87" fmla="*/ 0 h 2257"/>
                <a:gd name="T88" fmla="*/ 1464 w 3025"/>
                <a:gd name="T89" fmla="*/ 2 h 2257"/>
                <a:gd name="T90" fmla="*/ 1523 w 3025"/>
                <a:gd name="T91" fmla="*/ 2 h 2257"/>
                <a:gd name="T92" fmla="*/ 1653 w 3025"/>
                <a:gd name="T93" fmla="*/ 2 h 2257"/>
                <a:gd name="T94" fmla="*/ 1837 w 3025"/>
                <a:gd name="T95" fmla="*/ 2 h 2257"/>
                <a:gd name="T96" fmla="*/ 1947 w 3025"/>
                <a:gd name="T97" fmla="*/ 2 h 2257"/>
                <a:gd name="T98" fmla="*/ 1994 w 3025"/>
                <a:gd name="T99" fmla="*/ 2 h 2257"/>
                <a:gd name="T100" fmla="*/ 2164 w 3025"/>
                <a:gd name="T101" fmla="*/ 2 h 2257"/>
                <a:gd name="T102" fmla="*/ 2332 w 3025"/>
                <a:gd name="T103" fmla="*/ 2 h 2257"/>
                <a:gd name="T104" fmla="*/ 2377 w 3025"/>
                <a:gd name="T105" fmla="*/ 2 h 2257"/>
                <a:gd name="T106" fmla="*/ 2472 w 3025"/>
                <a:gd name="T107" fmla="*/ 2 h 2257"/>
                <a:gd name="T108" fmla="*/ 2658 w 3025"/>
                <a:gd name="T109" fmla="*/ 2 h 2257"/>
                <a:gd name="T110" fmla="*/ 2763 w 3025"/>
                <a:gd name="T111" fmla="*/ 4 h 2257"/>
                <a:gd name="T112" fmla="*/ 2715 w 3025"/>
                <a:gd name="T113" fmla="*/ 5 h 2257"/>
                <a:gd name="T114" fmla="*/ 2881 w 3025"/>
                <a:gd name="T115" fmla="*/ 5 h 2257"/>
                <a:gd name="T116" fmla="*/ 3010 w 3025"/>
                <a:gd name="T117" fmla="*/ 6 h 2257"/>
                <a:gd name="T118" fmla="*/ 2987 w 3025"/>
                <a:gd name="T119" fmla="*/ 8 h 2257"/>
                <a:gd name="T120" fmla="*/ 2860 w 3025"/>
                <a:gd name="T121" fmla="*/ 8 h 225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025"/>
                <a:gd name="T184" fmla="*/ 0 h 2257"/>
                <a:gd name="T185" fmla="*/ 3025 w 3025"/>
                <a:gd name="T186" fmla="*/ 2257 h 225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025" h="2257">
                  <a:moveTo>
                    <a:pt x="2905" y="1145"/>
                  </a:moveTo>
                  <a:lnTo>
                    <a:pt x="2939" y="1167"/>
                  </a:lnTo>
                  <a:lnTo>
                    <a:pt x="2966" y="1194"/>
                  </a:lnTo>
                  <a:lnTo>
                    <a:pt x="2990" y="1224"/>
                  </a:lnTo>
                  <a:lnTo>
                    <a:pt x="3007" y="1260"/>
                  </a:lnTo>
                  <a:lnTo>
                    <a:pt x="3019" y="1299"/>
                  </a:lnTo>
                  <a:lnTo>
                    <a:pt x="3024" y="1337"/>
                  </a:lnTo>
                  <a:lnTo>
                    <a:pt x="3021" y="1378"/>
                  </a:lnTo>
                  <a:lnTo>
                    <a:pt x="3013" y="1415"/>
                  </a:lnTo>
                  <a:lnTo>
                    <a:pt x="2998" y="1455"/>
                  </a:lnTo>
                  <a:lnTo>
                    <a:pt x="2977" y="1485"/>
                  </a:lnTo>
                  <a:lnTo>
                    <a:pt x="2950" y="1514"/>
                  </a:lnTo>
                  <a:lnTo>
                    <a:pt x="2919" y="1540"/>
                  </a:lnTo>
                  <a:lnTo>
                    <a:pt x="2883" y="1557"/>
                  </a:lnTo>
                  <a:lnTo>
                    <a:pt x="2848" y="1568"/>
                  </a:lnTo>
                  <a:lnTo>
                    <a:pt x="2810" y="1573"/>
                  </a:lnTo>
                  <a:lnTo>
                    <a:pt x="2773" y="1569"/>
                  </a:lnTo>
                  <a:lnTo>
                    <a:pt x="2736" y="1563"/>
                  </a:lnTo>
                  <a:lnTo>
                    <a:pt x="2716" y="1555"/>
                  </a:lnTo>
                  <a:lnTo>
                    <a:pt x="2741" y="1592"/>
                  </a:lnTo>
                  <a:lnTo>
                    <a:pt x="2756" y="1627"/>
                  </a:lnTo>
                  <a:lnTo>
                    <a:pt x="2765" y="1665"/>
                  </a:lnTo>
                  <a:lnTo>
                    <a:pt x="2772" y="1706"/>
                  </a:lnTo>
                  <a:lnTo>
                    <a:pt x="2765" y="1744"/>
                  </a:lnTo>
                  <a:lnTo>
                    <a:pt x="2757" y="1783"/>
                  </a:lnTo>
                  <a:lnTo>
                    <a:pt x="2741" y="1818"/>
                  </a:lnTo>
                  <a:lnTo>
                    <a:pt x="2719" y="1850"/>
                  </a:lnTo>
                  <a:lnTo>
                    <a:pt x="2690" y="1880"/>
                  </a:lnTo>
                  <a:lnTo>
                    <a:pt x="2662" y="1904"/>
                  </a:lnTo>
                  <a:lnTo>
                    <a:pt x="2625" y="1919"/>
                  </a:lnTo>
                  <a:lnTo>
                    <a:pt x="2591" y="1932"/>
                  </a:lnTo>
                  <a:lnTo>
                    <a:pt x="2552" y="1933"/>
                  </a:lnTo>
                  <a:lnTo>
                    <a:pt x="2511" y="1928"/>
                  </a:lnTo>
                  <a:lnTo>
                    <a:pt x="2476" y="1919"/>
                  </a:lnTo>
                  <a:lnTo>
                    <a:pt x="2439" y="1904"/>
                  </a:lnTo>
                  <a:lnTo>
                    <a:pt x="2406" y="1879"/>
                  </a:lnTo>
                  <a:lnTo>
                    <a:pt x="2379" y="1854"/>
                  </a:lnTo>
                  <a:lnTo>
                    <a:pt x="2368" y="1840"/>
                  </a:lnTo>
                  <a:lnTo>
                    <a:pt x="2378" y="1879"/>
                  </a:lnTo>
                  <a:lnTo>
                    <a:pt x="2382" y="1919"/>
                  </a:lnTo>
                  <a:lnTo>
                    <a:pt x="2378" y="1958"/>
                  </a:lnTo>
                  <a:lnTo>
                    <a:pt x="2368" y="1998"/>
                  </a:lnTo>
                  <a:lnTo>
                    <a:pt x="2356" y="2032"/>
                  </a:lnTo>
                  <a:lnTo>
                    <a:pt x="2334" y="2068"/>
                  </a:lnTo>
                  <a:lnTo>
                    <a:pt x="2308" y="2094"/>
                  </a:lnTo>
                  <a:lnTo>
                    <a:pt x="2274" y="2117"/>
                  </a:lnTo>
                  <a:lnTo>
                    <a:pt x="2242" y="2136"/>
                  </a:lnTo>
                  <a:lnTo>
                    <a:pt x="2204" y="2147"/>
                  </a:lnTo>
                  <a:lnTo>
                    <a:pt x="2167" y="2149"/>
                  </a:lnTo>
                  <a:lnTo>
                    <a:pt x="2127" y="2149"/>
                  </a:lnTo>
                  <a:lnTo>
                    <a:pt x="2091" y="2140"/>
                  </a:lnTo>
                  <a:lnTo>
                    <a:pt x="2054" y="2124"/>
                  </a:lnTo>
                  <a:lnTo>
                    <a:pt x="2023" y="2100"/>
                  </a:lnTo>
                  <a:lnTo>
                    <a:pt x="1995" y="2071"/>
                  </a:lnTo>
                  <a:lnTo>
                    <a:pt x="1973" y="2036"/>
                  </a:lnTo>
                  <a:lnTo>
                    <a:pt x="1962" y="2014"/>
                  </a:lnTo>
                  <a:lnTo>
                    <a:pt x="1953" y="1994"/>
                  </a:lnTo>
                  <a:lnTo>
                    <a:pt x="1953" y="2030"/>
                  </a:lnTo>
                  <a:lnTo>
                    <a:pt x="1950" y="2070"/>
                  </a:lnTo>
                  <a:lnTo>
                    <a:pt x="1938" y="2108"/>
                  </a:lnTo>
                  <a:lnTo>
                    <a:pt x="1922" y="2143"/>
                  </a:lnTo>
                  <a:lnTo>
                    <a:pt x="1900" y="2176"/>
                  </a:lnTo>
                  <a:lnTo>
                    <a:pt x="1872" y="2204"/>
                  </a:lnTo>
                  <a:lnTo>
                    <a:pt x="1840" y="2226"/>
                  </a:lnTo>
                  <a:lnTo>
                    <a:pt x="1805" y="2243"/>
                  </a:lnTo>
                  <a:lnTo>
                    <a:pt x="1768" y="2251"/>
                  </a:lnTo>
                  <a:lnTo>
                    <a:pt x="1727" y="2256"/>
                  </a:lnTo>
                  <a:lnTo>
                    <a:pt x="1691" y="2250"/>
                  </a:lnTo>
                  <a:lnTo>
                    <a:pt x="1654" y="2241"/>
                  </a:lnTo>
                  <a:lnTo>
                    <a:pt x="1619" y="2223"/>
                  </a:lnTo>
                  <a:lnTo>
                    <a:pt x="1588" y="2198"/>
                  </a:lnTo>
                  <a:lnTo>
                    <a:pt x="1562" y="2170"/>
                  </a:lnTo>
                  <a:lnTo>
                    <a:pt x="1540" y="2137"/>
                  </a:lnTo>
                  <a:lnTo>
                    <a:pt x="1523" y="2100"/>
                  </a:lnTo>
                  <a:lnTo>
                    <a:pt x="1514" y="2062"/>
                  </a:lnTo>
                  <a:lnTo>
                    <a:pt x="1512" y="2006"/>
                  </a:lnTo>
                  <a:lnTo>
                    <a:pt x="1508" y="2059"/>
                  </a:lnTo>
                  <a:lnTo>
                    <a:pt x="1500" y="2096"/>
                  </a:lnTo>
                  <a:lnTo>
                    <a:pt x="1485" y="2134"/>
                  </a:lnTo>
                  <a:lnTo>
                    <a:pt x="1463" y="2166"/>
                  </a:lnTo>
                  <a:lnTo>
                    <a:pt x="1436" y="2194"/>
                  </a:lnTo>
                  <a:lnTo>
                    <a:pt x="1406" y="2219"/>
                  </a:lnTo>
                  <a:lnTo>
                    <a:pt x="1370" y="2239"/>
                  </a:lnTo>
                  <a:lnTo>
                    <a:pt x="1332" y="2247"/>
                  </a:lnTo>
                  <a:lnTo>
                    <a:pt x="1297" y="2251"/>
                  </a:lnTo>
                  <a:lnTo>
                    <a:pt x="1256" y="2249"/>
                  </a:lnTo>
                  <a:lnTo>
                    <a:pt x="1220" y="2239"/>
                  </a:lnTo>
                  <a:lnTo>
                    <a:pt x="1183" y="2223"/>
                  </a:lnTo>
                  <a:lnTo>
                    <a:pt x="1152" y="2202"/>
                  </a:lnTo>
                  <a:lnTo>
                    <a:pt x="1125" y="2171"/>
                  </a:lnTo>
                  <a:lnTo>
                    <a:pt x="1102" y="2141"/>
                  </a:lnTo>
                  <a:lnTo>
                    <a:pt x="1085" y="2105"/>
                  </a:lnTo>
                  <a:lnTo>
                    <a:pt x="1075" y="2065"/>
                  </a:lnTo>
                  <a:lnTo>
                    <a:pt x="1072" y="2026"/>
                  </a:lnTo>
                  <a:lnTo>
                    <a:pt x="1072" y="1989"/>
                  </a:lnTo>
                  <a:lnTo>
                    <a:pt x="1063" y="2010"/>
                  </a:lnTo>
                  <a:lnTo>
                    <a:pt x="1050" y="2034"/>
                  </a:lnTo>
                  <a:lnTo>
                    <a:pt x="1029" y="2068"/>
                  </a:lnTo>
                  <a:lnTo>
                    <a:pt x="1001" y="2096"/>
                  </a:lnTo>
                  <a:lnTo>
                    <a:pt x="971" y="2119"/>
                  </a:lnTo>
                  <a:lnTo>
                    <a:pt x="933" y="2136"/>
                  </a:lnTo>
                  <a:lnTo>
                    <a:pt x="897" y="2147"/>
                  </a:lnTo>
                  <a:lnTo>
                    <a:pt x="858" y="2147"/>
                  </a:lnTo>
                  <a:lnTo>
                    <a:pt x="821" y="2142"/>
                  </a:lnTo>
                  <a:lnTo>
                    <a:pt x="781" y="2131"/>
                  </a:lnTo>
                  <a:lnTo>
                    <a:pt x="750" y="2113"/>
                  </a:lnTo>
                  <a:lnTo>
                    <a:pt x="716" y="2089"/>
                  </a:lnTo>
                  <a:lnTo>
                    <a:pt x="691" y="2063"/>
                  </a:lnTo>
                  <a:lnTo>
                    <a:pt x="669" y="2027"/>
                  </a:lnTo>
                  <a:lnTo>
                    <a:pt x="657" y="1994"/>
                  </a:lnTo>
                  <a:lnTo>
                    <a:pt x="646" y="1955"/>
                  </a:lnTo>
                  <a:lnTo>
                    <a:pt x="642" y="1915"/>
                  </a:lnTo>
                  <a:lnTo>
                    <a:pt x="646" y="1873"/>
                  </a:lnTo>
                  <a:lnTo>
                    <a:pt x="657" y="1836"/>
                  </a:lnTo>
                  <a:lnTo>
                    <a:pt x="644" y="1850"/>
                  </a:lnTo>
                  <a:lnTo>
                    <a:pt x="618" y="1873"/>
                  </a:lnTo>
                  <a:lnTo>
                    <a:pt x="586" y="1899"/>
                  </a:lnTo>
                  <a:lnTo>
                    <a:pt x="549" y="1915"/>
                  </a:lnTo>
                  <a:lnTo>
                    <a:pt x="514" y="1925"/>
                  </a:lnTo>
                  <a:lnTo>
                    <a:pt x="471" y="1932"/>
                  </a:lnTo>
                  <a:lnTo>
                    <a:pt x="434" y="1928"/>
                  </a:lnTo>
                  <a:lnTo>
                    <a:pt x="400" y="1915"/>
                  </a:lnTo>
                  <a:lnTo>
                    <a:pt x="363" y="1899"/>
                  </a:lnTo>
                  <a:lnTo>
                    <a:pt x="333" y="1877"/>
                  </a:lnTo>
                  <a:lnTo>
                    <a:pt x="306" y="1845"/>
                  </a:lnTo>
                  <a:lnTo>
                    <a:pt x="281" y="1815"/>
                  </a:lnTo>
                  <a:lnTo>
                    <a:pt x="267" y="1779"/>
                  </a:lnTo>
                  <a:lnTo>
                    <a:pt x="259" y="1742"/>
                  </a:lnTo>
                  <a:lnTo>
                    <a:pt x="253" y="1701"/>
                  </a:lnTo>
                  <a:lnTo>
                    <a:pt x="259" y="1662"/>
                  </a:lnTo>
                  <a:lnTo>
                    <a:pt x="268" y="1622"/>
                  </a:lnTo>
                  <a:lnTo>
                    <a:pt x="283" y="1586"/>
                  </a:lnTo>
                  <a:lnTo>
                    <a:pt x="308" y="1550"/>
                  </a:lnTo>
                  <a:lnTo>
                    <a:pt x="289" y="1557"/>
                  </a:lnTo>
                  <a:lnTo>
                    <a:pt x="252" y="1565"/>
                  </a:lnTo>
                  <a:lnTo>
                    <a:pt x="214" y="1569"/>
                  </a:lnTo>
                  <a:lnTo>
                    <a:pt x="175" y="1564"/>
                  </a:lnTo>
                  <a:lnTo>
                    <a:pt x="140" y="1555"/>
                  </a:lnTo>
                  <a:lnTo>
                    <a:pt x="105" y="1538"/>
                  </a:lnTo>
                  <a:lnTo>
                    <a:pt x="74" y="1510"/>
                  </a:lnTo>
                  <a:lnTo>
                    <a:pt x="48" y="1482"/>
                  </a:lnTo>
                  <a:lnTo>
                    <a:pt x="26" y="1450"/>
                  </a:lnTo>
                  <a:lnTo>
                    <a:pt x="11" y="1413"/>
                  </a:lnTo>
                  <a:lnTo>
                    <a:pt x="3" y="1374"/>
                  </a:lnTo>
                  <a:lnTo>
                    <a:pt x="0" y="1334"/>
                  </a:lnTo>
                  <a:lnTo>
                    <a:pt x="6" y="1294"/>
                  </a:lnTo>
                  <a:lnTo>
                    <a:pt x="17" y="1258"/>
                  </a:lnTo>
                  <a:lnTo>
                    <a:pt x="34" y="1222"/>
                  </a:lnTo>
                  <a:lnTo>
                    <a:pt x="59" y="1189"/>
                  </a:lnTo>
                  <a:lnTo>
                    <a:pt x="86" y="1163"/>
                  </a:lnTo>
                  <a:lnTo>
                    <a:pt x="118" y="1141"/>
                  </a:lnTo>
                  <a:lnTo>
                    <a:pt x="142" y="1133"/>
                  </a:lnTo>
                  <a:lnTo>
                    <a:pt x="165" y="1128"/>
                  </a:lnTo>
                  <a:lnTo>
                    <a:pt x="120" y="1111"/>
                  </a:lnTo>
                  <a:lnTo>
                    <a:pt x="87" y="1089"/>
                  </a:lnTo>
                  <a:lnTo>
                    <a:pt x="61" y="1062"/>
                  </a:lnTo>
                  <a:lnTo>
                    <a:pt x="37" y="1032"/>
                  </a:lnTo>
                  <a:lnTo>
                    <a:pt x="20" y="997"/>
                  </a:lnTo>
                  <a:lnTo>
                    <a:pt x="8" y="958"/>
                  </a:lnTo>
                  <a:lnTo>
                    <a:pt x="3" y="918"/>
                  </a:lnTo>
                  <a:lnTo>
                    <a:pt x="4" y="878"/>
                  </a:lnTo>
                  <a:lnTo>
                    <a:pt x="14" y="841"/>
                  </a:lnTo>
                  <a:lnTo>
                    <a:pt x="27" y="803"/>
                  </a:lnTo>
                  <a:lnTo>
                    <a:pt x="49" y="770"/>
                  </a:lnTo>
                  <a:lnTo>
                    <a:pt x="75" y="743"/>
                  </a:lnTo>
                  <a:lnTo>
                    <a:pt x="108" y="716"/>
                  </a:lnTo>
                  <a:lnTo>
                    <a:pt x="142" y="698"/>
                  </a:lnTo>
                  <a:lnTo>
                    <a:pt x="177" y="689"/>
                  </a:lnTo>
                  <a:lnTo>
                    <a:pt x="217" y="685"/>
                  </a:lnTo>
                  <a:lnTo>
                    <a:pt x="253" y="687"/>
                  </a:lnTo>
                  <a:lnTo>
                    <a:pt x="290" y="695"/>
                  </a:lnTo>
                  <a:lnTo>
                    <a:pt x="310" y="703"/>
                  </a:lnTo>
                  <a:lnTo>
                    <a:pt x="285" y="666"/>
                  </a:lnTo>
                  <a:lnTo>
                    <a:pt x="270" y="630"/>
                  </a:lnTo>
                  <a:lnTo>
                    <a:pt x="262" y="591"/>
                  </a:lnTo>
                  <a:lnTo>
                    <a:pt x="256" y="550"/>
                  </a:lnTo>
                  <a:lnTo>
                    <a:pt x="262" y="512"/>
                  </a:lnTo>
                  <a:lnTo>
                    <a:pt x="268" y="472"/>
                  </a:lnTo>
                  <a:lnTo>
                    <a:pt x="283" y="439"/>
                  </a:lnTo>
                  <a:lnTo>
                    <a:pt x="308" y="406"/>
                  </a:lnTo>
                  <a:lnTo>
                    <a:pt x="334" y="376"/>
                  </a:lnTo>
                  <a:lnTo>
                    <a:pt x="366" y="353"/>
                  </a:lnTo>
                  <a:lnTo>
                    <a:pt x="400" y="339"/>
                  </a:lnTo>
                  <a:lnTo>
                    <a:pt x="436" y="325"/>
                  </a:lnTo>
                  <a:lnTo>
                    <a:pt x="475" y="322"/>
                  </a:lnTo>
                  <a:lnTo>
                    <a:pt x="516" y="327"/>
                  </a:lnTo>
                  <a:lnTo>
                    <a:pt x="552" y="339"/>
                  </a:lnTo>
                  <a:lnTo>
                    <a:pt x="586" y="353"/>
                  </a:lnTo>
                  <a:lnTo>
                    <a:pt x="619" y="379"/>
                  </a:lnTo>
                  <a:lnTo>
                    <a:pt x="646" y="403"/>
                  </a:lnTo>
                  <a:lnTo>
                    <a:pt x="657" y="416"/>
                  </a:lnTo>
                  <a:lnTo>
                    <a:pt x="647" y="379"/>
                  </a:lnTo>
                  <a:lnTo>
                    <a:pt x="644" y="339"/>
                  </a:lnTo>
                  <a:lnTo>
                    <a:pt x="647" y="298"/>
                  </a:lnTo>
                  <a:lnTo>
                    <a:pt x="657" y="259"/>
                  </a:lnTo>
                  <a:lnTo>
                    <a:pt x="670" y="225"/>
                  </a:lnTo>
                  <a:lnTo>
                    <a:pt x="691" y="189"/>
                  </a:lnTo>
                  <a:lnTo>
                    <a:pt x="717" y="162"/>
                  </a:lnTo>
                  <a:lnTo>
                    <a:pt x="751" y="138"/>
                  </a:lnTo>
                  <a:lnTo>
                    <a:pt x="784" y="121"/>
                  </a:lnTo>
                  <a:lnTo>
                    <a:pt x="822" y="110"/>
                  </a:lnTo>
                  <a:lnTo>
                    <a:pt x="859" y="106"/>
                  </a:lnTo>
                  <a:lnTo>
                    <a:pt x="899" y="106"/>
                  </a:lnTo>
                  <a:lnTo>
                    <a:pt x="936" y="117"/>
                  </a:lnTo>
                  <a:lnTo>
                    <a:pt x="973" y="133"/>
                  </a:lnTo>
                  <a:lnTo>
                    <a:pt x="1003" y="155"/>
                  </a:lnTo>
                  <a:lnTo>
                    <a:pt x="1031" y="185"/>
                  </a:lnTo>
                  <a:lnTo>
                    <a:pt x="1053" y="220"/>
                  </a:lnTo>
                  <a:lnTo>
                    <a:pt x="1064" y="243"/>
                  </a:lnTo>
                  <a:lnTo>
                    <a:pt x="1073" y="262"/>
                  </a:lnTo>
                  <a:lnTo>
                    <a:pt x="1073" y="226"/>
                  </a:lnTo>
                  <a:lnTo>
                    <a:pt x="1076" y="187"/>
                  </a:lnTo>
                  <a:lnTo>
                    <a:pt x="1088" y="148"/>
                  </a:lnTo>
                  <a:lnTo>
                    <a:pt x="1105" y="113"/>
                  </a:lnTo>
                  <a:lnTo>
                    <a:pt x="1127" y="82"/>
                  </a:lnTo>
                  <a:lnTo>
                    <a:pt x="1154" y="52"/>
                  </a:lnTo>
                  <a:lnTo>
                    <a:pt x="1186" y="29"/>
                  </a:lnTo>
                  <a:lnTo>
                    <a:pt x="1221" y="13"/>
                  </a:lnTo>
                  <a:lnTo>
                    <a:pt x="1259" y="5"/>
                  </a:lnTo>
                  <a:lnTo>
                    <a:pt x="1297" y="0"/>
                  </a:lnTo>
                  <a:lnTo>
                    <a:pt x="1335" y="6"/>
                  </a:lnTo>
                  <a:lnTo>
                    <a:pt x="1372" y="16"/>
                  </a:lnTo>
                  <a:lnTo>
                    <a:pt x="1407" y="33"/>
                  </a:lnTo>
                  <a:lnTo>
                    <a:pt x="1439" y="57"/>
                  </a:lnTo>
                  <a:lnTo>
                    <a:pt x="1464" y="87"/>
                  </a:lnTo>
                  <a:lnTo>
                    <a:pt x="1486" y="118"/>
                  </a:lnTo>
                  <a:lnTo>
                    <a:pt x="1502" y="155"/>
                  </a:lnTo>
                  <a:lnTo>
                    <a:pt x="1512" y="195"/>
                  </a:lnTo>
                  <a:lnTo>
                    <a:pt x="1514" y="218"/>
                  </a:lnTo>
                  <a:lnTo>
                    <a:pt x="1523" y="160"/>
                  </a:lnTo>
                  <a:lnTo>
                    <a:pt x="1538" y="123"/>
                  </a:lnTo>
                  <a:lnTo>
                    <a:pt x="1560" y="91"/>
                  </a:lnTo>
                  <a:lnTo>
                    <a:pt x="1586" y="63"/>
                  </a:lnTo>
                  <a:lnTo>
                    <a:pt x="1617" y="36"/>
                  </a:lnTo>
                  <a:lnTo>
                    <a:pt x="1653" y="18"/>
                  </a:lnTo>
                  <a:lnTo>
                    <a:pt x="1689" y="10"/>
                  </a:lnTo>
                  <a:lnTo>
                    <a:pt x="1727" y="5"/>
                  </a:lnTo>
                  <a:lnTo>
                    <a:pt x="1765" y="8"/>
                  </a:lnTo>
                  <a:lnTo>
                    <a:pt x="1803" y="17"/>
                  </a:lnTo>
                  <a:lnTo>
                    <a:pt x="1837" y="33"/>
                  </a:lnTo>
                  <a:lnTo>
                    <a:pt x="1870" y="57"/>
                  </a:lnTo>
                  <a:lnTo>
                    <a:pt x="1898" y="85"/>
                  </a:lnTo>
                  <a:lnTo>
                    <a:pt x="1919" y="117"/>
                  </a:lnTo>
                  <a:lnTo>
                    <a:pt x="1937" y="152"/>
                  </a:lnTo>
                  <a:lnTo>
                    <a:pt x="1947" y="190"/>
                  </a:lnTo>
                  <a:lnTo>
                    <a:pt x="1951" y="232"/>
                  </a:lnTo>
                  <a:lnTo>
                    <a:pt x="1951" y="268"/>
                  </a:lnTo>
                  <a:lnTo>
                    <a:pt x="1961" y="245"/>
                  </a:lnTo>
                  <a:lnTo>
                    <a:pt x="1971" y="223"/>
                  </a:lnTo>
                  <a:lnTo>
                    <a:pt x="1994" y="189"/>
                  </a:lnTo>
                  <a:lnTo>
                    <a:pt x="2022" y="160"/>
                  </a:lnTo>
                  <a:lnTo>
                    <a:pt x="2051" y="137"/>
                  </a:lnTo>
                  <a:lnTo>
                    <a:pt x="2089" y="121"/>
                  </a:lnTo>
                  <a:lnTo>
                    <a:pt x="2126" y="110"/>
                  </a:lnTo>
                  <a:lnTo>
                    <a:pt x="2164" y="110"/>
                  </a:lnTo>
                  <a:lnTo>
                    <a:pt x="2203" y="114"/>
                  </a:lnTo>
                  <a:lnTo>
                    <a:pt x="2240" y="125"/>
                  </a:lnTo>
                  <a:lnTo>
                    <a:pt x="2273" y="143"/>
                  </a:lnTo>
                  <a:lnTo>
                    <a:pt x="2307" y="166"/>
                  </a:lnTo>
                  <a:lnTo>
                    <a:pt x="2332" y="192"/>
                  </a:lnTo>
                  <a:lnTo>
                    <a:pt x="2355" y="229"/>
                  </a:lnTo>
                  <a:lnTo>
                    <a:pt x="2367" y="262"/>
                  </a:lnTo>
                  <a:lnTo>
                    <a:pt x="2377" y="302"/>
                  </a:lnTo>
                  <a:lnTo>
                    <a:pt x="2379" y="341"/>
                  </a:lnTo>
                  <a:lnTo>
                    <a:pt x="2377" y="381"/>
                  </a:lnTo>
                  <a:lnTo>
                    <a:pt x="2367" y="422"/>
                  </a:lnTo>
                  <a:lnTo>
                    <a:pt x="2378" y="406"/>
                  </a:lnTo>
                  <a:lnTo>
                    <a:pt x="2404" y="381"/>
                  </a:lnTo>
                  <a:lnTo>
                    <a:pt x="2437" y="357"/>
                  </a:lnTo>
                  <a:lnTo>
                    <a:pt x="2472" y="341"/>
                  </a:lnTo>
                  <a:lnTo>
                    <a:pt x="2508" y="333"/>
                  </a:lnTo>
                  <a:lnTo>
                    <a:pt x="2550" y="325"/>
                  </a:lnTo>
                  <a:lnTo>
                    <a:pt x="2588" y="327"/>
                  </a:lnTo>
                  <a:lnTo>
                    <a:pt x="2623" y="341"/>
                  </a:lnTo>
                  <a:lnTo>
                    <a:pt x="2658" y="357"/>
                  </a:lnTo>
                  <a:lnTo>
                    <a:pt x="2689" y="380"/>
                  </a:lnTo>
                  <a:lnTo>
                    <a:pt x="2716" y="411"/>
                  </a:lnTo>
                  <a:lnTo>
                    <a:pt x="2741" y="441"/>
                  </a:lnTo>
                  <a:lnTo>
                    <a:pt x="2756" y="476"/>
                  </a:lnTo>
                  <a:lnTo>
                    <a:pt x="2763" y="516"/>
                  </a:lnTo>
                  <a:lnTo>
                    <a:pt x="2768" y="555"/>
                  </a:lnTo>
                  <a:lnTo>
                    <a:pt x="2763" y="595"/>
                  </a:lnTo>
                  <a:lnTo>
                    <a:pt x="2754" y="634"/>
                  </a:lnTo>
                  <a:lnTo>
                    <a:pt x="2739" y="670"/>
                  </a:lnTo>
                  <a:lnTo>
                    <a:pt x="2715" y="707"/>
                  </a:lnTo>
                  <a:lnTo>
                    <a:pt x="2733" y="698"/>
                  </a:lnTo>
                  <a:lnTo>
                    <a:pt x="2772" y="691"/>
                  </a:lnTo>
                  <a:lnTo>
                    <a:pt x="2808" y="687"/>
                  </a:lnTo>
                  <a:lnTo>
                    <a:pt x="2846" y="692"/>
                  </a:lnTo>
                  <a:lnTo>
                    <a:pt x="2881" y="703"/>
                  </a:lnTo>
                  <a:lnTo>
                    <a:pt x="2917" y="719"/>
                  </a:lnTo>
                  <a:lnTo>
                    <a:pt x="2948" y="747"/>
                  </a:lnTo>
                  <a:lnTo>
                    <a:pt x="2975" y="775"/>
                  </a:lnTo>
                  <a:lnTo>
                    <a:pt x="2997" y="807"/>
                  </a:lnTo>
                  <a:lnTo>
                    <a:pt x="3010" y="845"/>
                  </a:lnTo>
                  <a:lnTo>
                    <a:pt x="3019" y="883"/>
                  </a:lnTo>
                  <a:lnTo>
                    <a:pt x="3021" y="923"/>
                  </a:lnTo>
                  <a:lnTo>
                    <a:pt x="3016" y="961"/>
                  </a:lnTo>
                  <a:lnTo>
                    <a:pt x="3005" y="1000"/>
                  </a:lnTo>
                  <a:lnTo>
                    <a:pt x="2987" y="1036"/>
                  </a:lnTo>
                  <a:lnTo>
                    <a:pt x="2964" y="1068"/>
                  </a:lnTo>
                  <a:lnTo>
                    <a:pt x="2937" y="1093"/>
                  </a:lnTo>
                  <a:lnTo>
                    <a:pt x="2904" y="1115"/>
                  </a:lnTo>
                  <a:lnTo>
                    <a:pt x="2881" y="1123"/>
                  </a:lnTo>
                  <a:lnTo>
                    <a:pt x="2860" y="1128"/>
                  </a:lnTo>
                  <a:lnTo>
                    <a:pt x="2905" y="1145"/>
                  </a:lnTo>
                </a:path>
              </a:pathLst>
            </a:custGeom>
            <a:solidFill>
              <a:srgbClr val="CCFFCC"/>
            </a:solidFill>
            <a:ln w="12700" cap="rnd">
              <a:solidFill>
                <a:srgbClr val="000000"/>
              </a:solidFill>
              <a:round/>
              <a:headEnd/>
              <a:tailEnd/>
            </a:ln>
          </p:spPr>
          <p:txBody>
            <a:bodyPr/>
            <a:lstStyle/>
            <a:p>
              <a:endParaRPr lang="en-US" dirty="0"/>
            </a:p>
          </p:txBody>
        </p:sp>
        <p:sp>
          <p:nvSpPr>
            <p:cNvPr id="7177" name="Rectangle 12"/>
            <p:cNvSpPr>
              <a:spLocks noChangeArrowheads="1"/>
            </p:cNvSpPr>
            <p:nvPr/>
          </p:nvSpPr>
          <p:spPr bwMode="auto">
            <a:xfrm>
              <a:off x="3019" y="1313"/>
              <a:ext cx="2272" cy="1183"/>
            </a:xfrm>
            <a:prstGeom prst="rect">
              <a:avLst/>
            </a:prstGeom>
            <a:noFill/>
            <a:ln w="12700">
              <a:noFill/>
              <a:miter lim="800000"/>
              <a:headEnd/>
              <a:tailEnd/>
            </a:ln>
          </p:spPr>
          <p:txBody>
            <a:bodyPr wrap="none" lIns="90488" tIns="44450" rIns="90488" bIns="44450">
              <a:spAutoFit/>
            </a:bodyPr>
            <a:lstStyle/>
            <a:p>
              <a:pPr algn="ctr">
                <a:lnSpc>
                  <a:spcPct val="90000"/>
                </a:lnSpc>
                <a:spcBef>
                  <a:spcPct val="40000"/>
                </a:spcBef>
              </a:pPr>
              <a:r>
                <a:rPr lang="en-US" sz="2400" dirty="0"/>
                <a:t>Actual activity is above </a:t>
              </a:r>
              <a:br>
                <a:rPr lang="en-US" sz="2400" dirty="0"/>
              </a:br>
              <a:r>
                <a:rPr lang="en-US" sz="2400" dirty="0"/>
                <a:t>planned activity. </a:t>
              </a:r>
            </a:p>
            <a:p>
              <a:pPr algn="ctr">
                <a:lnSpc>
                  <a:spcPct val="90000"/>
                </a:lnSpc>
                <a:spcBef>
                  <a:spcPct val="40000"/>
                </a:spcBef>
              </a:pPr>
              <a:r>
                <a:rPr lang="en-US" sz="2400" dirty="0"/>
                <a:t>So, shouldn’t the variable</a:t>
              </a:r>
              <a:br>
                <a:rPr lang="en-US" sz="2400" dirty="0"/>
              </a:br>
              <a:r>
                <a:rPr lang="en-US" sz="2400" dirty="0"/>
                <a:t>costs be higher if actual</a:t>
              </a:r>
              <a:br>
                <a:rPr lang="en-US" sz="2400" dirty="0"/>
              </a:br>
              <a:r>
                <a:rPr lang="en-US" sz="2400" dirty="0"/>
                <a:t>activity is higher?</a:t>
              </a:r>
            </a:p>
          </p:txBody>
        </p:sp>
      </p:grpSp>
      <p:graphicFrame>
        <p:nvGraphicFramePr>
          <p:cNvPr id="7170" name="Object 2"/>
          <p:cNvGraphicFramePr>
            <a:graphicFrameLocks/>
          </p:cNvGraphicFramePr>
          <p:nvPr/>
        </p:nvGraphicFramePr>
        <p:xfrm>
          <a:off x="3352800" y="3962400"/>
          <a:ext cx="1752600" cy="2743200"/>
        </p:xfrm>
        <a:graphic>
          <a:graphicData uri="http://schemas.openxmlformats.org/presentationml/2006/ole">
            <mc:AlternateContent xmlns:mc="http://schemas.openxmlformats.org/markup-compatibility/2006">
              <mc:Choice xmlns:v="urn:schemas-microsoft-com:vml" Requires="v">
                <p:oleObj spid="_x0000_s7173" name="Clip" r:id="rId4" imgW="3848100" imgH="5478463" progId="">
                  <p:embed/>
                </p:oleObj>
              </mc:Choice>
              <mc:Fallback>
                <p:oleObj name="Clip" r:id="rId4" imgW="3848100" imgH="5478463" progId="">
                  <p:embed/>
                  <p:pic>
                    <p:nvPicPr>
                      <p:cNvPr id="0" name="Picture 4"/>
                      <p:cNvPicPr>
                        <a:picLocks noChangeArrowheads="1"/>
                      </p:cNvPicPr>
                      <p:nvPr/>
                    </p:nvPicPr>
                    <p:blipFill>
                      <a:blip r:embed="rId5">
                        <a:extLst>
                          <a:ext uri="{28A0092B-C50C-407E-A947-70E740481C1C}">
                            <a14:useLocalDpi xmlns:a14="http://schemas.microsoft.com/office/drawing/2010/main" val="0"/>
                          </a:ext>
                        </a:extLst>
                      </a:blip>
                      <a:srcRect r="1494" b="1163"/>
                      <a:stretch>
                        <a:fillRect/>
                      </a:stretch>
                    </p:blipFill>
                    <p:spPr bwMode="auto">
                      <a:xfrm>
                        <a:off x="3352800" y="3962400"/>
                        <a:ext cx="1752600" cy="2743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3" name="Rectangle 51"/>
          <p:cNvSpPr>
            <a:spLocks noGrp="1" noChangeArrowheads="1"/>
          </p:cNvSpPr>
          <p:nvPr>
            <p:ph type="title"/>
          </p:nvPr>
        </p:nvSpPr>
        <p:spPr/>
        <p:txBody>
          <a:bodyPr lIns="90488" tIns="44450" rIns="90488" bIns="44450">
            <a:normAutofit fontScale="90000"/>
          </a:bodyPr>
          <a:lstStyle/>
          <a:p>
            <a:pPr>
              <a:defRPr/>
            </a:pPr>
            <a:r>
              <a:rPr lang="en-US" dirty="0" smtClean="0"/>
              <a:t>Deficiencies of the Static Planning Budget</a:t>
            </a:r>
          </a:p>
        </p:txBody>
      </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2" presetClass="entr" presetSubtype="3" fill="hold" nodeType="afterEffect">
                                  <p:stCondLst>
                                    <p:cond delay="100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body" idx="4294967295"/>
          </p:nvPr>
        </p:nvSpPr>
        <p:spPr>
          <a:xfrm>
            <a:off x="495300" y="1752600"/>
            <a:ext cx="8077200" cy="4419600"/>
          </a:xfrm>
          <a:solidFill>
            <a:srgbClr val="CCECFF"/>
          </a:solidFill>
          <a:ln w="28575">
            <a:solidFill>
              <a:srgbClr val="3333CC"/>
            </a:solidFill>
          </a:ln>
          <a:effectLst>
            <a:outerShdw dist="71842" dir="2700000" algn="ctr" rotWithShape="0">
              <a:srgbClr val="3333CC"/>
            </a:outerShdw>
          </a:effectLst>
        </p:spPr>
        <p:txBody>
          <a:bodyPr lIns="90488" tIns="44450" rIns="90488" bIns="44450"/>
          <a:lstStyle/>
          <a:p>
            <a:pPr>
              <a:lnSpc>
                <a:spcPct val="95000"/>
              </a:lnSpc>
              <a:spcBef>
                <a:spcPct val="45000"/>
              </a:spcBef>
              <a:buClrTx/>
              <a:buFont typeface="Wingdings" pitchFamily="2" charset="2"/>
              <a:buChar char="§"/>
              <a:defRPr/>
            </a:pPr>
            <a:r>
              <a:rPr lang="en-US" dirty="0" smtClean="0">
                <a:cs typeface="Arial" pitchFamily="34" charset="0"/>
              </a:rPr>
              <a:t>The relevant question is . . .</a:t>
            </a:r>
          </a:p>
          <a:p>
            <a:pPr lvl="1">
              <a:lnSpc>
                <a:spcPct val="95000"/>
              </a:lnSpc>
              <a:spcBef>
                <a:spcPct val="40000"/>
              </a:spcBef>
              <a:buClr>
                <a:schemeClr val="tx1"/>
              </a:buClr>
              <a:buFont typeface="Wingdings" pitchFamily="2" charset="2"/>
              <a:buNone/>
              <a:defRPr/>
            </a:pPr>
            <a:r>
              <a:rPr lang="en-US" dirty="0" smtClean="0">
                <a:cs typeface="Arial" pitchFamily="34" charset="0"/>
              </a:rPr>
              <a:t>	</a:t>
            </a:r>
            <a:r>
              <a:rPr lang="en-US" sz="2400" b="1" dirty="0" smtClean="0">
                <a:solidFill>
                  <a:srgbClr val="FF0000"/>
                </a:solidFill>
                <a:cs typeface="Arial" pitchFamily="34" charset="0"/>
              </a:rPr>
              <a:t>“How much of the cost variances are due to higher activity and how much are due to cost control?”</a:t>
            </a:r>
          </a:p>
          <a:p>
            <a:pPr lvl="1">
              <a:lnSpc>
                <a:spcPct val="95000"/>
              </a:lnSpc>
              <a:spcBef>
                <a:spcPct val="40000"/>
              </a:spcBef>
              <a:buClr>
                <a:schemeClr val="tx1"/>
              </a:buClr>
              <a:buFont typeface="Wingdings" pitchFamily="2" charset="2"/>
              <a:buNone/>
              <a:defRPr/>
            </a:pPr>
            <a:endParaRPr lang="en-US" sz="2400" b="1" dirty="0" smtClean="0">
              <a:solidFill>
                <a:srgbClr val="FF0000"/>
              </a:solidFill>
              <a:cs typeface="Arial" pitchFamily="34" charset="0"/>
            </a:endParaRPr>
          </a:p>
          <a:p>
            <a:pPr>
              <a:lnSpc>
                <a:spcPct val="95000"/>
              </a:lnSpc>
              <a:spcBef>
                <a:spcPct val="45000"/>
              </a:spcBef>
              <a:buClrTx/>
              <a:buFont typeface="Wingdings" pitchFamily="2" charset="2"/>
              <a:buChar char="§"/>
              <a:defRPr/>
            </a:pPr>
            <a:r>
              <a:rPr lang="en-US" dirty="0" smtClean="0">
                <a:cs typeface="Arial" pitchFamily="34" charset="0"/>
              </a:rPr>
              <a:t>To answer the question,</a:t>
            </a:r>
            <a:br>
              <a:rPr lang="en-US" dirty="0" smtClean="0">
                <a:cs typeface="Arial" pitchFamily="34" charset="0"/>
              </a:rPr>
            </a:br>
            <a:r>
              <a:rPr lang="en-US" dirty="0" smtClean="0">
                <a:cs typeface="Arial" pitchFamily="34" charset="0"/>
              </a:rPr>
              <a:t>we must</a:t>
            </a:r>
            <a:br>
              <a:rPr lang="en-US" dirty="0" smtClean="0">
                <a:cs typeface="Arial" pitchFamily="34" charset="0"/>
              </a:rPr>
            </a:br>
            <a:r>
              <a:rPr lang="en-US" dirty="0" smtClean="0">
                <a:cs typeface="Arial" pitchFamily="34" charset="0"/>
              </a:rPr>
              <a:t>the budget to the</a:t>
            </a:r>
            <a:br>
              <a:rPr lang="en-US" dirty="0" smtClean="0">
                <a:cs typeface="Arial" pitchFamily="34" charset="0"/>
              </a:rPr>
            </a:br>
            <a:r>
              <a:rPr lang="en-US" dirty="0" smtClean="0">
                <a:cs typeface="Arial" pitchFamily="34" charset="0"/>
              </a:rPr>
              <a:t>actual level of activity</a:t>
            </a:r>
            <a:r>
              <a:rPr lang="en-US" dirty="0" smtClean="0"/>
              <a:t>. </a:t>
            </a:r>
          </a:p>
        </p:txBody>
      </p:sp>
      <p:graphicFrame>
        <p:nvGraphicFramePr>
          <p:cNvPr id="525315" name="Object 2"/>
          <p:cNvGraphicFramePr>
            <a:graphicFrameLocks/>
          </p:cNvGraphicFramePr>
          <p:nvPr/>
        </p:nvGraphicFramePr>
        <p:xfrm>
          <a:off x="2341563" y="4421188"/>
          <a:ext cx="1600200" cy="684212"/>
        </p:xfrm>
        <a:graphic>
          <a:graphicData uri="http://schemas.openxmlformats.org/presentationml/2006/ole">
            <mc:AlternateContent xmlns:mc="http://schemas.openxmlformats.org/markup-compatibility/2006">
              <mc:Choice xmlns:v="urn:schemas-microsoft-com:vml" Requires="v">
                <p:oleObj spid="_x0000_s8200" name="WordArt 2.0" r:id="rId4" imgW="6097030" imgH="4064343" progId="">
                  <p:embed/>
                </p:oleObj>
              </mc:Choice>
              <mc:Fallback>
                <p:oleObj name="WordArt 2.0" r:id="rId4" imgW="6097030" imgH="4064343" progId="">
                  <p:embed/>
                  <p:pic>
                    <p:nvPicPr>
                      <p:cNvPr id="0" name="Picture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41563" y="4421188"/>
                        <a:ext cx="1600200" cy="684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195" name="Object 3"/>
          <p:cNvGraphicFramePr>
            <a:graphicFrameLocks/>
          </p:cNvGraphicFramePr>
          <p:nvPr/>
        </p:nvGraphicFramePr>
        <p:xfrm>
          <a:off x="5867400" y="3886200"/>
          <a:ext cx="2705100" cy="2401888"/>
        </p:xfrm>
        <a:graphic>
          <a:graphicData uri="http://schemas.openxmlformats.org/presentationml/2006/ole">
            <mc:AlternateContent xmlns:mc="http://schemas.openxmlformats.org/markup-compatibility/2006">
              <mc:Choice xmlns:v="urn:schemas-microsoft-com:vml" Requires="v">
                <p:oleObj spid="_x0000_s8201" name="Clip" r:id="rId6" imgW="12315757" imgH="9220290" progId="">
                  <p:embed/>
                </p:oleObj>
              </mc:Choice>
              <mc:Fallback>
                <p:oleObj name="Clip" r:id="rId6" imgW="12315757" imgH="9220290" progId="">
                  <p:embed/>
                  <p:pic>
                    <p:nvPicPr>
                      <p:cNvPr id="0" name="Picture 7"/>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67400" y="3886200"/>
                        <a:ext cx="2705100" cy="24018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197" name="Rectangle 51"/>
          <p:cNvSpPr>
            <a:spLocks noGrp="1" noChangeArrowheads="1"/>
          </p:cNvSpPr>
          <p:nvPr>
            <p:ph type="title"/>
          </p:nvPr>
        </p:nvSpPr>
        <p:spPr/>
        <p:txBody>
          <a:bodyPr lIns="90488" tIns="44450" rIns="90488" bIns="44450">
            <a:normAutofit fontScale="90000"/>
          </a:bodyPr>
          <a:lstStyle/>
          <a:p>
            <a:pPr>
              <a:defRPr/>
            </a:pPr>
            <a:r>
              <a:rPr lang="en-US" dirty="0" smtClean="0"/>
              <a:t>Deficiencies of the Static Planning Budget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1000"/>
                                  </p:stCondLst>
                                  <p:childTnLst>
                                    <p:set>
                                      <p:cBhvr>
                                        <p:cTn id="6" dur="1" fill="hold">
                                          <p:stCondLst>
                                            <p:cond delay="0"/>
                                          </p:stCondLst>
                                        </p:cTn>
                                        <p:tgtEl>
                                          <p:spTgt spid="525315"/>
                                        </p:tgtEl>
                                        <p:attrNameLst>
                                          <p:attrName>style.visibility</p:attrName>
                                        </p:attrNameLst>
                                      </p:cBhvr>
                                      <p:to>
                                        <p:strVal val="visible"/>
                                      </p:to>
                                    </p:set>
                                    <p:anim calcmode="lin" valueType="num">
                                      <p:cBhvr>
                                        <p:cTn id="7" dur="500" fill="hold"/>
                                        <p:tgtEl>
                                          <p:spTgt spid="525315"/>
                                        </p:tgtEl>
                                        <p:attrNameLst>
                                          <p:attrName>ppt_w</p:attrName>
                                        </p:attrNameLst>
                                      </p:cBhvr>
                                      <p:tavLst>
                                        <p:tav tm="0">
                                          <p:val>
                                            <p:fltVal val="0"/>
                                          </p:val>
                                        </p:tav>
                                        <p:tav tm="100000">
                                          <p:val>
                                            <p:strVal val="#ppt_w"/>
                                          </p:val>
                                        </p:tav>
                                      </p:tavLst>
                                    </p:anim>
                                    <p:anim calcmode="lin" valueType="num">
                                      <p:cBhvr>
                                        <p:cTn id="8" dur="500" fill="hold"/>
                                        <p:tgtEl>
                                          <p:spTgt spid="5253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noFill/>
        </p:spPr>
        <p:txBody>
          <a:bodyPr lIns="90488" tIns="44450" rIns="90488" bIns="44450"/>
          <a:lstStyle/>
          <a:p>
            <a:r>
              <a:rPr lang="en-US" dirty="0" smtClean="0"/>
              <a:t>How a Flexible Budget Works</a:t>
            </a:r>
          </a:p>
        </p:txBody>
      </p:sp>
      <p:sp>
        <p:nvSpPr>
          <p:cNvPr id="9221" name="Rectangle 3"/>
          <p:cNvSpPr>
            <a:spLocks noGrp="1" noChangeArrowheads="1"/>
          </p:cNvSpPr>
          <p:nvPr>
            <p:ph type="body" idx="1"/>
          </p:nvPr>
        </p:nvSpPr>
        <p:spPr>
          <a:xfrm>
            <a:off x="76200" y="1981200"/>
            <a:ext cx="8001000" cy="3352800"/>
          </a:xfrm>
          <a:noFill/>
        </p:spPr>
        <p:txBody>
          <a:bodyPr lIns="90488" tIns="44450" rIns="90488" bIns="44450"/>
          <a:lstStyle/>
          <a:p>
            <a:pPr>
              <a:spcBef>
                <a:spcPct val="40000"/>
              </a:spcBef>
              <a:buFont typeface="Times" pitchFamily="18" charset="0"/>
              <a:buNone/>
            </a:pPr>
            <a:r>
              <a:rPr lang="en-US" dirty="0" smtClean="0"/>
              <a:t>   </a:t>
            </a:r>
            <a:r>
              <a:rPr lang="en-US" sz="3200" dirty="0" smtClean="0">
                <a:cs typeface="Arial" charset="0"/>
              </a:rPr>
              <a:t>To          a budget, we need to know that:</a:t>
            </a:r>
          </a:p>
          <a:p>
            <a:pPr lvl="1">
              <a:spcBef>
                <a:spcPct val="40000"/>
              </a:spcBef>
              <a:buClr>
                <a:schemeClr val="tx1"/>
              </a:buClr>
            </a:pPr>
            <a:r>
              <a:rPr lang="en-US" sz="2800" dirty="0" smtClean="0">
                <a:solidFill>
                  <a:srgbClr val="FF0000"/>
                </a:solidFill>
                <a:cs typeface="Arial" charset="0"/>
              </a:rPr>
              <a:t>Total variable </a:t>
            </a:r>
            <a:r>
              <a:rPr lang="en-US" sz="2800" dirty="0" smtClean="0">
                <a:solidFill>
                  <a:schemeClr val="tx1"/>
                </a:solidFill>
                <a:cs typeface="Arial" charset="0"/>
              </a:rPr>
              <a:t>costs</a:t>
            </a:r>
            <a:r>
              <a:rPr lang="en-US" sz="2800" dirty="0" smtClean="0">
                <a:cs typeface="Arial" charset="0"/>
              </a:rPr>
              <a:t> </a:t>
            </a:r>
            <a:r>
              <a:rPr lang="en-US" sz="2800" dirty="0" smtClean="0">
                <a:solidFill>
                  <a:srgbClr val="FF0000"/>
                </a:solidFill>
                <a:cs typeface="Arial" charset="0"/>
              </a:rPr>
              <a:t>change</a:t>
            </a:r>
            <a:br>
              <a:rPr lang="en-US" sz="2800" dirty="0" smtClean="0">
                <a:solidFill>
                  <a:srgbClr val="FF0000"/>
                </a:solidFill>
                <a:cs typeface="Arial" charset="0"/>
              </a:rPr>
            </a:br>
            <a:r>
              <a:rPr lang="en-US" sz="2800" dirty="0" smtClean="0">
                <a:solidFill>
                  <a:schemeClr val="tx1"/>
                </a:solidFill>
                <a:cs typeface="Arial" charset="0"/>
              </a:rPr>
              <a:t>in direct proportion to </a:t>
            </a:r>
            <a:br>
              <a:rPr lang="en-US" sz="2800" dirty="0" smtClean="0">
                <a:solidFill>
                  <a:schemeClr val="tx1"/>
                </a:solidFill>
                <a:cs typeface="Arial" charset="0"/>
              </a:rPr>
            </a:br>
            <a:r>
              <a:rPr lang="en-US" sz="2800" dirty="0" smtClean="0">
                <a:solidFill>
                  <a:schemeClr val="tx1"/>
                </a:solidFill>
                <a:cs typeface="Arial" charset="0"/>
              </a:rPr>
              <a:t>changes in activity.</a:t>
            </a:r>
          </a:p>
          <a:p>
            <a:pPr lvl="1">
              <a:spcBef>
                <a:spcPct val="40000"/>
              </a:spcBef>
              <a:buClr>
                <a:schemeClr val="tx1"/>
              </a:buClr>
            </a:pPr>
            <a:r>
              <a:rPr lang="en-US" sz="2800" dirty="0" smtClean="0">
                <a:solidFill>
                  <a:srgbClr val="FF0000"/>
                </a:solidFill>
                <a:cs typeface="Arial" charset="0"/>
              </a:rPr>
              <a:t>Total fixed</a:t>
            </a:r>
            <a:r>
              <a:rPr lang="en-US" sz="2800" dirty="0" smtClean="0">
                <a:cs typeface="Arial" charset="0"/>
              </a:rPr>
              <a:t> </a:t>
            </a:r>
            <a:r>
              <a:rPr lang="en-US" sz="2800" dirty="0" smtClean="0">
                <a:solidFill>
                  <a:schemeClr val="tx1"/>
                </a:solidFill>
                <a:cs typeface="Arial" charset="0"/>
              </a:rPr>
              <a:t>costs remain</a:t>
            </a:r>
            <a:r>
              <a:rPr lang="en-US" sz="2800" dirty="0" smtClean="0">
                <a:cs typeface="Arial" charset="0"/>
              </a:rPr>
              <a:t/>
            </a:r>
            <a:br>
              <a:rPr lang="en-US" sz="2800" dirty="0" smtClean="0">
                <a:cs typeface="Arial" charset="0"/>
              </a:rPr>
            </a:br>
            <a:r>
              <a:rPr lang="en-US" sz="2800" dirty="0" smtClean="0">
                <a:solidFill>
                  <a:srgbClr val="FF0000"/>
                </a:solidFill>
                <a:cs typeface="Arial" charset="0"/>
              </a:rPr>
              <a:t>unchanged</a:t>
            </a:r>
            <a:r>
              <a:rPr lang="en-US" sz="2800" dirty="0" smtClean="0">
                <a:cs typeface="Arial" charset="0"/>
              </a:rPr>
              <a:t> </a:t>
            </a:r>
            <a:r>
              <a:rPr lang="en-US" sz="2800" dirty="0" smtClean="0">
                <a:solidFill>
                  <a:schemeClr val="tx1"/>
                </a:solidFill>
                <a:cs typeface="Arial" charset="0"/>
              </a:rPr>
              <a:t>within the</a:t>
            </a:r>
            <a:br>
              <a:rPr lang="en-US" sz="2800" dirty="0" smtClean="0">
                <a:solidFill>
                  <a:schemeClr val="tx1"/>
                </a:solidFill>
                <a:cs typeface="Arial" charset="0"/>
              </a:rPr>
            </a:br>
            <a:r>
              <a:rPr lang="en-US" sz="2800" dirty="0" smtClean="0">
                <a:solidFill>
                  <a:schemeClr val="tx1"/>
                </a:solidFill>
                <a:cs typeface="Arial" charset="0"/>
              </a:rPr>
              <a:t>relevant range. </a:t>
            </a:r>
          </a:p>
        </p:txBody>
      </p:sp>
      <p:graphicFrame>
        <p:nvGraphicFramePr>
          <p:cNvPr id="659456" name="Object 2">
            <a:hlinkClick r:id="" action="ppaction://ole?verb=0"/>
          </p:cNvPr>
          <p:cNvGraphicFramePr>
            <a:graphicFrameLocks/>
          </p:cNvGraphicFramePr>
          <p:nvPr/>
        </p:nvGraphicFramePr>
        <p:xfrm>
          <a:off x="1136650" y="2001838"/>
          <a:ext cx="828675" cy="554037"/>
        </p:xfrm>
        <a:graphic>
          <a:graphicData uri="http://schemas.openxmlformats.org/presentationml/2006/ole">
            <mc:AlternateContent xmlns:mc="http://schemas.openxmlformats.org/markup-compatibility/2006">
              <mc:Choice xmlns:v="urn:schemas-microsoft-com:vml" Requires="v">
                <p:oleObj spid="_x0000_s9224" name="WordArt 2.0" r:id="rId4" imgW="6097030" imgH="4064343" progId="">
                  <p:embed/>
                </p:oleObj>
              </mc:Choice>
              <mc:Fallback>
                <p:oleObj name="WordArt 2.0" r:id="rId4" imgW="6097030" imgH="4064343" progId="">
                  <p:embed/>
                  <p:pic>
                    <p:nvPicPr>
                      <p:cNvPr id="0" name="Picture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6650" y="2001838"/>
                        <a:ext cx="828675" cy="5540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19" name="Object 3"/>
          <p:cNvGraphicFramePr>
            <a:graphicFrameLocks/>
          </p:cNvGraphicFramePr>
          <p:nvPr/>
        </p:nvGraphicFramePr>
        <p:xfrm>
          <a:off x="4800600" y="3276600"/>
          <a:ext cx="4071938" cy="2938463"/>
        </p:xfrm>
        <a:graphic>
          <a:graphicData uri="http://schemas.openxmlformats.org/presentationml/2006/ole">
            <mc:AlternateContent xmlns:mc="http://schemas.openxmlformats.org/markup-compatibility/2006">
              <mc:Choice xmlns:v="urn:schemas-microsoft-com:vml" Requires="v">
                <p:oleObj spid="_x0000_s9225" name="Clip" r:id="rId6" imgW="13848840" imgH="10007640" progId="">
                  <p:embed/>
                </p:oleObj>
              </mc:Choice>
              <mc:Fallback>
                <p:oleObj name="Clip" r:id="rId6" imgW="13848840" imgH="10007640" progId="">
                  <p:embed/>
                  <p:pic>
                    <p:nvPicPr>
                      <p:cNvPr id="0" name="Picture 7"/>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00600" y="3276600"/>
                        <a:ext cx="4071938" cy="29384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2" name="Line 6"/>
          <p:cNvSpPr>
            <a:spLocks noChangeShapeType="1"/>
          </p:cNvSpPr>
          <p:nvPr/>
        </p:nvSpPr>
        <p:spPr bwMode="auto">
          <a:xfrm>
            <a:off x="5334000" y="3856038"/>
            <a:ext cx="0" cy="1574800"/>
          </a:xfrm>
          <a:prstGeom prst="line">
            <a:avLst/>
          </a:prstGeom>
          <a:noFill/>
          <a:ln w="25400">
            <a:solidFill>
              <a:schemeClr val="tx1"/>
            </a:solidFill>
            <a:round/>
            <a:headEnd/>
            <a:tailEnd/>
          </a:ln>
        </p:spPr>
        <p:txBody>
          <a:bodyPr wrap="none" anchor="ctr"/>
          <a:lstStyle/>
          <a:p>
            <a:endParaRPr lang="en-US" dirty="0"/>
          </a:p>
        </p:txBody>
      </p:sp>
      <p:sp>
        <p:nvSpPr>
          <p:cNvPr id="9223" name="Line 7"/>
          <p:cNvSpPr>
            <a:spLocks noChangeShapeType="1"/>
          </p:cNvSpPr>
          <p:nvPr/>
        </p:nvSpPr>
        <p:spPr bwMode="auto">
          <a:xfrm>
            <a:off x="5346700" y="5443538"/>
            <a:ext cx="1955800" cy="0"/>
          </a:xfrm>
          <a:prstGeom prst="line">
            <a:avLst/>
          </a:prstGeom>
          <a:noFill/>
          <a:ln w="25400">
            <a:solidFill>
              <a:schemeClr val="tx1"/>
            </a:solidFill>
            <a:round/>
            <a:headEnd/>
            <a:tailEnd/>
          </a:ln>
        </p:spPr>
        <p:txBody>
          <a:bodyPr wrap="none" anchor="ctr"/>
          <a:lstStyle/>
          <a:p>
            <a:endParaRPr lang="en-US" dirty="0"/>
          </a:p>
        </p:txBody>
      </p:sp>
      <p:sp>
        <p:nvSpPr>
          <p:cNvPr id="9224" name="Line 8"/>
          <p:cNvSpPr>
            <a:spLocks noChangeShapeType="1"/>
          </p:cNvSpPr>
          <p:nvPr/>
        </p:nvSpPr>
        <p:spPr bwMode="auto">
          <a:xfrm>
            <a:off x="5346700" y="4986338"/>
            <a:ext cx="1727200" cy="0"/>
          </a:xfrm>
          <a:prstGeom prst="line">
            <a:avLst/>
          </a:prstGeom>
          <a:noFill/>
          <a:ln w="25400">
            <a:solidFill>
              <a:schemeClr val="tx1"/>
            </a:solidFill>
            <a:round/>
            <a:headEnd/>
            <a:tailEnd/>
          </a:ln>
        </p:spPr>
        <p:txBody>
          <a:bodyPr wrap="none" anchor="ctr"/>
          <a:lstStyle/>
          <a:p>
            <a:endParaRPr lang="en-US" dirty="0"/>
          </a:p>
        </p:txBody>
      </p:sp>
      <p:sp>
        <p:nvSpPr>
          <p:cNvPr id="9225" name="Line 9"/>
          <p:cNvSpPr>
            <a:spLocks noChangeShapeType="1"/>
          </p:cNvSpPr>
          <p:nvPr/>
        </p:nvSpPr>
        <p:spPr bwMode="auto">
          <a:xfrm flipV="1">
            <a:off x="5346700" y="3983038"/>
            <a:ext cx="1574800" cy="1016000"/>
          </a:xfrm>
          <a:prstGeom prst="line">
            <a:avLst/>
          </a:prstGeom>
          <a:noFill/>
          <a:ln w="25400">
            <a:solidFill>
              <a:schemeClr val="tx1"/>
            </a:solidFill>
            <a:round/>
            <a:headEnd/>
            <a:tailEnd/>
          </a:ln>
        </p:spPr>
        <p:txBody>
          <a:bodyPr wrap="none" anchor="ctr"/>
          <a:lstStyle/>
          <a:p>
            <a:endParaRPr lang="en-US" dirty="0"/>
          </a:p>
        </p:txBody>
      </p:sp>
      <p:sp>
        <p:nvSpPr>
          <p:cNvPr id="9226" name="Rectangle 10"/>
          <p:cNvSpPr>
            <a:spLocks noChangeArrowheads="1"/>
          </p:cNvSpPr>
          <p:nvPr/>
        </p:nvSpPr>
        <p:spPr bwMode="auto">
          <a:xfrm>
            <a:off x="6081713" y="4637088"/>
            <a:ext cx="865187" cy="423862"/>
          </a:xfrm>
          <a:prstGeom prst="rect">
            <a:avLst/>
          </a:prstGeom>
          <a:noFill/>
          <a:ln w="12700">
            <a:noFill/>
            <a:miter lim="800000"/>
            <a:headEnd/>
            <a:tailEnd/>
          </a:ln>
        </p:spPr>
        <p:txBody>
          <a:bodyPr wrap="none" lIns="90488" tIns="44450" rIns="90488" bIns="44450">
            <a:spAutoFit/>
          </a:bodyPr>
          <a:lstStyle/>
          <a:p>
            <a:r>
              <a:rPr lang="en-US" sz="2200" dirty="0">
                <a:solidFill>
                  <a:srgbClr val="FFFFFF"/>
                </a:solidFill>
              </a:rPr>
              <a:t>Fixed</a:t>
            </a:r>
          </a:p>
        </p:txBody>
      </p:sp>
      <p:sp>
        <p:nvSpPr>
          <p:cNvPr id="9227" name="Rectangle 11"/>
          <p:cNvSpPr>
            <a:spLocks noChangeArrowheads="1"/>
          </p:cNvSpPr>
          <p:nvPr/>
        </p:nvSpPr>
        <p:spPr bwMode="auto">
          <a:xfrm rot="-1860000">
            <a:off x="5548313" y="3981450"/>
            <a:ext cx="1301750" cy="454025"/>
          </a:xfrm>
          <a:prstGeom prst="rect">
            <a:avLst/>
          </a:prstGeom>
          <a:noFill/>
          <a:ln w="12700">
            <a:noFill/>
            <a:miter lim="800000"/>
            <a:headEnd/>
            <a:tailEnd/>
          </a:ln>
        </p:spPr>
        <p:txBody>
          <a:bodyPr wrap="none" lIns="90488" tIns="44450" rIns="90488" bIns="44450">
            <a:spAutoFit/>
          </a:bodyPr>
          <a:lstStyle/>
          <a:p>
            <a:r>
              <a:rPr lang="en-US" sz="2400" dirty="0">
                <a:solidFill>
                  <a:srgbClr val="FFFFFF"/>
                </a:solidFill>
              </a:rPr>
              <a:t>Variable</a:t>
            </a: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659456"/>
                                        </p:tgtEl>
                                        <p:attrNameLst>
                                          <p:attrName>style.visibility</p:attrName>
                                        </p:attrNameLst>
                                      </p:cBhvr>
                                      <p:to>
                                        <p:strVal val="visible"/>
                                      </p:to>
                                    </p:set>
                                    <p:anim calcmode="lin" valueType="num">
                                      <p:cBhvr>
                                        <p:cTn id="7" dur="500" fill="hold"/>
                                        <p:tgtEl>
                                          <p:spTgt spid="659456"/>
                                        </p:tgtEl>
                                        <p:attrNameLst>
                                          <p:attrName>ppt_w</p:attrName>
                                        </p:attrNameLst>
                                      </p:cBhvr>
                                      <p:tavLst>
                                        <p:tav tm="0">
                                          <p:val>
                                            <p:fltVal val="0"/>
                                          </p:val>
                                        </p:tav>
                                        <p:tav tm="100000">
                                          <p:val>
                                            <p:strVal val="#ppt_w"/>
                                          </p:val>
                                        </p:tav>
                                      </p:tavLst>
                                    </p:anim>
                                    <p:anim calcmode="lin" valueType="num">
                                      <p:cBhvr>
                                        <p:cTn id="8" dur="500" fill="hold"/>
                                        <p:tgtEl>
                                          <p:spTgt spid="65945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4"/>
          <p:cNvSpPr>
            <a:spLocks noChangeArrowheads="1"/>
          </p:cNvSpPr>
          <p:nvPr/>
        </p:nvSpPr>
        <p:spPr bwMode="auto">
          <a:xfrm>
            <a:off x="2362200" y="2208213"/>
            <a:ext cx="4416425" cy="2058987"/>
          </a:xfrm>
          <a:prstGeom prst="rect">
            <a:avLst/>
          </a:prstGeom>
          <a:solidFill>
            <a:schemeClr val="bg2">
              <a:lumMod val="90000"/>
            </a:schemeClr>
          </a:solidFill>
          <a:ln w="19050">
            <a:solidFill>
              <a:schemeClr val="tx1"/>
            </a:solidFill>
            <a:miter lim="800000"/>
            <a:headEnd/>
            <a:tailEnd/>
          </a:ln>
          <a:effectLst>
            <a:outerShdw dist="50800" dir="2700000" algn="ctr" rotWithShape="0">
              <a:schemeClr val="tx1"/>
            </a:outerShdw>
          </a:effectLst>
        </p:spPr>
        <p:txBody>
          <a:bodyPr lIns="90488" tIns="44450" rIns="90488" bIns="44450">
            <a:spAutoFit/>
          </a:bodyPr>
          <a:lstStyle/>
          <a:p>
            <a:pPr algn="ctr">
              <a:spcBef>
                <a:spcPct val="50000"/>
              </a:spcBef>
              <a:defRPr/>
            </a:pPr>
            <a:r>
              <a:rPr lang="en-US" sz="3200" b="1" dirty="0">
                <a:solidFill>
                  <a:schemeClr val="tx2"/>
                </a:solidFill>
              </a:rPr>
              <a:t>Let’s prepare a</a:t>
            </a:r>
            <a:br>
              <a:rPr lang="en-US" sz="3200" b="1" dirty="0">
                <a:solidFill>
                  <a:schemeClr val="tx2"/>
                </a:solidFill>
              </a:rPr>
            </a:br>
            <a:r>
              <a:rPr lang="en-US" sz="3200" b="1" dirty="0">
                <a:solidFill>
                  <a:schemeClr val="tx2"/>
                </a:solidFill>
              </a:rPr>
              <a:t>              budget</a:t>
            </a:r>
            <a:br>
              <a:rPr lang="en-US" sz="3200" b="1" dirty="0">
                <a:solidFill>
                  <a:schemeClr val="tx2"/>
                </a:solidFill>
              </a:rPr>
            </a:br>
            <a:r>
              <a:rPr lang="en-US" sz="3200" b="1" dirty="0">
                <a:solidFill>
                  <a:schemeClr val="tx2"/>
                </a:solidFill>
              </a:rPr>
              <a:t>for Larry’s Lawn Service.</a:t>
            </a:r>
          </a:p>
        </p:txBody>
      </p:sp>
      <p:graphicFrame>
        <p:nvGraphicFramePr>
          <p:cNvPr id="10242" name="Object 3"/>
          <p:cNvGraphicFramePr>
            <a:graphicFrameLocks/>
          </p:cNvGraphicFramePr>
          <p:nvPr/>
        </p:nvGraphicFramePr>
        <p:xfrm>
          <a:off x="3043238" y="2546350"/>
          <a:ext cx="1458912" cy="974725"/>
        </p:xfrm>
        <a:graphic>
          <a:graphicData uri="http://schemas.openxmlformats.org/presentationml/2006/ole">
            <mc:AlternateContent xmlns:mc="http://schemas.openxmlformats.org/markup-compatibility/2006">
              <mc:Choice xmlns:v="urn:schemas-microsoft-com:vml" Requires="v">
                <p:oleObj spid="_x0000_s10245" name="WordArt 2.0" r:id="rId4" imgW="6094510" imgH="4061143" progId="">
                  <p:embed/>
                </p:oleObj>
              </mc:Choice>
              <mc:Fallback>
                <p:oleObj name="WordArt 2.0" r:id="rId4" imgW="6094510" imgH="4061143" progId="">
                  <p:embed/>
                  <p:pic>
                    <p:nvPicPr>
                      <p:cNvPr id="0" name="Picture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3238" y="2546350"/>
                        <a:ext cx="1458912" cy="974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4" name="Rectangle 2"/>
          <p:cNvSpPr>
            <a:spLocks noGrp="1" noChangeArrowheads="1"/>
          </p:cNvSpPr>
          <p:nvPr>
            <p:ph type="title"/>
          </p:nvPr>
        </p:nvSpPr>
        <p:spPr>
          <a:noFill/>
        </p:spPr>
        <p:txBody>
          <a:bodyPr lIns="90488" tIns="44450" rIns="90488" bIns="44450"/>
          <a:lstStyle/>
          <a:p>
            <a:r>
              <a:rPr lang="en-US" dirty="0" smtClean="0"/>
              <a:t>How a Flexible Budget Works</a:t>
            </a:r>
          </a:p>
        </p:txBody>
      </p:sp>
      <p:pic>
        <p:nvPicPr>
          <p:cNvPr id="2" name="Picture 6" descr="C:\Documents and Settings\CWC\Favorites\My Documents\My Pictures\Microsoft Clip Organizer\j0234575.wmf"/>
          <p:cNvPicPr>
            <a:picLocks noChangeAspect="1" noChangeArrowheads="1"/>
          </p:cNvPicPr>
          <p:nvPr/>
        </p:nvPicPr>
        <p:blipFill>
          <a:blip r:embed="rId6" cstate="print"/>
          <a:srcRect/>
          <a:stretch>
            <a:fillRect/>
          </a:stretch>
        </p:blipFill>
        <p:spPr bwMode="auto">
          <a:xfrm flipH="1">
            <a:off x="3671888" y="4572000"/>
            <a:ext cx="1800225" cy="1703388"/>
          </a:xfrm>
          <a:prstGeom prst="rect">
            <a:avLst/>
          </a:prstGeom>
          <a:noFill/>
          <a:ln w="9525">
            <a:noFill/>
            <a:miter lim="800000"/>
            <a:headEnd/>
            <a:tailEnd/>
          </a:ln>
        </p:spPr>
      </p:pic>
    </p:spTree>
  </p:cSld>
  <p:clrMapOvr>
    <a:masterClrMapping/>
  </p:clrMapOvr>
  <p:transition spd="med">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title"/>
          </p:nvPr>
        </p:nvSpPr>
        <p:spPr>
          <a:noFill/>
        </p:spPr>
        <p:txBody>
          <a:bodyPr lIns="90488" tIns="44450" rIns="90488" bIns="44450"/>
          <a:lstStyle/>
          <a:p>
            <a:r>
              <a:rPr lang="en-US" dirty="0" smtClean="0"/>
              <a:t>Preparing a Flexible Budget</a:t>
            </a:r>
          </a:p>
        </p:txBody>
      </p:sp>
      <p:graphicFrame>
        <p:nvGraphicFramePr>
          <p:cNvPr id="11266" name="Object 3"/>
          <p:cNvGraphicFramePr>
            <a:graphicFrameLocks/>
          </p:cNvGraphicFramePr>
          <p:nvPr/>
        </p:nvGraphicFramePr>
        <p:xfrm>
          <a:off x="1493838" y="1782763"/>
          <a:ext cx="6126162" cy="4846637"/>
        </p:xfrm>
        <a:graphic>
          <a:graphicData uri="http://schemas.openxmlformats.org/presentationml/2006/ole">
            <mc:AlternateContent xmlns:mc="http://schemas.openxmlformats.org/markup-compatibility/2006">
              <mc:Choice xmlns:v="urn:schemas-microsoft-com:vml" Requires="v">
                <p:oleObj spid="_x0000_s11269" name="Worksheet" r:id="rId5" imgW="4009949" imgH="3048000" progId="Excel.Sheet.8">
                  <p:embed/>
                </p:oleObj>
              </mc:Choice>
              <mc:Fallback>
                <p:oleObj name="Worksheet" r:id="rId5" imgW="4009949" imgH="3048000" progId="Excel.Sheet.8">
                  <p:embed/>
                  <p:pic>
                    <p:nvPicPr>
                      <p:cNvPr id="0" name="Picture 4"/>
                      <p:cNvPicPr>
                        <a:picLocks noChangeArrowheads="1"/>
                      </p:cNvPicPr>
                      <p:nvPr/>
                    </p:nvPicPr>
                    <p:blipFill>
                      <a:blip r:embed="rId6">
                        <a:lum contrast="12000"/>
                        <a:extLst>
                          <a:ext uri="{28A0092B-C50C-407E-A947-70E740481C1C}">
                            <a14:useLocalDpi xmlns:a14="http://schemas.microsoft.com/office/drawing/2010/main" val="0"/>
                          </a:ext>
                        </a:extLst>
                      </a:blip>
                      <a:srcRect/>
                      <a:stretch>
                        <a:fillRect/>
                      </a:stretch>
                    </p:blipFill>
                    <p:spPr bwMode="auto">
                      <a:xfrm>
                        <a:off x="1493838" y="1782763"/>
                        <a:ext cx="6126162" cy="4846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68" name="TextBox 3"/>
          <p:cNvSpPr txBox="1">
            <a:spLocks noChangeArrowheads="1"/>
          </p:cNvSpPr>
          <p:nvPr/>
        </p:nvSpPr>
        <p:spPr bwMode="auto">
          <a:xfrm>
            <a:off x="2778125" y="1354138"/>
            <a:ext cx="3552825" cy="457200"/>
          </a:xfrm>
          <a:prstGeom prst="rect">
            <a:avLst/>
          </a:prstGeom>
          <a:noFill/>
          <a:ln w="9525">
            <a:noFill/>
            <a:miter lim="800000"/>
            <a:headEnd/>
            <a:tailEnd/>
          </a:ln>
        </p:spPr>
        <p:txBody>
          <a:bodyPr wrap="none">
            <a:spAutoFit/>
          </a:bodyPr>
          <a:lstStyle/>
          <a:p>
            <a:pPr algn="ctr"/>
            <a:r>
              <a:rPr lang="en-US" sz="2400" b="1" dirty="0">
                <a:solidFill>
                  <a:srgbClr val="0000FF"/>
                </a:solidFill>
              </a:rPr>
              <a:t>Larry’s Flexible Budget</a:t>
            </a:r>
          </a:p>
        </p:txBody>
      </p:sp>
    </p:spTree>
  </p:cSld>
  <p:clrMapOvr>
    <a:masterClrMapping/>
  </p:clrMapOvr>
  <p:transition spd="med">
    <p:cover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p:spPr>
        <p:txBody>
          <a:bodyPr lIns="90488" tIns="44450" rIns="90488" bIns="44450"/>
          <a:lstStyle/>
          <a:p>
            <a:r>
              <a:rPr lang="en-US" dirty="0" smtClean="0"/>
              <a:t>Quick Check </a:t>
            </a:r>
            <a:r>
              <a:rPr lang="en-US" dirty="0" smtClean="0">
                <a:sym typeface="Wingdings" pitchFamily="2" charset="2"/>
              </a:rPr>
              <a:t></a:t>
            </a:r>
          </a:p>
        </p:txBody>
      </p:sp>
      <p:sp>
        <p:nvSpPr>
          <p:cNvPr id="18435" name="Rectangle 3"/>
          <p:cNvSpPr txBox="1">
            <a:spLocks noChangeArrowheads="1"/>
          </p:cNvSpPr>
          <p:nvPr/>
        </p:nvSpPr>
        <p:spPr bwMode="auto">
          <a:xfrm>
            <a:off x="481013" y="1384300"/>
            <a:ext cx="8153400" cy="3200400"/>
          </a:xfrm>
          <a:prstGeom prst="rect">
            <a:avLst/>
          </a:prstGeom>
          <a:solidFill>
            <a:srgbClr val="EDECD2"/>
          </a:solidFill>
          <a:ln w="28575">
            <a:solidFill>
              <a:srgbClr val="3333CC"/>
            </a:solidFill>
            <a:miter lim="800000"/>
            <a:headEnd/>
            <a:tailEnd/>
          </a:ln>
          <a:effectLst>
            <a:outerShdw dist="71842" dir="2700000" algn="ctr" rotWithShape="0">
              <a:srgbClr val="3333CC"/>
            </a:outerShdw>
          </a:effectLst>
        </p:spPr>
        <p:txBody>
          <a:bodyPr lIns="90488" tIns="44450" rIns="90488" bIns="44450"/>
          <a:lstStyle/>
          <a:p>
            <a:pPr marL="273050" indent="-273050" eaLnBrk="0" hangingPunct="0">
              <a:spcBef>
                <a:spcPts val="600"/>
              </a:spcBef>
              <a:buClr>
                <a:schemeClr val="accent1"/>
              </a:buClr>
              <a:buSzPct val="76000"/>
              <a:buFont typeface="Times" pitchFamily="18" charset="0"/>
              <a:buNone/>
              <a:defRPr/>
            </a:pPr>
            <a:r>
              <a:rPr lang="en-US" sz="2800" dirty="0">
                <a:cs typeface="Arial" charset="0"/>
              </a:rPr>
              <a:t> 	What should the total wages and salaries cost be in a flexible budget for 600 lawns?</a:t>
            </a:r>
          </a:p>
          <a:p>
            <a:pPr marL="547688" lvl="1" indent="-273050" eaLnBrk="0" hangingPunct="0">
              <a:spcBef>
                <a:spcPts val="500"/>
              </a:spcBef>
              <a:buClr>
                <a:schemeClr val="accent2"/>
              </a:buClr>
              <a:buSzPct val="76000"/>
              <a:buFont typeface="Wingdings" pitchFamily="2" charset="2"/>
              <a:buNone/>
              <a:defRPr/>
            </a:pPr>
            <a:r>
              <a:rPr lang="en-US" sz="2800" dirty="0">
                <a:cs typeface="Arial" charset="0"/>
              </a:rPr>
              <a:t>a. $18,000.</a:t>
            </a:r>
          </a:p>
          <a:p>
            <a:pPr marL="547688" lvl="1" indent="-273050" eaLnBrk="0" hangingPunct="0">
              <a:spcBef>
                <a:spcPts val="500"/>
              </a:spcBef>
              <a:buClr>
                <a:schemeClr val="accent2"/>
              </a:buClr>
              <a:buSzPct val="76000"/>
              <a:buFont typeface="Wingdings" pitchFamily="2" charset="2"/>
              <a:buNone/>
              <a:defRPr/>
            </a:pPr>
            <a:r>
              <a:rPr lang="en-US" sz="2800" dirty="0">
                <a:cs typeface="Arial" charset="0"/>
              </a:rPr>
              <a:t>b. $20,000.</a:t>
            </a:r>
          </a:p>
          <a:p>
            <a:pPr marL="547688" lvl="1" indent="-273050" eaLnBrk="0" hangingPunct="0">
              <a:spcBef>
                <a:spcPts val="500"/>
              </a:spcBef>
              <a:buClr>
                <a:schemeClr val="accent2"/>
              </a:buClr>
              <a:buSzPct val="76000"/>
              <a:buFont typeface="Wingdings" pitchFamily="2" charset="2"/>
              <a:buNone/>
              <a:defRPr/>
            </a:pPr>
            <a:r>
              <a:rPr lang="en-US" sz="2800" dirty="0">
                <a:cs typeface="Arial" charset="0"/>
              </a:rPr>
              <a:t>c. $23,000.</a:t>
            </a:r>
          </a:p>
          <a:p>
            <a:pPr marL="547688" lvl="1" indent="-273050" eaLnBrk="0" hangingPunct="0">
              <a:spcBef>
                <a:spcPts val="500"/>
              </a:spcBef>
              <a:buClr>
                <a:schemeClr val="accent2"/>
              </a:buClr>
              <a:buSzPct val="76000"/>
              <a:buFont typeface="Wingdings" pitchFamily="2" charset="2"/>
              <a:buNone/>
              <a:defRPr/>
            </a:pPr>
            <a:r>
              <a:rPr lang="en-US" sz="2800" dirty="0">
                <a:cs typeface="Arial" charset="0"/>
              </a:rPr>
              <a:t>d. $25,000.</a:t>
            </a:r>
          </a:p>
        </p:txBody>
      </p:sp>
      <p:pic>
        <p:nvPicPr>
          <p:cNvPr id="32772" name="Picture 6" descr="C:\Documents and Settings\CWC\Favorites\My Documents\My Pictures\Microsoft Clip Organizer\j0234575.wmf"/>
          <p:cNvPicPr>
            <a:picLocks noChangeAspect="1" noChangeArrowheads="1"/>
          </p:cNvPicPr>
          <p:nvPr/>
        </p:nvPicPr>
        <p:blipFill>
          <a:blip r:embed="rId3" cstate="print"/>
          <a:srcRect/>
          <a:stretch>
            <a:fillRect/>
          </a:stretch>
        </p:blipFill>
        <p:spPr bwMode="auto">
          <a:xfrm flipH="1">
            <a:off x="5815013" y="2832100"/>
            <a:ext cx="1800225" cy="1703388"/>
          </a:xfrm>
          <a:prstGeom prst="rect">
            <a:avLst/>
          </a:prstGeom>
          <a:noFill/>
          <a:ln w="9525">
            <a:noFill/>
            <a:miter lim="800000"/>
            <a:headEnd/>
            <a:tailEnd/>
          </a:ln>
        </p:spPr>
      </p:pic>
    </p:spTree>
  </p:cSld>
  <p:clrMapOvr>
    <a:masterClrMapping/>
  </p:clrMapOvr>
  <p:transition spd="med">
    <p:cover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title"/>
          </p:nvPr>
        </p:nvSpPr>
        <p:spPr>
          <a:noFill/>
        </p:spPr>
        <p:txBody>
          <a:bodyPr lIns="90488" tIns="44450" rIns="90488" bIns="44450"/>
          <a:lstStyle/>
          <a:p>
            <a:r>
              <a:rPr lang="en-US" dirty="0" smtClean="0"/>
              <a:t>Quick Check </a:t>
            </a:r>
            <a:r>
              <a:rPr lang="en-US" dirty="0" smtClean="0">
                <a:sym typeface="Wingdings" pitchFamily="2" charset="2"/>
              </a:rPr>
              <a:t></a:t>
            </a:r>
          </a:p>
        </p:txBody>
      </p:sp>
      <p:sp>
        <p:nvSpPr>
          <p:cNvPr id="7" name="Rectangle 3"/>
          <p:cNvSpPr txBox="1">
            <a:spLocks noChangeArrowheads="1"/>
          </p:cNvSpPr>
          <p:nvPr/>
        </p:nvSpPr>
        <p:spPr bwMode="auto">
          <a:xfrm>
            <a:off x="481013" y="1384300"/>
            <a:ext cx="8153400" cy="3200400"/>
          </a:xfrm>
          <a:prstGeom prst="rect">
            <a:avLst/>
          </a:prstGeom>
          <a:solidFill>
            <a:srgbClr val="EDECD2"/>
          </a:solidFill>
          <a:ln w="28575">
            <a:solidFill>
              <a:srgbClr val="3333CC"/>
            </a:solidFill>
            <a:miter lim="800000"/>
            <a:headEnd/>
            <a:tailEnd/>
          </a:ln>
          <a:effectLst>
            <a:outerShdw dist="71842" dir="2700000" algn="ctr" rotWithShape="0">
              <a:srgbClr val="3333CC"/>
            </a:outerShdw>
          </a:effectLst>
        </p:spPr>
        <p:txBody>
          <a:bodyPr lIns="90488" tIns="44450" rIns="90488" bIns="44450"/>
          <a:lstStyle/>
          <a:p>
            <a:pPr marL="273050" indent="-273050" eaLnBrk="0" hangingPunct="0">
              <a:spcBef>
                <a:spcPts val="600"/>
              </a:spcBef>
              <a:buClr>
                <a:schemeClr val="accent1"/>
              </a:buClr>
              <a:buSzPct val="76000"/>
              <a:buFont typeface="Times" pitchFamily="34" charset="0"/>
              <a:buNone/>
              <a:defRPr/>
            </a:pPr>
            <a:r>
              <a:rPr lang="en-US" sz="2800" dirty="0">
                <a:latin typeface="Arial" pitchFamily="34" charset="0"/>
                <a:cs typeface="Arial" pitchFamily="34" charset="0"/>
              </a:rPr>
              <a:t> 	What should be the total wages and salaries cost in a flexible budget for 600 lawns?</a:t>
            </a:r>
          </a:p>
          <a:p>
            <a:pPr marL="547688" lvl="1" indent="-273050" eaLnBrk="0" hangingPunct="0">
              <a:spcBef>
                <a:spcPts val="500"/>
              </a:spcBef>
              <a:buClr>
                <a:schemeClr val="accent2"/>
              </a:buClr>
              <a:buSzPct val="76000"/>
              <a:buFont typeface="Wingdings" pitchFamily="2" charset="2"/>
              <a:buNone/>
              <a:defRPr/>
            </a:pPr>
            <a:r>
              <a:rPr lang="en-US" sz="2800" dirty="0">
                <a:solidFill>
                  <a:schemeClr val="accent6">
                    <a:lumMod val="60000"/>
                    <a:lumOff val="40000"/>
                  </a:schemeClr>
                </a:solidFill>
                <a:latin typeface="Arial" pitchFamily="34" charset="0"/>
                <a:cs typeface="Arial" pitchFamily="34" charset="0"/>
              </a:rPr>
              <a:t>a. $18,000</a:t>
            </a:r>
          </a:p>
          <a:p>
            <a:pPr marL="547688" lvl="1" indent="-273050" eaLnBrk="0" hangingPunct="0">
              <a:spcBef>
                <a:spcPts val="500"/>
              </a:spcBef>
              <a:buClr>
                <a:schemeClr val="accent2"/>
              </a:buClr>
              <a:buSzPct val="76000"/>
              <a:buFont typeface="Wingdings" pitchFamily="2" charset="2"/>
              <a:buNone/>
              <a:defRPr/>
            </a:pPr>
            <a:r>
              <a:rPr lang="en-US" sz="2800" dirty="0">
                <a:solidFill>
                  <a:schemeClr val="accent6">
                    <a:lumMod val="60000"/>
                    <a:lumOff val="40000"/>
                  </a:schemeClr>
                </a:solidFill>
                <a:latin typeface="Arial" pitchFamily="34" charset="0"/>
                <a:cs typeface="Arial" pitchFamily="34" charset="0"/>
              </a:rPr>
              <a:t>b. $20,000.</a:t>
            </a:r>
          </a:p>
          <a:p>
            <a:pPr marL="547688" lvl="1" indent="-273050" eaLnBrk="0" hangingPunct="0">
              <a:spcBef>
                <a:spcPts val="500"/>
              </a:spcBef>
              <a:buClr>
                <a:schemeClr val="accent2"/>
              </a:buClr>
              <a:buSzPct val="76000"/>
              <a:buFont typeface="Wingdings" pitchFamily="2" charset="2"/>
              <a:buNone/>
              <a:defRPr/>
            </a:pPr>
            <a:r>
              <a:rPr lang="en-US" sz="2800" dirty="0">
                <a:solidFill>
                  <a:schemeClr val="tx2"/>
                </a:solidFill>
                <a:latin typeface="Arial" pitchFamily="34" charset="0"/>
                <a:cs typeface="Arial" pitchFamily="34" charset="0"/>
              </a:rPr>
              <a:t>c. $23,000.</a:t>
            </a:r>
          </a:p>
          <a:p>
            <a:pPr marL="547688" lvl="1" indent="-273050" eaLnBrk="0" hangingPunct="0">
              <a:spcBef>
                <a:spcPts val="500"/>
              </a:spcBef>
              <a:buClr>
                <a:schemeClr val="accent2"/>
              </a:buClr>
              <a:buSzPct val="76000"/>
              <a:buFont typeface="Wingdings" pitchFamily="2" charset="2"/>
              <a:buNone/>
              <a:defRPr/>
            </a:pPr>
            <a:r>
              <a:rPr lang="en-US" sz="2800" dirty="0">
                <a:solidFill>
                  <a:schemeClr val="accent6">
                    <a:lumMod val="60000"/>
                    <a:lumOff val="40000"/>
                  </a:schemeClr>
                </a:solidFill>
                <a:latin typeface="Arial" pitchFamily="34" charset="0"/>
                <a:cs typeface="Arial" pitchFamily="34" charset="0"/>
              </a:rPr>
              <a:t>d. $25,000.</a:t>
            </a:r>
          </a:p>
        </p:txBody>
      </p:sp>
      <p:sp>
        <p:nvSpPr>
          <p:cNvPr id="541701" name="Text Box 5"/>
          <p:cNvSpPr txBox="1">
            <a:spLocks noChangeArrowheads="1"/>
          </p:cNvSpPr>
          <p:nvPr/>
        </p:nvSpPr>
        <p:spPr bwMode="auto">
          <a:xfrm>
            <a:off x="709613" y="4603750"/>
            <a:ext cx="7696200" cy="1581150"/>
          </a:xfrm>
          <a:prstGeom prst="rect">
            <a:avLst/>
          </a:prstGeom>
          <a:solidFill>
            <a:srgbClr val="CCECFF"/>
          </a:solidFill>
          <a:ln w="28575">
            <a:solidFill>
              <a:srgbClr val="3333CC"/>
            </a:solidFill>
            <a:miter lim="800000"/>
            <a:headEnd/>
            <a:tailEnd/>
          </a:ln>
        </p:spPr>
        <p:txBody>
          <a:bodyPr>
            <a:spAutoFit/>
          </a:bodyPr>
          <a:lstStyle/>
          <a:p>
            <a:pPr>
              <a:spcBef>
                <a:spcPct val="50000"/>
              </a:spcBef>
            </a:pPr>
            <a:r>
              <a:rPr lang="en-US" sz="2400" dirty="0"/>
              <a:t>Total wages and salaries cost</a:t>
            </a:r>
          </a:p>
          <a:p>
            <a:pPr>
              <a:spcBef>
                <a:spcPct val="50000"/>
              </a:spcBef>
            </a:pPr>
            <a:r>
              <a:rPr lang="en-US" sz="2400" dirty="0"/>
              <a:t>             = $5,000 + ($30 per lawn</a:t>
            </a:r>
            <a:r>
              <a:rPr lang="en-US" sz="2400" b="1" dirty="0"/>
              <a:t> </a:t>
            </a:r>
            <a:r>
              <a:rPr lang="en-US" sz="2400" b="1" dirty="0">
                <a:sym typeface="Symbol" pitchFamily="18" charset="2"/>
              </a:rPr>
              <a:t> </a:t>
            </a:r>
            <a:r>
              <a:rPr lang="en-US" sz="2400" dirty="0">
                <a:sym typeface="Symbol" pitchFamily="18" charset="2"/>
              </a:rPr>
              <a:t>600 lawns)</a:t>
            </a:r>
          </a:p>
          <a:p>
            <a:pPr>
              <a:spcBef>
                <a:spcPct val="50000"/>
              </a:spcBef>
            </a:pPr>
            <a:r>
              <a:rPr lang="en-US" sz="2400" dirty="0">
                <a:sym typeface="Symbol" pitchFamily="18" charset="2"/>
              </a:rPr>
              <a:t>                $5,000 + $18,000 = $23,000</a:t>
            </a:r>
            <a:endParaRPr lang="en-US" sz="2400" dirty="0"/>
          </a:p>
        </p:txBody>
      </p:sp>
      <p:sp>
        <p:nvSpPr>
          <p:cNvPr id="8" name="Rectangle 3"/>
          <p:cNvSpPr txBox="1">
            <a:spLocks noChangeArrowheads="1"/>
          </p:cNvSpPr>
          <p:nvPr/>
        </p:nvSpPr>
        <p:spPr bwMode="auto">
          <a:xfrm>
            <a:off x="481013" y="1384300"/>
            <a:ext cx="8153400" cy="3200400"/>
          </a:xfrm>
          <a:prstGeom prst="rect">
            <a:avLst/>
          </a:prstGeom>
          <a:solidFill>
            <a:srgbClr val="EDECD2"/>
          </a:solidFill>
          <a:ln w="28575">
            <a:solidFill>
              <a:srgbClr val="3333CC"/>
            </a:solidFill>
            <a:miter lim="800000"/>
            <a:headEnd/>
            <a:tailEnd/>
          </a:ln>
          <a:effectLst>
            <a:outerShdw dist="71842" dir="2700000" algn="ctr" rotWithShape="0">
              <a:srgbClr val="3333CC"/>
            </a:outerShdw>
          </a:effectLst>
        </p:spPr>
        <p:txBody>
          <a:bodyPr lIns="90488" tIns="44450" rIns="90488" bIns="44450"/>
          <a:lstStyle/>
          <a:p>
            <a:pPr marL="273050" indent="-273050" eaLnBrk="0" hangingPunct="0">
              <a:spcBef>
                <a:spcPts val="600"/>
              </a:spcBef>
              <a:buClr>
                <a:schemeClr val="accent1"/>
              </a:buClr>
              <a:buSzPct val="76000"/>
              <a:buFont typeface="Times" pitchFamily="34" charset="0"/>
              <a:buNone/>
              <a:defRPr/>
            </a:pPr>
            <a:r>
              <a:rPr lang="en-US" sz="2800" dirty="0">
                <a:latin typeface="Arial" pitchFamily="34" charset="0"/>
                <a:cs typeface="Arial" pitchFamily="34" charset="0"/>
              </a:rPr>
              <a:t> 	What should the total wages and salaries cost be in a flexible budget for 600 lawns?</a:t>
            </a:r>
          </a:p>
          <a:p>
            <a:pPr marL="547688" lvl="1" indent="-273050" eaLnBrk="0" hangingPunct="0">
              <a:spcBef>
                <a:spcPts val="500"/>
              </a:spcBef>
              <a:buClr>
                <a:schemeClr val="accent2"/>
              </a:buClr>
              <a:buSzPct val="76000"/>
              <a:buFont typeface="Wingdings" pitchFamily="2" charset="2"/>
              <a:buNone/>
              <a:defRPr/>
            </a:pPr>
            <a:r>
              <a:rPr lang="en-US" sz="2800" dirty="0">
                <a:solidFill>
                  <a:schemeClr val="tx2">
                    <a:lumMod val="40000"/>
                    <a:lumOff val="60000"/>
                  </a:schemeClr>
                </a:solidFill>
                <a:latin typeface="Arial" pitchFamily="34" charset="0"/>
                <a:cs typeface="Arial" pitchFamily="34" charset="0"/>
              </a:rPr>
              <a:t>a. $18,000.</a:t>
            </a:r>
          </a:p>
          <a:p>
            <a:pPr marL="547688" lvl="1" indent="-273050" eaLnBrk="0" hangingPunct="0">
              <a:spcBef>
                <a:spcPts val="500"/>
              </a:spcBef>
              <a:buClr>
                <a:schemeClr val="accent2"/>
              </a:buClr>
              <a:buSzPct val="76000"/>
              <a:buFont typeface="Wingdings" pitchFamily="2" charset="2"/>
              <a:buNone/>
              <a:defRPr/>
            </a:pPr>
            <a:r>
              <a:rPr lang="en-US" sz="2800" dirty="0">
                <a:solidFill>
                  <a:schemeClr val="tx2">
                    <a:lumMod val="40000"/>
                    <a:lumOff val="60000"/>
                  </a:schemeClr>
                </a:solidFill>
                <a:latin typeface="Arial" pitchFamily="34" charset="0"/>
                <a:cs typeface="Arial" pitchFamily="34" charset="0"/>
              </a:rPr>
              <a:t>b. $20,000.</a:t>
            </a:r>
          </a:p>
          <a:p>
            <a:pPr marL="547688" lvl="1" indent="-273050" eaLnBrk="0" hangingPunct="0">
              <a:spcBef>
                <a:spcPts val="500"/>
              </a:spcBef>
              <a:buClr>
                <a:schemeClr val="accent2"/>
              </a:buClr>
              <a:buSzPct val="76000"/>
              <a:buFont typeface="Wingdings" pitchFamily="2" charset="2"/>
              <a:buNone/>
              <a:defRPr/>
            </a:pPr>
            <a:r>
              <a:rPr lang="en-US" sz="2800" dirty="0">
                <a:solidFill>
                  <a:schemeClr val="tx2"/>
                </a:solidFill>
                <a:latin typeface="Arial" pitchFamily="34" charset="0"/>
                <a:cs typeface="Arial" pitchFamily="34" charset="0"/>
              </a:rPr>
              <a:t>c. $23,000.</a:t>
            </a:r>
          </a:p>
          <a:p>
            <a:pPr marL="547688" lvl="1" indent="-273050" eaLnBrk="0" hangingPunct="0">
              <a:spcBef>
                <a:spcPts val="500"/>
              </a:spcBef>
              <a:buClr>
                <a:schemeClr val="accent2"/>
              </a:buClr>
              <a:buSzPct val="76000"/>
              <a:buFont typeface="Wingdings" pitchFamily="2" charset="2"/>
              <a:buNone/>
              <a:defRPr/>
            </a:pPr>
            <a:r>
              <a:rPr lang="en-US" sz="2800" dirty="0">
                <a:solidFill>
                  <a:schemeClr val="tx2">
                    <a:lumMod val="40000"/>
                    <a:lumOff val="60000"/>
                  </a:schemeClr>
                </a:solidFill>
                <a:latin typeface="Arial" pitchFamily="34" charset="0"/>
                <a:cs typeface="Arial" pitchFamily="34" charset="0"/>
              </a:rPr>
              <a:t>d. $25,000.</a:t>
            </a:r>
          </a:p>
        </p:txBody>
      </p:sp>
      <p:pic>
        <p:nvPicPr>
          <p:cNvPr id="33798" name="Picture 6" descr="C:\Documents and Settings\CWC\Favorites\My Documents\My Pictures\Microsoft Clip Organizer\j0234575.wmf"/>
          <p:cNvPicPr>
            <a:picLocks noChangeAspect="1" noChangeArrowheads="1"/>
          </p:cNvPicPr>
          <p:nvPr/>
        </p:nvPicPr>
        <p:blipFill>
          <a:blip r:embed="rId3" cstate="print"/>
          <a:srcRect/>
          <a:stretch>
            <a:fillRect/>
          </a:stretch>
        </p:blipFill>
        <p:spPr bwMode="auto">
          <a:xfrm flipH="1">
            <a:off x="5815013" y="2832100"/>
            <a:ext cx="1800225" cy="1703388"/>
          </a:xfrm>
          <a:prstGeom prst="rect">
            <a:avLst/>
          </a:prstGeom>
          <a:noFill/>
          <a:ln w="9525">
            <a:noFill/>
            <a:miter lim="800000"/>
            <a:headEnd/>
            <a:tailEnd/>
          </a:ln>
        </p:spPr>
      </p:pic>
      <p:sp>
        <p:nvSpPr>
          <p:cNvPr id="37895" name="Oval 4"/>
          <p:cNvSpPr>
            <a:spLocks noChangeArrowheads="1"/>
          </p:cNvSpPr>
          <p:nvPr/>
        </p:nvSpPr>
        <p:spPr bwMode="auto">
          <a:xfrm>
            <a:off x="609600" y="3252788"/>
            <a:ext cx="585788" cy="569912"/>
          </a:xfrm>
          <a:prstGeom prst="ellipse">
            <a:avLst/>
          </a:prstGeom>
          <a:noFill/>
          <a:ln w="50799">
            <a:solidFill>
              <a:srgbClr val="FF0000"/>
            </a:solidFill>
            <a:round/>
            <a:headEnd/>
            <a:tailEnd/>
          </a:ln>
          <a:effectLst>
            <a:outerShdw blurRad="50800" dist="38100" dir="2700000" algn="tl" rotWithShape="0">
              <a:prstClr val="black">
                <a:alpha val="40000"/>
              </a:prstClr>
            </a:outerShdw>
          </a:effectLst>
        </p:spPr>
        <p:txBody>
          <a:bodyPr wrap="none" anchor="ctr"/>
          <a:lstStyle/>
          <a:p>
            <a:pPr>
              <a:defRPr/>
            </a:pPr>
            <a:endParaRPr lang="en-US"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4" fill="hold" grpId="0" nodeType="afterEffect">
                                  <p:stCondLst>
                                    <p:cond delay="0"/>
                                  </p:stCondLst>
                                  <p:childTnLst>
                                    <p:set>
                                      <p:cBhvr>
                                        <p:cTn id="6" dur="1" fill="hold">
                                          <p:stCondLst>
                                            <p:cond delay="0"/>
                                          </p:stCondLst>
                                        </p:cTn>
                                        <p:tgtEl>
                                          <p:spTgt spid="541701"/>
                                        </p:tgtEl>
                                        <p:attrNameLst>
                                          <p:attrName>style.visibility</p:attrName>
                                        </p:attrNameLst>
                                      </p:cBhvr>
                                      <p:to>
                                        <p:strVal val="visible"/>
                                      </p:to>
                                    </p:set>
                                    <p:anim calcmode="lin" valueType="num">
                                      <p:cBhvr>
                                        <p:cTn id="7" dur="500" fill="hold"/>
                                        <p:tgtEl>
                                          <p:spTgt spid="541701"/>
                                        </p:tgtEl>
                                        <p:attrNameLst>
                                          <p:attrName>ppt_x</p:attrName>
                                        </p:attrNameLst>
                                      </p:cBhvr>
                                      <p:tavLst>
                                        <p:tav tm="0">
                                          <p:val>
                                            <p:strVal val="#ppt_x"/>
                                          </p:val>
                                        </p:tav>
                                        <p:tav tm="100000">
                                          <p:val>
                                            <p:strVal val="#ppt_x"/>
                                          </p:val>
                                        </p:tav>
                                      </p:tavLst>
                                    </p:anim>
                                    <p:anim calcmode="lin" valueType="num">
                                      <p:cBhvr>
                                        <p:cTn id="8" dur="500" fill="hold"/>
                                        <p:tgtEl>
                                          <p:spTgt spid="541701"/>
                                        </p:tgtEl>
                                        <p:attrNameLst>
                                          <p:attrName>ppt_y</p:attrName>
                                        </p:attrNameLst>
                                      </p:cBhvr>
                                      <p:tavLst>
                                        <p:tav tm="0">
                                          <p:val>
                                            <p:strVal val="#ppt_y+#ppt_h/2"/>
                                          </p:val>
                                        </p:tav>
                                        <p:tav tm="100000">
                                          <p:val>
                                            <p:strVal val="#ppt_y"/>
                                          </p:val>
                                        </p:tav>
                                      </p:tavLst>
                                    </p:anim>
                                    <p:anim calcmode="lin" valueType="num">
                                      <p:cBhvr>
                                        <p:cTn id="9" dur="500" fill="hold"/>
                                        <p:tgtEl>
                                          <p:spTgt spid="541701"/>
                                        </p:tgtEl>
                                        <p:attrNameLst>
                                          <p:attrName>ppt_w</p:attrName>
                                        </p:attrNameLst>
                                      </p:cBhvr>
                                      <p:tavLst>
                                        <p:tav tm="0">
                                          <p:val>
                                            <p:strVal val="#ppt_w"/>
                                          </p:val>
                                        </p:tav>
                                        <p:tav tm="100000">
                                          <p:val>
                                            <p:strVal val="#ppt_w"/>
                                          </p:val>
                                        </p:tav>
                                      </p:tavLst>
                                    </p:anim>
                                    <p:anim calcmode="lin" valueType="num">
                                      <p:cBhvr>
                                        <p:cTn id="10" dur="500" fill="hold"/>
                                        <p:tgtEl>
                                          <p:spTgt spid="54170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1701"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p:txBody>
          <a:bodyPr/>
          <a:lstStyle/>
          <a:p>
            <a:pPr eaLnBrk="1" hangingPunct="1"/>
            <a:r>
              <a:rPr lang="en-US" dirty="0" smtClean="0"/>
              <a:t>Learning Objective 2</a:t>
            </a:r>
          </a:p>
        </p:txBody>
      </p:sp>
      <p:sp>
        <p:nvSpPr>
          <p:cNvPr id="6" name="Text Box 13"/>
          <p:cNvSpPr txBox="1">
            <a:spLocks noChangeArrowheads="1"/>
          </p:cNvSpPr>
          <p:nvPr/>
        </p:nvSpPr>
        <p:spPr bwMode="auto">
          <a:xfrm>
            <a:off x="1905000" y="2462213"/>
            <a:ext cx="5334000" cy="1662112"/>
          </a:xfrm>
          <a:prstGeom prst="rect">
            <a:avLst/>
          </a:prstGeom>
          <a:solidFill>
            <a:schemeClr val="bg1"/>
          </a:solidFill>
          <a:ln w="76200">
            <a:solidFill>
              <a:schemeClr val="accent6">
                <a:lumMod val="50000"/>
              </a:schemeClr>
            </a:solidFill>
            <a:miter lim="800000"/>
            <a:headEnd/>
            <a:tailEnd/>
          </a:ln>
          <a:effectLst/>
        </p:spPr>
        <p:txBody>
          <a:bodyPr>
            <a:spAutoFit/>
          </a:bodyPr>
          <a:lstStyle/>
          <a:p>
            <a:pPr algn="ctr">
              <a:spcBef>
                <a:spcPct val="50000"/>
              </a:spcBef>
              <a:defRPr/>
            </a:pPr>
            <a:r>
              <a:rPr lang="en-US" sz="3400" b="1" dirty="0">
                <a:solidFill>
                  <a:schemeClr val="accent6">
                    <a:lumMod val="75000"/>
                  </a:schemeClr>
                </a:solidFill>
                <a:latin typeface="+mn-lt"/>
              </a:rPr>
              <a:t>Prepare a report showing activity variances.</a:t>
            </a: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Variance Analysis Cycle</a:t>
            </a:r>
          </a:p>
        </p:txBody>
      </p:sp>
      <p:pic>
        <p:nvPicPr>
          <p:cNvPr id="28675" name="Picture 3"/>
          <p:cNvPicPr>
            <a:picLocks noChangeAspect="1" noChangeArrowheads="1"/>
          </p:cNvPicPr>
          <p:nvPr/>
        </p:nvPicPr>
        <p:blipFill>
          <a:blip r:embed="rId2" cstate="print"/>
          <a:srcRect/>
          <a:stretch>
            <a:fillRect/>
          </a:stretch>
        </p:blipFill>
        <p:spPr bwMode="auto">
          <a:xfrm>
            <a:off x="1012825" y="1852613"/>
            <a:ext cx="7132638" cy="4348162"/>
          </a:xfrm>
          <a:prstGeom prst="rect">
            <a:avLst/>
          </a:prstGeom>
          <a:noFill/>
          <a:ln w="19050">
            <a:solidFill>
              <a:schemeClr val="tx1"/>
            </a:solidFill>
            <a:miter lim="800000"/>
            <a:headEnd/>
            <a:tailEnd/>
          </a:ln>
        </p:spPr>
      </p:pic>
    </p:spTree>
  </p:cSld>
  <p:clrMapOvr>
    <a:masterClrMapping/>
  </p:clrMapOvr>
  <p:transition spd="med">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dirty="0" smtClean="0"/>
              <a:t>Activity Variances</a:t>
            </a:r>
          </a:p>
        </p:txBody>
      </p:sp>
      <p:sp>
        <p:nvSpPr>
          <p:cNvPr id="3" name="Rectangle 2"/>
          <p:cNvSpPr/>
          <p:nvPr/>
        </p:nvSpPr>
        <p:spPr>
          <a:xfrm>
            <a:off x="304800" y="1828800"/>
            <a:ext cx="3657600" cy="2057400"/>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chemeClr val="tx1"/>
                </a:solidFill>
                <a:cs typeface="Arial" pitchFamily="34" charset="0"/>
              </a:rPr>
              <a:t>Flexible</a:t>
            </a:r>
          </a:p>
          <a:p>
            <a:pPr algn="ctr">
              <a:defRPr/>
            </a:pPr>
            <a:r>
              <a:rPr lang="en-US" sz="3200" dirty="0">
                <a:solidFill>
                  <a:schemeClr val="tx1"/>
                </a:solidFill>
                <a:cs typeface="Arial" pitchFamily="34" charset="0"/>
              </a:rPr>
              <a:t> budget revenues</a:t>
            </a:r>
            <a:br>
              <a:rPr lang="en-US" sz="3200" dirty="0">
                <a:solidFill>
                  <a:schemeClr val="tx1"/>
                </a:solidFill>
                <a:cs typeface="Arial" pitchFamily="34" charset="0"/>
              </a:rPr>
            </a:br>
            <a:r>
              <a:rPr lang="en-US" sz="3200" dirty="0">
                <a:solidFill>
                  <a:schemeClr val="tx1"/>
                </a:solidFill>
                <a:cs typeface="Arial" pitchFamily="34" charset="0"/>
              </a:rPr>
              <a:t> and expenses</a:t>
            </a:r>
          </a:p>
        </p:txBody>
      </p:sp>
      <p:sp>
        <p:nvSpPr>
          <p:cNvPr id="4" name="Rectangle 3"/>
          <p:cNvSpPr/>
          <p:nvPr/>
        </p:nvSpPr>
        <p:spPr>
          <a:xfrm>
            <a:off x="5105400" y="1828800"/>
            <a:ext cx="3657600" cy="2057400"/>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chemeClr val="tx1"/>
                </a:solidFill>
                <a:cs typeface="Arial" pitchFamily="34" charset="0"/>
              </a:rPr>
              <a:t>Planning </a:t>
            </a:r>
          </a:p>
          <a:p>
            <a:pPr algn="ctr">
              <a:defRPr/>
            </a:pPr>
            <a:r>
              <a:rPr lang="en-US" sz="3200" dirty="0">
                <a:solidFill>
                  <a:schemeClr val="tx1"/>
                </a:solidFill>
                <a:cs typeface="Arial" pitchFamily="34" charset="0"/>
              </a:rPr>
              <a:t>budget revenues</a:t>
            </a:r>
            <a:br>
              <a:rPr lang="en-US" sz="3200" dirty="0">
                <a:solidFill>
                  <a:schemeClr val="tx1"/>
                </a:solidFill>
                <a:cs typeface="Arial" pitchFamily="34" charset="0"/>
              </a:rPr>
            </a:br>
            <a:r>
              <a:rPr lang="en-US" sz="3200" dirty="0">
                <a:solidFill>
                  <a:schemeClr val="tx1"/>
                </a:solidFill>
                <a:cs typeface="Arial" pitchFamily="34" charset="0"/>
              </a:rPr>
              <a:t>and expenses</a:t>
            </a:r>
          </a:p>
        </p:txBody>
      </p:sp>
      <p:sp>
        <p:nvSpPr>
          <p:cNvPr id="5" name="Rectangle 4"/>
          <p:cNvSpPr/>
          <p:nvPr/>
        </p:nvSpPr>
        <p:spPr>
          <a:xfrm>
            <a:off x="2209800" y="4648200"/>
            <a:ext cx="4724400" cy="1524000"/>
          </a:xfrm>
          <a:prstGeom prst="rect">
            <a:avLst/>
          </a:prstGeom>
          <a:solidFill>
            <a:srgbClr val="0000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effectLst>
                  <a:outerShdw blurRad="38100" dist="38100" dir="2700000" algn="tl">
                    <a:srgbClr val="000000">
                      <a:alpha val="43137"/>
                    </a:srgbClr>
                  </a:outerShdw>
                </a:effectLst>
                <a:cs typeface="Arial" pitchFamily="34" charset="0"/>
              </a:rPr>
              <a:t>The differences between the budget amounts are called activity variances.</a:t>
            </a:r>
          </a:p>
        </p:txBody>
      </p:sp>
      <p:cxnSp>
        <p:nvCxnSpPr>
          <p:cNvPr id="7" name="Elbow Connector 6"/>
          <p:cNvCxnSpPr>
            <a:stCxn id="3" idx="2"/>
            <a:endCxn id="5" idx="0"/>
          </p:cNvCxnSpPr>
          <p:nvPr/>
        </p:nvCxnSpPr>
        <p:spPr>
          <a:xfrm rot="16200000" flipH="1">
            <a:off x="2971800" y="3048000"/>
            <a:ext cx="762000" cy="2438400"/>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Elbow Connector 8"/>
          <p:cNvCxnSpPr>
            <a:stCxn id="4" idx="2"/>
            <a:endCxn id="5" idx="0"/>
          </p:cNvCxnSpPr>
          <p:nvPr/>
        </p:nvCxnSpPr>
        <p:spPr>
          <a:xfrm rot="5400000">
            <a:off x="5372100" y="3086100"/>
            <a:ext cx="762000" cy="2362200"/>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3"/>
          <p:cNvSpPr>
            <a:spLocks noChangeArrowheads="1"/>
          </p:cNvSpPr>
          <p:nvPr/>
        </p:nvSpPr>
        <p:spPr bwMode="auto">
          <a:xfrm>
            <a:off x="738188" y="2468563"/>
            <a:ext cx="7620000" cy="1812925"/>
          </a:xfrm>
          <a:prstGeom prst="rect">
            <a:avLst/>
          </a:prstGeom>
          <a:solidFill>
            <a:schemeClr val="bg2">
              <a:lumMod val="90000"/>
            </a:schemeClr>
          </a:solidFill>
          <a:ln w="19050">
            <a:solidFill>
              <a:schemeClr val="accent1"/>
            </a:solidFill>
            <a:miter lim="800000"/>
            <a:headEnd/>
            <a:tailEnd/>
          </a:ln>
          <a:effectLst>
            <a:outerShdw dist="50800" dir="2700000" algn="ctr" rotWithShape="0">
              <a:schemeClr val="tx1"/>
            </a:outerShdw>
          </a:effectLst>
        </p:spPr>
        <p:txBody>
          <a:bodyPr lIns="90488" tIns="44450" rIns="90488" bIns="44450">
            <a:spAutoFit/>
          </a:bodyPr>
          <a:lstStyle/>
          <a:p>
            <a:pPr algn="ctr">
              <a:spcBef>
                <a:spcPct val="50000"/>
              </a:spcBef>
              <a:defRPr/>
            </a:pPr>
            <a:r>
              <a:rPr lang="en-US" sz="3200" b="1" dirty="0">
                <a:solidFill>
                  <a:schemeClr val="tx2"/>
                </a:solidFill>
              </a:rPr>
              <a:t>Let’s use              budgeting</a:t>
            </a:r>
          </a:p>
          <a:p>
            <a:pPr algn="ctr">
              <a:spcBef>
                <a:spcPct val="50000"/>
              </a:spcBef>
              <a:defRPr/>
            </a:pPr>
            <a:r>
              <a:rPr lang="en-US" sz="3200" b="1" dirty="0">
                <a:solidFill>
                  <a:schemeClr val="tx2"/>
                </a:solidFill>
              </a:rPr>
              <a:t>concepts to compute activity variances for Larry’s Lawn Service.       </a:t>
            </a:r>
          </a:p>
        </p:txBody>
      </p:sp>
      <p:graphicFrame>
        <p:nvGraphicFramePr>
          <p:cNvPr id="12290" name="Object 3">
            <a:hlinkClick r:id="" action="ppaction://ole?verb=0"/>
          </p:cNvPr>
          <p:cNvGraphicFramePr>
            <a:graphicFrameLocks/>
          </p:cNvGraphicFramePr>
          <p:nvPr/>
        </p:nvGraphicFramePr>
        <p:xfrm>
          <a:off x="3827463" y="2433638"/>
          <a:ext cx="1246187" cy="838200"/>
        </p:xfrm>
        <a:graphic>
          <a:graphicData uri="http://schemas.openxmlformats.org/presentationml/2006/ole">
            <mc:AlternateContent xmlns:mc="http://schemas.openxmlformats.org/markup-compatibility/2006">
              <mc:Choice xmlns:v="urn:schemas-microsoft-com:vml" Requires="v">
                <p:oleObj spid="_x0000_s12293" name="WordArt 2.0" r:id="rId4" imgW="6094510" imgH="4061143" progId="">
                  <p:embed/>
                </p:oleObj>
              </mc:Choice>
              <mc:Fallback>
                <p:oleObj name="WordArt 2.0" r:id="rId4" imgW="6094510" imgH="4061143" progId="">
                  <p:embed/>
                  <p:pic>
                    <p:nvPicPr>
                      <p:cNvPr id="0" name="Picture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27463" y="2433638"/>
                        <a:ext cx="1246187" cy="838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2292" name="Picture 6" descr="C:\Documents and Settings\CWC\Favorites\My Documents\My Pictures\Microsoft Clip Organizer\j0234575.wmf"/>
          <p:cNvPicPr>
            <a:picLocks noChangeAspect="1" noChangeArrowheads="1"/>
          </p:cNvPicPr>
          <p:nvPr/>
        </p:nvPicPr>
        <p:blipFill>
          <a:blip r:embed="rId6" cstate="print"/>
          <a:srcRect/>
          <a:stretch>
            <a:fillRect/>
          </a:stretch>
        </p:blipFill>
        <p:spPr bwMode="auto">
          <a:xfrm flipH="1">
            <a:off x="3671888" y="4621213"/>
            <a:ext cx="1800225" cy="1703387"/>
          </a:xfrm>
          <a:prstGeom prst="rect">
            <a:avLst/>
          </a:prstGeom>
          <a:noFill/>
          <a:ln w="9525">
            <a:noFill/>
            <a:miter lim="800000"/>
            <a:headEnd/>
            <a:tailEnd/>
          </a:ln>
        </p:spPr>
      </p:pic>
      <p:sp>
        <p:nvSpPr>
          <p:cNvPr id="12293" name="Title 1"/>
          <p:cNvSpPr>
            <a:spLocks noGrp="1"/>
          </p:cNvSpPr>
          <p:nvPr>
            <p:ph type="title"/>
          </p:nvPr>
        </p:nvSpPr>
        <p:spPr/>
        <p:txBody>
          <a:bodyPr/>
          <a:lstStyle/>
          <a:p>
            <a:r>
              <a:rPr lang="en-US" dirty="0" smtClean="0"/>
              <a:t>Activity Variances</a:t>
            </a:r>
          </a:p>
        </p:txBody>
      </p:sp>
    </p:spTree>
  </p:cSld>
  <p:clrMapOvr>
    <a:masterClrMapping/>
  </p:clrMapOvr>
  <p:transition spd="med">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9"/>
          <p:cNvSpPr>
            <a:spLocks noGrp="1" noChangeArrowheads="1"/>
          </p:cNvSpPr>
          <p:nvPr>
            <p:ph type="title"/>
          </p:nvPr>
        </p:nvSpPr>
        <p:spPr>
          <a:noFill/>
        </p:spPr>
        <p:txBody>
          <a:bodyPr lIns="90488" tIns="44450" rIns="90488" bIns="44450"/>
          <a:lstStyle/>
          <a:p>
            <a:r>
              <a:rPr lang="en-US" dirty="0" smtClean="0"/>
              <a:t>Activity Variances</a:t>
            </a:r>
          </a:p>
        </p:txBody>
      </p:sp>
      <p:sp>
        <p:nvSpPr>
          <p:cNvPr id="13316" name="TextBox 10"/>
          <p:cNvSpPr txBox="1">
            <a:spLocks noChangeArrowheads="1"/>
          </p:cNvSpPr>
          <p:nvPr/>
        </p:nvSpPr>
        <p:spPr bwMode="auto">
          <a:xfrm>
            <a:off x="130175" y="1428750"/>
            <a:ext cx="8880475" cy="457200"/>
          </a:xfrm>
          <a:prstGeom prst="rect">
            <a:avLst/>
          </a:prstGeom>
          <a:noFill/>
          <a:ln w="9525">
            <a:noFill/>
            <a:miter lim="800000"/>
            <a:headEnd/>
            <a:tailEnd/>
          </a:ln>
        </p:spPr>
        <p:txBody>
          <a:bodyPr wrap="none">
            <a:spAutoFit/>
          </a:bodyPr>
          <a:lstStyle/>
          <a:p>
            <a:pPr algn="ctr"/>
            <a:r>
              <a:rPr lang="en-US" sz="2400" b="1" dirty="0">
                <a:solidFill>
                  <a:srgbClr val="008000"/>
                </a:solidFill>
              </a:rPr>
              <a:t>Larry’s Flexible Budget Compared with the Planning Budget</a:t>
            </a:r>
          </a:p>
        </p:txBody>
      </p:sp>
      <p:graphicFrame>
        <p:nvGraphicFramePr>
          <p:cNvPr id="13314" name="Object 3"/>
          <p:cNvGraphicFramePr>
            <a:graphicFrameLocks/>
          </p:cNvGraphicFramePr>
          <p:nvPr/>
        </p:nvGraphicFramePr>
        <p:xfrm>
          <a:off x="95250" y="1885950"/>
          <a:ext cx="8961438" cy="4827588"/>
        </p:xfrm>
        <a:graphic>
          <a:graphicData uri="http://schemas.openxmlformats.org/presentationml/2006/ole">
            <mc:AlternateContent xmlns:mc="http://schemas.openxmlformats.org/markup-compatibility/2006">
              <mc:Choice xmlns:v="urn:schemas-microsoft-com:vml" Requires="v">
                <p:oleObj spid="_x0000_s13317" name="Worksheet" r:id="rId5" imgW="6042766" imgH="3101328" progId="Excel.Sheet.8">
                  <p:embed/>
                </p:oleObj>
              </mc:Choice>
              <mc:Fallback>
                <p:oleObj name="Worksheet" r:id="rId5" imgW="6042766" imgH="3101328" progId="Excel.Sheet.8">
                  <p:embed/>
                  <p:pic>
                    <p:nvPicPr>
                      <p:cNvPr id="0" name="Picture 4"/>
                      <p:cNvPicPr>
                        <a:picLocks noChangeArrowheads="1"/>
                      </p:cNvPicPr>
                      <p:nvPr/>
                    </p:nvPicPr>
                    <p:blipFill>
                      <a:blip r:embed="rId6">
                        <a:lum contrast="12000"/>
                        <a:extLst>
                          <a:ext uri="{28A0092B-C50C-407E-A947-70E740481C1C}">
                            <a14:useLocalDpi xmlns:a14="http://schemas.microsoft.com/office/drawing/2010/main" val="0"/>
                          </a:ext>
                        </a:extLst>
                      </a:blip>
                      <a:srcRect/>
                      <a:stretch>
                        <a:fillRect/>
                      </a:stretch>
                    </p:blipFill>
                    <p:spPr bwMode="auto">
                      <a:xfrm>
                        <a:off x="95250" y="1885950"/>
                        <a:ext cx="8961438" cy="4827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Object 3"/>
          <p:cNvGraphicFramePr>
            <a:graphicFrameLocks/>
          </p:cNvGraphicFramePr>
          <p:nvPr/>
        </p:nvGraphicFramePr>
        <p:xfrm>
          <a:off x="95250" y="1885950"/>
          <a:ext cx="8961438" cy="4827588"/>
        </p:xfrm>
        <a:graphic>
          <a:graphicData uri="http://schemas.openxmlformats.org/presentationml/2006/ole">
            <mc:AlternateContent xmlns:mc="http://schemas.openxmlformats.org/markup-compatibility/2006">
              <mc:Choice xmlns:v="urn:schemas-microsoft-com:vml" Requires="v">
                <p:oleObj spid="_x0000_s14341" name="Worksheet" r:id="rId5" imgW="6042766" imgH="3101328" progId="Excel.Sheet.8">
                  <p:embed/>
                </p:oleObj>
              </mc:Choice>
              <mc:Fallback>
                <p:oleObj name="Worksheet" r:id="rId5" imgW="6042766" imgH="3101328" progId="Excel.Sheet.8">
                  <p:embed/>
                  <p:pic>
                    <p:nvPicPr>
                      <p:cNvPr id="0" name="Picture 4"/>
                      <p:cNvPicPr>
                        <a:picLocks noChangeArrowheads="1"/>
                      </p:cNvPicPr>
                      <p:nvPr/>
                    </p:nvPicPr>
                    <p:blipFill>
                      <a:blip r:embed="rId6">
                        <a:lum contrast="12000"/>
                        <a:extLst>
                          <a:ext uri="{28A0092B-C50C-407E-A947-70E740481C1C}">
                            <a14:useLocalDpi xmlns:a14="http://schemas.microsoft.com/office/drawing/2010/main" val="0"/>
                          </a:ext>
                        </a:extLst>
                      </a:blip>
                      <a:srcRect/>
                      <a:stretch>
                        <a:fillRect/>
                      </a:stretch>
                    </p:blipFill>
                    <p:spPr bwMode="auto">
                      <a:xfrm>
                        <a:off x="95250" y="1885950"/>
                        <a:ext cx="8961438" cy="4827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339" name="Rectangle 9"/>
          <p:cNvSpPr>
            <a:spLocks noGrp="1" noChangeArrowheads="1"/>
          </p:cNvSpPr>
          <p:nvPr>
            <p:ph type="title"/>
          </p:nvPr>
        </p:nvSpPr>
        <p:spPr>
          <a:noFill/>
        </p:spPr>
        <p:txBody>
          <a:bodyPr lIns="90488" tIns="44450" rIns="90488" bIns="44450"/>
          <a:lstStyle/>
          <a:p>
            <a:r>
              <a:rPr lang="en-US" dirty="0" smtClean="0"/>
              <a:t>Activity Variances</a:t>
            </a:r>
          </a:p>
        </p:txBody>
      </p:sp>
      <p:sp>
        <p:nvSpPr>
          <p:cNvPr id="14340" name="TextBox 10"/>
          <p:cNvSpPr txBox="1">
            <a:spLocks noChangeArrowheads="1"/>
          </p:cNvSpPr>
          <p:nvPr/>
        </p:nvSpPr>
        <p:spPr bwMode="auto">
          <a:xfrm>
            <a:off x="130175" y="1428750"/>
            <a:ext cx="8880475" cy="457200"/>
          </a:xfrm>
          <a:prstGeom prst="rect">
            <a:avLst/>
          </a:prstGeom>
          <a:noFill/>
          <a:ln w="9525">
            <a:noFill/>
            <a:miter lim="800000"/>
            <a:headEnd/>
            <a:tailEnd/>
          </a:ln>
        </p:spPr>
        <p:txBody>
          <a:bodyPr wrap="none">
            <a:spAutoFit/>
          </a:bodyPr>
          <a:lstStyle/>
          <a:p>
            <a:pPr algn="ctr"/>
            <a:r>
              <a:rPr lang="en-US" sz="2400" b="1" dirty="0">
                <a:solidFill>
                  <a:srgbClr val="008000"/>
                </a:solidFill>
              </a:rPr>
              <a:t>Larry’s Flexible Budget Compared with the Planning Budget</a:t>
            </a:r>
          </a:p>
        </p:txBody>
      </p:sp>
      <p:sp>
        <p:nvSpPr>
          <p:cNvPr id="5" name="TextBox 4"/>
          <p:cNvSpPr txBox="1"/>
          <p:nvPr/>
        </p:nvSpPr>
        <p:spPr>
          <a:xfrm>
            <a:off x="80963" y="1885950"/>
            <a:ext cx="8961437" cy="771525"/>
          </a:xfrm>
          <a:prstGeom prst="rect">
            <a:avLst/>
          </a:prstGeom>
          <a:solidFill>
            <a:schemeClr val="accent3">
              <a:lumMod val="40000"/>
              <a:lumOff val="60000"/>
            </a:schemeClr>
          </a:solidFill>
          <a:ln>
            <a:solidFill>
              <a:srgbClr val="FF0000"/>
            </a:solidFill>
          </a:ln>
        </p:spPr>
        <p:txBody>
          <a:bodyPr>
            <a:spAutoFit/>
          </a:bodyPr>
          <a:lstStyle/>
          <a:p>
            <a:pPr algn="ctr">
              <a:defRPr/>
            </a:pPr>
            <a:r>
              <a:rPr lang="en-US" sz="2200" dirty="0">
                <a:latin typeface="Arial" pitchFamily="34" charset="0"/>
              </a:rPr>
              <a:t>Activity and revenue increase by 10 percent, but net operating income increases by more than 10 percent due to the presence of fixed costs.</a:t>
            </a:r>
          </a:p>
        </p:txBody>
      </p:sp>
    </p:spTree>
  </p:cSld>
  <p:clrMapOvr>
    <a:masterClrMapping/>
  </p:clrMapOvr>
  <p:transition spd="med">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p:cNvSpPr>
            <a:spLocks noGrp="1"/>
          </p:cNvSpPr>
          <p:nvPr>
            <p:ph type="title"/>
          </p:nvPr>
        </p:nvSpPr>
        <p:spPr/>
        <p:txBody>
          <a:bodyPr/>
          <a:lstStyle/>
          <a:p>
            <a:pPr eaLnBrk="1" hangingPunct="1"/>
            <a:r>
              <a:rPr lang="en-US" dirty="0" smtClean="0"/>
              <a:t>Learning Objective 3</a:t>
            </a:r>
          </a:p>
        </p:txBody>
      </p:sp>
      <p:sp>
        <p:nvSpPr>
          <p:cNvPr id="6" name="Text Box 13"/>
          <p:cNvSpPr txBox="1">
            <a:spLocks noChangeArrowheads="1"/>
          </p:cNvSpPr>
          <p:nvPr/>
        </p:nvSpPr>
        <p:spPr bwMode="auto">
          <a:xfrm>
            <a:off x="1905000" y="2462213"/>
            <a:ext cx="5334000" cy="1662112"/>
          </a:xfrm>
          <a:prstGeom prst="rect">
            <a:avLst/>
          </a:prstGeom>
          <a:solidFill>
            <a:schemeClr val="bg1"/>
          </a:solidFill>
          <a:ln w="76200">
            <a:solidFill>
              <a:schemeClr val="accent6">
                <a:lumMod val="50000"/>
              </a:schemeClr>
            </a:solidFill>
            <a:miter lim="800000"/>
            <a:headEnd/>
            <a:tailEnd/>
          </a:ln>
          <a:effectLst/>
        </p:spPr>
        <p:txBody>
          <a:bodyPr>
            <a:spAutoFit/>
          </a:bodyPr>
          <a:lstStyle/>
          <a:p>
            <a:pPr algn="ctr">
              <a:spcBef>
                <a:spcPct val="50000"/>
              </a:spcBef>
              <a:defRPr/>
            </a:pPr>
            <a:r>
              <a:rPr lang="en-US" sz="3400" b="1" dirty="0">
                <a:solidFill>
                  <a:schemeClr val="accent6">
                    <a:lumMod val="75000"/>
                  </a:schemeClr>
                </a:solidFill>
                <a:latin typeface="+mj-lt"/>
              </a:rPr>
              <a:t>Prepare a report showing revenue and spending variances.</a:t>
            </a:r>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dirty="0" smtClean="0"/>
              <a:t>Revenue and Spending Variances</a:t>
            </a:r>
          </a:p>
        </p:txBody>
      </p:sp>
      <p:sp>
        <p:nvSpPr>
          <p:cNvPr id="3" name="Rectangle 2"/>
          <p:cNvSpPr/>
          <p:nvPr/>
        </p:nvSpPr>
        <p:spPr>
          <a:xfrm>
            <a:off x="304800" y="1408113"/>
            <a:ext cx="3657600" cy="609600"/>
          </a:xfrm>
          <a:prstGeom prst="rect">
            <a:avLst/>
          </a:prstGeom>
          <a:solidFill>
            <a:schemeClr val="bg2">
              <a:lumMod val="9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cs typeface="Arial" pitchFamily="34" charset="0"/>
              </a:rPr>
              <a:t>Actual revenue</a:t>
            </a:r>
          </a:p>
        </p:txBody>
      </p:sp>
      <p:sp>
        <p:nvSpPr>
          <p:cNvPr id="4" name="Rectangle 3"/>
          <p:cNvSpPr/>
          <p:nvPr/>
        </p:nvSpPr>
        <p:spPr>
          <a:xfrm>
            <a:off x="5164138" y="1408113"/>
            <a:ext cx="3657600" cy="609600"/>
          </a:xfrm>
          <a:prstGeom prst="rect">
            <a:avLst/>
          </a:prstGeom>
          <a:solidFill>
            <a:schemeClr val="bg2">
              <a:lumMod val="9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cs typeface="Arial" pitchFamily="34" charset="0"/>
              </a:rPr>
              <a:t>Flexible budget revenue</a:t>
            </a:r>
          </a:p>
        </p:txBody>
      </p:sp>
      <p:sp>
        <p:nvSpPr>
          <p:cNvPr id="5" name="Rectangle 4"/>
          <p:cNvSpPr/>
          <p:nvPr/>
        </p:nvSpPr>
        <p:spPr>
          <a:xfrm>
            <a:off x="1774825" y="2743200"/>
            <a:ext cx="5562600" cy="685800"/>
          </a:xfrm>
          <a:prstGeom prst="rect">
            <a:avLst/>
          </a:prstGeom>
          <a:solidFill>
            <a:srgbClr val="0000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effectLst>
                  <a:outerShdw blurRad="38100" dist="38100" dir="2700000" algn="tl">
                    <a:srgbClr val="000000">
                      <a:alpha val="43137"/>
                    </a:srgbClr>
                  </a:outerShdw>
                </a:effectLst>
                <a:cs typeface="Arial" pitchFamily="34" charset="0"/>
              </a:rPr>
              <a:t>The difference is a revenue variance.</a:t>
            </a:r>
          </a:p>
        </p:txBody>
      </p:sp>
      <p:cxnSp>
        <p:nvCxnSpPr>
          <p:cNvPr id="6" name="Elbow Connector 5"/>
          <p:cNvCxnSpPr>
            <a:stCxn id="3" idx="2"/>
            <a:endCxn id="5" idx="0"/>
          </p:cNvCxnSpPr>
          <p:nvPr/>
        </p:nvCxnSpPr>
        <p:spPr>
          <a:xfrm rot="16200000" flipH="1">
            <a:off x="2982119" y="1169194"/>
            <a:ext cx="725487" cy="2422525"/>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Elbow Connector 6"/>
          <p:cNvCxnSpPr>
            <a:stCxn id="4" idx="2"/>
            <a:endCxn id="5" idx="0"/>
          </p:cNvCxnSpPr>
          <p:nvPr/>
        </p:nvCxnSpPr>
        <p:spPr>
          <a:xfrm rot="5400000">
            <a:off x="5411788" y="1162050"/>
            <a:ext cx="725487" cy="2436813"/>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304800" y="4306888"/>
            <a:ext cx="3657600" cy="609600"/>
          </a:xfrm>
          <a:prstGeom prst="rect">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cs typeface="Arial" pitchFamily="34" charset="0"/>
              </a:rPr>
              <a:t>Actual cost</a:t>
            </a:r>
          </a:p>
        </p:txBody>
      </p:sp>
      <p:sp>
        <p:nvSpPr>
          <p:cNvPr id="15" name="Rectangle 14"/>
          <p:cNvSpPr/>
          <p:nvPr/>
        </p:nvSpPr>
        <p:spPr>
          <a:xfrm>
            <a:off x="5164138" y="4306888"/>
            <a:ext cx="3657600" cy="609600"/>
          </a:xfrm>
          <a:prstGeom prst="rect">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cs typeface="Arial" pitchFamily="34" charset="0"/>
              </a:rPr>
              <a:t>Flexible budget cost</a:t>
            </a:r>
          </a:p>
        </p:txBody>
      </p:sp>
      <p:sp>
        <p:nvSpPr>
          <p:cNvPr id="16" name="Rectangle 15"/>
          <p:cNvSpPr/>
          <p:nvPr/>
        </p:nvSpPr>
        <p:spPr>
          <a:xfrm>
            <a:off x="1560513" y="5626100"/>
            <a:ext cx="5997575" cy="685800"/>
          </a:xfrm>
          <a:prstGeom prst="rect">
            <a:avLst/>
          </a:prstGeom>
          <a:solidFill>
            <a:srgbClr val="008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effectLst>
                  <a:outerShdw blurRad="38100" dist="38100" dir="2700000" algn="tl">
                    <a:srgbClr val="000000">
                      <a:alpha val="43137"/>
                    </a:srgbClr>
                  </a:outerShdw>
                </a:effectLst>
                <a:cs typeface="Arial" pitchFamily="34" charset="0"/>
              </a:rPr>
              <a:t>The difference is a spending variance.</a:t>
            </a:r>
          </a:p>
        </p:txBody>
      </p:sp>
      <p:cxnSp>
        <p:nvCxnSpPr>
          <p:cNvPr id="17" name="Elbow Connector 16"/>
          <p:cNvCxnSpPr>
            <a:stCxn id="14" idx="2"/>
            <a:endCxn id="16" idx="0"/>
          </p:cNvCxnSpPr>
          <p:nvPr/>
        </p:nvCxnSpPr>
        <p:spPr>
          <a:xfrm rot="16200000" flipH="1">
            <a:off x="2991644" y="4058444"/>
            <a:ext cx="709612" cy="2425700"/>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15" idx="2"/>
            <a:endCxn id="16" idx="0"/>
          </p:cNvCxnSpPr>
          <p:nvPr/>
        </p:nvCxnSpPr>
        <p:spPr>
          <a:xfrm rot="5400000">
            <a:off x="5421313" y="4054475"/>
            <a:ext cx="709612" cy="2433638"/>
          </a:xfrm>
          <a:prstGeom prst="bent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50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1000"/>
                                        <p:tgtEl>
                                          <p:spTgt spid="14"/>
                                        </p:tgtEl>
                                      </p:cBhvr>
                                    </p:animEffect>
                                  </p:childTnLst>
                                </p:cTn>
                              </p:par>
                              <p:par>
                                <p:cTn id="8" presetID="22" presetClass="entr" presetSubtype="1" fill="hold" grpId="0" nodeType="withEffect">
                                  <p:stCondLst>
                                    <p:cond delay="500"/>
                                  </p:stCondLst>
                                  <p:childTnLst>
                                    <p:set>
                                      <p:cBhvr>
                                        <p:cTn id="9" dur="1" fill="hold">
                                          <p:stCondLst>
                                            <p:cond delay="0"/>
                                          </p:stCondLst>
                                        </p:cTn>
                                        <p:tgtEl>
                                          <p:spTgt spid="15"/>
                                        </p:tgtEl>
                                        <p:attrNameLst>
                                          <p:attrName>style.visibility</p:attrName>
                                        </p:attrNameLst>
                                      </p:cBhvr>
                                      <p:to>
                                        <p:strVal val="visible"/>
                                      </p:to>
                                    </p:set>
                                    <p:animEffect transition="in" filter="wipe(up)">
                                      <p:cBhvr>
                                        <p:cTn id="10" dur="1000"/>
                                        <p:tgtEl>
                                          <p:spTgt spid="15"/>
                                        </p:tgtEl>
                                      </p:cBhvr>
                                    </p:animEffect>
                                  </p:childTnLst>
                                </p:cTn>
                              </p:par>
                              <p:par>
                                <p:cTn id="11" presetID="22" presetClass="entr" presetSubtype="1" fill="hold" grpId="0" nodeType="withEffect">
                                  <p:stCondLst>
                                    <p:cond delay="500"/>
                                  </p:stCondLst>
                                  <p:childTnLst>
                                    <p:set>
                                      <p:cBhvr>
                                        <p:cTn id="12" dur="1" fill="hold">
                                          <p:stCondLst>
                                            <p:cond delay="0"/>
                                          </p:stCondLst>
                                        </p:cTn>
                                        <p:tgtEl>
                                          <p:spTgt spid="16"/>
                                        </p:tgtEl>
                                        <p:attrNameLst>
                                          <p:attrName>style.visibility</p:attrName>
                                        </p:attrNameLst>
                                      </p:cBhvr>
                                      <p:to>
                                        <p:strVal val="visible"/>
                                      </p:to>
                                    </p:set>
                                    <p:animEffect transition="in" filter="wipe(up)">
                                      <p:cBhvr>
                                        <p:cTn id="13" dur="500"/>
                                        <p:tgtEl>
                                          <p:spTgt spid="16"/>
                                        </p:tgtEl>
                                      </p:cBhvr>
                                    </p:animEffect>
                                  </p:childTnLst>
                                </p:cTn>
                              </p:par>
                              <p:par>
                                <p:cTn id="14" presetID="22" presetClass="entr" presetSubtype="1" fill="hold" nodeType="withEffect">
                                  <p:stCondLst>
                                    <p:cond delay="500"/>
                                  </p:stCondLst>
                                  <p:childTnLst>
                                    <p:set>
                                      <p:cBhvr>
                                        <p:cTn id="15" dur="1" fill="hold">
                                          <p:stCondLst>
                                            <p:cond delay="0"/>
                                          </p:stCondLst>
                                        </p:cTn>
                                        <p:tgtEl>
                                          <p:spTgt spid="17"/>
                                        </p:tgtEl>
                                        <p:attrNameLst>
                                          <p:attrName>style.visibility</p:attrName>
                                        </p:attrNameLst>
                                      </p:cBhvr>
                                      <p:to>
                                        <p:strVal val="visible"/>
                                      </p:to>
                                    </p:set>
                                    <p:animEffect transition="in" filter="wipe(up)">
                                      <p:cBhvr>
                                        <p:cTn id="16" dur="1000"/>
                                        <p:tgtEl>
                                          <p:spTgt spid="17"/>
                                        </p:tgtEl>
                                      </p:cBhvr>
                                    </p:animEffect>
                                  </p:childTnLst>
                                </p:cTn>
                              </p:par>
                              <p:par>
                                <p:cTn id="17" presetID="22" presetClass="entr" presetSubtype="1" fill="hold" nodeType="withEffect">
                                  <p:stCondLst>
                                    <p:cond delay="500"/>
                                  </p:stCondLst>
                                  <p:childTnLst>
                                    <p:set>
                                      <p:cBhvr>
                                        <p:cTn id="18" dur="1" fill="hold">
                                          <p:stCondLst>
                                            <p:cond delay="0"/>
                                          </p:stCondLst>
                                        </p:cTn>
                                        <p:tgtEl>
                                          <p:spTgt spid="18"/>
                                        </p:tgtEl>
                                        <p:attrNameLst>
                                          <p:attrName>style.visibility</p:attrName>
                                        </p:attrNameLst>
                                      </p:cBhvr>
                                      <p:to>
                                        <p:strVal val="visible"/>
                                      </p:to>
                                    </p:set>
                                    <p:animEffect transition="in" filter="wipe(up)">
                                      <p:cBhvr>
                                        <p:cTn id="19"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3"/>
          <p:cNvSpPr>
            <a:spLocks noChangeArrowheads="1"/>
          </p:cNvSpPr>
          <p:nvPr/>
        </p:nvSpPr>
        <p:spPr bwMode="auto">
          <a:xfrm>
            <a:off x="755650" y="2286000"/>
            <a:ext cx="7620000" cy="2305050"/>
          </a:xfrm>
          <a:prstGeom prst="rect">
            <a:avLst/>
          </a:prstGeom>
          <a:solidFill>
            <a:schemeClr val="bg2">
              <a:lumMod val="90000"/>
            </a:schemeClr>
          </a:solidFill>
          <a:ln w="19050">
            <a:solidFill>
              <a:schemeClr val="tx1"/>
            </a:solidFill>
            <a:miter lim="800000"/>
            <a:headEnd/>
            <a:tailEnd/>
          </a:ln>
          <a:effectLst>
            <a:outerShdw dist="50800" dir="2700000" algn="ctr" rotWithShape="0">
              <a:schemeClr val="tx1"/>
            </a:outerShdw>
          </a:effectLst>
        </p:spPr>
        <p:txBody>
          <a:bodyPr lIns="90488" tIns="44450" rIns="90488" bIns="44450">
            <a:spAutoFit/>
          </a:bodyPr>
          <a:lstStyle/>
          <a:p>
            <a:pPr algn="ctr">
              <a:spcBef>
                <a:spcPct val="50000"/>
              </a:spcBef>
              <a:defRPr/>
            </a:pPr>
            <a:r>
              <a:rPr lang="en-US" sz="3200" b="1" dirty="0">
                <a:solidFill>
                  <a:schemeClr val="tx2"/>
                </a:solidFill>
              </a:rPr>
              <a:t>Now, let’s use              budgeting</a:t>
            </a:r>
          </a:p>
          <a:p>
            <a:pPr algn="ctr">
              <a:spcBef>
                <a:spcPct val="50000"/>
              </a:spcBef>
              <a:defRPr/>
            </a:pPr>
            <a:r>
              <a:rPr lang="en-US" sz="3200" b="1" dirty="0">
                <a:solidFill>
                  <a:schemeClr val="tx2"/>
                </a:solidFill>
              </a:rPr>
              <a:t>concepts to compute revenue and spending variances for Larry’s Lawn Service.       </a:t>
            </a:r>
          </a:p>
        </p:txBody>
      </p:sp>
      <p:graphicFrame>
        <p:nvGraphicFramePr>
          <p:cNvPr id="15362" name="Object 3">
            <a:hlinkClick r:id="" action="ppaction://ole?verb=0"/>
          </p:cNvPr>
          <p:cNvGraphicFramePr>
            <a:graphicFrameLocks/>
          </p:cNvGraphicFramePr>
          <p:nvPr/>
        </p:nvGraphicFramePr>
        <p:xfrm>
          <a:off x="4275138" y="2209800"/>
          <a:ext cx="1246187" cy="838200"/>
        </p:xfrm>
        <a:graphic>
          <a:graphicData uri="http://schemas.openxmlformats.org/presentationml/2006/ole">
            <mc:AlternateContent xmlns:mc="http://schemas.openxmlformats.org/markup-compatibility/2006">
              <mc:Choice xmlns:v="urn:schemas-microsoft-com:vml" Requires="v">
                <p:oleObj spid="_x0000_s15365" name="WordArt 2.0" r:id="rId4" imgW="6094510" imgH="4061143" progId="">
                  <p:embed/>
                </p:oleObj>
              </mc:Choice>
              <mc:Fallback>
                <p:oleObj name="WordArt 2.0" r:id="rId4" imgW="6094510" imgH="4061143" progId="">
                  <p:embed/>
                  <p:pic>
                    <p:nvPicPr>
                      <p:cNvPr id="0" name="Picture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5138" y="2209800"/>
                        <a:ext cx="1246187" cy="838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 name="Picture 6" descr="C:\Documents and Settings\CWC\Favorites\My Documents\My Pictures\Microsoft Clip Organizer\j0234575.wmf"/>
          <p:cNvPicPr>
            <a:picLocks noChangeAspect="1" noChangeArrowheads="1"/>
          </p:cNvPicPr>
          <p:nvPr/>
        </p:nvPicPr>
        <p:blipFill>
          <a:blip r:embed="rId6" cstate="print"/>
          <a:srcRect/>
          <a:stretch>
            <a:fillRect/>
          </a:stretch>
        </p:blipFill>
        <p:spPr bwMode="auto">
          <a:xfrm flipH="1">
            <a:off x="3671888" y="4621213"/>
            <a:ext cx="1800225" cy="1703387"/>
          </a:xfrm>
          <a:prstGeom prst="rect">
            <a:avLst/>
          </a:prstGeom>
          <a:noFill/>
          <a:ln w="9525">
            <a:noFill/>
            <a:miter lim="800000"/>
            <a:headEnd/>
            <a:tailEnd/>
          </a:ln>
        </p:spPr>
      </p:pic>
      <p:sp>
        <p:nvSpPr>
          <p:cNvPr id="15365" name="Title 1"/>
          <p:cNvSpPr>
            <a:spLocks noGrp="1"/>
          </p:cNvSpPr>
          <p:nvPr>
            <p:ph type="title"/>
          </p:nvPr>
        </p:nvSpPr>
        <p:spPr/>
        <p:txBody>
          <a:bodyPr/>
          <a:lstStyle/>
          <a:p>
            <a:r>
              <a:rPr lang="en-US" dirty="0" smtClean="0"/>
              <a:t>Revenue and Spending Variances</a:t>
            </a:r>
          </a:p>
        </p:txBody>
      </p:sp>
    </p:spTree>
  </p:cSld>
  <p:clrMapOvr>
    <a:masterClrMapping/>
  </p:clrMapOvr>
  <p:transition spd="med">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4"/>
          <p:cNvSpPr>
            <a:spLocks noGrp="1"/>
          </p:cNvSpPr>
          <p:nvPr>
            <p:ph type="title"/>
          </p:nvPr>
        </p:nvSpPr>
        <p:spPr/>
        <p:txBody>
          <a:bodyPr/>
          <a:lstStyle/>
          <a:p>
            <a:r>
              <a:rPr lang="en-US" dirty="0" smtClean="0"/>
              <a:t>Revenue and Spending Variances</a:t>
            </a:r>
          </a:p>
        </p:txBody>
      </p:sp>
      <p:graphicFrame>
        <p:nvGraphicFramePr>
          <p:cNvPr id="16386" name="Object 3"/>
          <p:cNvGraphicFramePr>
            <a:graphicFrameLocks/>
          </p:cNvGraphicFramePr>
          <p:nvPr/>
        </p:nvGraphicFramePr>
        <p:xfrm>
          <a:off x="76200" y="1828800"/>
          <a:ext cx="8961438" cy="4873625"/>
        </p:xfrm>
        <a:graphic>
          <a:graphicData uri="http://schemas.openxmlformats.org/presentationml/2006/ole">
            <mc:AlternateContent xmlns:mc="http://schemas.openxmlformats.org/markup-compatibility/2006">
              <mc:Choice xmlns:v="urn:schemas-microsoft-com:vml" Requires="v">
                <p:oleObj spid="_x0000_s16389" name="Worksheet" r:id="rId5" imgW="6073237" imgH="3268944" progId="Excel.Sheet.8">
                  <p:embed/>
                </p:oleObj>
              </mc:Choice>
              <mc:Fallback>
                <p:oleObj name="Worksheet" r:id="rId5" imgW="6073237" imgH="3268944" progId="Excel.Sheet.8">
                  <p:embed/>
                  <p:pic>
                    <p:nvPicPr>
                      <p:cNvPr id="0" name="Picture 4"/>
                      <p:cNvPicPr>
                        <a:picLocks noChangeArrowheads="1"/>
                      </p:cNvPicPr>
                      <p:nvPr/>
                    </p:nvPicPr>
                    <p:blipFill>
                      <a:blip r:embed="rId6">
                        <a:lum contrast="12000"/>
                        <a:extLst>
                          <a:ext uri="{28A0092B-C50C-407E-A947-70E740481C1C}">
                            <a14:useLocalDpi xmlns:a14="http://schemas.microsoft.com/office/drawing/2010/main" val="0"/>
                          </a:ext>
                        </a:extLst>
                      </a:blip>
                      <a:srcRect/>
                      <a:stretch>
                        <a:fillRect/>
                      </a:stretch>
                    </p:blipFill>
                    <p:spPr bwMode="auto">
                      <a:xfrm>
                        <a:off x="76200" y="1828800"/>
                        <a:ext cx="8961438" cy="48736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88" name="TextBox 10"/>
          <p:cNvSpPr txBox="1">
            <a:spLocks noChangeArrowheads="1"/>
          </p:cNvSpPr>
          <p:nvPr/>
        </p:nvSpPr>
        <p:spPr bwMode="auto">
          <a:xfrm>
            <a:off x="260350" y="1400175"/>
            <a:ext cx="8580438" cy="457200"/>
          </a:xfrm>
          <a:prstGeom prst="rect">
            <a:avLst/>
          </a:prstGeom>
          <a:noFill/>
          <a:ln w="9525">
            <a:noFill/>
            <a:miter lim="800000"/>
            <a:headEnd/>
            <a:tailEnd/>
          </a:ln>
        </p:spPr>
        <p:txBody>
          <a:bodyPr wrap="none">
            <a:spAutoFit/>
          </a:bodyPr>
          <a:lstStyle/>
          <a:p>
            <a:pPr algn="ctr"/>
            <a:r>
              <a:rPr lang="en-US" sz="2400" b="1" dirty="0">
                <a:solidFill>
                  <a:srgbClr val="008000"/>
                </a:solidFill>
              </a:rPr>
              <a:t>Larry’s Flexible Budget Compared with the Actual Results</a:t>
            </a:r>
          </a:p>
        </p:txBody>
      </p:sp>
      <p:grpSp>
        <p:nvGrpSpPr>
          <p:cNvPr id="2" name="Group 9"/>
          <p:cNvGrpSpPr>
            <a:grpSpLocks/>
          </p:cNvGrpSpPr>
          <p:nvPr/>
        </p:nvGrpSpPr>
        <p:grpSpPr bwMode="auto">
          <a:xfrm>
            <a:off x="6523038" y="1828800"/>
            <a:ext cx="2479675" cy="1981200"/>
            <a:chOff x="6522720" y="2057400"/>
            <a:chExt cx="2479675" cy="1981200"/>
          </a:xfrm>
        </p:grpSpPr>
        <p:sp>
          <p:nvSpPr>
            <p:cNvPr id="16392" name="Line 6"/>
            <p:cNvSpPr>
              <a:spLocks noChangeShapeType="1"/>
            </p:cNvSpPr>
            <p:nvPr/>
          </p:nvSpPr>
          <p:spPr bwMode="auto">
            <a:xfrm flipH="1">
              <a:off x="8458200" y="2667000"/>
              <a:ext cx="381000" cy="1371600"/>
            </a:xfrm>
            <a:prstGeom prst="line">
              <a:avLst/>
            </a:prstGeom>
            <a:noFill/>
            <a:ln w="25400">
              <a:solidFill>
                <a:srgbClr val="339933"/>
              </a:solidFill>
              <a:round/>
              <a:headEnd/>
              <a:tailEnd type="triangle" w="med" len="med"/>
            </a:ln>
          </p:spPr>
          <p:txBody>
            <a:bodyPr wrap="none" anchor="ctr"/>
            <a:lstStyle/>
            <a:p>
              <a:endParaRPr lang="en-US" dirty="0"/>
            </a:p>
          </p:txBody>
        </p:sp>
        <p:sp>
          <p:nvSpPr>
            <p:cNvPr id="9" name="TextBox 8"/>
            <p:cNvSpPr txBox="1"/>
            <p:nvPr/>
          </p:nvSpPr>
          <p:spPr>
            <a:xfrm>
              <a:off x="6522720" y="2057400"/>
              <a:ext cx="2479675" cy="771525"/>
            </a:xfrm>
            <a:prstGeom prst="rect">
              <a:avLst/>
            </a:prstGeom>
            <a:solidFill>
              <a:srgbClr val="008000"/>
            </a:solidFill>
            <a:ln>
              <a:solidFill>
                <a:schemeClr val="tx1"/>
              </a:solidFill>
            </a:ln>
          </p:spPr>
          <p:txBody>
            <a:bodyPr wrap="none">
              <a:spAutoFit/>
            </a:bodyPr>
            <a:lstStyle/>
            <a:p>
              <a:pPr algn="ctr">
                <a:defRPr/>
              </a:pPr>
              <a:r>
                <a:rPr lang="en-US" sz="2200" b="1" dirty="0">
                  <a:solidFill>
                    <a:schemeClr val="bg1"/>
                  </a:solidFill>
                  <a:effectLst>
                    <a:outerShdw blurRad="38100" dist="38100" dir="2700000" algn="tl">
                      <a:srgbClr val="000000">
                        <a:alpha val="43137"/>
                      </a:srgbClr>
                    </a:outerShdw>
                  </a:effectLst>
                </a:rPr>
                <a:t>$1,750 favorable</a:t>
              </a:r>
              <a:br>
                <a:rPr lang="en-US" sz="2200" b="1" dirty="0">
                  <a:solidFill>
                    <a:schemeClr val="bg1"/>
                  </a:solidFill>
                  <a:effectLst>
                    <a:outerShdw blurRad="38100" dist="38100" dir="2700000" algn="tl">
                      <a:srgbClr val="000000">
                        <a:alpha val="43137"/>
                      </a:srgbClr>
                    </a:outerShdw>
                  </a:effectLst>
                </a:rPr>
              </a:br>
              <a:r>
                <a:rPr lang="en-US" sz="2200" b="1" dirty="0">
                  <a:solidFill>
                    <a:schemeClr val="bg1"/>
                  </a:solidFill>
                  <a:effectLst>
                    <a:outerShdw blurRad="38100" dist="38100" dir="2700000" algn="tl">
                      <a:srgbClr val="000000">
                        <a:alpha val="43137"/>
                      </a:srgbClr>
                    </a:outerShdw>
                  </a:effectLst>
                </a:rPr>
                <a:t>revenue variance</a:t>
              </a:r>
            </a:p>
          </p:txBody>
        </p:sp>
      </p:grpSp>
      <p:pic>
        <p:nvPicPr>
          <p:cNvPr id="16390" name="Picture 4" descr="C:\Users\Charles\AppData\Local\Microsoft\Windows\Temporary Internet Files\Low\Content.IE5\N2WEZTWK\MC900441708[1].PNG"/>
          <p:cNvPicPr>
            <a:picLocks noChangeAspect="1" noChangeArrowheads="1"/>
          </p:cNvPicPr>
          <p:nvPr/>
        </p:nvPicPr>
        <p:blipFill>
          <a:blip r:embed="rId7" cstate="print"/>
          <a:srcRect/>
          <a:stretch>
            <a:fillRect/>
          </a:stretch>
        </p:blipFill>
        <p:spPr bwMode="auto">
          <a:xfrm>
            <a:off x="4800600" y="2438400"/>
            <a:ext cx="457200" cy="457200"/>
          </a:xfrm>
          <a:prstGeom prst="rect">
            <a:avLst/>
          </a:prstGeom>
          <a:noFill/>
          <a:ln w="9525">
            <a:noFill/>
            <a:miter lim="800000"/>
            <a:headEnd/>
            <a:tailEnd/>
          </a:ln>
        </p:spPr>
      </p:pic>
      <p:pic>
        <p:nvPicPr>
          <p:cNvPr id="16391" name="Picture 4" descr="C:\Users\Charles\AppData\Local\Microsoft\Windows\Temporary Internet Files\Low\Content.IE5\N2WEZTWK\MC900441708[1].PNG"/>
          <p:cNvPicPr>
            <a:picLocks noChangeAspect="1" noChangeArrowheads="1"/>
          </p:cNvPicPr>
          <p:nvPr/>
        </p:nvPicPr>
        <p:blipFill>
          <a:blip r:embed="rId7" cstate="print"/>
          <a:srcRect/>
          <a:stretch>
            <a:fillRect/>
          </a:stretch>
        </p:blipFill>
        <p:spPr bwMode="auto">
          <a:xfrm>
            <a:off x="5943600" y="2438400"/>
            <a:ext cx="457200" cy="457200"/>
          </a:xfrm>
          <a:prstGeom prst="rect">
            <a:avLst/>
          </a:prstGeom>
          <a:noFill/>
          <a:ln w="9525">
            <a:noFill/>
            <a:miter lim="800000"/>
            <a:headEnd/>
            <a:tailEnd/>
          </a:ln>
        </p:spPr>
      </p:pic>
    </p:spTree>
  </p:cSld>
  <p:clrMapOvr>
    <a:masterClrMapping/>
  </p:clrMapOvr>
  <p:transition spd="med">
    <p:cover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0" name="Object 3"/>
          <p:cNvGraphicFramePr>
            <a:graphicFrameLocks/>
          </p:cNvGraphicFramePr>
          <p:nvPr/>
        </p:nvGraphicFramePr>
        <p:xfrm>
          <a:off x="76200" y="1828800"/>
          <a:ext cx="8961438" cy="4873625"/>
        </p:xfrm>
        <a:graphic>
          <a:graphicData uri="http://schemas.openxmlformats.org/presentationml/2006/ole">
            <mc:AlternateContent xmlns:mc="http://schemas.openxmlformats.org/markup-compatibility/2006">
              <mc:Choice xmlns:v="urn:schemas-microsoft-com:vml" Requires="v">
                <p:oleObj spid="_x0000_s17413" name="Worksheet" r:id="rId5" imgW="6073237" imgH="3268944" progId="Excel.Sheet.8">
                  <p:embed/>
                </p:oleObj>
              </mc:Choice>
              <mc:Fallback>
                <p:oleObj name="Worksheet" r:id="rId5" imgW="6073237" imgH="3268944" progId="Excel.Sheet.8">
                  <p:embed/>
                  <p:pic>
                    <p:nvPicPr>
                      <p:cNvPr id="0" name="Picture 4"/>
                      <p:cNvPicPr>
                        <a:picLocks noChangeArrowheads="1"/>
                      </p:cNvPicPr>
                      <p:nvPr/>
                    </p:nvPicPr>
                    <p:blipFill>
                      <a:blip r:embed="rId6">
                        <a:lum contrast="12000"/>
                        <a:extLst>
                          <a:ext uri="{28A0092B-C50C-407E-A947-70E740481C1C}">
                            <a14:useLocalDpi xmlns:a14="http://schemas.microsoft.com/office/drawing/2010/main" val="0"/>
                          </a:ext>
                        </a:extLst>
                      </a:blip>
                      <a:srcRect/>
                      <a:stretch>
                        <a:fillRect/>
                      </a:stretch>
                    </p:blipFill>
                    <p:spPr bwMode="auto">
                      <a:xfrm>
                        <a:off x="76200" y="1828800"/>
                        <a:ext cx="8961438" cy="48736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7411" name="Picture 4" descr="C:\Users\Charles\AppData\Local\Microsoft\Windows\Temporary Internet Files\Low\Content.IE5\N2WEZTWK\MC900441708[1].PNG"/>
          <p:cNvPicPr>
            <a:picLocks noChangeAspect="1" noChangeArrowheads="1"/>
          </p:cNvPicPr>
          <p:nvPr/>
        </p:nvPicPr>
        <p:blipFill>
          <a:blip r:embed="rId7" cstate="print"/>
          <a:srcRect/>
          <a:stretch>
            <a:fillRect/>
          </a:stretch>
        </p:blipFill>
        <p:spPr bwMode="auto">
          <a:xfrm>
            <a:off x="4800600" y="2438400"/>
            <a:ext cx="457200" cy="457200"/>
          </a:xfrm>
          <a:prstGeom prst="rect">
            <a:avLst/>
          </a:prstGeom>
          <a:noFill/>
          <a:ln w="9525">
            <a:noFill/>
            <a:miter lim="800000"/>
            <a:headEnd/>
            <a:tailEnd/>
          </a:ln>
        </p:spPr>
      </p:pic>
      <p:pic>
        <p:nvPicPr>
          <p:cNvPr id="17412" name="Picture 4" descr="C:\Users\Charles\AppData\Local\Microsoft\Windows\Temporary Internet Files\Low\Content.IE5\N2WEZTWK\MC900441708[1].PNG"/>
          <p:cNvPicPr>
            <a:picLocks noChangeAspect="1" noChangeArrowheads="1"/>
          </p:cNvPicPr>
          <p:nvPr/>
        </p:nvPicPr>
        <p:blipFill>
          <a:blip r:embed="rId7" cstate="print"/>
          <a:srcRect/>
          <a:stretch>
            <a:fillRect/>
          </a:stretch>
        </p:blipFill>
        <p:spPr bwMode="auto">
          <a:xfrm>
            <a:off x="5943600" y="2438400"/>
            <a:ext cx="457200" cy="457200"/>
          </a:xfrm>
          <a:prstGeom prst="rect">
            <a:avLst/>
          </a:prstGeom>
          <a:noFill/>
          <a:ln w="9525">
            <a:noFill/>
            <a:miter lim="800000"/>
            <a:headEnd/>
            <a:tailEnd/>
          </a:ln>
        </p:spPr>
      </p:pic>
      <p:sp>
        <p:nvSpPr>
          <p:cNvPr id="17413" name="TextBox 10"/>
          <p:cNvSpPr txBox="1">
            <a:spLocks noChangeArrowheads="1"/>
          </p:cNvSpPr>
          <p:nvPr/>
        </p:nvSpPr>
        <p:spPr bwMode="auto">
          <a:xfrm>
            <a:off x="260350" y="1400175"/>
            <a:ext cx="8580438" cy="457200"/>
          </a:xfrm>
          <a:prstGeom prst="rect">
            <a:avLst/>
          </a:prstGeom>
          <a:noFill/>
          <a:ln w="9525">
            <a:noFill/>
            <a:miter lim="800000"/>
            <a:headEnd/>
            <a:tailEnd/>
          </a:ln>
        </p:spPr>
        <p:txBody>
          <a:bodyPr wrap="none">
            <a:spAutoFit/>
          </a:bodyPr>
          <a:lstStyle/>
          <a:p>
            <a:pPr algn="ctr"/>
            <a:r>
              <a:rPr lang="en-US" sz="2400" b="1" dirty="0">
                <a:solidFill>
                  <a:srgbClr val="008000"/>
                </a:solidFill>
              </a:rPr>
              <a:t>Larry’s Flexible Budget Compared with the Actual Results</a:t>
            </a:r>
          </a:p>
        </p:txBody>
      </p:sp>
      <p:sp>
        <p:nvSpPr>
          <p:cNvPr id="17414" name="Title 4"/>
          <p:cNvSpPr>
            <a:spLocks noGrp="1"/>
          </p:cNvSpPr>
          <p:nvPr>
            <p:ph type="title"/>
          </p:nvPr>
        </p:nvSpPr>
        <p:spPr/>
        <p:txBody>
          <a:bodyPr/>
          <a:lstStyle/>
          <a:p>
            <a:r>
              <a:rPr lang="en-US" dirty="0" smtClean="0"/>
              <a:t>Revenue and Spending Variances</a:t>
            </a:r>
          </a:p>
        </p:txBody>
      </p:sp>
      <p:sp>
        <p:nvSpPr>
          <p:cNvPr id="17415" name="Line 6"/>
          <p:cNvSpPr>
            <a:spLocks noChangeShapeType="1"/>
          </p:cNvSpPr>
          <p:nvPr/>
        </p:nvSpPr>
        <p:spPr bwMode="auto">
          <a:xfrm flipH="1">
            <a:off x="8753475" y="2286000"/>
            <a:ext cx="46038" cy="1828800"/>
          </a:xfrm>
          <a:prstGeom prst="line">
            <a:avLst/>
          </a:prstGeom>
          <a:noFill/>
          <a:ln w="19050">
            <a:solidFill>
              <a:srgbClr val="FF0000"/>
            </a:solidFill>
            <a:round/>
            <a:headEnd/>
            <a:tailEnd type="triangle" w="med" len="med"/>
          </a:ln>
        </p:spPr>
        <p:txBody>
          <a:bodyPr wrap="none" anchor="ctr"/>
          <a:lstStyle/>
          <a:p>
            <a:endParaRPr lang="en-US" dirty="0"/>
          </a:p>
        </p:txBody>
      </p:sp>
      <p:sp>
        <p:nvSpPr>
          <p:cNvPr id="15" name="Rounded Rectangle 14"/>
          <p:cNvSpPr/>
          <p:nvPr/>
        </p:nvSpPr>
        <p:spPr>
          <a:xfrm>
            <a:off x="7993063" y="4160838"/>
            <a:ext cx="914400" cy="2133600"/>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7417" name="TextBox 11"/>
          <p:cNvSpPr txBox="1">
            <a:spLocks noChangeArrowheads="1"/>
          </p:cNvSpPr>
          <p:nvPr/>
        </p:nvSpPr>
        <p:spPr bwMode="auto">
          <a:xfrm>
            <a:off x="7461250" y="1828800"/>
            <a:ext cx="1547813" cy="771525"/>
          </a:xfrm>
          <a:prstGeom prst="rect">
            <a:avLst/>
          </a:prstGeom>
          <a:solidFill>
            <a:srgbClr val="FFC000"/>
          </a:solidFill>
          <a:ln w="9525">
            <a:solidFill>
              <a:srgbClr val="FF0000"/>
            </a:solidFill>
            <a:miter lim="800000"/>
            <a:headEnd/>
            <a:tailEnd/>
          </a:ln>
        </p:spPr>
        <p:txBody>
          <a:bodyPr wrap="none">
            <a:spAutoFit/>
          </a:bodyPr>
          <a:lstStyle/>
          <a:p>
            <a:pPr algn="ctr"/>
            <a:r>
              <a:rPr lang="en-US" sz="2200" b="1" dirty="0"/>
              <a:t>Spending </a:t>
            </a:r>
            <a:br>
              <a:rPr lang="en-US" sz="2200" b="1" dirty="0"/>
            </a:br>
            <a:r>
              <a:rPr lang="en-US" sz="2200" b="1" dirty="0"/>
              <a:t>variances</a:t>
            </a:r>
          </a:p>
        </p:txBody>
      </p:sp>
    </p:spTree>
  </p:cSld>
  <p:clrMapOvr>
    <a:masterClrMapping/>
  </p:clrMapOvr>
  <p:transition spd="med">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3"/>
          <p:cNvSpPr>
            <a:spLocks noGrp="1"/>
          </p:cNvSpPr>
          <p:nvPr>
            <p:ph type="title"/>
          </p:nvPr>
        </p:nvSpPr>
        <p:spPr/>
        <p:txBody>
          <a:bodyPr/>
          <a:lstStyle/>
          <a:p>
            <a:pPr eaLnBrk="1" hangingPunct="1"/>
            <a:r>
              <a:rPr lang="en-US" dirty="0" smtClean="0"/>
              <a:t>Learning Objective 4</a:t>
            </a:r>
          </a:p>
        </p:txBody>
      </p:sp>
      <p:sp>
        <p:nvSpPr>
          <p:cNvPr id="6" name="Text Box 13"/>
          <p:cNvSpPr txBox="1">
            <a:spLocks noChangeArrowheads="1"/>
          </p:cNvSpPr>
          <p:nvPr/>
        </p:nvSpPr>
        <p:spPr bwMode="auto">
          <a:xfrm>
            <a:off x="1905000" y="2462213"/>
            <a:ext cx="5334000" cy="2708275"/>
          </a:xfrm>
          <a:prstGeom prst="rect">
            <a:avLst/>
          </a:prstGeom>
          <a:solidFill>
            <a:schemeClr val="bg1"/>
          </a:solidFill>
          <a:ln w="76200">
            <a:solidFill>
              <a:schemeClr val="accent6">
                <a:lumMod val="50000"/>
              </a:schemeClr>
            </a:solidFill>
            <a:miter lim="800000"/>
            <a:headEnd/>
            <a:tailEnd/>
          </a:ln>
          <a:effectLst/>
        </p:spPr>
        <p:txBody>
          <a:bodyPr>
            <a:spAutoFit/>
          </a:bodyPr>
          <a:lstStyle/>
          <a:p>
            <a:pPr algn="ctr">
              <a:spcBef>
                <a:spcPct val="50000"/>
              </a:spcBef>
              <a:defRPr/>
            </a:pPr>
            <a:r>
              <a:rPr lang="en-US" sz="3400" b="1" dirty="0">
                <a:solidFill>
                  <a:schemeClr val="accent6">
                    <a:lumMod val="75000"/>
                  </a:schemeClr>
                </a:solidFill>
                <a:latin typeface="+mj-lt"/>
              </a:rPr>
              <a:t>Prepare a performance report that combines activity variances and revenue and spending variances.</a:t>
            </a: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p:txBody>
          <a:bodyPr/>
          <a:lstStyle/>
          <a:p>
            <a:pPr eaLnBrk="1" hangingPunct="1"/>
            <a:r>
              <a:rPr lang="en-US" dirty="0" smtClean="0"/>
              <a:t>Learning Objective 1</a:t>
            </a:r>
          </a:p>
        </p:txBody>
      </p:sp>
      <p:sp>
        <p:nvSpPr>
          <p:cNvPr id="6" name="Text Box 13"/>
          <p:cNvSpPr txBox="1">
            <a:spLocks noChangeArrowheads="1"/>
          </p:cNvSpPr>
          <p:nvPr/>
        </p:nvSpPr>
        <p:spPr bwMode="auto">
          <a:xfrm>
            <a:off x="1905000" y="2309813"/>
            <a:ext cx="5334000" cy="1138237"/>
          </a:xfrm>
          <a:prstGeom prst="rect">
            <a:avLst/>
          </a:prstGeom>
          <a:solidFill>
            <a:schemeClr val="bg1"/>
          </a:solidFill>
          <a:ln w="76200">
            <a:solidFill>
              <a:schemeClr val="accent6">
                <a:lumMod val="50000"/>
              </a:schemeClr>
            </a:solidFill>
            <a:miter lim="800000"/>
            <a:headEnd/>
            <a:tailEnd/>
          </a:ln>
          <a:effectLst/>
        </p:spPr>
        <p:txBody>
          <a:bodyPr>
            <a:spAutoFit/>
          </a:bodyPr>
          <a:lstStyle/>
          <a:p>
            <a:pPr algn="ctr">
              <a:spcBef>
                <a:spcPct val="50000"/>
              </a:spcBef>
              <a:defRPr/>
            </a:pPr>
            <a:r>
              <a:rPr lang="en-US" sz="3400" b="1" dirty="0">
                <a:solidFill>
                  <a:schemeClr val="accent6">
                    <a:lumMod val="75000"/>
                  </a:schemeClr>
                </a:solidFill>
                <a:latin typeface="+mj-lt"/>
              </a:rPr>
              <a:t>Prepare a flexible budget.</a:t>
            </a:r>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3"/>
          <p:cNvSpPr>
            <a:spLocks noChangeArrowheads="1"/>
          </p:cNvSpPr>
          <p:nvPr/>
        </p:nvSpPr>
        <p:spPr bwMode="auto">
          <a:xfrm>
            <a:off x="744538" y="2286000"/>
            <a:ext cx="7620000" cy="2305050"/>
          </a:xfrm>
          <a:prstGeom prst="rect">
            <a:avLst/>
          </a:prstGeom>
          <a:solidFill>
            <a:schemeClr val="bg2">
              <a:lumMod val="90000"/>
            </a:schemeClr>
          </a:solidFill>
          <a:ln w="19050">
            <a:solidFill>
              <a:schemeClr val="tx1"/>
            </a:solidFill>
            <a:miter lim="800000"/>
            <a:headEnd/>
            <a:tailEnd/>
          </a:ln>
          <a:effectLst>
            <a:outerShdw dist="50800" dir="2700000" algn="ctr" rotWithShape="0">
              <a:schemeClr val="tx1"/>
            </a:outerShdw>
          </a:effectLst>
        </p:spPr>
        <p:txBody>
          <a:bodyPr lIns="90488" tIns="44450" rIns="90488" bIns="44450">
            <a:spAutoFit/>
          </a:bodyPr>
          <a:lstStyle/>
          <a:p>
            <a:pPr algn="ctr">
              <a:spcBef>
                <a:spcPct val="50000"/>
              </a:spcBef>
              <a:defRPr/>
            </a:pPr>
            <a:r>
              <a:rPr lang="en-US" sz="3200" b="1" dirty="0">
                <a:solidFill>
                  <a:schemeClr val="tx2"/>
                </a:solidFill>
              </a:rPr>
              <a:t>Now, let’s use              budgeting</a:t>
            </a:r>
          </a:p>
          <a:p>
            <a:pPr algn="ctr">
              <a:spcBef>
                <a:spcPct val="50000"/>
              </a:spcBef>
              <a:defRPr/>
            </a:pPr>
            <a:r>
              <a:rPr lang="en-US" sz="3200" b="1" dirty="0">
                <a:solidFill>
                  <a:schemeClr val="tx2"/>
                </a:solidFill>
              </a:rPr>
              <a:t>concepts to combine the revenue and spending variances reports for Larry’s Lawn Service.       </a:t>
            </a:r>
          </a:p>
        </p:txBody>
      </p:sp>
      <p:graphicFrame>
        <p:nvGraphicFramePr>
          <p:cNvPr id="18434" name="Object 3">
            <a:hlinkClick r:id="" action="ppaction://ole?verb=0"/>
          </p:cNvPr>
          <p:cNvGraphicFramePr>
            <a:graphicFrameLocks/>
          </p:cNvGraphicFramePr>
          <p:nvPr/>
        </p:nvGraphicFramePr>
        <p:xfrm>
          <a:off x="4257675" y="2209800"/>
          <a:ext cx="1246188" cy="838200"/>
        </p:xfrm>
        <a:graphic>
          <a:graphicData uri="http://schemas.openxmlformats.org/presentationml/2006/ole">
            <mc:AlternateContent xmlns:mc="http://schemas.openxmlformats.org/markup-compatibility/2006">
              <mc:Choice xmlns:v="urn:schemas-microsoft-com:vml" Requires="v">
                <p:oleObj spid="_x0000_s18437" name="WordArt 2.0" r:id="rId4" imgW="6094510" imgH="4061143" progId="">
                  <p:embed/>
                </p:oleObj>
              </mc:Choice>
              <mc:Fallback>
                <p:oleObj name="WordArt 2.0" r:id="rId4" imgW="6094510" imgH="4061143" progId="">
                  <p:embed/>
                  <p:pic>
                    <p:nvPicPr>
                      <p:cNvPr id="0" name="Picture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57675" y="2209800"/>
                        <a:ext cx="1246188" cy="838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8436" name="Picture 6" descr="C:\Documents and Settings\CWC\Favorites\My Documents\My Pictures\Microsoft Clip Organizer\j0234575.wmf"/>
          <p:cNvPicPr>
            <a:picLocks noChangeAspect="1" noChangeArrowheads="1"/>
          </p:cNvPicPr>
          <p:nvPr/>
        </p:nvPicPr>
        <p:blipFill>
          <a:blip r:embed="rId6" cstate="print"/>
          <a:srcRect/>
          <a:stretch>
            <a:fillRect/>
          </a:stretch>
        </p:blipFill>
        <p:spPr bwMode="auto">
          <a:xfrm flipH="1">
            <a:off x="3671888" y="4621213"/>
            <a:ext cx="1800225" cy="1703387"/>
          </a:xfrm>
          <a:prstGeom prst="rect">
            <a:avLst/>
          </a:prstGeom>
          <a:noFill/>
          <a:ln w="9525">
            <a:noFill/>
            <a:miter lim="800000"/>
            <a:headEnd/>
            <a:tailEnd/>
          </a:ln>
        </p:spPr>
      </p:pic>
      <p:sp>
        <p:nvSpPr>
          <p:cNvPr id="18437" name="Rectangle 6"/>
          <p:cNvSpPr>
            <a:spLocks noGrp="1" noChangeArrowheads="1"/>
          </p:cNvSpPr>
          <p:nvPr>
            <p:ph type="title"/>
          </p:nvPr>
        </p:nvSpPr>
        <p:spPr/>
        <p:txBody>
          <a:bodyPr lIns="90488" tIns="44450" rIns="90488" bIns="44450">
            <a:normAutofit fontScale="90000"/>
          </a:bodyPr>
          <a:lstStyle/>
          <a:p>
            <a:pPr>
              <a:defRPr/>
            </a:pPr>
            <a:r>
              <a:rPr lang="en-US" sz="3400" dirty="0" smtClean="0"/>
              <a:t>A Performance Report Combining Activity and Revenue and Spending Variances</a:t>
            </a:r>
          </a:p>
        </p:txBody>
      </p:sp>
    </p:spTree>
  </p:cSld>
  <p:clrMapOvr>
    <a:masterClrMapping/>
  </p:clrMapOvr>
  <p:transition spd="med">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58" name="Object 3"/>
          <p:cNvGraphicFramePr>
            <a:graphicFrameLocks/>
          </p:cNvGraphicFramePr>
          <p:nvPr/>
        </p:nvGraphicFramePr>
        <p:xfrm>
          <a:off x="63500" y="1651000"/>
          <a:ext cx="9080500" cy="4140200"/>
        </p:xfrm>
        <a:graphic>
          <a:graphicData uri="http://schemas.openxmlformats.org/presentationml/2006/ole">
            <mc:AlternateContent xmlns:mc="http://schemas.openxmlformats.org/markup-compatibility/2006">
              <mc:Choice xmlns:v="urn:schemas-microsoft-com:vml" Requires="v">
                <p:oleObj spid="_x0000_s19461" name="Worksheet" r:id="rId5" imgW="7391400" imgH="3381285" progId="Excel.Sheet.8">
                  <p:embed/>
                </p:oleObj>
              </mc:Choice>
              <mc:Fallback>
                <p:oleObj name="Worksheet" r:id="rId5" imgW="7391400" imgH="3381285" progId="Excel.Sheet.8">
                  <p:embed/>
                  <p:pic>
                    <p:nvPicPr>
                      <p:cNvPr id="0" name="Picture 4"/>
                      <p:cNvPicPr>
                        <a:picLocks noChangeArrowheads="1"/>
                      </p:cNvPicPr>
                      <p:nvPr/>
                    </p:nvPicPr>
                    <p:blipFill>
                      <a:blip r:embed="rId6">
                        <a:lum contrast="12000"/>
                        <a:extLst>
                          <a:ext uri="{28A0092B-C50C-407E-A947-70E740481C1C}">
                            <a14:useLocalDpi xmlns:a14="http://schemas.microsoft.com/office/drawing/2010/main" val="0"/>
                          </a:ext>
                        </a:extLst>
                      </a:blip>
                      <a:srcRect/>
                      <a:stretch>
                        <a:fillRect/>
                      </a:stretch>
                    </p:blipFill>
                    <p:spPr bwMode="auto">
                      <a:xfrm>
                        <a:off x="63500" y="1651000"/>
                        <a:ext cx="9080500" cy="4140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9459" name="Picture 6" descr="C:\Documents and Settings\CWC\Favorites\My Documents\My Pictures\Microsoft Clip Organizer\j0234575.wmf"/>
          <p:cNvPicPr>
            <a:picLocks noChangeAspect="1" noChangeArrowheads="1"/>
          </p:cNvPicPr>
          <p:nvPr/>
        </p:nvPicPr>
        <p:blipFill>
          <a:blip r:embed="rId7" cstate="print"/>
          <a:srcRect/>
          <a:stretch>
            <a:fillRect/>
          </a:stretch>
        </p:blipFill>
        <p:spPr bwMode="auto">
          <a:xfrm flipH="1">
            <a:off x="3978275" y="5699125"/>
            <a:ext cx="1143000" cy="1082675"/>
          </a:xfrm>
          <a:prstGeom prst="rect">
            <a:avLst/>
          </a:prstGeom>
          <a:noFill/>
          <a:ln w="9525">
            <a:noFill/>
            <a:miter lim="800000"/>
            <a:headEnd/>
            <a:tailEnd/>
          </a:ln>
        </p:spPr>
      </p:pic>
      <p:sp>
        <p:nvSpPr>
          <p:cNvPr id="19460" name="Rectangle 6"/>
          <p:cNvSpPr>
            <a:spLocks noGrp="1" noChangeArrowheads="1"/>
          </p:cNvSpPr>
          <p:nvPr>
            <p:ph type="title"/>
          </p:nvPr>
        </p:nvSpPr>
        <p:spPr/>
        <p:txBody>
          <a:bodyPr lIns="90488" tIns="44450" rIns="90488" bIns="44450">
            <a:normAutofit fontScale="90000"/>
          </a:bodyPr>
          <a:lstStyle/>
          <a:p>
            <a:pPr>
              <a:defRPr/>
            </a:pPr>
            <a:r>
              <a:rPr lang="en-US" sz="3400" dirty="0" smtClean="0"/>
              <a:t>A Performance Report Combining Activity and Revenue and Spending Variances</a:t>
            </a:r>
          </a:p>
        </p:txBody>
      </p:sp>
    </p:spTree>
  </p:cSld>
  <p:clrMapOvr>
    <a:masterClrMapping/>
  </p:clrMapOvr>
  <p:transition spd="med">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5"/>
          <p:cNvGraphicFramePr>
            <a:graphicFrameLocks/>
          </p:cNvGraphicFramePr>
          <p:nvPr/>
        </p:nvGraphicFramePr>
        <p:xfrm>
          <a:off x="63500" y="1651000"/>
          <a:ext cx="9080500" cy="4140200"/>
        </p:xfrm>
        <a:graphic>
          <a:graphicData uri="http://schemas.openxmlformats.org/presentationml/2006/ole">
            <mc:AlternateContent xmlns:mc="http://schemas.openxmlformats.org/markup-compatibility/2006">
              <mc:Choice xmlns:v="urn:schemas-microsoft-com:vml" Requires="v">
                <p:oleObj spid="_x0000_s20486" name="Worksheet" r:id="rId5" imgW="7391400" imgH="3381285" progId="Excel.Sheet.8">
                  <p:embed/>
                </p:oleObj>
              </mc:Choice>
              <mc:Fallback>
                <p:oleObj name="Worksheet" r:id="rId5" imgW="7391400" imgH="3381285" progId="Excel.Sheet.8">
                  <p:embed/>
                  <p:pic>
                    <p:nvPicPr>
                      <p:cNvPr id="0" name="Picture 5"/>
                      <p:cNvPicPr>
                        <a:picLocks noChangeArrowheads="1"/>
                      </p:cNvPicPr>
                      <p:nvPr/>
                    </p:nvPicPr>
                    <p:blipFill>
                      <a:blip r:embed="rId6">
                        <a:lum contrast="12000"/>
                        <a:extLst>
                          <a:ext uri="{28A0092B-C50C-407E-A947-70E740481C1C}">
                            <a14:useLocalDpi xmlns:a14="http://schemas.microsoft.com/office/drawing/2010/main" val="0"/>
                          </a:ext>
                        </a:extLst>
                      </a:blip>
                      <a:srcRect/>
                      <a:stretch>
                        <a:fillRect/>
                      </a:stretch>
                    </p:blipFill>
                    <p:spPr bwMode="auto">
                      <a:xfrm>
                        <a:off x="63500" y="1651000"/>
                        <a:ext cx="9080500" cy="4140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483" name="Rectangle 6"/>
          <p:cNvSpPr>
            <a:spLocks noGrp="1" noChangeArrowheads="1"/>
          </p:cNvSpPr>
          <p:nvPr>
            <p:ph type="title"/>
          </p:nvPr>
        </p:nvSpPr>
        <p:spPr/>
        <p:txBody>
          <a:bodyPr lIns="90488" tIns="44450" rIns="90488" bIns="44450">
            <a:normAutofit fontScale="90000"/>
          </a:bodyPr>
          <a:lstStyle/>
          <a:p>
            <a:pPr>
              <a:defRPr/>
            </a:pPr>
            <a:r>
              <a:rPr lang="en-US" sz="3400" dirty="0" smtClean="0"/>
              <a:t>A Performance Report Combining Activity and Revenue and Spending Variances</a:t>
            </a:r>
          </a:p>
        </p:txBody>
      </p:sp>
      <p:grpSp>
        <p:nvGrpSpPr>
          <p:cNvPr id="20484" name="Group 7"/>
          <p:cNvGrpSpPr>
            <a:grpSpLocks/>
          </p:cNvGrpSpPr>
          <p:nvPr/>
        </p:nvGrpSpPr>
        <p:grpSpPr bwMode="auto">
          <a:xfrm>
            <a:off x="6248400" y="3657600"/>
            <a:ext cx="2895600" cy="2738438"/>
            <a:chOff x="3276600" y="3352800"/>
            <a:chExt cx="2895600" cy="2738438"/>
          </a:xfrm>
        </p:grpSpPr>
        <p:cxnSp>
          <p:nvCxnSpPr>
            <p:cNvPr id="7" name="Straight Arrow Connector 6"/>
            <p:cNvCxnSpPr/>
            <p:nvPr/>
          </p:nvCxnSpPr>
          <p:spPr>
            <a:xfrm flipH="1" flipV="1">
              <a:off x="4876800" y="3352800"/>
              <a:ext cx="990600" cy="2438400"/>
            </a:xfrm>
            <a:prstGeom prst="straightConnector1">
              <a:avLst/>
            </a:prstGeom>
            <a:ln w="28575">
              <a:solidFill>
                <a:srgbClr val="FF0000"/>
              </a:solidFill>
              <a:tailEnd type="arrow"/>
            </a:ln>
            <a:effectLst/>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3276600" y="5715000"/>
              <a:ext cx="2895600" cy="376238"/>
            </a:xfrm>
            <a:prstGeom prst="rect">
              <a:avLst/>
            </a:prstGeom>
            <a:solidFill>
              <a:schemeClr val="bg2">
                <a:lumMod val="90000"/>
              </a:schemeClr>
            </a:solidFill>
            <a:ln>
              <a:solidFill>
                <a:schemeClr val="tx1"/>
              </a:solidFill>
            </a:ln>
            <a:effectLst>
              <a:outerShdw blurRad="50800" dist="38100" dir="2700000" algn="tl" rotWithShape="0">
                <a:prstClr val="black">
                  <a:alpha val="40000"/>
                </a:prstClr>
              </a:outerShdw>
            </a:effectLst>
          </p:spPr>
          <p:txBody>
            <a:bodyPr>
              <a:spAutoFit/>
            </a:bodyPr>
            <a:lstStyle/>
            <a:p>
              <a:pPr algn="ctr">
                <a:defRPr/>
              </a:pPr>
              <a:r>
                <a:rPr lang="en-US" dirty="0"/>
                <a:t>50 lawns × $75 per lawn</a:t>
              </a:r>
            </a:p>
          </p:txBody>
        </p:sp>
      </p:grpSp>
      <p:grpSp>
        <p:nvGrpSpPr>
          <p:cNvPr id="20485" name="Group 12"/>
          <p:cNvGrpSpPr>
            <a:grpSpLocks/>
          </p:cNvGrpSpPr>
          <p:nvPr/>
        </p:nvGrpSpPr>
        <p:grpSpPr bwMode="auto">
          <a:xfrm>
            <a:off x="914400" y="3962400"/>
            <a:ext cx="6400800" cy="2509838"/>
            <a:chOff x="6019800" y="3657600"/>
            <a:chExt cx="6400800" cy="2509838"/>
          </a:xfrm>
        </p:grpSpPr>
        <p:sp>
          <p:nvSpPr>
            <p:cNvPr id="10" name="TextBox 9"/>
            <p:cNvSpPr txBox="1"/>
            <p:nvPr/>
          </p:nvSpPr>
          <p:spPr>
            <a:xfrm>
              <a:off x="6019800" y="5791200"/>
              <a:ext cx="2895600" cy="376238"/>
            </a:xfrm>
            <a:prstGeom prst="rect">
              <a:avLst/>
            </a:prstGeom>
            <a:solidFill>
              <a:schemeClr val="bg2">
                <a:lumMod val="90000"/>
              </a:schemeClr>
            </a:solidFill>
            <a:ln>
              <a:solidFill>
                <a:schemeClr val="tx1"/>
              </a:solidFill>
            </a:ln>
            <a:effectLst>
              <a:outerShdw blurRad="50800" dist="38100" dir="2700000" algn="tl" rotWithShape="0">
                <a:prstClr val="black">
                  <a:alpha val="40000"/>
                </a:prstClr>
              </a:outerShdw>
            </a:effectLst>
          </p:spPr>
          <p:txBody>
            <a:bodyPr>
              <a:spAutoFit/>
            </a:bodyPr>
            <a:lstStyle/>
            <a:p>
              <a:pPr algn="ctr">
                <a:defRPr/>
              </a:pPr>
              <a:r>
                <a:rPr lang="en-US" dirty="0"/>
                <a:t>50 lawns × $30 per lawn</a:t>
              </a:r>
            </a:p>
          </p:txBody>
        </p:sp>
        <p:cxnSp>
          <p:nvCxnSpPr>
            <p:cNvPr id="11" name="Straight Arrow Connector 10"/>
            <p:cNvCxnSpPr/>
            <p:nvPr/>
          </p:nvCxnSpPr>
          <p:spPr>
            <a:xfrm flipV="1">
              <a:off x="8610600" y="3657600"/>
              <a:ext cx="3810000" cy="2133600"/>
            </a:xfrm>
            <a:prstGeom prst="straightConnector1">
              <a:avLst/>
            </a:prstGeom>
            <a:ln w="28575">
              <a:solidFill>
                <a:srgbClr val="FF0000"/>
              </a:solidFill>
              <a:tailEnd type="arrow"/>
            </a:ln>
            <a:effectLst/>
          </p:spPr>
          <p:style>
            <a:lnRef idx="1">
              <a:schemeClr val="accent1"/>
            </a:lnRef>
            <a:fillRef idx="0">
              <a:schemeClr val="accent1"/>
            </a:fillRef>
            <a:effectRef idx="0">
              <a:schemeClr val="accent1"/>
            </a:effectRef>
            <a:fontRef idx="minor">
              <a:schemeClr val="tx1"/>
            </a:fontRef>
          </p:style>
        </p:cxnSp>
      </p:grpSp>
      <p:pic>
        <p:nvPicPr>
          <p:cNvPr id="20486" name="Picture 6" descr="C:\Documents and Settings\CWC\Favorites\My Documents\My Pictures\Microsoft Clip Organizer\j0234575.wmf"/>
          <p:cNvPicPr>
            <a:picLocks noChangeAspect="1" noChangeArrowheads="1"/>
          </p:cNvPicPr>
          <p:nvPr/>
        </p:nvPicPr>
        <p:blipFill>
          <a:blip r:embed="rId7" cstate="print"/>
          <a:srcRect/>
          <a:stretch>
            <a:fillRect/>
          </a:stretch>
        </p:blipFill>
        <p:spPr bwMode="auto">
          <a:xfrm flipH="1">
            <a:off x="3978275" y="5699125"/>
            <a:ext cx="1143000" cy="1082675"/>
          </a:xfrm>
          <a:prstGeom prst="rect">
            <a:avLst/>
          </a:prstGeom>
          <a:noFill/>
          <a:ln w="9525">
            <a:noFill/>
            <a:miter lim="800000"/>
            <a:headEnd/>
            <a:tailEnd/>
          </a:ln>
        </p:spPr>
      </p:pic>
    </p:spTree>
  </p:cSld>
  <p:clrMapOvr>
    <a:masterClrMapping/>
  </p:clrMapOvr>
  <p:transition spd="med">
    <p:wipe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9" name="Object 5"/>
          <p:cNvGraphicFramePr>
            <a:graphicFrameLocks/>
          </p:cNvGraphicFramePr>
          <p:nvPr/>
        </p:nvGraphicFramePr>
        <p:xfrm>
          <a:off x="63500" y="1651000"/>
          <a:ext cx="9080500" cy="4140200"/>
        </p:xfrm>
        <a:graphic>
          <a:graphicData uri="http://schemas.openxmlformats.org/presentationml/2006/ole">
            <mc:AlternateContent xmlns:mc="http://schemas.openxmlformats.org/markup-compatibility/2006">
              <mc:Choice xmlns:v="urn:schemas-microsoft-com:vml" Requires="v">
                <p:oleObj spid="_x0000_s21510" name="Worksheet" r:id="rId5" imgW="7391400" imgH="3381285" progId="Excel.Sheet.8">
                  <p:embed/>
                </p:oleObj>
              </mc:Choice>
              <mc:Fallback>
                <p:oleObj name="Worksheet" r:id="rId5" imgW="7391400" imgH="3381285" progId="Excel.Sheet.8">
                  <p:embed/>
                  <p:pic>
                    <p:nvPicPr>
                      <p:cNvPr id="0" name="Picture 5"/>
                      <p:cNvPicPr>
                        <a:picLocks noChangeArrowheads="1"/>
                      </p:cNvPicPr>
                      <p:nvPr/>
                    </p:nvPicPr>
                    <p:blipFill>
                      <a:blip r:embed="rId6">
                        <a:lum contrast="12000"/>
                        <a:extLst>
                          <a:ext uri="{28A0092B-C50C-407E-A947-70E740481C1C}">
                            <a14:useLocalDpi xmlns:a14="http://schemas.microsoft.com/office/drawing/2010/main" val="0"/>
                          </a:ext>
                        </a:extLst>
                      </a:blip>
                      <a:srcRect/>
                      <a:stretch>
                        <a:fillRect/>
                      </a:stretch>
                    </p:blipFill>
                    <p:spPr bwMode="auto">
                      <a:xfrm>
                        <a:off x="63500" y="1651000"/>
                        <a:ext cx="9080500" cy="4140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7" name="Straight Arrow Connector 6"/>
          <p:cNvCxnSpPr/>
          <p:nvPr/>
        </p:nvCxnSpPr>
        <p:spPr>
          <a:xfrm flipH="1" flipV="1">
            <a:off x="5608638" y="3616325"/>
            <a:ext cx="838200" cy="2422525"/>
          </a:xfrm>
          <a:prstGeom prst="straightConnector1">
            <a:avLst/>
          </a:prstGeom>
          <a:ln w="28575">
            <a:solidFill>
              <a:srgbClr val="FF0000"/>
            </a:solidFill>
            <a:tailEnd type="arrow"/>
          </a:ln>
          <a:effectLst/>
        </p:spPr>
        <p:style>
          <a:lnRef idx="1">
            <a:schemeClr val="accent1"/>
          </a:lnRef>
          <a:fillRef idx="0">
            <a:schemeClr val="accent1"/>
          </a:fillRef>
          <a:effectRef idx="0">
            <a:schemeClr val="accent1"/>
          </a:effectRef>
          <a:fontRef idx="minor">
            <a:schemeClr val="tx1"/>
          </a:fontRef>
        </p:style>
      </p:cxnSp>
      <p:pic>
        <p:nvPicPr>
          <p:cNvPr id="21508" name="Picture 6" descr="C:\Documents and Settings\CWC\Favorites\My Documents\My Pictures\Microsoft Clip Organizer\j0234575.wmf"/>
          <p:cNvPicPr>
            <a:picLocks noChangeAspect="1" noChangeArrowheads="1"/>
          </p:cNvPicPr>
          <p:nvPr/>
        </p:nvPicPr>
        <p:blipFill>
          <a:blip r:embed="rId7" cstate="print"/>
          <a:srcRect/>
          <a:stretch>
            <a:fillRect/>
          </a:stretch>
        </p:blipFill>
        <p:spPr bwMode="auto">
          <a:xfrm flipH="1">
            <a:off x="3978275" y="5699125"/>
            <a:ext cx="1143000" cy="1082675"/>
          </a:xfrm>
          <a:prstGeom prst="rect">
            <a:avLst/>
          </a:prstGeom>
          <a:noFill/>
          <a:ln w="9525">
            <a:noFill/>
            <a:miter lim="800000"/>
            <a:headEnd/>
            <a:tailEnd/>
          </a:ln>
        </p:spPr>
      </p:pic>
      <p:sp>
        <p:nvSpPr>
          <p:cNvPr id="6" name="TextBox 5"/>
          <p:cNvSpPr txBox="1"/>
          <p:nvPr/>
        </p:nvSpPr>
        <p:spPr>
          <a:xfrm>
            <a:off x="5029200" y="5903913"/>
            <a:ext cx="3733800" cy="376237"/>
          </a:xfrm>
          <a:prstGeom prst="rect">
            <a:avLst/>
          </a:prstGeom>
          <a:solidFill>
            <a:schemeClr val="bg2">
              <a:lumMod val="90000"/>
            </a:schemeClr>
          </a:solidFill>
          <a:ln>
            <a:solidFill>
              <a:schemeClr val="tx1"/>
            </a:solidFill>
          </a:ln>
          <a:effectLst>
            <a:outerShdw blurRad="50800" dist="38100" dir="2700000" algn="tl" rotWithShape="0">
              <a:prstClr val="black">
                <a:alpha val="40000"/>
              </a:prstClr>
            </a:outerShdw>
          </a:effectLst>
        </p:spPr>
        <p:txBody>
          <a:bodyPr>
            <a:spAutoFit/>
          </a:bodyPr>
          <a:lstStyle/>
          <a:p>
            <a:pPr algn="ctr">
              <a:defRPr/>
            </a:pPr>
            <a:r>
              <a:rPr lang="en-US" dirty="0"/>
              <a:t>$43,000 actual -  $41,250 budget</a:t>
            </a:r>
          </a:p>
        </p:txBody>
      </p:sp>
      <p:sp>
        <p:nvSpPr>
          <p:cNvPr id="21510" name="Rectangle 6"/>
          <p:cNvSpPr>
            <a:spLocks noGrp="1" noChangeArrowheads="1"/>
          </p:cNvSpPr>
          <p:nvPr>
            <p:ph type="title"/>
          </p:nvPr>
        </p:nvSpPr>
        <p:spPr/>
        <p:txBody>
          <a:bodyPr lIns="90488" tIns="44450" rIns="90488" bIns="44450">
            <a:normAutofit fontScale="90000"/>
          </a:bodyPr>
          <a:lstStyle/>
          <a:p>
            <a:pPr>
              <a:defRPr/>
            </a:pPr>
            <a:r>
              <a:rPr lang="en-US" sz="3400" dirty="0" smtClean="0"/>
              <a:t>A Performance Report Combining Activity and Revenue and Spending Variances</a:t>
            </a:r>
          </a:p>
        </p:txBody>
      </p:sp>
    </p:spTree>
  </p:cSld>
  <p:clrMapOvr>
    <a:masterClrMapping/>
  </p:clrMapOvr>
  <p:transition spd="med">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fontScale="90000"/>
          </a:bodyPr>
          <a:lstStyle/>
          <a:p>
            <a:pPr>
              <a:defRPr/>
            </a:pPr>
            <a:r>
              <a:rPr lang="en-US" dirty="0" smtClean="0"/>
              <a:t>Performance Reports in Non-Profit Organizations</a:t>
            </a:r>
          </a:p>
        </p:txBody>
      </p:sp>
      <p:sp>
        <p:nvSpPr>
          <p:cNvPr id="3" name="TextBox 2"/>
          <p:cNvSpPr txBox="1"/>
          <p:nvPr/>
        </p:nvSpPr>
        <p:spPr>
          <a:xfrm>
            <a:off x="476250" y="1765300"/>
            <a:ext cx="8153400" cy="1816100"/>
          </a:xfrm>
          <a:prstGeom prst="rect">
            <a:avLst/>
          </a:prstGeom>
          <a:solidFill>
            <a:schemeClr val="accent6">
              <a:lumMod val="20000"/>
              <a:lumOff val="80000"/>
            </a:schemeClr>
          </a:solidFill>
          <a:ln w="19050">
            <a:solidFill>
              <a:schemeClr val="tx1"/>
            </a:solidFill>
          </a:ln>
          <a:effectLst>
            <a:outerShdw dist="50800" dir="2700000" algn="ctr" rotWithShape="0">
              <a:schemeClr val="tx1"/>
            </a:outerShdw>
          </a:effectLst>
        </p:spPr>
        <p:txBody>
          <a:bodyPr>
            <a:spAutoFit/>
          </a:bodyPr>
          <a:lstStyle/>
          <a:p>
            <a:pPr algn="ctr">
              <a:defRPr/>
            </a:pPr>
            <a:r>
              <a:rPr lang="en-US" sz="2800" dirty="0"/>
              <a:t>Non-profit organizations may receive funding from sources other than the sale of goods and services, so revenues may consist of both fixed and variable elements. </a:t>
            </a:r>
          </a:p>
        </p:txBody>
      </p:sp>
      <p:pic>
        <p:nvPicPr>
          <p:cNvPr id="39940" name="Picture 5" descr="C:\Documents and Settings\CWC\Favorites\My Documents\My Pictures\Microsoft Clip Organizer\j0422591.jpg"/>
          <p:cNvPicPr>
            <a:picLocks noChangeAspect="1" noChangeArrowheads="1"/>
          </p:cNvPicPr>
          <p:nvPr/>
        </p:nvPicPr>
        <p:blipFill>
          <a:blip r:embed="rId3" cstate="print"/>
          <a:srcRect/>
          <a:stretch>
            <a:fillRect/>
          </a:stretch>
        </p:blipFill>
        <p:spPr bwMode="auto">
          <a:xfrm>
            <a:off x="3290888" y="4141788"/>
            <a:ext cx="2562225" cy="1708150"/>
          </a:xfrm>
          <a:prstGeom prst="rect">
            <a:avLst/>
          </a:prstGeom>
          <a:noFill/>
          <a:ln w="9525">
            <a:noFill/>
            <a:miter lim="800000"/>
            <a:headEnd/>
            <a:tailEnd/>
          </a:ln>
        </p:spPr>
      </p:pic>
      <p:sp>
        <p:nvSpPr>
          <p:cNvPr id="39941" name="TextBox 11"/>
          <p:cNvSpPr txBox="1">
            <a:spLocks noChangeArrowheads="1"/>
          </p:cNvSpPr>
          <p:nvPr/>
        </p:nvSpPr>
        <p:spPr bwMode="auto">
          <a:xfrm>
            <a:off x="3543300" y="5876925"/>
            <a:ext cx="2044700" cy="523875"/>
          </a:xfrm>
          <a:prstGeom prst="rect">
            <a:avLst/>
          </a:prstGeom>
          <a:noFill/>
          <a:ln w="9525">
            <a:noFill/>
            <a:miter lim="800000"/>
            <a:headEnd/>
            <a:tailEnd/>
          </a:ln>
        </p:spPr>
        <p:txBody>
          <a:bodyPr wrap="none">
            <a:spAutoFit/>
          </a:bodyPr>
          <a:lstStyle/>
          <a:p>
            <a:r>
              <a:rPr lang="en-US" sz="2800" dirty="0"/>
              <a:t>Universities</a:t>
            </a:r>
          </a:p>
        </p:txBody>
      </p:sp>
      <p:sp>
        <p:nvSpPr>
          <p:cNvPr id="39942" name="TextBox 12"/>
          <p:cNvSpPr txBox="1">
            <a:spLocks noChangeArrowheads="1"/>
          </p:cNvSpPr>
          <p:nvPr/>
        </p:nvSpPr>
        <p:spPr bwMode="auto">
          <a:xfrm>
            <a:off x="228600" y="5132388"/>
            <a:ext cx="2732088" cy="523875"/>
          </a:xfrm>
          <a:prstGeom prst="rect">
            <a:avLst/>
          </a:prstGeom>
          <a:noFill/>
          <a:ln w="9525">
            <a:noFill/>
            <a:miter lim="800000"/>
            <a:headEnd/>
            <a:tailEnd/>
          </a:ln>
        </p:spPr>
        <p:txBody>
          <a:bodyPr wrap="none">
            <a:spAutoFit/>
          </a:bodyPr>
          <a:lstStyle/>
          <a:p>
            <a:r>
              <a:rPr lang="en-US" sz="2800" dirty="0">
                <a:solidFill>
                  <a:srgbClr val="0000FF"/>
                </a:solidFill>
              </a:rPr>
              <a:t>Tuition and fees</a:t>
            </a:r>
          </a:p>
        </p:txBody>
      </p:sp>
      <p:sp>
        <p:nvSpPr>
          <p:cNvPr id="39943" name="TextBox 13"/>
          <p:cNvSpPr txBox="1">
            <a:spLocks noChangeArrowheads="1"/>
          </p:cNvSpPr>
          <p:nvPr/>
        </p:nvSpPr>
        <p:spPr bwMode="auto">
          <a:xfrm>
            <a:off x="6958013" y="4294188"/>
            <a:ext cx="1804987" cy="523875"/>
          </a:xfrm>
          <a:prstGeom prst="rect">
            <a:avLst/>
          </a:prstGeom>
          <a:noFill/>
          <a:ln w="9525">
            <a:noFill/>
            <a:miter lim="800000"/>
            <a:headEnd/>
            <a:tailEnd/>
          </a:ln>
        </p:spPr>
        <p:txBody>
          <a:bodyPr wrap="none">
            <a:spAutoFit/>
          </a:bodyPr>
          <a:lstStyle/>
          <a:p>
            <a:r>
              <a:rPr lang="en-US" sz="2800" dirty="0">
                <a:solidFill>
                  <a:srgbClr val="0000FF"/>
                </a:solidFill>
              </a:rPr>
              <a:t>Donations</a:t>
            </a:r>
          </a:p>
        </p:txBody>
      </p:sp>
      <p:sp>
        <p:nvSpPr>
          <p:cNvPr id="39944" name="TextBox 14"/>
          <p:cNvSpPr txBox="1">
            <a:spLocks noChangeArrowheads="1"/>
          </p:cNvSpPr>
          <p:nvPr/>
        </p:nvSpPr>
        <p:spPr bwMode="auto">
          <a:xfrm>
            <a:off x="228600" y="4294188"/>
            <a:ext cx="2303463" cy="523875"/>
          </a:xfrm>
          <a:prstGeom prst="rect">
            <a:avLst/>
          </a:prstGeom>
          <a:noFill/>
          <a:ln w="9525">
            <a:noFill/>
            <a:miter lim="800000"/>
            <a:headEnd/>
            <a:tailEnd/>
          </a:ln>
        </p:spPr>
        <p:txBody>
          <a:bodyPr wrap="none">
            <a:spAutoFit/>
          </a:bodyPr>
          <a:lstStyle/>
          <a:p>
            <a:r>
              <a:rPr lang="en-US" sz="2800" dirty="0">
                <a:solidFill>
                  <a:srgbClr val="0000FF"/>
                </a:solidFill>
              </a:rPr>
              <a:t>State funding</a:t>
            </a:r>
          </a:p>
        </p:txBody>
      </p:sp>
      <p:sp>
        <p:nvSpPr>
          <p:cNvPr id="39945" name="TextBox 15"/>
          <p:cNvSpPr txBox="1">
            <a:spLocks noChangeArrowheads="1"/>
          </p:cNvSpPr>
          <p:nvPr/>
        </p:nvSpPr>
        <p:spPr bwMode="auto">
          <a:xfrm>
            <a:off x="6499225" y="5132388"/>
            <a:ext cx="2263775" cy="523875"/>
          </a:xfrm>
          <a:prstGeom prst="rect">
            <a:avLst/>
          </a:prstGeom>
          <a:noFill/>
          <a:ln w="9525">
            <a:noFill/>
            <a:miter lim="800000"/>
            <a:headEnd/>
            <a:tailEnd/>
          </a:ln>
        </p:spPr>
        <p:txBody>
          <a:bodyPr wrap="none">
            <a:spAutoFit/>
          </a:bodyPr>
          <a:lstStyle/>
          <a:p>
            <a:r>
              <a:rPr lang="en-US" sz="2800" dirty="0">
                <a:solidFill>
                  <a:srgbClr val="0000FF"/>
                </a:solidFill>
              </a:rPr>
              <a:t>Endowments</a:t>
            </a:r>
          </a:p>
        </p:txBody>
      </p:sp>
      <p:cxnSp>
        <p:nvCxnSpPr>
          <p:cNvPr id="18" name="Straight Arrow Connector 17"/>
          <p:cNvCxnSpPr/>
          <p:nvPr/>
        </p:nvCxnSpPr>
        <p:spPr>
          <a:xfrm>
            <a:off x="381000" y="4805363"/>
            <a:ext cx="2895600" cy="1587"/>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81000" y="5626100"/>
            <a:ext cx="28956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5867400" y="4791075"/>
            <a:ext cx="2895600" cy="1588"/>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5867400" y="5627688"/>
            <a:ext cx="2895600" cy="1587"/>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heel spokes="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normAutofit fontScale="90000"/>
          </a:bodyPr>
          <a:lstStyle/>
          <a:p>
            <a:pPr>
              <a:defRPr/>
            </a:pPr>
            <a:r>
              <a:rPr lang="en-US" dirty="0" smtClean="0"/>
              <a:t>Performance Reports in Cost Centers</a:t>
            </a:r>
          </a:p>
        </p:txBody>
      </p:sp>
      <p:sp>
        <p:nvSpPr>
          <p:cNvPr id="4" name="Rounded Rectangle 3"/>
          <p:cNvSpPr/>
          <p:nvPr/>
        </p:nvSpPr>
        <p:spPr>
          <a:xfrm>
            <a:off x="609600" y="1612900"/>
            <a:ext cx="7924800" cy="3505200"/>
          </a:xfrm>
          <a:prstGeom prst="roundRect">
            <a:avLst/>
          </a:prstGeom>
          <a:solidFill>
            <a:schemeClr val="accent3">
              <a:lumMod val="20000"/>
              <a:lumOff val="80000"/>
            </a:schemeClr>
          </a:solidFill>
          <a:ln>
            <a:solidFill>
              <a:schemeClr val="tx1"/>
            </a:solidFill>
          </a:ln>
          <a:effectLst>
            <a:outerShdw dist="50800" dir="27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chemeClr val="tx1"/>
                </a:solidFill>
                <a:cs typeface="Arial" pitchFamily="34" charset="0"/>
              </a:rPr>
              <a:t>Performance reports are often prepared for cost centers. These reports should be prepared using the same principles discussed so far, except for the fact that these reports will not contain revenue or net operating income variances.</a:t>
            </a:r>
          </a:p>
        </p:txBody>
      </p:sp>
      <p:pic>
        <p:nvPicPr>
          <p:cNvPr id="40964" name="Picture 8" descr="C:\Documents and Settings\CWC\Favorites\My Documents\My Pictures\Microsoft Clip Organizer\j0434829.png"/>
          <p:cNvPicPr>
            <a:picLocks noChangeAspect="1" noChangeArrowheads="1"/>
          </p:cNvPicPr>
          <p:nvPr/>
        </p:nvPicPr>
        <p:blipFill>
          <a:blip r:embed="rId3" cstate="print"/>
          <a:srcRect/>
          <a:stretch>
            <a:fillRect/>
          </a:stretch>
        </p:blipFill>
        <p:spPr bwMode="auto">
          <a:xfrm>
            <a:off x="3411538" y="5118100"/>
            <a:ext cx="2532062" cy="1663700"/>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3"/>
          <p:cNvSpPr>
            <a:spLocks noGrp="1"/>
          </p:cNvSpPr>
          <p:nvPr>
            <p:ph type="title"/>
          </p:nvPr>
        </p:nvSpPr>
        <p:spPr/>
        <p:txBody>
          <a:bodyPr/>
          <a:lstStyle/>
          <a:p>
            <a:pPr eaLnBrk="1" hangingPunct="1"/>
            <a:r>
              <a:rPr lang="en-US" dirty="0" smtClean="0"/>
              <a:t>Learning Objective 5</a:t>
            </a:r>
          </a:p>
        </p:txBody>
      </p:sp>
      <p:sp>
        <p:nvSpPr>
          <p:cNvPr id="6" name="Text Box 13"/>
          <p:cNvSpPr txBox="1">
            <a:spLocks noChangeArrowheads="1"/>
          </p:cNvSpPr>
          <p:nvPr/>
        </p:nvSpPr>
        <p:spPr bwMode="auto">
          <a:xfrm>
            <a:off x="1905000" y="2057400"/>
            <a:ext cx="5334000" cy="1661993"/>
          </a:xfrm>
          <a:prstGeom prst="rect">
            <a:avLst/>
          </a:prstGeom>
          <a:solidFill>
            <a:schemeClr val="bg1"/>
          </a:solidFill>
          <a:ln w="76200">
            <a:solidFill>
              <a:schemeClr val="accent6">
                <a:lumMod val="50000"/>
              </a:schemeClr>
            </a:solidFill>
            <a:miter lim="800000"/>
            <a:headEnd/>
            <a:tailEnd/>
          </a:ln>
          <a:effectLst/>
        </p:spPr>
        <p:txBody>
          <a:bodyPr>
            <a:spAutoFit/>
          </a:bodyPr>
          <a:lstStyle/>
          <a:p>
            <a:pPr algn="ctr">
              <a:spcBef>
                <a:spcPct val="50000"/>
              </a:spcBef>
              <a:defRPr/>
            </a:pPr>
            <a:r>
              <a:rPr lang="en-US" sz="3400" b="1" dirty="0">
                <a:solidFill>
                  <a:schemeClr val="accent6">
                    <a:lumMod val="75000"/>
                  </a:schemeClr>
                </a:solidFill>
                <a:latin typeface="+mj-lt"/>
              </a:rPr>
              <a:t>Prepare a flexible budget with more than one cost </a:t>
            </a:r>
            <a:r>
              <a:rPr lang="en-US" sz="3400" b="1" dirty="0" smtClean="0">
                <a:solidFill>
                  <a:schemeClr val="accent6">
                    <a:lumMod val="75000"/>
                  </a:schemeClr>
                </a:solidFill>
                <a:latin typeface="+mj-lt"/>
              </a:rPr>
              <a:t>driver.</a:t>
            </a:r>
            <a:endParaRPr lang="en-US" sz="3400" b="1" dirty="0">
              <a:solidFill>
                <a:schemeClr val="accent6">
                  <a:lumMod val="75000"/>
                </a:schemeClr>
              </a:solidFill>
              <a:latin typeface="Arial" pitchFamily="34" charset="0"/>
            </a:endParaRPr>
          </a:p>
        </p:txBody>
      </p:sp>
    </p:spTree>
  </p:cSld>
  <p:clrMapOvr>
    <a:masterClrMapping/>
  </p:clrMapOvr>
  <p:transition>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3" descr="EXEC2"/>
          <p:cNvPicPr>
            <a:picLocks noChangeAspect="1" noChangeArrowheads="1"/>
          </p:cNvPicPr>
          <p:nvPr/>
        </p:nvPicPr>
        <p:blipFill>
          <a:blip r:embed="rId3" cstate="print"/>
          <a:srcRect/>
          <a:stretch>
            <a:fillRect/>
          </a:stretch>
        </p:blipFill>
        <p:spPr bwMode="auto">
          <a:xfrm>
            <a:off x="1143000" y="4267200"/>
            <a:ext cx="2274888" cy="1984375"/>
          </a:xfrm>
          <a:prstGeom prst="rect">
            <a:avLst/>
          </a:prstGeom>
          <a:noFill/>
          <a:ln w="9525">
            <a:noFill/>
            <a:miter lim="800000"/>
            <a:headEnd/>
            <a:tailEnd/>
          </a:ln>
        </p:spPr>
      </p:pic>
      <p:sp>
        <p:nvSpPr>
          <p:cNvPr id="599044" name="Rectangle 4"/>
          <p:cNvSpPr>
            <a:spLocks noChangeArrowheads="1"/>
          </p:cNvSpPr>
          <p:nvPr/>
        </p:nvSpPr>
        <p:spPr bwMode="auto">
          <a:xfrm>
            <a:off x="381000" y="1752600"/>
            <a:ext cx="5105400" cy="1828800"/>
          </a:xfrm>
          <a:prstGeom prst="rect">
            <a:avLst/>
          </a:prstGeom>
          <a:solidFill>
            <a:schemeClr val="accent3">
              <a:lumMod val="20000"/>
              <a:lumOff val="80000"/>
            </a:schemeClr>
          </a:solidFill>
          <a:ln w="28575">
            <a:solidFill>
              <a:schemeClr val="tx1"/>
            </a:solidFill>
            <a:miter lim="800000"/>
            <a:headEnd/>
            <a:tailEnd/>
          </a:ln>
          <a:effectLst>
            <a:outerShdw dist="38100" dir="2700000" algn="ctr" rotWithShape="0">
              <a:schemeClr val="tx1"/>
            </a:outerShdw>
          </a:effectLst>
        </p:spPr>
        <p:txBody>
          <a:bodyPr wrap="none" anchor="ctr"/>
          <a:lstStyle/>
          <a:p>
            <a:pPr algn="ctr">
              <a:defRPr/>
            </a:pPr>
            <a:r>
              <a:rPr lang="en-US" sz="2800" b="1" dirty="0"/>
              <a:t>More than one cost </a:t>
            </a:r>
            <a:br>
              <a:rPr lang="en-US" sz="2800" b="1" dirty="0"/>
            </a:br>
            <a:r>
              <a:rPr lang="en-US" sz="2800" b="1" dirty="0"/>
              <a:t>driver may be needed to</a:t>
            </a:r>
            <a:br>
              <a:rPr lang="en-US" sz="2800" b="1" dirty="0"/>
            </a:br>
            <a:r>
              <a:rPr lang="en-US" sz="2800" b="1" dirty="0"/>
              <a:t>adequately explain all of</a:t>
            </a:r>
            <a:br>
              <a:rPr lang="en-US" sz="2800" b="1" dirty="0"/>
            </a:br>
            <a:r>
              <a:rPr lang="en-US" sz="2800" b="1" dirty="0"/>
              <a:t>the costs in an organization. </a:t>
            </a:r>
          </a:p>
        </p:txBody>
      </p:sp>
      <p:sp>
        <p:nvSpPr>
          <p:cNvPr id="599045" name="Rectangle 5"/>
          <p:cNvSpPr>
            <a:spLocks noChangeArrowheads="1"/>
          </p:cNvSpPr>
          <p:nvPr/>
        </p:nvSpPr>
        <p:spPr bwMode="auto">
          <a:xfrm>
            <a:off x="3962400" y="4038600"/>
            <a:ext cx="4800600" cy="2362200"/>
          </a:xfrm>
          <a:prstGeom prst="rect">
            <a:avLst/>
          </a:prstGeom>
          <a:solidFill>
            <a:schemeClr val="accent1">
              <a:lumMod val="40000"/>
              <a:lumOff val="60000"/>
            </a:schemeClr>
          </a:solidFill>
          <a:ln w="28575">
            <a:solidFill>
              <a:schemeClr val="tx1"/>
            </a:solidFill>
            <a:miter lim="800000"/>
            <a:headEnd/>
            <a:tailEnd/>
          </a:ln>
          <a:effectLst>
            <a:outerShdw dist="38100" dir="2700000" algn="ctr" rotWithShape="0">
              <a:schemeClr val="tx1"/>
            </a:outerShdw>
          </a:effectLst>
        </p:spPr>
        <p:txBody>
          <a:bodyPr wrap="none" anchor="ctr"/>
          <a:lstStyle/>
          <a:p>
            <a:pPr algn="ctr">
              <a:defRPr/>
            </a:pPr>
            <a:r>
              <a:rPr lang="en-US" sz="2800" b="1" dirty="0"/>
              <a:t>The cost formulas used</a:t>
            </a:r>
            <a:br>
              <a:rPr lang="en-US" sz="2800" b="1" dirty="0"/>
            </a:br>
            <a:r>
              <a:rPr lang="en-US" sz="2800" b="1" dirty="0"/>
              <a:t>to prepare a flexible</a:t>
            </a:r>
            <a:br>
              <a:rPr lang="en-US" sz="2800" b="1" dirty="0"/>
            </a:br>
            <a:r>
              <a:rPr lang="en-US" sz="2800" b="1" dirty="0"/>
              <a:t>budget can be adjusted</a:t>
            </a:r>
            <a:br>
              <a:rPr lang="en-US" sz="2800" b="1" dirty="0"/>
            </a:br>
            <a:r>
              <a:rPr lang="en-US" sz="2800" b="1" dirty="0"/>
              <a:t>to recognize multiple</a:t>
            </a:r>
            <a:br>
              <a:rPr lang="en-US" sz="2800" b="1" dirty="0"/>
            </a:br>
            <a:r>
              <a:rPr lang="en-US" sz="2800" b="1" dirty="0"/>
              <a:t>cost drivers.</a:t>
            </a:r>
          </a:p>
        </p:txBody>
      </p:sp>
      <p:sp>
        <p:nvSpPr>
          <p:cNvPr id="41989" name="Title 1"/>
          <p:cNvSpPr>
            <a:spLocks noGrp="1"/>
          </p:cNvSpPr>
          <p:nvPr>
            <p:ph type="title"/>
          </p:nvPr>
        </p:nvSpPr>
        <p:spPr/>
        <p:txBody>
          <a:bodyPr>
            <a:normAutofit fontScale="90000"/>
          </a:bodyPr>
          <a:lstStyle/>
          <a:p>
            <a:pPr>
              <a:defRPr/>
            </a:pPr>
            <a:r>
              <a:rPr lang="en-US" dirty="0" smtClean="0"/>
              <a:t>Flexible Budgets with Multiple Cost Drivers</a:t>
            </a:r>
          </a:p>
        </p:txBody>
      </p:sp>
    </p:spTree>
  </p:cSld>
  <p:clrMapOvr>
    <a:masterClrMapping/>
  </p:clrMapOvr>
  <p:transition spd="med">
    <p:cover dir="l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599045"/>
                                        </p:tgtEl>
                                        <p:attrNameLst>
                                          <p:attrName>style.visibility</p:attrName>
                                        </p:attrNameLst>
                                      </p:cBhvr>
                                      <p:to>
                                        <p:strVal val="visible"/>
                                      </p:to>
                                    </p:set>
                                    <p:animEffect transition="in" filter="dissolve">
                                      <p:cBhvr>
                                        <p:cTn id="7" dur="500"/>
                                        <p:tgtEl>
                                          <p:spTgt spid="5990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045" grpId="0" animBg="1"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6" descr="C:\Documents and Settings\CWC\Favorites\My Documents\My Pictures\Microsoft Clip Organizer\j0234575.wmf"/>
          <p:cNvPicPr>
            <a:picLocks noChangeAspect="1" noChangeArrowheads="1"/>
          </p:cNvPicPr>
          <p:nvPr/>
        </p:nvPicPr>
        <p:blipFill>
          <a:blip r:embed="rId3" cstate="print"/>
          <a:srcRect/>
          <a:stretch>
            <a:fillRect/>
          </a:stretch>
        </p:blipFill>
        <p:spPr bwMode="auto">
          <a:xfrm flipH="1">
            <a:off x="3671888" y="4495800"/>
            <a:ext cx="1800225" cy="1703388"/>
          </a:xfrm>
          <a:prstGeom prst="rect">
            <a:avLst/>
          </a:prstGeom>
          <a:noFill/>
          <a:ln w="9525">
            <a:noFill/>
            <a:miter lim="800000"/>
            <a:headEnd/>
            <a:tailEnd/>
          </a:ln>
        </p:spPr>
      </p:pic>
      <p:sp>
        <p:nvSpPr>
          <p:cNvPr id="7" name="TextBox 6"/>
          <p:cNvSpPr txBox="1"/>
          <p:nvPr/>
        </p:nvSpPr>
        <p:spPr>
          <a:xfrm>
            <a:off x="76200" y="1947863"/>
            <a:ext cx="8961438" cy="2308225"/>
          </a:xfrm>
          <a:prstGeom prst="rect">
            <a:avLst/>
          </a:prstGeom>
          <a:solidFill>
            <a:schemeClr val="bg1">
              <a:lumMod val="85000"/>
            </a:schemeClr>
          </a:solidFill>
          <a:ln w="19050">
            <a:solidFill>
              <a:schemeClr val="tx1"/>
            </a:solidFill>
          </a:ln>
          <a:effectLst>
            <a:outerShdw dist="50800" dir="2700000" algn="tl" rotWithShape="0">
              <a:prstClr val="black"/>
            </a:outerShdw>
          </a:effectLst>
        </p:spPr>
        <p:txBody>
          <a:bodyPr>
            <a:spAutoFit/>
          </a:bodyPr>
          <a:lstStyle/>
          <a:p>
            <a:pPr algn="ctr">
              <a:defRPr/>
            </a:pPr>
            <a:r>
              <a:rPr lang="en-US" sz="2400" dirty="0"/>
              <a:t>Because the time required for edging and trimming is different for different lawns, Larry decided to add an additional cost driver (hours) for the time required for edging and trimming. So Larry estimated the additional hours and developed a new flexible budget that includes the second cost driver in both his revenue and expense budget formulas.</a:t>
            </a:r>
          </a:p>
        </p:txBody>
      </p:sp>
      <p:grpSp>
        <p:nvGrpSpPr>
          <p:cNvPr id="2" name="Group 38"/>
          <p:cNvGrpSpPr>
            <a:grpSpLocks/>
          </p:cNvGrpSpPr>
          <p:nvPr/>
        </p:nvGrpSpPr>
        <p:grpSpPr bwMode="auto">
          <a:xfrm>
            <a:off x="3352800" y="5791200"/>
            <a:ext cx="5614988" cy="519113"/>
            <a:chOff x="2112" y="3801"/>
            <a:chExt cx="3537" cy="327"/>
          </a:xfrm>
        </p:grpSpPr>
        <p:sp>
          <p:nvSpPr>
            <p:cNvPr id="44038" name="Text Box 39"/>
            <p:cNvSpPr txBox="1">
              <a:spLocks noChangeArrowheads="1"/>
            </p:cNvSpPr>
            <p:nvPr/>
          </p:nvSpPr>
          <p:spPr bwMode="auto">
            <a:xfrm>
              <a:off x="3303" y="3801"/>
              <a:ext cx="2346" cy="327"/>
            </a:xfrm>
            <a:prstGeom prst="rect">
              <a:avLst/>
            </a:prstGeom>
            <a:noFill/>
            <a:ln w="9525">
              <a:noFill/>
              <a:miter lim="800000"/>
              <a:headEnd/>
              <a:tailEnd/>
            </a:ln>
          </p:spPr>
          <p:txBody>
            <a:bodyPr wrap="none">
              <a:spAutoFit/>
            </a:bodyPr>
            <a:lstStyle/>
            <a:p>
              <a:pPr algn="r"/>
              <a:r>
                <a:rPr lang="en-US" sz="2800" b="1" dirty="0">
                  <a:solidFill>
                    <a:srgbClr val="FF0000"/>
                  </a:solidFill>
                </a:rPr>
                <a:t> </a:t>
              </a:r>
              <a:r>
                <a:rPr lang="en-US" sz="2800" b="1" dirty="0">
                  <a:solidFill>
                    <a:srgbClr val="008000"/>
                  </a:solidFill>
                </a:rPr>
                <a:t>Larry’s New Budget </a:t>
              </a:r>
            </a:p>
          </p:txBody>
        </p:sp>
        <p:sp>
          <p:nvSpPr>
            <p:cNvPr id="44039" name="Line 40"/>
            <p:cNvSpPr>
              <a:spLocks noChangeShapeType="1"/>
            </p:cNvSpPr>
            <p:nvPr/>
          </p:nvSpPr>
          <p:spPr bwMode="auto">
            <a:xfrm>
              <a:off x="2112" y="4128"/>
              <a:ext cx="3456" cy="0"/>
            </a:xfrm>
            <a:prstGeom prst="line">
              <a:avLst/>
            </a:prstGeom>
            <a:noFill/>
            <a:ln w="38100">
              <a:solidFill>
                <a:srgbClr val="008000"/>
              </a:solidFill>
              <a:round/>
              <a:headEnd/>
              <a:tailEnd type="triangle" w="med" len="med"/>
            </a:ln>
          </p:spPr>
          <p:txBody>
            <a:bodyPr wrap="none" anchor="ctr"/>
            <a:lstStyle/>
            <a:p>
              <a:endParaRPr lang="en-US" dirty="0"/>
            </a:p>
          </p:txBody>
        </p:sp>
      </p:grpSp>
      <p:sp>
        <p:nvSpPr>
          <p:cNvPr id="43013" name="Title 1"/>
          <p:cNvSpPr>
            <a:spLocks noGrp="1"/>
          </p:cNvSpPr>
          <p:nvPr>
            <p:ph type="title"/>
          </p:nvPr>
        </p:nvSpPr>
        <p:spPr/>
        <p:txBody>
          <a:bodyPr>
            <a:normAutofit fontScale="90000"/>
          </a:bodyPr>
          <a:lstStyle/>
          <a:p>
            <a:pPr>
              <a:defRPr/>
            </a:pPr>
            <a:r>
              <a:rPr lang="en-US" dirty="0" smtClean="0"/>
              <a:t>Flexible Budgets with Multiple Cost Drivers</a:t>
            </a:r>
          </a:p>
        </p:txBody>
      </p:sp>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1"/>
          <p:cNvSpPr>
            <a:spLocks noGrp="1"/>
          </p:cNvSpPr>
          <p:nvPr>
            <p:ph type="title"/>
          </p:nvPr>
        </p:nvSpPr>
        <p:spPr/>
        <p:txBody>
          <a:bodyPr>
            <a:normAutofit fontScale="90000"/>
          </a:bodyPr>
          <a:lstStyle/>
          <a:p>
            <a:pPr>
              <a:defRPr/>
            </a:pPr>
            <a:r>
              <a:rPr lang="en-US" dirty="0" smtClean="0"/>
              <a:t>Flexible Budgets with Multiple Cost Drivers</a:t>
            </a:r>
          </a:p>
        </p:txBody>
      </p:sp>
      <p:graphicFrame>
        <p:nvGraphicFramePr>
          <p:cNvPr id="22530" name="Object 3"/>
          <p:cNvGraphicFramePr>
            <a:graphicFrameLocks/>
          </p:cNvGraphicFramePr>
          <p:nvPr/>
        </p:nvGraphicFramePr>
        <p:xfrm>
          <a:off x="1027113" y="2016125"/>
          <a:ext cx="7042150" cy="4662488"/>
        </p:xfrm>
        <a:graphic>
          <a:graphicData uri="http://schemas.openxmlformats.org/presentationml/2006/ole">
            <mc:AlternateContent xmlns:mc="http://schemas.openxmlformats.org/markup-compatibility/2006">
              <mc:Choice xmlns:v="urn:schemas-microsoft-com:vml" Requires="v">
                <p:oleObj spid="_x0000_s22533" name="Worksheet" r:id="rId5" imgW="4594853" imgH="3268944" progId="Excel.Sheet.8">
                  <p:embed/>
                </p:oleObj>
              </mc:Choice>
              <mc:Fallback>
                <p:oleObj name="Worksheet" r:id="rId5" imgW="4594853" imgH="3268944" progId="Excel.Sheet.8">
                  <p:embed/>
                  <p:pic>
                    <p:nvPicPr>
                      <p:cNvPr id="0" name="Picture 4"/>
                      <p:cNvPicPr>
                        <a:picLocks noChangeArrowheads="1"/>
                      </p:cNvPicPr>
                      <p:nvPr/>
                    </p:nvPicPr>
                    <p:blipFill>
                      <a:blip r:embed="rId6">
                        <a:lum contrast="12000"/>
                        <a:extLst>
                          <a:ext uri="{28A0092B-C50C-407E-A947-70E740481C1C}">
                            <a14:useLocalDpi xmlns:a14="http://schemas.microsoft.com/office/drawing/2010/main" val="0"/>
                          </a:ext>
                        </a:extLst>
                      </a:blip>
                      <a:srcRect/>
                      <a:stretch>
                        <a:fillRect/>
                      </a:stretch>
                    </p:blipFill>
                    <p:spPr bwMode="auto">
                      <a:xfrm>
                        <a:off x="1027113" y="2016125"/>
                        <a:ext cx="7042150" cy="46624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32" name="TextBox 3"/>
          <p:cNvSpPr txBox="1">
            <a:spLocks noChangeArrowheads="1"/>
          </p:cNvSpPr>
          <p:nvPr/>
        </p:nvSpPr>
        <p:spPr bwMode="auto">
          <a:xfrm>
            <a:off x="714375" y="1524000"/>
            <a:ext cx="7735888" cy="457200"/>
          </a:xfrm>
          <a:prstGeom prst="rect">
            <a:avLst/>
          </a:prstGeom>
          <a:noFill/>
          <a:ln w="9525">
            <a:noFill/>
            <a:miter lim="800000"/>
            <a:headEnd/>
            <a:tailEnd/>
          </a:ln>
        </p:spPr>
        <p:txBody>
          <a:bodyPr wrap="none">
            <a:spAutoFit/>
          </a:bodyPr>
          <a:lstStyle/>
          <a:p>
            <a:pPr algn="ctr"/>
            <a:r>
              <a:rPr lang="en-US" sz="2400" b="1" dirty="0">
                <a:solidFill>
                  <a:srgbClr val="0000FF"/>
                </a:solidFill>
              </a:rPr>
              <a:t>Larry’s Budget Based on More than One Cost Driver</a:t>
            </a:r>
          </a:p>
        </p:txBody>
      </p:sp>
    </p:spTree>
  </p:cSld>
  <p:clrMapOvr>
    <a:masterClrMapping/>
  </p:clrMapOvr>
  <p:transition spd="med">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noFill/>
        </p:spPr>
        <p:txBody>
          <a:bodyPr lIns="90488" tIns="44450" rIns="90488" bIns="44450"/>
          <a:lstStyle/>
          <a:p>
            <a:r>
              <a:rPr lang="en-US" dirty="0" smtClean="0"/>
              <a:t>Characteristics of Flexible Budgets</a:t>
            </a:r>
          </a:p>
        </p:txBody>
      </p:sp>
      <p:sp>
        <p:nvSpPr>
          <p:cNvPr id="1028" name="Rectangle 3"/>
          <p:cNvSpPr>
            <a:spLocks noGrp="1" noChangeArrowheads="1"/>
          </p:cNvSpPr>
          <p:nvPr>
            <p:ph type="body" sz="half" idx="4294967295"/>
          </p:nvPr>
        </p:nvSpPr>
        <p:spPr>
          <a:xfrm>
            <a:off x="0" y="2133600"/>
            <a:ext cx="3810000" cy="1752600"/>
          </a:xfrm>
          <a:noFill/>
        </p:spPr>
        <p:txBody>
          <a:bodyPr lIns="90488" tIns="44450" rIns="90488" bIns="44450"/>
          <a:lstStyle/>
          <a:p>
            <a:pPr algn="ctr">
              <a:lnSpc>
                <a:spcPct val="90000"/>
              </a:lnSpc>
              <a:spcBef>
                <a:spcPct val="40000"/>
              </a:spcBef>
              <a:buFont typeface="Times" pitchFamily="18" charset="0"/>
              <a:buNone/>
            </a:pPr>
            <a:r>
              <a:rPr lang="en-US" dirty="0" smtClean="0">
                <a:cs typeface="Arial" charset="0"/>
              </a:rPr>
              <a:t>   Planning budgets</a:t>
            </a:r>
            <a:br>
              <a:rPr lang="en-US" dirty="0" smtClean="0">
                <a:cs typeface="Arial" charset="0"/>
              </a:rPr>
            </a:br>
            <a:r>
              <a:rPr lang="en-US" dirty="0" smtClean="0">
                <a:cs typeface="Arial" charset="0"/>
              </a:rPr>
              <a:t>are prepared for</a:t>
            </a:r>
            <a:br>
              <a:rPr lang="en-US" dirty="0" smtClean="0">
                <a:cs typeface="Arial" charset="0"/>
              </a:rPr>
            </a:br>
            <a:r>
              <a:rPr lang="en-US" dirty="0" smtClean="0">
                <a:cs typeface="Arial" charset="0"/>
              </a:rPr>
              <a:t>a single, </a:t>
            </a:r>
            <a:r>
              <a:rPr lang="en-US" dirty="0" smtClean="0">
                <a:solidFill>
                  <a:srgbClr val="FF0000"/>
                </a:solidFill>
                <a:cs typeface="Arial" charset="0"/>
              </a:rPr>
              <a:t>planned</a:t>
            </a:r>
            <a:br>
              <a:rPr lang="en-US" dirty="0" smtClean="0">
                <a:solidFill>
                  <a:srgbClr val="FF0000"/>
                </a:solidFill>
                <a:cs typeface="Arial" charset="0"/>
              </a:rPr>
            </a:br>
            <a:r>
              <a:rPr lang="en-US" dirty="0" smtClean="0">
                <a:solidFill>
                  <a:srgbClr val="FF0000"/>
                </a:solidFill>
                <a:cs typeface="Arial" charset="0"/>
              </a:rPr>
              <a:t>level</a:t>
            </a:r>
            <a:r>
              <a:rPr lang="en-US" dirty="0" smtClean="0">
                <a:solidFill>
                  <a:schemeClr val="accent2"/>
                </a:solidFill>
                <a:cs typeface="Arial" charset="0"/>
              </a:rPr>
              <a:t> </a:t>
            </a:r>
            <a:r>
              <a:rPr lang="en-US" dirty="0" smtClean="0">
                <a:cs typeface="Arial" charset="0"/>
              </a:rPr>
              <a:t>of activity. </a:t>
            </a:r>
          </a:p>
        </p:txBody>
      </p:sp>
      <p:graphicFrame>
        <p:nvGraphicFramePr>
          <p:cNvPr id="1026" name="Object 2"/>
          <p:cNvGraphicFramePr>
            <a:graphicFrameLocks noGrp="1"/>
          </p:cNvGraphicFramePr>
          <p:nvPr>
            <p:ph type="clipArt" sz="half" idx="4294967295"/>
          </p:nvPr>
        </p:nvGraphicFramePr>
        <p:xfrm>
          <a:off x="5562600" y="4343400"/>
          <a:ext cx="2244725" cy="2417763"/>
        </p:xfrm>
        <a:graphic>
          <a:graphicData uri="http://schemas.openxmlformats.org/presentationml/2006/ole">
            <mc:AlternateContent xmlns:mc="http://schemas.openxmlformats.org/markup-compatibility/2006">
              <mc:Choice xmlns:v="urn:schemas-microsoft-com:vml" Requires="v">
                <p:oleObj spid="_x0000_s1029" name="Clip" r:id="rId4" imgW="5438843" imgH="5743575" progId="">
                  <p:embed/>
                </p:oleObj>
              </mc:Choice>
              <mc:Fallback>
                <p:oleObj name="Clip" r:id="rId4" imgW="5438843" imgH="5743575" progId="">
                  <p:embed/>
                  <p:pic>
                    <p:nvPicPr>
                      <p:cNvPr id="0" name="Picture 4"/>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4343400"/>
                        <a:ext cx="2244725" cy="2417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
        <p:nvSpPr>
          <p:cNvPr id="1029" name="Rectangle 4"/>
          <p:cNvSpPr>
            <a:spLocks noChangeArrowheads="1"/>
          </p:cNvSpPr>
          <p:nvPr/>
        </p:nvSpPr>
        <p:spPr bwMode="auto">
          <a:xfrm>
            <a:off x="0" y="3886200"/>
            <a:ext cx="3810000" cy="2438400"/>
          </a:xfrm>
          <a:prstGeom prst="rect">
            <a:avLst/>
          </a:prstGeom>
          <a:noFill/>
          <a:ln w="12700">
            <a:noFill/>
            <a:miter lim="800000"/>
            <a:headEnd/>
            <a:tailEnd/>
          </a:ln>
        </p:spPr>
        <p:txBody>
          <a:bodyPr lIns="90488" tIns="44450" rIns="90488" bIns="44450"/>
          <a:lstStyle/>
          <a:p>
            <a:pPr marL="342900" indent="-342900" algn="ctr">
              <a:lnSpc>
                <a:spcPct val="90000"/>
              </a:lnSpc>
              <a:spcBef>
                <a:spcPct val="40000"/>
              </a:spcBef>
              <a:buClr>
                <a:schemeClr val="accent1"/>
              </a:buClr>
              <a:buFont typeface="Times" pitchFamily="18" charset="0"/>
              <a:buNone/>
            </a:pPr>
            <a:r>
              <a:rPr lang="en-US" sz="2800" dirty="0"/>
              <a:t>     Performance evaluation is difficult when actual activity differs from the planned level of activity.</a:t>
            </a:r>
          </a:p>
        </p:txBody>
      </p:sp>
      <p:grpSp>
        <p:nvGrpSpPr>
          <p:cNvPr id="2" name="Group 14"/>
          <p:cNvGrpSpPr>
            <a:grpSpLocks/>
          </p:cNvGrpSpPr>
          <p:nvPr/>
        </p:nvGrpSpPr>
        <p:grpSpPr bwMode="auto">
          <a:xfrm>
            <a:off x="3657600" y="1217613"/>
            <a:ext cx="5183188" cy="3811587"/>
            <a:chOff x="3657600" y="1217613"/>
            <a:chExt cx="5183188" cy="3811587"/>
          </a:xfrm>
        </p:grpSpPr>
        <p:grpSp>
          <p:nvGrpSpPr>
            <p:cNvPr id="1031" name="Group 6"/>
            <p:cNvGrpSpPr>
              <a:grpSpLocks/>
            </p:cNvGrpSpPr>
            <p:nvPr/>
          </p:nvGrpSpPr>
          <p:grpSpPr bwMode="auto">
            <a:xfrm>
              <a:off x="3657600" y="1217613"/>
              <a:ext cx="5183188" cy="3811587"/>
              <a:chOff x="2448" y="576"/>
              <a:chExt cx="3265" cy="2401"/>
            </a:xfrm>
          </p:grpSpPr>
          <p:sp>
            <p:nvSpPr>
              <p:cNvPr id="1034" name="Freeform 7"/>
              <p:cNvSpPr>
                <a:spLocks/>
              </p:cNvSpPr>
              <p:nvPr/>
            </p:nvSpPr>
            <p:spPr bwMode="auto">
              <a:xfrm>
                <a:off x="4761" y="2721"/>
                <a:ext cx="253" cy="256"/>
              </a:xfrm>
              <a:custGeom>
                <a:avLst/>
                <a:gdLst>
                  <a:gd name="T0" fmla="*/ 228 w 253"/>
                  <a:gd name="T1" fmla="*/ 39 h 256"/>
                  <a:gd name="T2" fmla="*/ 234 w 253"/>
                  <a:gd name="T3" fmla="*/ 45 h 256"/>
                  <a:gd name="T4" fmla="*/ 246 w 253"/>
                  <a:gd name="T5" fmla="*/ 61 h 256"/>
                  <a:gd name="T6" fmla="*/ 252 w 253"/>
                  <a:gd name="T7" fmla="*/ 81 h 256"/>
                  <a:gd name="T8" fmla="*/ 250 w 253"/>
                  <a:gd name="T9" fmla="*/ 101 h 256"/>
                  <a:gd name="T10" fmla="*/ 240 w 253"/>
                  <a:gd name="T11" fmla="*/ 120 h 256"/>
                  <a:gd name="T12" fmla="*/ 226 w 253"/>
                  <a:gd name="T13" fmla="*/ 135 h 256"/>
                  <a:gd name="T14" fmla="*/ 223 w 253"/>
                  <a:gd name="T15" fmla="*/ 138 h 256"/>
                  <a:gd name="T16" fmla="*/ 223 w 253"/>
                  <a:gd name="T17" fmla="*/ 167 h 256"/>
                  <a:gd name="T18" fmla="*/ 217 w 253"/>
                  <a:gd name="T19" fmla="*/ 193 h 256"/>
                  <a:gd name="T20" fmla="*/ 203 w 253"/>
                  <a:gd name="T21" fmla="*/ 216 h 256"/>
                  <a:gd name="T22" fmla="*/ 185 w 253"/>
                  <a:gd name="T23" fmla="*/ 235 h 256"/>
                  <a:gd name="T24" fmla="*/ 162 w 253"/>
                  <a:gd name="T25" fmla="*/ 248 h 256"/>
                  <a:gd name="T26" fmla="*/ 135 w 253"/>
                  <a:gd name="T27" fmla="*/ 255 h 256"/>
                  <a:gd name="T28" fmla="*/ 107 w 253"/>
                  <a:gd name="T29" fmla="*/ 255 h 256"/>
                  <a:gd name="T30" fmla="*/ 80 w 253"/>
                  <a:gd name="T31" fmla="*/ 248 h 256"/>
                  <a:gd name="T32" fmla="*/ 56 w 253"/>
                  <a:gd name="T33" fmla="*/ 235 h 256"/>
                  <a:gd name="T34" fmla="*/ 54 w 253"/>
                  <a:gd name="T35" fmla="*/ 231 h 256"/>
                  <a:gd name="T36" fmla="*/ 31 w 253"/>
                  <a:gd name="T37" fmla="*/ 210 h 256"/>
                  <a:gd name="T38" fmla="*/ 13 w 253"/>
                  <a:gd name="T39" fmla="*/ 186 h 256"/>
                  <a:gd name="T40" fmla="*/ 2 w 253"/>
                  <a:gd name="T41" fmla="*/ 156 h 256"/>
                  <a:gd name="T42" fmla="*/ 0 w 253"/>
                  <a:gd name="T43" fmla="*/ 126 h 256"/>
                  <a:gd name="T44" fmla="*/ 2 w 253"/>
                  <a:gd name="T45" fmla="*/ 97 h 256"/>
                  <a:gd name="T46" fmla="*/ 13 w 253"/>
                  <a:gd name="T47" fmla="*/ 69 h 256"/>
                  <a:gd name="T48" fmla="*/ 31 w 253"/>
                  <a:gd name="T49" fmla="*/ 43 h 256"/>
                  <a:gd name="T50" fmla="*/ 54 w 253"/>
                  <a:gd name="T51" fmla="*/ 21 h 256"/>
                  <a:gd name="T52" fmla="*/ 80 w 253"/>
                  <a:gd name="T53" fmla="*/ 6 h 256"/>
                  <a:gd name="T54" fmla="*/ 111 w 253"/>
                  <a:gd name="T55" fmla="*/ 0 h 256"/>
                  <a:gd name="T56" fmla="*/ 141 w 253"/>
                  <a:gd name="T57" fmla="*/ 0 h 256"/>
                  <a:gd name="T58" fmla="*/ 170 w 253"/>
                  <a:gd name="T59" fmla="*/ 6 h 256"/>
                  <a:gd name="T60" fmla="*/ 199 w 253"/>
                  <a:gd name="T61" fmla="*/ 18 h 256"/>
                  <a:gd name="T62" fmla="*/ 228 w 253"/>
                  <a:gd name="T63" fmla="*/ 39 h 25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53"/>
                  <a:gd name="T97" fmla="*/ 0 h 256"/>
                  <a:gd name="T98" fmla="*/ 253 w 253"/>
                  <a:gd name="T99" fmla="*/ 256 h 25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53" h="256">
                    <a:moveTo>
                      <a:pt x="228" y="39"/>
                    </a:moveTo>
                    <a:lnTo>
                      <a:pt x="234" y="45"/>
                    </a:lnTo>
                    <a:lnTo>
                      <a:pt x="246" y="61"/>
                    </a:lnTo>
                    <a:lnTo>
                      <a:pt x="252" y="81"/>
                    </a:lnTo>
                    <a:lnTo>
                      <a:pt x="250" y="101"/>
                    </a:lnTo>
                    <a:lnTo>
                      <a:pt x="240" y="120"/>
                    </a:lnTo>
                    <a:lnTo>
                      <a:pt x="226" y="135"/>
                    </a:lnTo>
                    <a:lnTo>
                      <a:pt x="223" y="138"/>
                    </a:lnTo>
                    <a:lnTo>
                      <a:pt x="223" y="167"/>
                    </a:lnTo>
                    <a:lnTo>
                      <a:pt x="217" y="193"/>
                    </a:lnTo>
                    <a:lnTo>
                      <a:pt x="203" y="216"/>
                    </a:lnTo>
                    <a:lnTo>
                      <a:pt x="185" y="235"/>
                    </a:lnTo>
                    <a:lnTo>
                      <a:pt x="162" y="248"/>
                    </a:lnTo>
                    <a:lnTo>
                      <a:pt x="135" y="255"/>
                    </a:lnTo>
                    <a:lnTo>
                      <a:pt x="107" y="255"/>
                    </a:lnTo>
                    <a:lnTo>
                      <a:pt x="80" y="248"/>
                    </a:lnTo>
                    <a:lnTo>
                      <a:pt x="56" y="235"/>
                    </a:lnTo>
                    <a:lnTo>
                      <a:pt x="54" y="231"/>
                    </a:lnTo>
                    <a:lnTo>
                      <a:pt x="31" y="210"/>
                    </a:lnTo>
                    <a:lnTo>
                      <a:pt x="13" y="186"/>
                    </a:lnTo>
                    <a:lnTo>
                      <a:pt x="2" y="156"/>
                    </a:lnTo>
                    <a:lnTo>
                      <a:pt x="0" y="126"/>
                    </a:lnTo>
                    <a:lnTo>
                      <a:pt x="2" y="97"/>
                    </a:lnTo>
                    <a:lnTo>
                      <a:pt x="13" y="69"/>
                    </a:lnTo>
                    <a:lnTo>
                      <a:pt x="31" y="43"/>
                    </a:lnTo>
                    <a:lnTo>
                      <a:pt x="54" y="21"/>
                    </a:lnTo>
                    <a:lnTo>
                      <a:pt x="80" y="6"/>
                    </a:lnTo>
                    <a:lnTo>
                      <a:pt x="111" y="0"/>
                    </a:lnTo>
                    <a:lnTo>
                      <a:pt x="141" y="0"/>
                    </a:lnTo>
                    <a:lnTo>
                      <a:pt x="170" y="6"/>
                    </a:lnTo>
                    <a:lnTo>
                      <a:pt x="199" y="18"/>
                    </a:lnTo>
                    <a:lnTo>
                      <a:pt x="228" y="39"/>
                    </a:lnTo>
                  </a:path>
                </a:pathLst>
              </a:custGeom>
              <a:solidFill>
                <a:srgbClr val="CCECFF"/>
              </a:solidFill>
              <a:ln w="12700" cap="rnd">
                <a:solidFill>
                  <a:srgbClr val="000000"/>
                </a:solidFill>
                <a:round/>
                <a:headEnd/>
                <a:tailEnd/>
              </a:ln>
            </p:spPr>
            <p:txBody>
              <a:bodyPr/>
              <a:lstStyle/>
              <a:p>
                <a:endParaRPr lang="en-US" dirty="0"/>
              </a:p>
            </p:txBody>
          </p:sp>
          <p:sp>
            <p:nvSpPr>
              <p:cNvPr id="1035" name="Freeform 8"/>
              <p:cNvSpPr>
                <a:spLocks/>
              </p:cNvSpPr>
              <p:nvPr/>
            </p:nvSpPr>
            <p:spPr bwMode="auto">
              <a:xfrm>
                <a:off x="4968" y="2496"/>
                <a:ext cx="361" cy="241"/>
              </a:xfrm>
              <a:custGeom>
                <a:avLst/>
                <a:gdLst>
                  <a:gd name="T0" fmla="*/ 11 w 361"/>
                  <a:gd name="T1" fmla="*/ 83 h 241"/>
                  <a:gd name="T2" fmla="*/ 2 w 361"/>
                  <a:gd name="T3" fmla="*/ 101 h 241"/>
                  <a:gd name="T4" fmla="*/ 0 w 361"/>
                  <a:gd name="T5" fmla="*/ 120 h 241"/>
                  <a:gd name="T6" fmla="*/ 2 w 361"/>
                  <a:gd name="T7" fmla="*/ 138 h 241"/>
                  <a:gd name="T8" fmla="*/ 12 w 361"/>
                  <a:gd name="T9" fmla="*/ 156 h 241"/>
                  <a:gd name="T10" fmla="*/ 26 w 361"/>
                  <a:gd name="T11" fmla="*/ 170 h 241"/>
                  <a:gd name="T12" fmla="*/ 44 w 361"/>
                  <a:gd name="T13" fmla="*/ 183 h 241"/>
                  <a:gd name="T14" fmla="*/ 68 w 361"/>
                  <a:gd name="T15" fmla="*/ 192 h 241"/>
                  <a:gd name="T16" fmla="*/ 92 w 361"/>
                  <a:gd name="T17" fmla="*/ 196 h 241"/>
                  <a:gd name="T18" fmla="*/ 116 w 361"/>
                  <a:gd name="T19" fmla="*/ 194 h 241"/>
                  <a:gd name="T20" fmla="*/ 140 w 361"/>
                  <a:gd name="T21" fmla="*/ 189 h 241"/>
                  <a:gd name="T22" fmla="*/ 159 w 361"/>
                  <a:gd name="T23" fmla="*/ 180 h 241"/>
                  <a:gd name="T24" fmla="*/ 168 w 361"/>
                  <a:gd name="T25" fmla="*/ 177 h 241"/>
                  <a:gd name="T26" fmla="*/ 173 w 361"/>
                  <a:gd name="T27" fmla="*/ 192 h 241"/>
                  <a:gd name="T28" fmla="*/ 183 w 361"/>
                  <a:gd name="T29" fmla="*/ 210 h 241"/>
                  <a:gd name="T30" fmla="*/ 198 w 361"/>
                  <a:gd name="T31" fmla="*/ 223 h 241"/>
                  <a:gd name="T32" fmla="*/ 217 w 361"/>
                  <a:gd name="T33" fmla="*/ 233 h 241"/>
                  <a:gd name="T34" fmla="*/ 239 w 361"/>
                  <a:gd name="T35" fmla="*/ 239 h 241"/>
                  <a:gd name="T36" fmla="*/ 262 w 361"/>
                  <a:gd name="T37" fmla="*/ 240 h 241"/>
                  <a:gd name="T38" fmla="*/ 285 w 361"/>
                  <a:gd name="T39" fmla="*/ 237 h 241"/>
                  <a:gd name="T40" fmla="*/ 306 w 361"/>
                  <a:gd name="T41" fmla="*/ 230 h 241"/>
                  <a:gd name="T42" fmla="*/ 327 w 361"/>
                  <a:gd name="T43" fmla="*/ 216 h 241"/>
                  <a:gd name="T44" fmla="*/ 343 w 361"/>
                  <a:gd name="T45" fmla="*/ 194 h 241"/>
                  <a:gd name="T46" fmla="*/ 355 w 361"/>
                  <a:gd name="T47" fmla="*/ 170 h 241"/>
                  <a:gd name="T48" fmla="*/ 360 w 361"/>
                  <a:gd name="T49" fmla="*/ 145 h 241"/>
                  <a:gd name="T50" fmla="*/ 358 w 361"/>
                  <a:gd name="T51" fmla="*/ 121 h 241"/>
                  <a:gd name="T52" fmla="*/ 351 w 361"/>
                  <a:gd name="T53" fmla="*/ 96 h 241"/>
                  <a:gd name="T54" fmla="*/ 338 w 361"/>
                  <a:gd name="T55" fmla="*/ 73 h 241"/>
                  <a:gd name="T56" fmla="*/ 320 w 361"/>
                  <a:gd name="T57" fmla="*/ 51 h 241"/>
                  <a:gd name="T58" fmla="*/ 298 w 361"/>
                  <a:gd name="T59" fmla="*/ 34 h 241"/>
                  <a:gd name="T60" fmla="*/ 271 w 361"/>
                  <a:gd name="T61" fmla="*/ 18 h 241"/>
                  <a:gd name="T62" fmla="*/ 241 w 361"/>
                  <a:gd name="T63" fmla="*/ 8 h 241"/>
                  <a:gd name="T64" fmla="*/ 209 w 361"/>
                  <a:gd name="T65" fmla="*/ 3 h 241"/>
                  <a:gd name="T66" fmla="*/ 175 w 361"/>
                  <a:gd name="T67" fmla="*/ 0 h 241"/>
                  <a:gd name="T68" fmla="*/ 142 w 361"/>
                  <a:gd name="T69" fmla="*/ 3 h 241"/>
                  <a:gd name="T70" fmla="*/ 109 w 361"/>
                  <a:gd name="T71" fmla="*/ 10 h 241"/>
                  <a:gd name="T72" fmla="*/ 81 w 361"/>
                  <a:gd name="T73" fmla="*/ 21 h 241"/>
                  <a:gd name="T74" fmla="*/ 55 w 361"/>
                  <a:gd name="T75" fmla="*/ 36 h 241"/>
                  <a:gd name="T76" fmla="*/ 32 w 361"/>
                  <a:gd name="T77" fmla="*/ 55 h 241"/>
                  <a:gd name="T78" fmla="*/ 14 w 361"/>
                  <a:gd name="T79" fmla="*/ 77 h 241"/>
                  <a:gd name="T80" fmla="*/ 11 w 361"/>
                  <a:gd name="T81" fmla="*/ 83 h 24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1"/>
                  <a:gd name="T124" fmla="*/ 0 h 241"/>
                  <a:gd name="T125" fmla="*/ 361 w 361"/>
                  <a:gd name="T126" fmla="*/ 241 h 24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1" h="241">
                    <a:moveTo>
                      <a:pt x="11" y="83"/>
                    </a:moveTo>
                    <a:lnTo>
                      <a:pt x="2" y="101"/>
                    </a:lnTo>
                    <a:lnTo>
                      <a:pt x="0" y="120"/>
                    </a:lnTo>
                    <a:lnTo>
                      <a:pt x="2" y="138"/>
                    </a:lnTo>
                    <a:lnTo>
                      <a:pt x="12" y="156"/>
                    </a:lnTo>
                    <a:lnTo>
                      <a:pt x="26" y="170"/>
                    </a:lnTo>
                    <a:lnTo>
                      <a:pt x="44" y="183"/>
                    </a:lnTo>
                    <a:lnTo>
                      <a:pt x="68" y="192"/>
                    </a:lnTo>
                    <a:lnTo>
                      <a:pt x="92" y="196"/>
                    </a:lnTo>
                    <a:lnTo>
                      <a:pt x="116" y="194"/>
                    </a:lnTo>
                    <a:lnTo>
                      <a:pt x="140" y="189"/>
                    </a:lnTo>
                    <a:lnTo>
                      <a:pt x="159" y="180"/>
                    </a:lnTo>
                    <a:lnTo>
                      <a:pt x="168" y="177"/>
                    </a:lnTo>
                    <a:lnTo>
                      <a:pt x="173" y="192"/>
                    </a:lnTo>
                    <a:lnTo>
                      <a:pt x="183" y="210"/>
                    </a:lnTo>
                    <a:lnTo>
                      <a:pt x="198" y="223"/>
                    </a:lnTo>
                    <a:lnTo>
                      <a:pt x="217" y="233"/>
                    </a:lnTo>
                    <a:lnTo>
                      <a:pt x="239" y="239"/>
                    </a:lnTo>
                    <a:lnTo>
                      <a:pt x="262" y="240"/>
                    </a:lnTo>
                    <a:lnTo>
                      <a:pt x="285" y="237"/>
                    </a:lnTo>
                    <a:lnTo>
                      <a:pt x="306" y="230"/>
                    </a:lnTo>
                    <a:lnTo>
                      <a:pt x="327" y="216"/>
                    </a:lnTo>
                    <a:lnTo>
                      <a:pt x="343" y="194"/>
                    </a:lnTo>
                    <a:lnTo>
                      <a:pt x="355" y="170"/>
                    </a:lnTo>
                    <a:lnTo>
                      <a:pt x="360" y="145"/>
                    </a:lnTo>
                    <a:lnTo>
                      <a:pt x="358" y="121"/>
                    </a:lnTo>
                    <a:lnTo>
                      <a:pt x="351" y="96"/>
                    </a:lnTo>
                    <a:lnTo>
                      <a:pt x="338" y="73"/>
                    </a:lnTo>
                    <a:lnTo>
                      <a:pt x="320" y="51"/>
                    </a:lnTo>
                    <a:lnTo>
                      <a:pt x="298" y="34"/>
                    </a:lnTo>
                    <a:lnTo>
                      <a:pt x="271" y="18"/>
                    </a:lnTo>
                    <a:lnTo>
                      <a:pt x="241" y="8"/>
                    </a:lnTo>
                    <a:lnTo>
                      <a:pt x="209" y="3"/>
                    </a:lnTo>
                    <a:lnTo>
                      <a:pt x="175" y="0"/>
                    </a:lnTo>
                    <a:lnTo>
                      <a:pt x="142" y="3"/>
                    </a:lnTo>
                    <a:lnTo>
                      <a:pt x="109" y="10"/>
                    </a:lnTo>
                    <a:lnTo>
                      <a:pt x="81" y="21"/>
                    </a:lnTo>
                    <a:lnTo>
                      <a:pt x="55" y="36"/>
                    </a:lnTo>
                    <a:lnTo>
                      <a:pt x="32" y="55"/>
                    </a:lnTo>
                    <a:lnTo>
                      <a:pt x="14" y="77"/>
                    </a:lnTo>
                    <a:lnTo>
                      <a:pt x="11" y="83"/>
                    </a:lnTo>
                  </a:path>
                </a:pathLst>
              </a:custGeom>
              <a:solidFill>
                <a:srgbClr val="CCECFF"/>
              </a:solidFill>
              <a:ln w="12700" cap="rnd">
                <a:solidFill>
                  <a:srgbClr val="000000"/>
                </a:solidFill>
                <a:round/>
                <a:headEnd/>
                <a:tailEnd/>
              </a:ln>
            </p:spPr>
            <p:txBody>
              <a:bodyPr/>
              <a:lstStyle/>
              <a:p>
                <a:endParaRPr lang="en-US" dirty="0"/>
              </a:p>
            </p:txBody>
          </p:sp>
          <p:sp>
            <p:nvSpPr>
              <p:cNvPr id="1036" name="Freeform 9"/>
              <p:cNvSpPr>
                <a:spLocks/>
              </p:cNvSpPr>
              <p:nvPr/>
            </p:nvSpPr>
            <p:spPr bwMode="auto">
              <a:xfrm>
                <a:off x="5226" y="2112"/>
                <a:ext cx="391" cy="388"/>
              </a:xfrm>
              <a:custGeom>
                <a:avLst/>
                <a:gdLst>
                  <a:gd name="T0" fmla="*/ 336 w 391"/>
                  <a:gd name="T1" fmla="*/ 74 h 388"/>
                  <a:gd name="T2" fmla="*/ 323 w 391"/>
                  <a:gd name="T3" fmla="*/ 54 h 388"/>
                  <a:gd name="T4" fmla="*/ 309 w 391"/>
                  <a:gd name="T5" fmla="*/ 35 h 388"/>
                  <a:gd name="T6" fmla="*/ 288 w 391"/>
                  <a:gd name="T7" fmla="*/ 21 h 388"/>
                  <a:gd name="T8" fmla="*/ 268 w 391"/>
                  <a:gd name="T9" fmla="*/ 9 h 388"/>
                  <a:gd name="T10" fmla="*/ 243 w 391"/>
                  <a:gd name="T11" fmla="*/ 2 h 388"/>
                  <a:gd name="T12" fmla="*/ 219 w 391"/>
                  <a:gd name="T13" fmla="*/ 0 h 388"/>
                  <a:gd name="T14" fmla="*/ 195 w 391"/>
                  <a:gd name="T15" fmla="*/ 2 h 388"/>
                  <a:gd name="T16" fmla="*/ 170 w 391"/>
                  <a:gd name="T17" fmla="*/ 8 h 388"/>
                  <a:gd name="T18" fmla="*/ 147 w 391"/>
                  <a:gd name="T19" fmla="*/ 18 h 388"/>
                  <a:gd name="T20" fmla="*/ 128 w 391"/>
                  <a:gd name="T21" fmla="*/ 33 h 388"/>
                  <a:gd name="T22" fmla="*/ 112 w 391"/>
                  <a:gd name="T23" fmla="*/ 51 h 388"/>
                  <a:gd name="T24" fmla="*/ 100 w 391"/>
                  <a:gd name="T25" fmla="*/ 70 h 388"/>
                  <a:gd name="T26" fmla="*/ 91 w 391"/>
                  <a:gd name="T27" fmla="*/ 93 h 388"/>
                  <a:gd name="T28" fmla="*/ 87 w 391"/>
                  <a:gd name="T29" fmla="*/ 117 h 388"/>
                  <a:gd name="T30" fmla="*/ 87 w 391"/>
                  <a:gd name="T31" fmla="*/ 129 h 388"/>
                  <a:gd name="T32" fmla="*/ 65 w 391"/>
                  <a:gd name="T33" fmla="*/ 137 h 388"/>
                  <a:gd name="T34" fmla="*/ 46 w 391"/>
                  <a:gd name="T35" fmla="*/ 147 h 388"/>
                  <a:gd name="T36" fmla="*/ 27 w 391"/>
                  <a:gd name="T37" fmla="*/ 164 h 388"/>
                  <a:gd name="T38" fmla="*/ 14 w 391"/>
                  <a:gd name="T39" fmla="*/ 183 h 388"/>
                  <a:gd name="T40" fmla="*/ 6 w 391"/>
                  <a:gd name="T41" fmla="*/ 202 h 388"/>
                  <a:gd name="T42" fmla="*/ 0 w 391"/>
                  <a:gd name="T43" fmla="*/ 224 h 388"/>
                  <a:gd name="T44" fmla="*/ 0 w 391"/>
                  <a:gd name="T45" fmla="*/ 248 h 388"/>
                  <a:gd name="T46" fmla="*/ 4 w 391"/>
                  <a:gd name="T47" fmla="*/ 270 h 388"/>
                  <a:gd name="T48" fmla="*/ 14 w 391"/>
                  <a:gd name="T49" fmla="*/ 290 h 388"/>
                  <a:gd name="T50" fmla="*/ 26 w 391"/>
                  <a:gd name="T51" fmla="*/ 309 h 388"/>
                  <a:gd name="T52" fmla="*/ 43 w 391"/>
                  <a:gd name="T53" fmla="*/ 325 h 388"/>
                  <a:gd name="T54" fmla="*/ 65 w 391"/>
                  <a:gd name="T55" fmla="*/ 346 h 388"/>
                  <a:gd name="T56" fmla="*/ 91 w 391"/>
                  <a:gd name="T57" fmla="*/ 361 h 388"/>
                  <a:gd name="T58" fmla="*/ 118 w 391"/>
                  <a:gd name="T59" fmla="*/ 375 h 388"/>
                  <a:gd name="T60" fmla="*/ 147 w 391"/>
                  <a:gd name="T61" fmla="*/ 383 h 388"/>
                  <a:gd name="T62" fmla="*/ 179 w 391"/>
                  <a:gd name="T63" fmla="*/ 387 h 388"/>
                  <a:gd name="T64" fmla="*/ 208 w 391"/>
                  <a:gd name="T65" fmla="*/ 387 h 388"/>
                  <a:gd name="T66" fmla="*/ 239 w 391"/>
                  <a:gd name="T67" fmla="*/ 382 h 388"/>
                  <a:gd name="T68" fmla="*/ 268 w 391"/>
                  <a:gd name="T69" fmla="*/ 373 h 388"/>
                  <a:gd name="T70" fmla="*/ 297 w 391"/>
                  <a:gd name="T71" fmla="*/ 360 h 388"/>
                  <a:gd name="T72" fmla="*/ 321 w 391"/>
                  <a:gd name="T73" fmla="*/ 342 h 388"/>
                  <a:gd name="T74" fmla="*/ 342 w 391"/>
                  <a:gd name="T75" fmla="*/ 323 h 388"/>
                  <a:gd name="T76" fmla="*/ 360 w 391"/>
                  <a:gd name="T77" fmla="*/ 300 h 388"/>
                  <a:gd name="T78" fmla="*/ 374 w 391"/>
                  <a:gd name="T79" fmla="*/ 273 h 388"/>
                  <a:gd name="T80" fmla="*/ 385 w 391"/>
                  <a:gd name="T81" fmla="*/ 245 h 388"/>
                  <a:gd name="T82" fmla="*/ 389 w 391"/>
                  <a:gd name="T83" fmla="*/ 216 h 388"/>
                  <a:gd name="T84" fmla="*/ 390 w 391"/>
                  <a:gd name="T85" fmla="*/ 187 h 388"/>
                  <a:gd name="T86" fmla="*/ 385 w 391"/>
                  <a:gd name="T87" fmla="*/ 159 h 388"/>
                  <a:gd name="T88" fmla="*/ 377 w 391"/>
                  <a:gd name="T89" fmla="*/ 130 h 388"/>
                  <a:gd name="T90" fmla="*/ 372 w 391"/>
                  <a:gd name="T91" fmla="*/ 119 h 388"/>
                  <a:gd name="T92" fmla="*/ 336 w 391"/>
                  <a:gd name="T93" fmla="*/ 74 h 38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91"/>
                  <a:gd name="T142" fmla="*/ 0 h 388"/>
                  <a:gd name="T143" fmla="*/ 391 w 391"/>
                  <a:gd name="T144" fmla="*/ 388 h 38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91" h="388">
                    <a:moveTo>
                      <a:pt x="336" y="74"/>
                    </a:moveTo>
                    <a:lnTo>
                      <a:pt x="323" y="54"/>
                    </a:lnTo>
                    <a:lnTo>
                      <a:pt x="309" y="35"/>
                    </a:lnTo>
                    <a:lnTo>
                      <a:pt x="288" y="21"/>
                    </a:lnTo>
                    <a:lnTo>
                      <a:pt x="268" y="9"/>
                    </a:lnTo>
                    <a:lnTo>
                      <a:pt x="243" y="2"/>
                    </a:lnTo>
                    <a:lnTo>
                      <a:pt x="219" y="0"/>
                    </a:lnTo>
                    <a:lnTo>
                      <a:pt x="195" y="2"/>
                    </a:lnTo>
                    <a:lnTo>
                      <a:pt x="170" y="8"/>
                    </a:lnTo>
                    <a:lnTo>
                      <a:pt x="147" y="18"/>
                    </a:lnTo>
                    <a:lnTo>
                      <a:pt x="128" y="33"/>
                    </a:lnTo>
                    <a:lnTo>
                      <a:pt x="112" y="51"/>
                    </a:lnTo>
                    <a:lnTo>
                      <a:pt x="100" y="70"/>
                    </a:lnTo>
                    <a:lnTo>
                      <a:pt x="91" y="93"/>
                    </a:lnTo>
                    <a:lnTo>
                      <a:pt x="87" y="117"/>
                    </a:lnTo>
                    <a:lnTo>
                      <a:pt x="87" y="129"/>
                    </a:lnTo>
                    <a:lnTo>
                      <a:pt x="65" y="137"/>
                    </a:lnTo>
                    <a:lnTo>
                      <a:pt x="46" y="147"/>
                    </a:lnTo>
                    <a:lnTo>
                      <a:pt x="27" y="164"/>
                    </a:lnTo>
                    <a:lnTo>
                      <a:pt x="14" y="183"/>
                    </a:lnTo>
                    <a:lnTo>
                      <a:pt x="6" y="202"/>
                    </a:lnTo>
                    <a:lnTo>
                      <a:pt x="0" y="224"/>
                    </a:lnTo>
                    <a:lnTo>
                      <a:pt x="0" y="248"/>
                    </a:lnTo>
                    <a:lnTo>
                      <a:pt x="4" y="270"/>
                    </a:lnTo>
                    <a:lnTo>
                      <a:pt x="14" y="290"/>
                    </a:lnTo>
                    <a:lnTo>
                      <a:pt x="26" y="309"/>
                    </a:lnTo>
                    <a:lnTo>
                      <a:pt x="43" y="325"/>
                    </a:lnTo>
                    <a:lnTo>
                      <a:pt x="65" y="346"/>
                    </a:lnTo>
                    <a:lnTo>
                      <a:pt x="91" y="361"/>
                    </a:lnTo>
                    <a:lnTo>
                      <a:pt x="118" y="375"/>
                    </a:lnTo>
                    <a:lnTo>
                      <a:pt x="147" y="383"/>
                    </a:lnTo>
                    <a:lnTo>
                      <a:pt x="179" y="387"/>
                    </a:lnTo>
                    <a:lnTo>
                      <a:pt x="208" y="387"/>
                    </a:lnTo>
                    <a:lnTo>
                      <a:pt x="239" y="382"/>
                    </a:lnTo>
                    <a:lnTo>
                      <a:pt x="268" y="373"/>
                    </a:lnTo>
                    <a:lnTo>
                      <a:pt x="297" y="360"/>
                    </a:lnTo>
                    <a:lnTo>
                      <a:pt x="321" y="342"/>
                    </a:lnTo>
                    <a:lnTo>
                      <a:pt x="342" y="323"/>
                    </a:lnTo>
                    <a:lnTo>
                      <a:pt x="360" y="300"/>
                    </a:lnTo>
                    <a:lnTo>
                      <a:pt x="374" y="273"/>
                    </a:lnTo>
                    <a:lnTo>
                      <a:pt x="385" y="245"/>
                    </a:lnTo>
                    <a:lnTo>
                      <a:pt x="389" y="216"/>
                    </a:lnTo>
                    <a:lnTo>
                      <a:pt x="390" y="187"/>
                    </a:lnTo>
                    <a:lnTo>
                      <a:pt x="385" y="159"/>
                    </a:lnTo>
                    <a:lnTo>
                      <a:pt x="377" y="130"/>
                    </a:lnTo>
                    <a:lnTo>
                      <a:pt x="372" y="119"/>
                    </a:lnTo>
                    <a:lnTo>
                      <a:pt x="336" y="74"/>
                    </a:lnTo>
                  </a:path>
                </a:pathLst>
              </a:custGeom>
              <a:solidFill>
                <a:srgbClr val="CCECFF"/>
              </a:solidFill>
              <a:ln w="12700" cap="rnd">
                <a:solidFill>
                  <a:srgbClr val="000000"/>
                </a:solidFill>
                <a:round/>
                <a:headEnd/>
                <a:tailEnd/>
              </a:ln>
            </p:spPr>
            <p:txBody>
              <a:bodyPr/>
              <a:lstStyle/>
              <a:p>
                <a:endParaRPr lang="en-US" dirty="0"/>
              </a:p>
            </p:txBody>
          </p:sp>
          <p:sp>
            <p:nvSpPr>
              <p:cNvPr id="1037" name="Freeform 10"/>
              <p:cNvSpPr>
                <a:spLocks/>
              </p:cNvSpPr>
              <p:nvPr/>
            </p:nvSpPr>
            <p:spPr bwMode="auto">
              <a:xfrm>
                <a:off x="2448" y="576"/>
                <a:ext cx="3265" cy="1776"/>
              </a:xfrm>
              <a:custGeom>
                <a:avLst/>
                <a:gdLst>
                  <a:gd name="T0" fmla="*/ 12311 w 3073"/>
                  <a:gd name="T1" fmla="*/ 1786 h 1729"/>
                  <a:gd name="T2" fmla="*/ 12278 w 3073"/>
                  <a:gd name="T3" fmla="*/ 2069 h 1729"/>
                  <a:gd name="T4" fmla="*/ 11660 w 3073"/>
                  <a:gd name="T5" fmla="*/ 2223 h 1729"/>
                  <a:gd name="T6" fmla="*/ 11228 w 3073"/>
                  <a:gd name="T7" fmla="*/ 2259 h 1729"/>
                  <a:gd name="T8" fmla="*/ 11292 w 3073"/>
                  <a:gd name="T9" fmla="*/ 2532 h 1729"/>
                  <a:gd name="T10" fmla="*/ 10754 w 3073"/>
                  <a:gd name="T11" fmla="*/ 2724 h 1729"/>
                  <a:gd name="T12" fmla="*/ 9996 w 3073"/>
                  <a:gd name="T13" fmla="*/ 2704 h 1729"/>
                  <a:gd name="T14" fmla="*/ 9757 w 3073"/>
                  <a:gd name="T15" fmla="*/ 2724 h 1729"/>
                  <a:gd name="T16" fmla="*/ 9449 w 3073"/>
                  <a:gd name="T17" fmla="*/ 2977 h 1729"/>
                  <a:gd name="T18" fmla="*/ 8707 w 3073"/>
                  <a:gd name="T19" fmla="*/ 3049 h 1729"/>
                  <a:gd name="T20" fmla="*/ 8079 w 3073"/>
                  <a:gd name="T21" fmla="*/ 2889 h 1729"/>
                  <a:gd name="T22" fmla="*/ 7944 w 3073"/>
                  <a:gd name="T23" fmla="*/ 2991 h 1729"/>
                  <a:gd name="T24" fmla="*/ 7390 w 3073"/>
                  <a:gd name="T25" fmla="*/ 3184 h 1729"/>
                  <a:gd name="T26" fmla="*/ 6629 w 3073"/>
                  <a:gd name="T27" fmla="*/ 3156 h 1729"/>
                  <a:gd name="T28" fmla="*/ 6195 w 3073"/>
                  <a:gd name="T29" fmla="*/ 2928 h 1729"/>
                  <a:gd name="T30" fmla="*/ 5990 w 3073"/>
                  <a:gd name="T31" fmla="*/ 3073 h 1729"/>
                  <a:gd name="T32" fmla="*/ 5309 w 3073"/>
                  <a:gd name="T33" fmla="*/ 3195 h 1729"/>
                  <a:gd name="T34" fmla="*/ 4608 w 3073"/>
                  <a:gd name="T35" fmla="*/ 3081 h 1729"/>
                  <a:gd name="T36" fmla="*/ 4393 w 3073"/>
                  <a:gd name="T37" fmla="*/ 2825 h 1729"/>
                  <a:gd name="T38" fmla="*/ 3978 w 3073"/>
                  <a:gd name="T39" fmla="*/ 3008 h 1729"/>
                  <a:gd name="T40" fmla="*/ 3195 w 3073"/>
                  <a:gd name="T41" fmla="*/ 3025 h 1729"/>
                  <a:gd name="T42" fmla="*/ 2688 w 3073"/>
                  <a:gd name="T43" fmla="*/ 2829 h 1729"/>
                  <a:gd name="T44" fmla="*/ 2631 w 3073"/>
                  <a:gd name="T45" fmla="*/ 2629 h 1729"/>
                  <a:gd name="T46" fmla="*/ 1934 w 3073"/>
                  <a:gd name="T47" fmla="*/ 2739 h 1729"/>
                  <a:gd name="T48" fmla="*/ 1253 w 3073"/>
                  <a:gd name="T49" fmla="*/ 2618 h 1729"/>
                  <a:gd name="T50" fmla="*/ 1058 w 3073"/>
                  <a:gd name="T51" fmla="*/ 2364 h 1729"/>
                  <a:gd name="T52" fmla="*/ 1032 w 3073"/>
                  <a:gd name="T53" fmla="*/ 2218 h 1729"/>
                  <a:gd name="T54" fmla="*/ 304 w 3073"/>
                  <a:gd name="T55" fmla="*/ 2141 h 1729"/>
                  <a:gd name="T56" fmla="*/ 0 w 3073"/>
                  <a:gd name="T57" fmla="*/ 1891 h 1729"/>
                  <a:gd name="T58" fmla="*/ 346 w 3073"/>
                  <a:gd name="T59" fmla="*/ 1649 h 1729"/>
                  <a:gd name="T60" fmla="*/ 351 w 3073"/>
                  <a:gd name="T61" fmla="*/ 1547 h 1729"/>
                  <a:gd name="T62" fmla="*/ 3 w 3073"/>
                  <a:gd name="T63" fmla="*/ 1303 h 1729"/>
                  <a:gd name="T64" fmla="*/ 305 w 3073"/>
                  <a:gd name="T65" fmla="*/ 1054 h 1729"/>
                  <a:gd name="T66" fmla="*/ 1033 w 3073"/>
                  <a:gd name="T67" fmla="*/ 974 h 1729"/>
                  <a:gd name="T68" fmla="*/ 1076 w 3073"/>
                  <a:gd name="T69" fmla="*/ 838 h 1729"/>
                  <a:gd name="T70" fmla="*/ 1259 w 3073"/>
                  <a:gd name="T71" fmla="*/ 575 h 1729"/>
                  <a:gd name="T72" fmla="*/ 1941 w 3073"/>
                  <a:gd name="T73" fmla="*/ 456 h 1729"/>
                  <a:gd name="T74" fmla="*/ 2646 w 3073"/>
                  <a:gd name="T75" fmla="*/ 573 h 1729"/>
                  <a:gd name="T76" fmla="*/ 2689 w 3073"/>
                  <a:gd name="T77" fmla="*/ 366 h 1729"/>
                  <a:gd name="T78" fmla="*/ 3208 w 3073"/>
                  <a:gd name="T79" fmla="*/ 174 h 1729"/>
                  <a:gd name="T80" fmla="*/ 3987 w 3073"/>
                  <a:gd name="T81" fmla="*/ 189 h 1729"/>
                  <a:gd name="T82" fmla="*/ 4397 w 3073"/>
                  <a:gd name="T83" fmla="*/ 373 h 1729"/>
                  <a:gd name="T84" fmla="*/ 4613 w 3073"/>
                  <a:gd name="T85" fmla="*/ 117 h 1729"/>
                  <a:gd name="T86" fmla="*/ 5309 w 3073"/>
                  <a:gd name="T87" fmla="*/ 0 h 1729"/>
                  <a:gd name="T88" fmla="*/ 5993 w 3073"/>
                  <a:gd name="T89" fmla="*/ 122 h 1729"/>
                  <a:gd name="T90" fmla="*/ 6238 w 3073"/>
                  <a:gd name="T91" fmla="*/ 225 h 1729"/>
                  <a:gd name="T92" fmla="*/ 6765 w 3073"/>
                  <a:gd name="T93" fmla="*/ 14 h 1729"/>
                  <a:gd name="T94" fmla="*/ 7521 w 3073"/>
                  <a:gd name="T95" fmla="*/ 48 h 1729"/>
                  <a:gd name="T96" fmla="*/ 7975 w 3073"/>
                  <a:gd name="T97" fmla="*/ 268 h 1729"/>
                  <a:gd name="T98" fmla="*/ 8160 w 3073"/>
                  <a:gd name="T99" fmla="*/ 268 h 1729"/>
                  <a:gd name="T100" fmla="*/ 8861 w 3073"/>
                  <a:gd name="T101" fmla="*/ 155 h 1729"/>
                  <a:gd name="T102" fmla="*/ 9544 w 3073"/>
                  <a:gd name="T103" fmla="*/ 271 h 1729"/>
                  <a:gd name="T104" fmla="*/ 9727 w 3073"/>
                  <a:gd name="T105" fmla="*/ 542 h 1729"/>
                  <a:gd name="T106" fmla="*/ 10129 w 3073"/>
                  <a:gd name="T107" fmla="*/ 483 h 1729"/>
                  <a:gd name="T108" fmla="*/ 10885 w 3073"/>
                  <a:gd name="T109" fmla="*/ 507 h 1729"/>
                  <a:gd name="T110" fmla="*/ 11306 w 3073"/>
                  <a:gd name="T111" fmla="*/ 732 h 1729"/>
                  <a:gd name="T112" fmla="*/ 11117 w 3073"/>
                  <a:gd name="T113" fmla="*/ 1003 h 1729"/>
                  <a:gd name="T114" fmla="*/ 11792 w 3073"/>
                  <a:gd name="T115" fmla="*/ 997 h 1729"/>
                  <a:gd name="T116" fmla="*/ 12324 w 3073"/>
                  <a:gd name="T117" fmla="*/ 1202 h 1729"/>
                  <a:gd name="T118" fmla="*/ 12233 w 3073"/>
                  <a:gd name="T119" fmla="*/ 1471 h 1729"/>
                  <a:gd name="T120" fmla="*/ 11713 w 3073"/>
                  <a:gd name="T121" fmla="*/ 1599 h 172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073"/>
                  <a:gd name="T184" fmla="*/ 0 h 1729"/>
                  <a:gd name="T185" fmla="*/ 3073 w 3073"/>
                  <a:gd name="T186" fmla="*/ 1729 h 172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073" h="1729">
                    <a:moveTo>
                      <a:pt x="2951" y="877"/>
                    </a:moveTo>
                    <a:lnTo>
                      <a:pt x="2986" y="894"/>
                    </a:lnTo>
                    <a:lnTo>
                      <a:pt x="3013" y="915"/>
                    </a:lnTo>
                    <a:lnTo>
                      <a:pt x="3037" y="937"/>
                    </a:lnTo>
                    <a:lnTo>
                      <a:pt x="3054" y="965"/>
                    </a:lnTo>
                    <a:lnTo>
                      <a:pt x="3067" y="995"/>
                    </a:lnTo>
                    <a:lnTo>
                      <a:pt x="3072" y="1024"/>
                    </a:lnTo>
                    <a:lnTo>
                      <a:pt x="3069" y="1055"/>
                    </a:lnTo>
                    <a:lnTo>
                      <a:pt x="3061" y="1084"/>
                    </a:lnTo>
                    <a:lnTo>
                      <a:pt x="3046" y="1114"/>
                    </a:lnTo>
                    <a:lnTo>
                      <a:pt x="3024" y="1137"/>
                    </a:lnTo>
                    <a:lnTo>
                      <a:pt x="2997" y="1159"/>
                    </a:lnTo>
                    <a:lnTo>
                      <a:pt x="2965" y="1179"/>
                    </a:lnTo>
                    <a:lnTo>
                      <a:pt x="2929" y="1193"/>
                    </a:lnTo>
                    <a:lnTo>
                      <a:pt x="2893" y="1201"/>
                    </a:lnTo>
                    <a:lnTo>
                      <a:pt x="2855" y="1205"/>
                    </a:lnTo>
                    <a:lnTo>
                      <a:pt x="2817" y="1201"/>
                    </a:lnTo>
                    <a:lnTo>
                      <a:pt x="2779" y="1197"/>
                    </a:lnTo>
                    <a:lnTo>
                      <a:pt x="2760" y="1191"/>
                    </a:lnTo>
                    <a:lnTo>
                      <a:pt x="2785" y="1219"/>
                    </a:lnTo>
                    <a:lnTo>
                      <a:pt x="2800" y="1246"/>
                    </a:lnTo>
                    <a:lnTo>
                      <a:pt x="2809" y="1275"/>
                    </a:lnTo>
                    <a:lnTo>
                      <a:pt x="2816" y="1307"/>
                    </a:lnTo>
                    <a:lnTo>
                      <a:pt x="2809" y="1336"/>
                    </a:lnTo>
                    <a:lnTo>
                      <a:pt x="2801" y="1366"/>
                    </a:lnTo>
                    <a:lnTo>
                      <a:pt x="2785" y="1392"/>
                    </a:lnTo>
                    <a:lnTo>
                      <a:pt x="2762" y="1417"/>
                    </a:lnTo>
                    <a:lnTo>
                      <a:pt x="2732" y="1440"/>
                    </a:lnTo>
                    <a:lnTo>
                      <a:pt x="2704" y="1458"/>
                    </a:lnTo>
                    <a:lnTo>
                      <a:pt x="2667" y="1470"/>
                    </a:lnTo>
                    <a:lnTo>
                      <a:pt x="2632" y="1480"/>
                    </a:lnTo>
                    <a:lnTo>
                      <a:pt x="2592" y="1481"/>
                    </a:lnTo>
                    <a:lnTo>
                      <a:pt x="2551" y="1477"/>
                    </a:lnTo>
                    <a:lnTo>
                      <a:pt x="2515" y="1470"/>
                    </a:lnTo>
                    <a:lnTo>
                      <a:pt x="2478" y="1458"/>
                    </a:lnTo>
                    <a:lnTo>
                      <a:pt x="2444" y="1439"/>
                    </a:lnTo>
                    <a:lnTo>
                      <a:pt x="2417" y="1420"/>
                    </a:lnTo>
                    <a:lnTo>
                      <a:pt x="2406" y="1409"/>
                    </a:lnTo>
                    <a:lnTo>
                      <a:pt x="2416" y="1439"/>
                    </a:lnTo>
                    <a:lnTo>
                      <a:pt x="2420" y="1470"/>
                    </a:lnTo>
                    <a:lnTo>
                      <a:pt x="2416" y="1500"/>
                    </a:lnTo>
                    <a:lnTo>
                      <a:pt x="2406" y="1530"/>
                    </a:lnTo>
                    <a:lnTo>
                      <a:pt x="2394" y="1556"/>
                    </a:lnTo>
                    <a:lnTo>
                      <a:pt x="2371" y="1584"/>
                    </a:lnTo>
                    <a:lnTo>
                      <a:pt x="2344" y="1604"/>
                    </a:lnTo>
                    <a:lnTo>
                      <a:pt x="2311" y="1622"/>
                    </a:lnTo>
                    <a:lnTo>
                      <a:pt x="2278" y="1636"/>
                    </a:lnTo>
                    <a:lnTo>
                      <a:pt x="2239" y="1645"/>
                    </a:lnTo>
                    <a:lnTo>
                      <a:pt x="2201" y="1646"/>
                    </a:lnTo>
                    <a:lnTo>
                      <a:pt x="2161" y="1646"/>
                    </a:lnTo>
                    <a:lnTo>
                      <a:pt x="2124" y="1639"/>
                    </a:lnTo>
                    <a:lnTo>
                      <a:pt x="2087" y="1627"/>
                    </a:lnTo>
                    <a:lnTo>
                      <a:pt x="2055" y="1609"/>
                    </a:lnTo>
                    <a:lnTo>
                      <a:pt x="2026" y="1586"/>
                    </a:lnTo>
                    <a:lnTo>
                      <a:pt x="2005" y="1560"/>
                    </a:lnTo>
                    <a:lnTo>
                      <a:pt x="1993" y="1543"/>
                    </a:lnTo>
                    <a:lnTo>
                      <a:pt x="1984" y="1527"/>
                    </a:lnTo>
                    <a:lnTo>
                      <a:pt x="1984" y="1555"/>
                    </a:lnTo>
                    <a:lnTo>
                      <a:pt x="1981" y="1586"/>
                    </a:lnTo>
                    <a:lnTo>
                      <a:pt x="1969" y="1614"/>
                    </a:lnTo>
                    <a:lnTo>
                      <a:pt x="1952" y="1642"/>
                    </a:lnTo>
                    <a:lnTo>
                      <a:pt x="1930" y="1667"/>
                    </a:lnTo>
                    <a:lnTo>
                      <a:pt x="1902" y="1688"/>
                    </a:lnTo>
                    <a:lnTo>
                      <a:pt x="1869" y="1705"/>
                    </a:lnTo>
                    <a:lnTo>
                      <a:pt x="1833" y="1718"/>
                    </a:lnTo>
                    <a:lnTo>
                      <a:pt x="1796" y="1724"/>
                    </a:lnTo>
                    <a:lnTo>
                      <a:pt x="1755" y="1728"/>
                    </a:lnTo>
                    <a:lnTo>
                      <a:pt x="1717" y="1724"/>
                    </a:lnTo>
                    <a:lnTo>
                      <a:pt x="1680" y="1716"/>
                    </a:lnTo>
                    <a:lnTo>
                      <a:pt x="1645" y="1703"/>
                    </a:lnTo>
                    <a:lnTo>
                      <a:pt x="1613" y="1684"/>
                    </a:lnTo>
                    <a:lnTo>
                      <a:pt x="1587" y="1662"/>
                    </a:lnTo>
                    <a:lnTo>
                      <a:pt x="1564" y="1637"/>
                    </a:lnTo>
                    <a:lnTo>
                      <a:pt x="1547" y="1609"/>
                    </a:lnTo>
                    <a:lnTo>
                      <a:pt x="1538" y="1580"/>
                    </a:lnTo>
                    <a:lnTo>
                      <a:pt x="1536" y="1536"/>
                    </a:lnTo>
                    <a:lnTo>
                      <a:pt x="1532" y="1577"/>
                    </a:lnTo>
                    <a:lnTo>
                      <a:pt x="1524" y="1606"/>
                    </a:lnTo>
                    <a:lnTo>
                      <a:pt x="1509" y="1634"/>
                    </a:lnTo>
                    <a:lnTo>
                      <a:pt x="1486" y="1659"/>
                    </a:lnTo>
                    <a:lnTo>
                      <a:pt x="1459" y="1681"/>
                    </a:lnTo>
                    <a:lnTo>
                      <a:pt x="1428" y="1700"/>
                    </a:lnTo>
                    <a:lnTo>
                      <a:pt x="1392" y="1715"/>
                    </a:lnTo>
                    <a:lnTo>
                      <a:pt x="1354" y="1721"/>
                    </a:lnTo>
                    <a:lnTo>
                      <a:pt x="1318" y="1724"/>
                    </a:lnTo>
                    <a:lnTo>
                      <a:pt x="1276" y="1723"/>
                    </a:lnTo>
                    <a:lnTo>
                      <a:pt x="1239" y="1715"/>
                    </a:lnTo>
                    <a:lnTo>
                      <a:pt x="1202" y="1703"/>
                    </a:lnTo>
                    <a:lnTo>
                      <a:pt x="1170" y="1687"/>
                    </a:lnTo>
                    <a:lnTo>
                      <a:pt x="1143" y="1663"/>
                    </a:lnTo>
                    <a:lnTo>
                      <a:pt x="1120" y="1640"/>
                    </a:lnTo>
                    <a:lnTo>
                      <a:pt x="1102" y="1612"/>
                    </a:lnTo>
                    <a:lnTo>
                      <a:pt x="1092" y="1582"/>
                    </a:lnTo>
                    <a:lnTo>
                      <a:pt x="1089" y="1552"/>
                    </a:lnTo>
                    <a:lnTo>
                      <a:pt x="1089" y="1524"/>
                    </a:lnTo>
                    <a:lnTo>
                      <a:pt x="1080" y="1539"/>
                    </a:lnTo>
                    <a:lnTo>
                      <a:pt x="1066" y="1558"/>
                    </a:lnTo>
                    <a:lnTo>
                      <a:pt x="1046" y="1584"/>
                    </a:lnTo>
                    <a:lnTo>
                      <a:pt x="1017" y="1606"/>
                    </a:lnTo>
                    <a:lnTo>
                      <a:pt x="986" y="1623"/>
                    </a:lnTo>
                    <a:lnTo>
                      <a:pt x="948" y="1636"/>
                    </a:lnTo>
                    <a:lnTo>
                      <a:pt x="911" y="1645"/>
                    </a:lnTo>
                    <a:lnTo>
                      <a:pt x="872" y="1645"/>
                    </a:lnTo>
                    <a:lnTo>
                      <a:pt x="834" y="1641"/>
                    </a:lnTo>
                    <a:lnTo>
                      <a:pt x="793" y="1632"/>
                    </a:lnTo>
                    <a:lnTo>
                      <a:pt x="761" y="1619"/>
                    </a:lnTo>
                    <a:lnTo>
                      <a:pt x="728" y="1600"/>
                    </a:lnTo>
                    <a:lnTo>
                      <a:pt x="702" y="1580"/>
                    </a:lnTo>
                    <a:lnTo>
                      <a:pt x="679" y="1552"/>
                    </a:lnTo>
                    <a:lnTo>
                      <a:pt x="667" y="1527"/>
                    </a:lnTo>
                    <a:lnTo>
                      <a:pt x="656" y="1497"/>
                    </a:lnTo>
                    <a:lnTo>
                      <a:pt x="652" y="1467"/>
                    </a:lnTo>
                    <a:lnTo>
                      <a:pt x="656" y="1434"/>
                    </a:lnTo>
                    <a:lnTo>
                      <a:pt x="667" y="1406"/>
                    </a:lnTo>
                    <a:lnTo>
                      <a:pt x="654" y="1417"/>
                    </a:lnTo>
                    <a:lnTo>
                      <a:pt x="628" y="1434"/>
                    </a:lnTo>
                    <a:lnTo>
                      <a:pt x="595" y="1454"/>
                    </a:lnTo>
                    <a:lnTo>
                      <a:pt x="558" y="1467"/>
                    </a:lnTo>
                    <a:lnTo>
                      <a:pt x="522" y="1474"/>
                    </a:lnTo>
                    <a:lnTo>
                      <a:pt x="479" y="1479"/>
                    </a:lnTo>
                    <a:lnTo>
                      <a:pt x="441" y="1477"/>
                    </a:lnTo>
                    <a:lnTo>
                      <a:pt x="406" y="1467"/>
                    </a:lnTo>
                    <a:lnTo>
                      <a:pt x="369" y="1454"/>
                    </a:lnTo>
                    <a:lnTo>
                      <a:pt x="339" y="1437"/>
                    </a:lnTo>
                    <a:lnTo>
                      <a:pt x="311" y="1413"/>
                    </a:lnTo>
                    <a:lnTo>
                      <a:pt x="285" y="1390"/>
                    </a:lnTo>
                    <a:lnTo>
                      <a:pt x="271" y="1363"/>
                    </a:lnTo>
                    <a:lnTo>
                      <a:pt x="263" y="1334"/>
                    </a:lnTo>
                    <a:lnTo>
                      <a:pt x="257" y="1303"/>
                    </a:lnTo>
                    <a:lnTo>
                      <a:pt x="263" y="1273"/>
                    </a:lnTo>
                    <a:lnTo>
                      <a:pt x="272" y="1243"/>
                    </a:lnTo>
                    <a:lnTo>
                      <a:pt x="287" y="1215"/>
                    </a:lnTo>
                    <a:lnTo>
                      <a:pt x="312" y="1187"/>
                    </a:lnTo>
                    <a:lnTo>
                      <a:pt x="294" y="1193"/>
                    </a:lnTo>
                    <a:lnTo>
                      <a:pt x="256" y="1198"/>
                    </a:lnTo>
                    <a:lnTo>
                      <a:pt x="217" y="1201"/>
                    </a:lnTo>
                    <a:lnTo>
                      <a:pt x="178" y="1198"/>
                    </a:lnTo>
                    <a:lnTo>
                      <a:pt x="142" y="1191"/>
                    </a:lnTo>
                    <a:lnTo>
                      <a:pt x="107" y="1178"/>
                    </a:lnTo>
                    <a:lnTo>
                      <a:pt x="75" y="1156"/>
                    </a:lnTo>
                    <a:lnTo>
                      <a:pt x="49" y="1135"/>
                    </a:lnTo>
                    <a:lnTo>
                      <a:pt x="26" y="1111"/>
                    </a:lnTo>
                    <a:lnTo>
                      <a:pt x="11" y="1082"/>
                    </a:lnTo>
                    <a:lnTo>
                      <a:pt x="3" y="1052"/>
                    </a:lnTo>
                    <a:lnTo>
                      <a:pt x="0" y="1021"/>
                    </a:lnTo>
                    <a:lnTo>
                      <a:pt x="6" y="991"/>
                    </a:lnTo>
                    <a:lnTo>
                      <a:pt x="17" y="963"/>
                    </a:lnTo>
                    <a:lnTo>
                      <a:pt x="35" y="936"/>
                    </a:lnTo>
                    <a:lnTo>
                      <a:pt x="60" y="911"/>
                    </a:lnTo>
                    <a:lnTo>
                      <a:pt x="87" y="891"/>
                    </a:lnTo>
                    <a:lnTo>
                      <a:pt x="120" y="874"/>
                    </a:lnTo>
                    <a:lnTo>
                      <a:pt x="144" y="868"/>
                    </a:lnTo>
                    <a:lnTo>
                      <a:pt x="167" y="864"/>
                    </a:lnTo>
                    <a:lnTo>
                      <a:pt x="122" y="851"/>
                    </a:lnTo>
                    <a:lnTo>
                      <a:pt x="88" y="834"/>
                    </a:lnTo>
                    <a:lnTo>
                      <a:pt x="62" y="813"/>
                    </a:lnTo>
                    <a:lnTo>
                      <a:pt x="37" y="791"/>
                    </a:lnTo>
                    <a:lnTo>
                      <a:pt x="21" y="763"/>
                    </a:lnTo>
                    <a:lnTo>
                      <a:pt x="8" y="734"/>
                    </a:lnTo>
                    <a:lnTo>
                      <a:pt x="3" y="703"/>
                    </a:lnTo>
                    <a:lnTo>
                      <a:pt x="4" y="673"/>
                    </a:lnTo>
                    <a:lnTo>
                      <a:pt x="14" y="644"/>
                    </a:lnTo>
                    <a:lnTo>
                      <a:pt x="27" y="615"/>
                    </a:lnTo>
                    <a:lnTo>
                      <a:pt x="50" y="590"/>
                    </a:lnTo>
                    <a:lnTo>
                      <a:pt x="76" y="569"/>
                    </a:lnTo>
                    <a:lnTo>
                      <a:pt x="109" y="549"/>
                    </a:lnTo>
                    <a:lnTo>
                      <a:pt x="144" y="535"/>
                    </a:lnTo>
                    <a:lnTo>
                      <a:pt x="180" y="528"/>
                    </a:lnTo>
                    <a:lnTo>
                      <a:pt x="221" y="524"/>
                    </a:lnTo>
                    <a:lnTo>
                      <a:pt x="257" y="526"/>
                    </a:lnTo>
                    <a:lnTo>
                      <a:pt x="295" y="532"/>
                    </a:lnTo>
                    <a:lnTo>
                      <a:pt x="315" y="538"/>
                    </a:lnTo>
                    <a:lnTo>
                      <a:pt x="290" y="510"/>
                    </a:lnTo>
                    <a:lnTo>
                      <a:pt x="274" y="482"/>
                    </a:lnTo>
                    <a:lnTo>
                      <a:pt x="266" y="453"/>
                    </a:lnTo>
                    <a:lnTo>
                      <a:pt x="260" y="421"/>
                    </a:lnTo>
                    <a:lnTo>
                      <a:pt x="266" y="392"/>
                    </a:lnTo>
                    <a:lnTo>
                      <a:pt x="272" y="361"/>
                    </a:lnTo>
                    <a:lnTo>
                      <a:pt x="287" y="336"/>
                    </a:lnTo>
                    <a:lnTo>
                      <a:pt x="312" y="311"/>
                    </a:lnTo>
                    <a:lnTo>
                      <a:pt x="340" y="288"/>
                    </a:lnTo>
                    <a:lnTo>
                      <a:pt x="371" y="271"/>
                    </a:lnTo>
                    <a:lnTo>
                      <a:pt x="406" y="260"/>
                    </a:lnTo>
                    <a:lnTo>
                      <a:pt x="443" y="249"/>
                    </a:lnTo>
                    <a:lnTo>
                      <a:pt x="483" y="246"/>
                    </a:lnTo>
                    <a:lnTo>
                      <a:pt x="524" y="251"/>
                    </a:lnTo>
                    <a:lnTo>
                      <a:pt x="560" y="260"/>
                    </a:lnTo>
                    <a:lnTo>
                      <a:pt x="595" y="271"/>
                    </a:lnTo>
                    <a:lnTo>
                      <a:pt x="629" y="291"/>
                    </a:lnTo>
                    <a:lnTo>
                      <a:pt x="656" y="309"/>
                    </a:lnTo>
                    <a:lnTo>
                      <a:pt x="668" y="319"/>
                    </a:lnTo>
                    <a:lnTo>
                      <a:pt x="658" y="291"/>
                    </a:lnTo>
                    <a:lnTo>
                      <a:pt x="654" y="260"/>
                    </a:lnTo>
                    <a:lnTo>
                      <a:pt x="658" y="229"/>
                    </a:lnTo>
                    <a:lnTo>
                      <a:pt x="668" y="198"/>
                    </a:lnTo>
                    <a:lnTo>
                      <a:pt x="681" y="173"/>
                    </a:lnTo>
                    <a:lnTo>
                      <a:pt x="702" y="145"/>
                    </a:lnTo>
                    <a:lnTo>
                      <a:pt x="729" y="124"/>
                    </a:lnTo>
                    <a:lnTo>
                      <a:pt x="763" y="105"/>
                    </a:lnTo>
                    <a:lnTo>
                      <a:pt x="796" y="93"/>
                    </a:lnTo>
                    <a:lnTo>
                      <a:pt x="835" y="84"/>
                    </a:lnTo>
                    <a:lnTo>
                      <a:pt x="873" y="81"/>
                    </a:lnTo>
                    <a:lnTo>
                      <a:pt x="913" y="81"/>
                    </a:lnTo>
                    <a:lnTo>
                      <a:pt x="950" y="90"/>
                    </a:lnTo>
                    <a:lnTo>
                      <a:pt x="989" y="102"/>
                    </a:lnTo>
                    <a:lnTo>
                      <a:pt x="1019" y="119"/>
                    </a:lnTo>
                    <a:lnTo>
                      <a:pt x="1048" y="142"/>
                    </a:lnTo>
                    <a:lnTo>
                      <a:pt x="1070" y="169"/>
                    </a:lnTo>
                    <a:lnTo>
                      <a:pt x="1080" y="186"/>
                    </a:lnTo>
                    <a:lnTo>
                      <a:pt x="1090" y="201"/>
                    </a:lnTo>
                    <a:lnTo>
                      <a:pt x="1090" y="173"/>
                    </a:lnTo>
                    <a:lnTo>
                      <a:pt x="1094" y="143"/>
                    </a:lnTo>
                    <a:lnTo>
                      <a:pt x="1106" y="114"/>
                    </a:lnTo>
                    <a:lnTo>
                      <a:pt x="1123" y="86"/>
                    </a:lnTo>
                    <a:lnTo>
                      <a:pt x="1145" y="63"/>
                    </a:lnTo>
                    <a:lnTo>
                      <a:pt x="1172" y="40"/>
                    </a:lnTo>
                    <a:lnTo>
                      <a:pt x="1205" y="22"/>
                    </a:lnTo>
                    <a:lnTo>
                      <a:pt x="1240" y="10"/>
                    </a:lnTo>
                    <a:lnTo>
                      <a:pt x="1279" y="4"/>
                    </a:lnTo>
                    <a:lnTo>
                      <a:pt x="1318" y="0"/>
                    </a:lnTo>
                    <a:lnTo>
                      <a:pt x="1356" y="4"/>
                    </a:lnTo>
                    <a:lnTo>
                      <a:pt x="1394" y="13"/>
                    </a:lnTo>
                    <a:lnTo>
                      <a:pt x="1429" y="25"/>
                    </a:lnTo>
                    <a:lnTo>
                      <a:pt x="1462" y="44"/>
                    </a:lnTo>
                    <a:lnTo>
                      <a:pt x="1487" y="66"/>
                    </a:lnTo>
                    <a:lnTo>
                      <a:pt x="1510" y="91"/>
                    </a:lnTo>
                    <a:lnTo>
                      <a:pt x="1526" y="119"/>
                    </a:lnTo>
                    <a:lnTo>
                      <a:pt x="1536" y="150"/>
                    </a:lnTo>
                    <a:lnTo>
                      <a:pt x="1538" y="167"/>
                    </a:lnTo>
                    <a:lnTo>
                      <a:pt x="1547" y="122"/>
                    </a:lnTo>
                    <a:lnTo>
                      <a:pt x="1562" y="94"/>
                    </a:lnTo>
                    <a:lnTo>
                      <a:pt x="1585" y="69"/>
                    </a:lnTo>
                    <a:lnTo>
                      <a:pt x="1611" y="48"/>
                    </a:lnTo>
                    <a:lnTo>
                      <a:pt x="1643" y="27"/>
                    </a:lnTo>
                    <a:lnTo>
                      <a:pt x="1679" y="14"/>
                    </a:lnTo>
                    <a:lnTo>
                      <a:pt x="1716" y="7"/>
                    </a:lnTo>
                    <a:lnTo>
                      <a:pt x="1754" y="4"/>
                    </a:lnTo>
                    <a:lnTo>
                      <a:pt x="1793" y="6"/>
                    </a:lnTo>
                    <a:lnTo>
                      <a:pt x="1832" y="13"/>
                    </a:lnTo>
                    <a:lnTo>
                      <a:pt x="1866" y="25"/>
                    </a:lnTo>
                    <a:lnTo>
                      <a:pt x="1900" y="44"/>
                    </a:lnTo>
                    <a:lnTo>
                      <a:pt x="1928" y="65"/>
                    </a:lnTo>
                    <a:lnTo>
                      <a:pt x="1949" y="89"/>
                    </a:lnTo>
                    <a:lnTo>
                      <a:pt x="1967" y="117"/>
                    </a:lnTo>
                    <a:lnTo>
                      <a:pt x="1978" y="145"/>
                    </a:lnTo>
                    <a:lnTo>
                      <a:pt x="1982" y="178"/>
                    </a:lnTo>
                    <a:lnTo>
                      <a:pt x="1982" y="205"/>
                    </a:lnTo>
                    <a:lnTo>
                      <a:pt x="1992" y="187"/>
                    </a:lnTo>
                    <a:lnTo>
                      <a:pt x="2003" y="171"/>
                    </a:lnTo>
                    <a:lnTo>
                      <a:pt x="2025" y="145"/>
                    </a:lnTo>
                    <a:lnTo>
                      <a:pt x="2054" y="122"/>
                    </a:lnTo>
                    <a:lnTo>
                      <a:pt x="2083" y="105"/>
                    </a:lnTo>
                    <a:lnTo>
                      <a:pt x="2123" y="93"/>
                    </a:lnTo>
                    <a:lnTo>
                      <a:pt x="2160" y="84"/>
                    </a:lnTo>
                    <a:lnTo>
                      <a:pt x="2198" y="84"/>
                    </a:lnTo>
                    <a:lnTo>
                      <a:pt x="2238" y="87"/>
                    </a:lnTo>
                    <a:lnTo>
                      <a:pt x="2276" y="96"/>
                    </a:lnTo>
                    <a:lnTo>
                      <a:pt x="2309" y="109"/>
                    </a:lnTo>
                    <a:lnTo>
                      <a:pt x="2343" y="127"/>
                    </a:lnTo>
                    <a:lnTo>
                      <a:pt x="2369" y="147"/>
                    </a:lnTo>
                    <a:lnTo>
                      <a:pt x="2392" y="176"/>
                    </a:lnTo>
                    <a:lnTo>
                      <a:pt x="2405" y="201"/>
                    </a:lnTo>
                    <a:lnTo>
                      <a:pt x="2414" y="232"/>
                    </a:lnTo>
                    <a:lnTo>
                      <a:pt x="2417" y="261"/>
                    </a:lnTo>
                    <a:lnTo>
                      <a:pt x="2414" y="292"/>
                    </a:lnTo>
                    <a:lnTo>
                      <a:pt x="2405" y="323"/>
                    </a:lnTo>
                    <a:lnTo>
                      <a:pt x="2416" y="311"/>
                    </a:lnTo>
                    <a:lnTo>
                      <a:pt x="2442" y="292"/>
                    </a:lnTo>
                    <a:lnTo>
                      <a:pt x="2476" y="274"/>
                    </a:lnTo>
                    <a:lnTo>
                      <a:pt x="2512" y="261"/>
                    </a:lnTo>
                    <a:lnTo>
                      <a:pt x="2548" y="255"/>
                    </a:lnTo>
                    <a:lnTo>
                      <a:pt x="2590" y="249"/>
                    </a:lnTo>
                    <a:lnTo>
                      <a:pt x="2630" y="251"/>
                    </a:lnTo>
                    <a:lnTo>
                      <a:pt x="2665" y="261"/>
                    </a:lnTo>
                    <a:lnTo>
                      <a:pt x="2701" y="274"/>
                    </a:lnTo>
                    <a:lnTo>
                      <a:pt x="2731" y="291"/>
                    </a:lnTo>
                    <a:lnTo>
                      <a:pt x="2760" y="315"/>
                    </a:lnTo>
                    <a:lnTo>
                      <a:pt x="2785" y="338"/>
                    </a:lnTo>
                    <a:lnTo>
                      <a:pt x="2800" y="364"/>
                    </a:lnTo>
                    <a:lnTo>
                      <a:pt x="2807" y="395"/>
                    </a:lnTo>
                    <a:lnTo>
                      <a:pt x="2812" y="425"/>
                    </a:lnTo>
                    <a:lnTo>
                      <a:pt x="2807" y="456"/>
                    </a:lnTo>
                    <a:lnTo>
                      <a:pt x="2798" y="485"/>
                    </a:lnTo>
                    <a:lnTo>
                      <a:pt x="2783" y="513"/>
                    </a:lnTo>
                    <a:lnTo>
                      <a:pt x="2758" y="541"/>
                    </a:lnTo>
                    <a:lnTo>
                      <a:pt x="2776" y="535"/>
                    </a:lnTo>
                    <a:lnTo>
                      <a:pt x="2816" y="530"/>
                    </a:lnTo>
                    <a:lnTo>
                      <a:pt x="2852" y="526"/>
                    </a:lnTo>
                    <a:lnTo>
                      <a:pt x="2891" y="530"/>
                    </a:lnTo>
                    <a:lnTo>
                      <a:pt x="2927" y="538"/>
                    </a:lnTo>
                    <a:lnTo>
                      <a:pt x="2963" y="551"/>
                    </a:lnTo>
                    <a:lnTo>
                      <a:pt x="2995" y="572"/>
                    </a:lnTo>
                    <a:lnTo>
                      <a:pt x="3022" y="594"/>
                    </a:lnTo>
                    <a:lnTo>
                      <a:pt x="3045" y="618"/>
                    </a:lnTo>
                    <a:lnTo>
                      <a:pt x="3058" y="648"/>
                    </a:lnTo>
                    <a:lnTo>
                      <a:pt x="3067" y="676"/>
                    </a:lnTo>
                    <a:lnTo>
                      <a:pt x="3069" y="707"/>
                    </a:lnTo>
                    <a:lnTo>
                      <a:pt x="3064" y="736"/>
                    </a:lnTo>
                    <a:lnTo>
                      <a:pt x="3052" y="766"/>
                    </a:lnTo>
                    <a:lnTo>
                      <a:pt x="3035" y="794"/>
                    </a:lnTo>
                    <a:lnTo>
                      <a:pt x="3011" y="818"/>
                    </a:lnTo>
                    <a:lnTo>
                      <a:pt x="2984" y="837"/>
                    </a:lnTo>
                    <a:lnTo>
                      <a:pt x="2950" y="854"/>
                    </a:lnTo>
                    <a:lnTo>
                      <a:pt x="2927" y="860"/>
                    </a:lnTo>
                    <a:lnTo>
                      <a:pt x="2905" y="864"/>
                    </a:lnTo>
                    <a:lnTo>
                      <a:pt x="2951" y="877"/>
                    </a:lnTo>
                  </a:path>
                </a:pathLst>
              </a:custGeom>
              <a:solidFill>
                <a:srgbClr val="CCECFF"/>
              </a:solidFill>
              <a:ln w="12700" cap="rnd">
                <a:solidFill>
                  <a:srgbClr val="000000"/>
                </a:solidFill>
                <a:round/>
                <a:headEnd/>
                <a:tailEnd/>
              </a:ln>
            </p:spPr>
            <p:txBody>
              <a:bodyPr/>
              <a:lstStyle/>
              <a:p>
                <a:endParaRPr lang="en-US" dirty="0"/>
              </a:p>
            </p:txBody>
          </p:sp>
          <p:sp>
            <p:nvSpPr>
              <p:cNvPr id="1038" name="Rectangle 11"/>
              <p:cNvSpPr>
                <a:spLocks noChangeArrowheads="1"/>
              </p:cNvSpPr>
              <p:nvPr/>
            </p:nvSpPr>
            <p:spPr bwMode="auto">
              <a:xfrm>
                <a:off x="3201" y="817"/>
                <a:ext cx="1935" cy="1123"/>
              </a:xfrm>
              <a:prstGeom prst="rect">
                <a:avLst/>
              </a:prstGeom>
              <a:noFill/>
              <a:ln w="12700">
                <a:noFill/>
                <a:miter lim="800000"/>
                <a:headEnd/>
                <a:tailEnd/>
              </a:ln>
            </p:spPr>
            <p:txBody>
              <a:bodyPr wrap="none" lIns="90488" tIns="44450" rIns="90488" bIns="44450">
                <a:spAutoFit/>
              </a:bodyPr>
              <a:lstStyle/>
              <a:p>
                <a:pPr algn="ctr"/>
                <a:r>
                  <a:rPr lang="en-US" sz="2200" dirty="0"/>
                  <a:t>Hmm!  Comparing</a:t>
                </a:r>
                <a:br>
                  <a:rPr lang="en-US" sz="2200" dirty="0"/>
                </a:br>
                <a:r>
                  <a:rPr lang="en-US" sz="2200" dirty="0"/>
                  <a:t>static planning budgets</a:t>
                </a:r>
                <a:br>
                  <a:rPr lang="en-US" sz="2200" dirty="0"/>
                </a:br>
                <a:r>
                  <a:rPr lang="en-US" sz="2200" dirty="0"/>
                  <a:t> with actual costs</a:t>
                </a:r>
                <a:br>
                  <a:rPr lang="en-US" sz="2200" dirty="0"/>
                </a:br>
                <a:r>
                  <a:rPr lang="en-US" sz="2200" dirty="0"/>
                  <a:t>is like comparing</a:t>
                </a:r>
                <a:br>
                  <a:rPr lang="en-US" sz="2200" dirty="0"/>
                </a:br>
                <a:r>
                  <a:rPr lang="en-US" sz="2200" dirty="0"/>
                  <a:t>apples and oranges.</a:t>
                </a:r>
                <a:endParaRPr lang="en-US" sz="2200" dirty="0">
                  <a:solidFill>
                    <a:schemeClr val="bg2"/>
                  </a:solidFill>
                </a:endParaRPr>
              </a:p>
            </p:txBody>
          </p:sp>
        </p:grpSp>
        <p:pic>
          <p:nvPicPr>
            <p:cNvPr id="1032" name="Picture 4" descr="C:\Users\Charles\AppData\Local\Microsoft\Windows\Temporary Internet Files\Low\Content.IE5\N2WEZTWK\MC900441708[1].PNG"/>
            <p:cNvPicPr>
              <a:picLocks noChangeAspect="1" noChangeArrowheads="1"/>
            </p:cNvPicPr>
            <p:nvPr/>
          </p:nvPicPr>
          <p:blipFill>
            <a:blip r:embed="rId6" cstate="print"/>
            <a:srcRect/>
            <a:stretch>
              <a:fillRect/>
            </a:stretch>
          </p:blipFill>
          <p:spPr bwMode="auto">
            <a:xfrm>
              <a:off x="4038600" y="2057400"/>
              <a:ext cx="914400" cy="914400"/>
            </a:xfrm>
            <a:prstGeom prst="rect">
              <a:avLst/>
            </a:prstGeom>
            <a:noFill/>
            <a:ln w="9525">
              <a:noFill/>
              <a:miter lim="800000"/>
              <a:headEnd/>
              <a:tailEnd/>
            </a:ln>
          </p:spPr>
        </p:pic>
        <p:pic>
          <p:nvPicPr>
            <p:cNvPr id="1033" name="Picture 6" descr="C:\Users\Charles\AppData\Local\Microsoft\Windows\Temporary Internet Files\Low\Content.IE5\OX5AYIC8\MC900441720[1].PNG"/>
            <p:cNvPicPr>
              <a:picLocks noChangeAspect="1" noChangeArrowheads="1"/>
            </p:cNvPicPr>
            <p:nvPr/>
          </p:nvPicPr>
          <p:blipFill>
            <a:blip r:embed="rId7" cstate="print"/>
            <a:srcRect/>
            <a:stretch>
              <a:fillRect/>
            </a:stretch>
          </p:blipFill>
          <p:spPr bwMode="auto">
            <a:xfrm>
              <a:off x="7696200" y="2362200"/>
              <a:ext cx="731520" cy="731520"/>
            </a:xfrm>
            <a:prstGeom prst="rect">
              <a:avLst/>
            </a:prstGeom>
            <a:noFill/>
            <a:ln w="9525">
              <a:noFill/>
              <a:miter lim="800000"/>
              <a:headEnd/>
              <a:tailEnd/>
            </a:ln>
          </p:spPr>
        </p:pic>
      </p:gr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3"/>
          <p:cNvSpPr>
            <a:spLocks noGrp="1"/>
          </p:cNvSpPr>
          <p:nvPr>
            <p:ph type="title"/>
          </p:nvPr>
        </p:nvSpPr>
        <p:spPr/>
        <p:txBody>
          <a:bodyPr/>
          <a:lstStyle/>
          <a:p>
            <a:pPr eaLnBrk="1" hangingPunct="1"/>
            <a:r>
              <a:rPr lang="en-US" dirty="0" smtClean="0"/>
              <a:t>Learning Objective 6</a:t>
            </a:r>
          </a:p>
        </p:txBody>
      </p:sp>
      <p:sp>
        <p:nvSpPr>
          <p:cNvPr id="6" name="Text Box 13"/>
          <p:cNvSpPr txBox="1">
            <a:spLocks noChangeArrowheads="1"/>
          </p:cNvSpPr>
          <p:nvPr/>
        </p:nvSpPr>
        <p:spPr bwMode="auto">
          <a:xfrm>
            <a:off x="1905000" y="2462213"/>
            <a:ext cx="5334000" cy="2708275"/>
          </a:xfrm>
          <a:prstGeom prst="rect">
            <a:avLst/>
          </a:prstGeom>
          <a:solidFill>
            <a:schemeClr val="bg1"/>
          </a:solidFill>
          <a:ln w="76200">
            <a:solidFill>
              <a:schemeClr val="accent6">
                <a:lumMod val="50000"/>
              </a:schemeClr>
            </a:solidFill>
            <a:miter lim="800000"/>
            <a:headEnd/>
            <a:tailEnd/>
          </a:ln>
          <a:effectLst/>
        </p:spPr>
        <p:txBody>
          <a:bodyPr>
            <a:spAutoFit/>
          </a:bodyPr>
          <a:lstStyle/>
          <a:p>
            <a:pPr algn="ctr" fontAlgn="auto">
              <a:spcBef>
                <a:spcPct val="50000"/>
              </a:spcBef>
              <a:spcAft>
                <a:spcPts val="0"/>
              </a:spcAft>
              <a:defRPr/>
            </a:pPr>
            <a:r>
              <a:rPr lang="en-US" sz="3400" b="1" dirty="0">
                <a:solidFill>
                  <a:schemeClr val="accent6">
                    <a:lumMod val="75000"/>
                  </a:schemeClr>
                </a:solidFill>
                <a:latin typeface="+mj-lt"/>
              </a:rPr>
              <a:t>Understand common errors made in preparing performance reports based on budgets and actual results.</a:t>
            </a:r>
          </a:p>
        </p:txBody>
      </p:sp>
    </p:spTree>
  </p:cSld>
  <p:clrMapOvr>
    <a:masterClrMapping/>
  </p:clrMapOvr>
  <p:transition>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dirty="0" smtClean="0"/>
              <a:t>Some Common Errors</a:t>
            </a:r>
          </a:p>
        </p:txBody>
      </p:sp>
      <p:pic>
        <p:nvPicPr>
          <p:cNvPr id="46083" name="Picture 6" descr="C:\Documents and Settings\CWC\Favorites\My Documents\My Pictures\Microsoft Clip Organizer\j0234575.wmf"/>
          <p:cNvPicPr>
            <a:picLocks noChangeAspect="1" noChangeArrowheads="1"/>
          </p:cNvPicPr>
          <p:nvPr/>
        </p:nvPicPr>
        <p:blipFill>
          <a:blip r:embed="rId3" cstate="print"/>
          <a:srcRect/>
          <a:stretch>
            <a:fillRect/>
          </a:stretch>
        </p:blipFill>
        <p:spPr bwMode="auto">
          <a:xfrm flipH="1">
            <a:off x="1781175" y="4621213"/>
            <a:ext cx="1800225" cy="1703387"/>
          </a:xfrm>
          <a:prstGeom prst="rect">
            <a:avLst/>
          </a:prstGeom>
          <a:noFill/>
          <a:ln w="9525">
            <a:noFill/>
            <a:miter lim="800000"/>
            <a:headEnd/>
            <a:tailEnd/>
          </a:ln>
        </p:spPr>
      </p:pic>
      <p:sp>
        <p:nvSpPr>
          <p:cNvPr id="8" name="TextBox 7"/>
          <p:cNvSpPr txBox="1"/>
          <p:nvPr/>
        </p:nvSpPr>
        <p:spPr>
          <a:xfrm>
            <a:off x="76200" y="1917700"/>
            <a:ext cx="8974138" cy="1816100"/>
          </a:xfrm>
          <a:prstGeom prst="rect">
            <a:avLst/>
          </a:prstGeom>
          <a:solidFill>
            <a:schemeClr val="accent2">
              <a:lumMod val="20000"/>
              <a:lumOff val="80000"/>
            </a:schemeClr>
          </a:solidFill>
          <a:ln w="19050">
            <a:solidFill>
              <a:schemeClr val="tx1"/>
            </a:solidFill>
          </a:ln>
          <a:effectLst>
            <a:outerShdw dist="50800" dir="2700000" algn="ctr" rotWithShape="0">
              <a:schemeClr val="tx1"/>
            </a:outerShdw>
          </a:effectLst>
        </p:spPr>
        <p:txBody>
          <a:bodyPr>
            <a:spAutoFit/>
          </a:bodyPr>
          <a:lstStyle/>
          <a:p>
            <a:pPr>
              <a:defRPr/>
            </a:pPr>
            <a:r>
              <a:rPr lang="en-US" sz="2800" dirty="0">
                <a:latin typeface="Arial" pitchFamily="34" charset="0"/>
              </a:rPr>
              <a:t>The most common errors when preparing performance</a:t>
            </a:r>
            <a:br>
              <a:rPr lang="en-US" sz="2800" dirty="0">
                <a:latin typeface="Arial" pitchFamily="34" charset="0"/>
              </a:rPr>
            </a:br>
            <a:r>
              <a:rPr lang="en-US" sz="2800" dirty="0">
                <a:latin typeface="Arial" pitchFamily="34" charset="0"/>
              </a:rPr>
              <a:t>reports are to implicitly assume that:</a:t>
            </a:r>
            <a:br>
              <a:rPr lang="en-US" sz="2800" dirty="0">
                <a:latin typeface="Arial" pitchFamily="34" charset="0"/>
              </a:rPr>
            </a:br>
            <a:r>
              <a:rPr lang="en-US" sz="2800" dirty="0">
                <a:latin typeface="Arial" pitchFamily="34" charset="0"/>
              </a:rPr>
              <a:t>1. All costs are fixed, or that; </a:t>
            </a:r>
          </a:p>
          <a:p>
            <a:pPr>
              <a:buFontTx/>
              <a:buAutoNum type="arabicPeriod" startAt="2"/>
              <a:defRPr/>
            </a:pPr>
            <a:r>
              <a:rPr lang="en-US" sz="2800" dirty="0">
                <a:latin typeface="Arial" pitchFamily="34" charset="0"/>
              </a:rPr>
              <a:t> All costs are variable. </a:t>
            </a:r>
          </a:p>
        </p:txBody>
      </p:sp>
      <p:grpSp>
        <p:nvGrpSpPr>
          <p:cNvPr id="2" name="Group 38"/>
          <p:cNvGrpSpPr>
            <a:grpSpLocks/>
          </p:cNvGrpSpPr>
          <p:nvPr/>
        </p:nvGrpSpPr>
        <p:grpSpPr bwMode="auto">
          <a:xfrm>
            <a:off x="4114800" y="5791200"/>
            <a:ext cx="4756150" cy="533400"/>
            <a:chOff x="2384" y="3801"/>
            <a:chExt cx="3200" cy="327"/>
          </a:xfrm>
        </p:grpSpPr>
        <p:sp>
          <p:nvSpPr>
            <p:cNvPr id="46086" name="Text Box 39"/>
            <p:cNvSpPr txBox="1">
              <a:spLocks noChangeArrowheads="1"/>
            </p:cNvSpPr>
            <p:nvPr/>
          </p:nvSpPr>
          <p:spPr bwMode="auto">
            <a:xfrm>
              <a:off x="2384" y="3801"/>
              <a:ext cx="3200" cy="318"/>
            </a:xfrm>
            <a:prstGeom prst="rect">
              <a:avLst/>
            </a:prstGeom>
            <a:noFill/>
            <a:ln w="9525">
              <a:noFill/>
              <a:miter lim="800000"/>
              <a:headEnd/>
              <a:tailEnd/>
            </a:ln>
          </p:spPr>
          <p:txBody>
            <a:bodyPr wrap="none">
              <a:spAutoFit/>
            </a:bodyPr>
            <a:lstStyle/>
            <a:p>
              <a:r>
                <a:rPr lang="en-US" sz="2800" b="1" dirty="0">
                  <a:solidFill>
                    <a:srgbClr val="008000"/>
                  </a:solidFill>
                </a:rPr>
                <a:t>Assume all costs are fixed.</a:t>
              </a:r>
            </a:p>
          </p:txBody>
        </p:sp>
        <p:sp>
          <p:nvSpPr>
            <p:cNvPr id="46087" name="Line 40"/>
            <p:cNvSpPr>
              <a:spLocks noChangeShapeType="1"/>
            </p:cNvSpPr>
            <p:nvPr/>
          </p:nvSpPr>
          <p:spPr bwMode="auto">
            <a:xfrm>
              <a:off x="2400" y="4128"/>
              <a:ext cx="3168" cy="0"/>
            </a:xfrm>
            <a:prstGeom prst="line">
              <a:avLst/>
            </a:prstGeom>
            <a:noFill/>
            <a:ln w="38100">
              <a:solidFill>
                <a:srgbClr val="008000"/>
              </a:solidFill>
              <a:round/>
              <a:headEnd/>
              <a:tailEnd type="triangle" w="med" len="med"/>
            </a:ln>
          </p:spPr>
          <p:txBody>
            <a:bodyPr wrap="none" anchor="ctr"/>
            <a:lstStyle/>
            <a:p>
              <a:endParaRPr lang="en-US" dirty="0"/>
            </a:p>
          </p:txBody>
        </p:sp>
      </p:gr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1"/>
          <p:cNvSpPr>
            <a:spLocks noGrp="1"/>
          </p:cNvSpPr>
          <p:nvPr>
            <p:ph type="title"/>
          </p:nvPr>
        </p:nvSpPr>
        <p:spPr/>
        <p:txBody>
          <a:bodyPr>
            <a:normAutofit fontScale="90000"/>
          </a:bodyPr>
          <a:lstStyle/>
          <a:p>
            <a:pPr>
              <a:defRPr/>
            </a:pPr>
            <a:r>
              <a:rPr lang="en-US" dirty="0" smtClean="0"/>
              <a:t>Common Error 1:  Assuming All Costs Are Fixed</a:t>
            </a:r>
          </a:p>
        </p:txBody>
      </p:sp>
      <p:sp>
        <p:nvSpPr>
          <p:cNvPr id="23556" name="TextBox 3"/>
          <p:cNvSpPr txBox="1">
            <a:spLocks noChangeArrowheads="1"/>
          </p:cNvSpPr>
          <p:nvPr/>
        </p:nvSpPr>
        <p:spPr bwMode="auto">
          <a:xfrm>
            <a:off x="49213" y="1630363"/>
            <a:ext cx="9020175" cy="427037"/>
          </a:xfrm>
          <a:prstGeom prst="rect">
            <a:avLst/>
          </a:prstGeom>
          <a:noFill/>
          <a:ln w="9525">
            <a:noFill/>
            <a:miter lim="800000"/>
            <a:headEnd/>
            <a:tailEnd/>
          </a:ln>
        </p:spPr>
        <p:txBody>
          <a:bodyPr wrap="none">
            <a:spAutoFit/>
          </a:bodyPr>
          <a:lstStyle/>
          <a:p>
            <a:pPr algn="ctr"/>
            <a:r>
              <a:rPr lang="en-US" sz="2200" b="1" dirty="0">
                <a:solidFill>
                  <a:srgbClr val="008000"/>
                </a:solidFill>
              </a:rPr>
              <a:t>Faulty Analysis Comparing Budgeted Amounts to Actual Amounts</a:t>
            </a:r>
          </a:p>
        </p:txBody>
      </p:sp>
      <p:graphicFrame>
        <p:nvGraphicFramePr>
          <p:cNvPr id="23554" name="Object 3"/>
          <p:cNvGraphicFramePr>
            <a:graphicFrameLocks/>
          </p:cNvGraphicFramePr>
          <p:nvPr/>
        </p:nvGraphicFramePr>
        <p:xfrm>
          <a:off x="857250" y="2041525"/>
          <a:ext cx="7378700" cy="4756150"/>
        </p:xfrm>
        <a:graphic>
          <a:graphicData uri="http://schemas.openxmlformats.org/presentationml/2006/ole">
            <mc:AlternateContent xmlns:mc="http://schemas.openxmlformats.org/markup-compatibility/2006">
              <mc:Choice xmlns:v="urn:schemas-microsoft-com:vml" Requires="v">
                <p:oleObj spid="_x0000_s23557" name="Worksheet" r:id="rId5" imgW="4975849" imgH="3101328" progId="Excel.Sheet.8">
                  <p:embed/>
                </p:oleObj>
              </mc:Choice>
              <mc:Fallback>
                <p:oleObj name="Worksheet" r:id="rId5" imgW="4975849" imgH="3101328" progId="Excel.Sheet.8">
                  <p:embed/>
                  <p:pic>
                    <p:nvPicPr>
                      <p:cNvPr id="0" name="Picture 4"/>
                      <p:cNvPicPr>
                        <a:picLocks noChangeArrowheads="1"/>
                      </p:cNvPicPr>
                      <p:nvPr/>
                    </p:nvPicPr>
                    <p:blipFill>
                      <a:blip r:embed="rId6">
                        <a:lum contrast="12000"/>
                        <a:extLst>
                          <a:ext uri="{28A0092B-C50C-407E-A947-70E740481C1C}">
                            <a14:useLocalDpi xmlns:a14="http://schemas.microsoft.com/office/drawing/2010/main" val="0"/>
                          </a:ext>
                        </a:extLst>
                      </a:blip>
                      <a:srcRect/>
                      <a:stretch>
                        <a:fillRect/>
                      </a:stretch>
                    </p:blipFill>
                    <p:spPr bwMode="auto">
                      <a:xfrm>
                        <a:off x="857250" y="2041525"/>
                        <a:ext cx="7378700" cy="47561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wedg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itle 1"/>
          <p:cNvSpPr>
            <a:spLocks noGrp="1"/>
          </p:cNvSpPr>
          <p:nvPr>
            <p:ph type="title"/>
          </p:nvPr>
        </p:nvSpPr>
        <p:spPr/>
        <p:txBody>
          <a:bodyPr>
            <a:normAutofit fontScale="90000"/>
          </a:bodyPr>
          <a:lstStyle/>
          <a:p>
            <a:pPr>
              <a:defRPr/>
            </a:pPr>
            <a:r>
              <a:rPr lang="en-US" dirty="0" smtClean="0"/>
              <a:t>Common Error 2:  Assuming All Costs Are Variable</a:t>
            </a:r>
          </a:p>
        </p:txBody>
      </p:sp>
      <p:graphicFrame>
        <p:nvGraphicFramePr>
          <p:cNvPr id="24578" name="Object 3"/>
          <p:cNvGraphicFramePr>
            <a:graphicFrameLocks/>
          </p:cNvGraphicFramePr>
          <p:nvPr/>
        </p:nvGraphicFramePr>
        <p:xfrm>
          <a:off x="76200" y="2008188"/>
          <a:ext cx="8961438" cy="4770437"/>
        </p:xfrm>
        <a:graphic>
          <a:graphicData uri="http://schemas.openxmlformats.org/presentationml/2006/ole">
            <mc:AlternateContent xmlns:mc="http://schemas.openxmlformats.org/markup-compatibility/2006">
              <mc:Choice xmlns:v="urn:schemas-microsoft-com:vml" Requires="v">
                <p:oleObj spid="_x0000_s24581" name="Worksheet" r:id="rId5" imgW="5722712" imgH="3268944" progId="Excel.Sheet.8">
                  <p:embed/>
                </p:oleObj>
              </mc:Choice>
              <mc:Fallback>
                <p:oleObj name="Worksheet" r:id="rId5" imgW="5722712" imgH="3268944" progId="Excel.Sheet.8">
                  <p:embed/>
                  <p:pic>
                    <p:nvPicPr>
                      <p:cNvPr id="0" name="Picture 4"/>
                      <p:cNvPicPr>
                        <a:picLocks noChangeArrowheads="1"/>
                      </p:cNvPicPr>
                      <p:nvPr/>
                    </p:nvPicPr>
                    <p:blipFill>
                      <a:blip r:embed="rId6">
                        <a:lum contrast="12000"/>
                        <a:extLst>
                          <a:ext uri="{28A0092B-C50C-407E-A947-70E740481C1C}">
                            <a14:useLocalDpi xmlns:a14="http://schemas.microsoft.com/office/drawing/2010/main" val="0"/>
                          </a:ext>
                        </a:extLst>
                      </a:blip>
                      <a:srcRect/>
                      <a:stretch>
                        <a:fillRect/>
                      </a:stretch>
                    </p:blipFill>
                    <p:spPr bwMode="auto">
                      <a:xfrm>
                        <a:off x="76200" y="2008188"/>
                        <a:ext cx="8961438" cy="47704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580" name="TextBox 3"/>
          <p:cNvSpPr txBox="1">
            <a:spLocks noChangeArrowheads="1"/>
          </p:cNvSpPr>
          <p:nvPr/>
        </p:nvSpPr>
        <p:spPr bwMode="auto">
          <a:xfrm>
            <a:off x="493713" y="1600200"/>
            <a:ext cx="8135937" cy="430213"/>
          </a:xfrm>
          <a:prstGeom prst="rect">
            <a:avLst/>
          </a:prstGeom>
          <a:noFill/>
          <a:ln w="9525">
            <a:noFill/>
            <a:miter lim="800000"/>
            <a:headEnd/>
            <a:tailEnd/>
          </a:ln>
        </p:spPr>
        <p:txBody>
          <a:bodyPr wrap="none">
            <a:spAutoFit/>
          </a:bodyPr>
          <a:lstStyle/>
          <a:p>
            <a:pPr algn="ctr"/>
            <a:r>
              <a:rPr lang="en-US" sz="2200" b="1" dirty="0">
                <a:solidFill>
                  <a:srgbClr val="008000"/>
                </a:solidFill>
              </a:rPr>
              <a:t>Faulty Analysis that Assumes All Budget Items Are Variable</a:t>
            </a:r>
          </a:p>
        </p:txBody>
      </p:sp>
    </p:spTree>
  </p:cSld>
  <p:clrMapOvr>
    <a:masterClrMapping/>
  </p:clrMapOvr>
  <p:transition spd="med">
    <p:pull dir="l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lIns="90488" tIns="44450" rIns="90488" bIns="44450"/>
          <a:lstStyle/>
          <a:p>
            <a:pPr eaLnBrk="1" hangingPunct="1"/>
            <a:r>
              <a:rPr lang="en-US" dirty="0" smtClean="0"/>
              <a:t>End of Chapter 9</a:t>
            </a:r>
          </a:p>
        </p:txBody>
      </p:sp>
      <p:pic>
        <p:nvPicPr>
          <p:cNvPr id="47107" name="Picture 9" descr="C:\Users\DoddandSusan\AppData\Local\Microsoft\Windows\Temporary Internet Files\Content.IE5\0O2E4X0N\MP900442212[1].jpg"/>
          <p:cNvPicPr>
            <a:picLocks noChangeAspect="1" noChangeArrowheads="1"/>
          </p:cNvPicPr>
          <p:nvPr/>
        </p:nvPicPr>
        <p:blipFill>
          <a:blip r:embed="rId3" cstate="print"/>
          <a:srcRect/>
          <a:stretch>
            <a:fillRect/>
          </a:stretch>
        </p:blipFill>
        <p:spPr bwMode="auto">
          <a:xfrm>
            <a:off x="2819400" y="1600200"/>
            <a:ext cx="3251200" cy="4876800"/>
          </a:xfrm>
          <a:prstGeom prst="rect">
            <a:avLst/>
          </a:prstGeom>
          <a:noFill/>
          <a:ln w="9525">
            <a:noFill/>
            <a:miter lim="800000"/>
            <a:headEnd/>
            <a:tailEnd/>
          </a:ln>
        </p:spPr>
      </p:pic>
    </p:spTree>
  </p:cSld>
  <p:clrMapOvr>
    <a:masterClrMapping/>
  </p:clrMapOvr>
  <p:transition>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Group 3"/>
          <p:cNvGrpSpPr>
            <a:grpSpLocks/>
          </p:cNvGrpSpPr>
          <p:nvPr/>
        </p:nvGrpSpPr>
        <p:grpSpPr bwMode="auto">
          <a:xfrm>
            <a:off x="228600" y="2241550"/>
            <a:ext cx="2654300" cy="2628900"/>
            <a:chOff x="296" y="1472"/>
            <a:chExt cx="1672" cy="1656"/>
          </a:xfrm>
        </p:grpSpPr>
        <p:sp>
          <p:nvSpPr>
            <p:cNvPr id="30756" name="Freeform 4"/>
            <p:cNvSpPr>
              <a:spLocks/>
            </p:cNvSpPr>
            <p:nvPr/>
          </p:nvSpPr>
          <p:spPr bwMode="auto">
            <a:xfrm>
              <a:off x="427" y="2965"/>
              <a:ext cx="299" cy="163"/>
            </a:xfrm>
            <a:custGeom>
              <a:avLst/>
              <a:gdLst>
                <a:gd name="T0" fmla="*/ 191 w 299"/>
                <a:gd name="T1" fmla="*/ 0 h 163"/>
                <a:gd name="T2" fmla="*/ 38 w 299"/>
                <a:gd name="T3" fmla="*/ 14 h 163"/>
                <a:gd name="T4" fmla="*/ 23 w 299"/>
                <a:gd name="T5" fmla="*/ 25 h 163"/>
                <a:gd name="T6" fmla="*/ 14 w 299"/>
                <a:gd name="T7" fmla="*/ 37 h 163"/>
                <a:gd name="T8" fmla="*/ 5 w 299"/>
                <a:gd name="T9" fmla="*/ 50 h 163"/>
                <a:gd name="T10" fmla="*/ 0 w 299"/>
                <a:gd name="T11" fmla="*/ 73 h 163"/>
                <a:gd name="T12" fmla="*/ 1 w 299"/>
                <a:gd name="T13" fmla="*/ 98 h 163"/>
                <a:gd name="T14" fmla="*/ 5 w 299"/>
                <a:gd name="T15" fmla="*/ 112 h 163"/>
                <a:gd name="T16" fmla="*/ 14 w 299"/>
                <a:gd name="T17" fmla="*/ 127 h 163"/>
                <a:gd name="T18" fmla="*/ 30 w 299"/>
                <a:gd name="T19" fmla="*/ 140 h 163"/>
                <a:gd name="T20" fmla="*/ 49 w 299"/>
                <a:gd name="T21" fmla="*/ 151 h 163"/>
                <a:gd name="T22" fmla="*/ 68 w 299"/>
                <a:gd name="T23" fmla="*/ 157 h 163"/>
                <a:gd name="T24" fmla="*/ 84 w 299"/>
                <a:gd name="T25" fmla="*/ 160 h 163"/>
                <a:gd name="T26" fmla="*/ 106 w 299"/>
                <a:gd name="T27" fmla="*/ 162 h 163"/>
                <a:gd name="T28" fmla="*/ 105 w 299"/>
                <a:gd name="T29" fmla="*/ 160 h 163"/>
                <a:gd name="T30" fmla="*/ 223 w 299"/>
                <a:gd name="T31" fmla="*/ 149 h 163"/>
                <a:gd name="T32" fmla="*/ 298 w 299"/>
                <a:gd name="T33" fmla="*/ 0 h 163"/>
                <a:gd name="T34" fmla="*/ 191 w 299"/>
                <a:gd name="T35" fmla="*/ 0 h 16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9"/>
                <a:gd name="T55" fmla="*/ 0 h 163"/>
                <a:gd name="T56" fmla="*/ 299 w 299"/>
                <a:gd name="T57" fmla="*/ 163 h 16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9" h="163">
                  <a:moveTo>
                    <a:pt x="191" y="0"/>
                  </a:moveTo>
                  <a:lnTo>
                    <a:pt x="38" y="14"/>
                  </a:lnTo>
                  <a:lnTo>
                    <a:pt x="23" y="25"/>
                  </a:lnTo>
                  <a:lnTo>
                    <a:pt x="14" y="37"/>
                  </a:lnTo>
                  <a:lnTo>
                    <a:pt x="5" y="50"/>
                  </a:lnTo>
                  <a:lnTo>
                    <a:pt x="0" y="73"/>
                  </a:lnTo>
                  <a:lnTo>
                    <a:pt x="1" y="98"/>
                  </a:lnTo>
                  <a:lnTo>
                    <a:pt x="5" y="112"/>
                  </a:lnTo>
                  <a:lnTo>
                    <a:pt x="14" y="127"/>
                  </a:lnTo>
                  <a:lnTo>
                    <a:pt x="30" y="140"/>
                  </a:lnTo>
                  <a:lnTo>
                    <a:pt x="49" y="151"/>
                  </a:lnTo>
                  <a:lnTo>
                    <a:pt x="68" y="157"/>
                  </a:lnTo>
                  <a:lnTo>
                    <a:pt x="84" y="160"/>
                  </a:lnTo>
                  <a:lnTo>
                    <a:pt x="106" y="162"/>
                  </a:lnTo>
                  <a:lnTo>
                    <a:pt x="105" y="160"/>
                  </a:lnTo>
                  <a:lnTo>
                    <a:pt x="223" y="149"/>
                  </a:lnTo>
                  <a:lnTo>
                    <a:pt x="298" y="0"/>
                  </a:lnTo>
                  <a:lnTo>
                    <a:pt x="191" y="0"/>
                  </a:lnTo>
                </a:path>
              </a:pathLst>
            </a:custGeom>
            <a:solidFill>
              <a:srgbClr val="CCECFF"/>
            </a:solidFill>
            <a:ln w="25400" cap="rnd">
              <a:solidFill>
                <a:srgbClr val="000000"/>
              </a:solidFill>
              <a:round/>
              <a:headEnd/>
              <a:tailEnd/>
            </a:ln>
          </p:spPr>
          <p:txBody>
            <a:bodyPr/>
            <a:lstStyle/>
            <a:p>
              <a:endParaRPr lang="en-US" dirty="0"/>
            </a:p>
          </p:txBody>
        </p:sp>
        <p:sp>
          <p:nvSpPr>
            <p:cNvPr id="30757" name="Freeform 5"/>
            <p:cNvSpPr>
              <a:spLocks/>
            </p:cNvSpPr>
            <p:nvPr/>
          </p:nvSpPr>
          <p:spPr bwMode="auto">
            <a:xfrm>
              <a:off x="296" y="1472"/>
              <a:ext cx="1672" cy="1654"/>
            </a:xfrm>
            <a:custGeom>
              <a:avLst/>
              <a:gdLst>
                <a:gd name="T0" fmla="*/ 94 w 1672"/>
                <a:gd name="T1" fmla="*/ 6 h 1654"/>
                <a:gd name="T2" fmla="*/ 60 w 1672"/>
                <a:gd name="T3" fmla="*/ 28 h 1654"/>
                <a:gd name="T4" fmla="*/ 18 w 1672"/>
                <a:gd name="T5" fmla="*/ 74 h 1654"/>
                <a:gd name="T6" fmla="*/ 3 w 1672"/>
                <a:gd name="T7" fmla="*/ 121 h 1654"/>
                <a:gd name="T8" fmla="*/ 0 w 1672"/>
                <a:gd name="T9" fmla="*/ 179 h 1654"/>
                <a:gd name="T10" fmla="*/ 7 w 1672"/>
                <a:gd name="T11" fmla="*/ 227 h 1654"/>
                <a:gd name="T12" fmla="*/ 30 w 1672"/>
                <a:gd name="T13" fmla="*/ 304 h 1654"/>
                <a:gd name="T14" fmla="*/ 89 w 1672"/>
                <a:gd name="T15" fmla="*/ 435 h 1654"/>
                <a:gd name="T16" fmla="*/ 160 w 1672"/>
                <a:gd name="T17" fmla="*/ 582 h 1654"/>
                <a:gd name="T18" fmla="*/ 225 w 1672"/>
                <a:gd name="T19" fmla="*/ 733 h 1654"/>
                <a:gd name="T20" fmla="*/ 277 w 1672"/>
                <a:gd name="T21" fmla="*/ 930 h 1654"/>
                <a:gd name="T22" fmla="*/ 306 w 1672"/>
                <a:gd name="T23" fmla="*/ 1168 h 1654"/>
                <a:gd name="T24" fmla="*/ 322 w 1672"/>
                <a:gd name="T25" fmla="*/ 1338 h 1654"/>
                <a:gd name="T26" fmla="*/ 322 w 1672"/>
                <a:gd name="T27" fmla="*/ 1466 h 1654"/>
                <a:gd name="T28" fmla="*/ 302 w 1672"/>
                <a:gd name="T29" fmla="*/ 1562 h 1654"/>
                <a:gd name="T30" fmla="*/ 277 w 1672"/>
                <a:gd name="T31" fmla="*/ 1617 h 1654"/>
                <a:gd name="T32" fmla="*/ 252 w 1672"/>
                <a:gd name="T33" fmla="*/ 1643 h 1654"/>
                <a:gd name="T34" fmla="*/ 390 w 1672"/>
                <a:gd name="T35" fmla="*/ 1639 h 1654"/>
                <a:gd name="T36" fmla="*/ 915 w 1672"/>
                <a:gd name="T37" fmla="*/ 1575 h 1654"/>
                <a:gd name="T38" fmla="*/ 1392 w 1672"/>
                <a:gd name="T39" fmla="*/ 1539 h 1654"/>
                <a:gd name="T40" fmla="*/ 1590 w 1672"/>
                <a:gd name="T41" fmla="*/ 1543 h 1654"/>
                <a:gd name="T42" fmla="*/ 1630 w 1672"/>
                <a:gd name="T43" fmla="*/ 1516 h 1654"/>
                <a:gd name="T44" fmla="*/ 1658 w 1672"/>
                <a:gd name="T45" fmla="*/ 1454 h 1654"/>
                <a:gd name="T46" fmla="*/ 1671 w 1672"/>
                <a:gd name="T47" fmla="*/ 1365 h 1654"/>
                <a:gd name="T48" fmla="*/ 1669 w 1672"/>
                <a:gd name="T49" fmla="*/ 1252 h 1654"/>
                <a:gd name="T50" fmla="*/ 1651 w 1672"/>
                <a:gd name="T51" fmla="*/ 1085 h 1654"/>
                <a:gd name="T52" fmla="*/ 1595 w 1672"/>
                <a:gd name="T53" fmla="*/ 871 h 1654"/>
                <a:gd name="T54" fmla="*/ 1529 w 1672"/>
                <a:gd name="T55" fmla="*/ 678 h 1654"/>
                <a:gd name="T56" fmla="*/ 1453 w 1672"/>
                <a:gd name="T57" fmla="*/ 500 h 1654"/>
                <a:gd name="T58" fmla="*/ 1367 w 1672"/>
                <a:gd name="T59" fmla="*/ 303 h 1654"/>
                <a:gd name="T60" fmla="*/ 1338 w 1672"/>
                <a:gd name="T61" fmla="*/ 216 h 1654"/>
                <a:gd name="T62" fmla="*/ 1335 w 1672"/>
                <a:gd name="T63" fmla="*/ 149 h 1654"/>
                <a:gd name="T64" fmla="*/ 1367 w 1672"/>
                <a:gd name="T65" fmla="*/ 15 h 1654"/>
                <a:gd name="T66" fmla="*/ 106 w 1672"/>
                <a:gd name="T67" fmla="*/ 3 h 165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672"/>
                <a:gd name="T103" fmla="*/ 0 h 1654"/>
                <a:gd name="T104" fmla="*/ 1672 w 1672"/>
                <a:gd name="T105" fmla="*/ 1654 h 165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672" h="1654">
                  <a:moveTo>
                    <a:pt x="106" y="3"/>
                  </a:moveTo>
                  <a:lnTo>
                    <a:pt x="94" y="6"/>
                  </a:lnTo>
                  <a:lnTo>
                    <a:pt x="79" y="13"/>
                  </a:lnTo>
                  <a:lnTo>
                    <a:pt x="60" y="28"/>
                  </a:lnTo>
                  <a:lnTo>
                    <a:pt x="35" y="51"/>
                  </a:lnTo>
                  <a:lnTo>
                    <a:pt x="18" y="74"/>
                  </a:lnTo>
                  <a:lnTo>
                    <a:pt x="7" y="99"/>
                  </a:lnTo>
                  <a:lnTo>
                    <a:pt x="3" y="121"/>
                  </a:lnTo>
                  <a:lnTo>
                    <a:pt x="0" y="150"/>
                  </a:lnTo>
                  <a:lnTo>
                    <a:pt x="0" y="179"/>
                  </a:lnTo>
                  <a:lnTo>
                    <a:pt x="4" y="202"/>
                  </a:lnTo>
                  <a:lnTo>
                    <a:pt x="7" y="227"/>
                  </a:lnTo>
                  <a:lnTo>
                    <a:pt x="13" y="248"/>
                  </a:lnTo>
                  <a:lnTo>
                    <a:pt x="30" y="304"/>
                  </a:lnTo>
                  <a:lnTo>
                    <a:pt x="53" y="367"/>
                  </a:lnTo>
                  <a:lnTo>
                    <a:pt x="89" y="435"/>
                  </a:lnTo>
                  <a:lnTo>
                    <a:pt x="125" y="514"/>
                  </a:lnTo>
                  <a:lnTo>
                    <a:pt x="160" y="582"/>
                  </a:lnTo>
                  <a:lnTo>
                    <a:pt x="190" y="651"/>
                  </a:lnTo>
                  <a:lnTo>
                    <a:pt x="225" y="733"/>
                  </a:lnTo>
                  <a:lnTo>
                    <a:pt x="256" y="839"/>
                  </a:lnTo>
                  <a:lnTo>
                    <a:pt x="277" y="930"/>
                  </a:lnTo>
                  <a:lnTo>
                    <a:pt x="297" y="1044"/>
                  </a:lnTo>
                  <a:lnTo>
                    <a:pt x="306" y="1168"/>
                  </a:lnTo>
                  <a:lnTo>
                    <a:pt x="322" y="1277"/>
                  </a:lnTo>
                  <a:lnTo>
                    <a:pt x="322" y="1338"/>
                  </a:lnTo>
                  <a:lnTo>
                    <a:pt x="322" y="1415"/>
                  </a:lnTo>
                  <a:lnTo>
                    <a:pt x="322" y="1466"/>
                  </a:lnTo>
                  <a:lnTo>
                    <a:pt x="318" y="1513"/>
                  </a:lnTo>
                  <a:lnTo>
                    <a:pt x="302" y="1562"/>
                  </a:lnTo>
                  <a:lnTo>
                    <a:pt x="290" y="1591"/>
                  </a:lnTo>
                  <a:lnTo>
                    <a:pt x="277" y="1617"/>
                  </a:lnTo>
                  <a:lnTo>
                    <a:pt x="262" y="1633"/>
                  </a:lnTo>
                  <a:lnTo>
                    <a:pt x="252" y="1643"/>
                  </a:lnTo>
                  <a:lnTo>
                    <a:pt x="241" y="1653"/>
                  </a:lnTo>
                  <a:lnTo>
                    <a:pt x="390" y="1639"/>
                  </a:lnTo>
                  <a:lnTo>
                    <a:pt x="677" y="1603"/>
                  </a:lnTo>
                  <a:lnTo>
                    <a:pt x="915" y="1575"/>
                  </a:lnTo>
                  <a:lnTo>
                    <a:pt x="1189" y="1548"/>
                  </a:lnTo>
                  <a:lnTo>
                    <a:pt x="1392" y="1539"/>
                  </a:lnTo>
                  <a:lnTo>
                    <a:pt x="1549" y="1543"/>
                  </a:lnTo>
                  <a:lnTo>
                    <a:pt x="1590" y="1543"/>
                  </a:lnTo>
                  <a:lnTo>
                    <a:pt x="1615" y="1539"/>
                  </a:lnTo>
                  <a:lnTo>
                    <a:pt x="1630" y="1516"/>
                  </a:lnTo>
                  <a:lnTo>
                    <a:pt x="1645" y="1491"/>
                  </a:lnTo>
                  <a:lnTo>
                    <a:pt x="1658" y="1454"/>
                  </a:lnTo>
                  <a:lnTo>
                    <a:pt x="1666" y="1409"/>
                  </a:lnTo>
                  <a:lnTo>
                    <a:pt x="1671" y="1365"/>
                  </a:lnTo>
                  <a:lnTo>
                    <a:pt x="1671" y="1302"/>
                  </a:lnTo>
                  <a:lnTo>
                    <a:pt x="1669" y="1252"/>
                  </a:lnTo>
                  <a:lnTo>
                    <a:pt x="1666" y="1172"/>
                  </a:lnTo>
                  <a:lnTo>
                    <a:pt x="1651" y="1085"/>
                  </a:lnTo>
                  <a:lnTo>
                    <a:pt x="1625" y="973"/>
                  </a:lnTo>
                  <a:lnTo>
                    <a:pt x="1595" y="871"/>
                  </a:lnTo>
                  <a:lnTo>
                    <a:pt x="1570" y="779"/>
                  </a:lnTo>
                  <a:lnTo>
                    <a:pt x="1529" y="678"/>
                  </a:lnTo>
                  <a:lnTo>
                    <a:pt x="1488" y="587"/>
                  </a:lnTo>
                  <a:lnTo>
                    <a:pt x="1453" y="500"/>
                  </a:lnTo>
                  <a:lnTo>
                    <a:pt x="1398" y="376"/>
                  </a:lnTo>
                  <a:lnTo>
                    <a:pt x="1367" y="303"/>
                  </a:lnTo>
                  <a:lnTo>
                    <a:pt x="1349" y="254"/>
                  </a:lnTo>
                  <a:lnTo>
                    <a:pt x="1338" y="216"/>
                  </a:lnTo>
                  <a:lnTo>
                    <a:pt x="1335" y="180"/>
                  </a:lnTo>
                  <a:lnTo>
                    <a:pt x="1335" y="149"/>
                  </a:lnTo>
                  <a:lnTo>
                    <a:pt x="1357" y="38"/>
                  </a:lnTo>
                  <a:lnTo>
                    <a:pt x="1367" y="15"/>
                  </a:lnTo>
                  <a:lnTo>
                    <a:pt x="122" y="0"/>
                  </a:lnTo>
                  <a:lnTo>
                    <a:pt x="106" y="3"/>
                  </a:lnTo>
                </a:path>
              </a:pathLst>
            </a:custGeom>
            <a:solidFill>
              <a:srgbClr val="CCECFF"/>
            </a:solidFill>
            <a:ln w="25400" cap="rnd">
              <a:solidFill>
                <a:srgbClr val="000000"/>
              </a:solidFill>
              <a:round/>
              <a:headEnd/>
              <a:tailEnd/>
            </a:ln>
          </p:spPr>
          <p:txBody>
            <a:bodyPr/>
            <a:lstStyle/>
            <a:p>
              <a:endParaRPr lang="en-US" dirty="0"/>
            </a:p>
          </p:txBody>
        </p:sp>
        <p:sp>
          <p:nvSpPr>
            <p:cNvPr id="30758" name="Freeform 6"/>
            <p:cNvSpPr>
              <a:spLocks/>
            </p:cNvSpPr>
            <p:nvPr/>
          </p:nvSpPr>
          <p:spPr bwMode="auto">
            <a:xfrm>
              <a:off x="385" y="1548"/>
              <a:ext cx="137" cy="109"/>
            </a:xfrm>
            <a:custGeom>
              <a:avLst/>
              <a:gdLst>
                <a:gd name="T0" fmla="*/ 136 w 137"/>
                <a:gd name="T1" fmla="*/ 7 h 109"/>
                <a:gd name="T2" fmla="*/ 101 w 137"/>
                <a:gd name="T3" fmla="*/ 99 h 109"/>
                <a:gd name="T4" fmla="*/ 66 w 137"/>
                <a:gd name="T5" fmla="*/ 108 h 109"/>
                <a:gd name="T6" fmla="*/ 48 w 137"/>
                <a:gd name="T7" fmla="*/ 106 h 109"/>
                <a:gd name="T8" fmla="*/ 31 w 137"/>
                <a:gd name="T9" fmla="*/ 100 h 109"/>
                <a:gd name="T10" fmla="*/ 17 w 137"/>
                <a:gd name="T11" fmla="*/ 90 h 109"/>
                <a:gd name="T12" fmla="*/ 7 w 137"/>
                <a:gd name="T13" fmla="*/ 79 h 109"/>
                <a:gd name="T14" fmla="*/ 2 w 137"/>
                <a:gd name="T15" fmla="*/ 65 h 109"/>
                <a:gd name="T16" fmla="*/ 0 w 137"/>
                <a:gd name="T17" fmla="*/ 53 h 109"/>
                <a:gd name="T18" fmla="*/ 0 w 137"/>
                <a:gd name="T19" fmla="*/ 37 h 109"/>
                <a:gd name="T20" fmla="*/ 5 w 137"/>
                <a:gd name="T21" fmla="*/ 26 h 109"/>
                <a:gd name="T22" fmla="*/ 16 w 137"/>
                <a:gd name="T23" fmla="*/ 16 h 109"/>
                <a:gd name="T24" fmla="*/ 28 w 137"/>
                <a:gd name="T25" fmla="*/ 9 h 109"/>
                <a:gd name="T26" fmla="*/ 44 w 137"/>
                <a:gd name="T27" fmla="*/ 5 h 109"/>
                <a:gd name="T28" fmla="*/ 55 w 137"/>
                <a:gd name="T29" fmla="*/ 3 h 109"/>
                <a:gd name="T30" fmla="*/ 70 w 137"/>
                <a:gd name="T31" fmla="*/ 0 h 109"/>
                <a:gd name="T32" fmla="*/ 81 w 137"/>
                <a:gd name="T33" fmla="*/ 0 h 109"/>
                <a:gd name="T34" fmla="*/ 96 w 137"/>
                <a:gd name="T35" fmla="*/ 0 h 109"/>
                <a:gd name="T36" fmla="*/ 136 w 137"/>
                <a:gd name="T37" fmla="*/ 7 h 10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7"/>
                <a:gd name="T58" fmla="*/ 0 h 109"/>
                <a:gd name="T59" fmla="*/ 137 w 137"/>
                <a:gd name="T60" fmla="*/ 109 h 10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7" h="109">
                  <a:moveTo>
                    <a:pt x="136" y="7"/>
                  </a:moveTo>
                  <a:lnTo>
                    <a:pt x="101" y="99"/>
                  </a:lnTo>
                  <a:lnTo>
                    <a:pt x="66" y="108"/>
                  </a:lnTo>
                  <a:lnTo>
                    <a:pt x="48" y="106"/>
                  </a:lnTo>
                  <a:lnTo>
                    <a:pt x="31" y="100"/>
                  </a:lnTo>
                  <a:lnTo>
                    <a:pt x="17" y="90"/>
                  </a:lnTo>
                  <a:lnTo>
                    <a:pt x="7" y="79"/>
                  </a:lnTo>
                  <a:lnTo>
                    <a:pt x="2" y="65"/>
                  </a:lnTo>
                  <a:lnTo>
                    <a:pt x="0" y="53"/>
                  </a:lnTo>
                  <a:lnTo>
                    <a:pt x="0" y="37"/>
                  </a:lnTo>
                  <a:lnTo>
                    <a:pt x="5" y="26"/>
                  </a:lnTo>
                  <a:lnTo>
                    <a:pt x="16" y="16"/>
                  </a:lnTo>
                  <a:lnTo>
                    <a:pt x="28" y="9"/>
                  </a:lnTo>
                  <a:lnTo>
                    <a:pt x="44" y="5"/>
                  </a:lnTo>
                  <a:lnTo>
                    <a:pt x="55" y="3"/>
                  </a:lnTo>
                  <a:lnTo>
                    <a:pt x="70" y="0"/>
                  </a:lnTo>
                  <a:lnTo>
                    <a:pt x="81" y="0"/>
                  </a:lnTo>
                  <a:lnTo>
                    <a:pt x="96" y="0"/>
                  </a:lnTo>
                  <a:lnTo>
                    <a:pt x="136" y="7"/>
                  </a:lnTo>
                </a:path>
              </a:pathLst>
            </a:custGeom>
            <a:solidFill>
              <a:srgbClr val="CCECFF"/>
            </a:solidFill>
            <a:ln w="25400" cap="rnd">
              <a:solidFill>
                <a:srgbClr val="000000"/>
              </a:solidFill>
              <a:round/>
              <a:headEnd/>
              <a:tailEnd/>
            </a:ln>
          </p:spPr>
          <p:txBody>
            <a:bodyPr/>
            <a:lstStyle/>
            <a:p>
              <a:endParaRPr lang="en-US" dirty="0"/>
            </a:p>
          </p:txBody>
        </p:sp>
        <p:sp>
          <p:nvSpPr>
            <p:cNvPr id="30759" name="Freeform 7"/>
            <p:cNvSpPr>
              <a:spLocks/>
            </p:cNvSpPr>
            <p:nvPr/>
          </p:nvSpPr>
          <p:spPr bwMode="auto">
            <a:xfrm>
              <a:off x="437" y="1542"/>
              <a:ext cx="97" cy="89"/>
            </a:xfrm>
            <a:custGeom>
              <a:avLst/>
              <a:gdLst>
                <a:gd name="T0" fmla="*/ 0 w 97"/>
                <a:gd name="T1" fmla="*/ 10 h 89"/>
                <a:gd name="T2" fmla="*/ 18 w 97"/>
                <a:gd name="T3" fmla="*/ 22 h 89"/>
                <a:gd name="T4" fmla="*/ 27 w 97"/>
                <a:gd name="T5" fmla="*/ 33 h 89"/>
                <a:gd name="T6" fmla="*/ 31 w 97"/>
                <a:gd name="T7" fmla="*/ 45 h 89"/>
                <a:gd name="T8" fmla="*/ 32 w 97"/>
                <a:gd name="T9" fmla="*/ 61 h 89"/>
                <a:gd name="T10" fmla="*/ 28 w 97"/>
                <a:gd name="T11" fmla="*/ 75 h 89"/>
                <a:gd name="T12" fmla="*/ 18 w 97"/>
                <a:gd name="T13" fmla="*/ 88 h 89"/>
                <a:gd name="T14" fmla="*/ 96 w 97"/>
                <a:gd name="T15" fmla="*/ 73 h 89"/>
                <a:gd name="T16" fmla="*/ 90 w 97"/>
                <a:gd name="T17" fmla="*/ 0 h 89"/>
                <a:gd name="T18" fmla="*/ 0 w 97"/>
                <a:gd name="T19" fmla="*/ 10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7"/>
                <a:gd name="T31" fmla="*/ 0 h 89"/>
                <a:gd name="T32" fmla="*/ 97 w 97"/>
                <a:gd name="T33" fmla="*/ 89 h 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7" h="89">
                  <a:moveTo>
                    <a:pt x="0" y="10"/>
                  </a:moveTo>
                  <a:lnTo>
                    <a:pt x="18" y="22"/>
                  </a:lnTo>
                  <a:lnTo>
                    <a:pt x="27" y="33"/>
                  </a:lnTo>
                  <a:lnTo>
                    <a:pt x="31" y="45"/>
                  </a:lnTo>
                  <a:lnTo>
                    <a:pt x="32" y="61"/>
                  </a:lnTo>
                  <a:lnTo>
                    <a:pt x="28" y="75"/>
                  </a:lnTo>
                  <a:lnTo>
                    <a:pt x="18" y="88"/>
                  </a:lnTo>
                  <a:lnTo>
                    <a:pt x="96" y="73"/>
                  </a:lnTo>
                  <a:lnTo>
                    <a:pt x="90" y="0"/>
                  </a:lnTo>
                  <a:lnTo>
                    <a:pt x="0" y="10"/>
                  </a:lnTo>
                </a:path>
              </a:pathLst>
            </a:custGeom>
            <a:solidFill>
              <a:srgbClr val="CCECFF"/>
            </a:solidFill>
            <a:ln w="25400" cap="rnd">
              <a:solidFill>
                <a:srgbClr val="000000"/>
              </a:solidFill>
              <a:round/>
              <a:headEnd/>
              <a:tailEnd/>
            </a:ln>
          </p:spPr>
          <p:txBody>
            <a:bodyPr/>
            <a:lstStyle/>
            <a:p>
              <a:endParaRPr lang="en-US" dirty="0"/>
            </a:p>
          </p:txBody>
        </p:sp>
        <p:sp>
          <p:nvSpPr>
            <p:cNvPr id="30760" name="Freeform 8"/>
            <p:cNvSpPr>
              <a:spLocks/>
            </p:cNvSpPr>
            <p:nvPr/>
          </p:nvSpPr>
          <p:spPr bwMode="auto">
            <a:xfrm>
              <a:off x="410" y="1473"/>
              <a:ext cx="1400" cy="184"/>
            </a:xfrm>
            <a:custGeom>
              <a:avLst/>
              <a:gdLst>
                <a:gd name="T0" fmla="*/ 1324 w 1400"/>
                <a:gd name="T1" fmla="*/ 14 h 184"/>
                <a:gd name="T2" fmla="*/ 0 w 1400"/>
                <a:gd name="T3" fmla="*/ 0 h 184"/>
                <a:gd name="T4" fmla="*/ 37 w 1400"/>
                <a:gd name="T5" fmla="*/ 5 h 184"/>
                <a:gd name="T6" fmla="*/ 50 w 1400"/>
                <a:gd name="T7" fmla="*/ 9 h 184"/>
                <a:gd name="T8" fmla="*/ 65 w 1400"/>
                <a:gd name="T9" fmla="*/ 14 h 184"/>
                <a:gd name="T10" fmla="*/ 75 w 1400"/>
                <a:gd name="T11" fmla="*/ 23 h 184"/>
                <a:gd name="T12" fmla="*/ 85 w 1400"/>
                <a:gd name="T13" fmla="*/ 35 h 184"/>
                <a:gd name="T14" fmla="*/ 91 w 1400"/>
                <a:gd name="T15" fmla="*/ 50 h 184"/>
                <a:gd name="T16" fmla="*/ 94 w 1400"/>
                <a:gd name="T17" fmla="*/ 65 h 184"/>
                <a:gd name="T18" fmla="*/ 95 w 1400"/>
                <a:gd name="T19" fmla="*/ 80 h 184"/>
                <a:gd name="T20" fmla="*/ 96 w 1400"/>
                <a:gd name="T21" fmla="*/ 93 h 184"/>
                <a:gd name="T22" fmla="*/ 94 w 1400"/>
                <a:gd name="T23" fmla="*/ 112 h 184"/>
                <a:gd name="T24" fmla="*/ 91 w 1400"/>
                <a:gd name="T25" fmla="*/ 130 h 184"/>
                <a:gd name="T26" fmla="*/ 81 w 1400"/>
                <a:gd name="T27" fmla="*/ 146 h 184"/>
                <a:gd name="T28" fmla="*/ 66 w 1400"/>
                <a:gd name="T29" fmla="*/ 162 h 184"/>
                <a:gd name="T30" fmla="*/ 49 w 1400"/>
                <a:gd name="T31" fmla="*/ 173 h 184"/>
                <a:gd name="T32" fmla="*/ 34 w 1400"/>
                <a:gd name="T33" fmla="*/ 183 h 184"/>
                <a:gd name="T34" fmla="*/ 122 w 1400"/>
                <a:gd name="T35" fmla="*/ 174 h 184"/>
                <a:gd name="T36" fmla="*/ 218 w 1400"/>
                <a:gd name="T37" fmla="*/ 160 h 184"/>
                <a:gd name="T38" fmla="*/ 371 w 1400"/>
                <a:gd name="T39" fmla="*/ 151 h 184"/>
                <a:gd name="T40" fmla="*/ 498 w 1400"/>
                <a:gd name="T41" fmla="*/ 142 h 184"/>
                <a:gd name="T42" fmla="*/ 649 w 1400"/>
                <a:gd name="T43" fmla="*/ 142 h 184"/>
                <a:gd name="T44" fmla="*/ 817 w 1400"/>
                <a:gd name="T45" fmla="*/ 146 h 184"/>
                <a:gd name="T46" fmla="*/ 1024 w 1400"/>
                <a:gd name="T47" fmla="*/ 151 h 184"/>
                <a:gd name="T48" fmla="*/ 1223 w 1400"/>
                <a:gd name="T49" fmla="*/ 165 h 184"/>
                <a:gd name="T50" fmla="*/ 1304 w 1400"/>
                <a:gd name="T51" fmla="*/ 178 h 184"/>
                <a:gd name="T52" fmla="*/ 1326 w 1400"/>
                <a:gd name="T53" fmla="*/ 181 h 184"/>
                <a:gd name="T54" fmla="*/ 1352 w 1400"/>
                <a:gd name="T55" fmla="*/ 182 h 184"/>
                <a:gd name="T56" fmla="*/ 1369 w 1400"/>
                <a:gd name="T57" fmla="*/ 178 h 184"/>
                <a:gd name="T58" fmla="*/ 1385 w 1400"/>
                <a:gd name="T59" fmla="*/ 165 h 184"/>
                <a:gd name="T60" fmla="*/ 1394 w 1400"/>
                <a:gd name="T61" fmla="*/ 148 h 184"/>
                <a:gd name="T62" fmla="*/ 1398 w 1400"/>
                <a:gd name="T63" fmla="*/ 133 h 184"/>
                <a:gd name="T64" fmla="*/ 1399 w 1400"/>
                <a:gd name="T65" fmla="*/ 117 h 184"/>
                <a:gd name="T66" fmla="*/ 1396 w 1400"/>
                <a:gd name="T67" fmla="*/ 88 h 184"/>
                <a:gd name="T68" fmla="*/ 1389 w 1400"/>
                <a:gd name="T69" fmla="*/ 70 h 184"/>
                <a:gd name="T70" fmla="*/ 1379 w 1400"/>
                <a:gd name="T71" fmla="*/ 51 h 184"/>
                <a:gd name="T72" fmla="*/ 1369 w 1400"/>
                <a:gd name="T73" fmla="*/ 39 h 184"/>
                <a:gd name="T74" fmla="*/ 1358 w 1400"/>
                <a:gd name="T75" fmla="*/ 29 h 184"/>
                <a:gd name="T76" fmla="*/ 1342 w 1400"/>
                <a:gd name="T77" fmla="*/ 19 h 184"/>
                <a:gd name="T78" fmla="*/ 1324 w 1400"/>
                <a:gd name="T79" fmla="*/ 14 h 18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400"/>
                <a:gd name="T121" fmla="*/ 0 h 184"/>
                <a:gd name="T122" fmla="*/ 1400 w 1400"/>
                <a:gd name="T123" fmla="*/ 184 h 18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400" h="184">
                  <a:moveTo>
                    <a:pt x="1324" y="14"/>
                  </a:moveTo>
                  <a:lnTo>
                    <a:pt x="0" y="0"/>
                  </a:lnTo>
                  <a:lnTo>
                    <a:pt x="37" y="5"/>
                  </a:lnTo>
                  <a:lnTo>
                    <a:pt x="50" y="9"/>
                  </a:lnTo>
                  <a:lnTo>
                    <a:pt x="65" y="14"/>
                  </a:lnTo>
                  <a:lnTo>
                    <a:pt x="75" y="23"/>
                  </a:lnTo>
                  <a:lnTo>
                    <a:pt x="85" y="35"/>
                  </a:lnTo>
                  <a:lnTo>
                    <a:pt x="91" y="50"/>
                  </a:lnTo>
                  <a:lnTo>
                    <a:pt x="94" y="65"/>
                  </a:lnTo>
                  <a:lnTo>
                    <a:pt x="95" y="80"/>
                  </a:lnTo>
                  <a:lnTo>
                    <a:pt x="96" y="93"/>
                  </a:lnTo>
                  <a:lnTo>
                    <a:pt x="94" y="112"/>
                  </a:lnTo>
                  <a:lnTo>
                    <a:pt x="91" y="130"/>
                  </a:lnTo>
                  <a:lnTo>
                    <a:pt x="81" y="146"/>
                  </a:lnTo>
                  <a:lnTo>
                    <a:pt x="66" y="162"/>
                  </a:lnTo>
                  <a:lnTo>
                    <a:pt x="49" y="173"/>
                  </a:lnTo>
                  <a:lnTo>
                    <a:pt x="34" y="183"/>
                  </a:lnTo>
                  <a:lnTo>
                    <a:pt x="122" y="174"/>
                  </a:lnTo>
                  <a:lnTo>
                    <a:pt x="218" y="160"/>
                  </a:lnTo>
                  <a:lnTo>
                    <a:pt x="371" y="151"/>
                  </a:lnTo>
                  <a:lnTo>
                    <a:pt x="498" y="142"/>
                  </a:lnTo>
                  <a:lnTo>
                    <a:pt x="649" y="142"/>
                  </a:lnTo>
                  <a:lnTo>
                    <a:pt x="817" y="146"/>
                  </a:lnTo>
                  <a:lnTo>
                    <a:pt x="1024" y="151"/>
                  </a:lnTo>
                  <a:lnTo>
                    <a:pt x="1223" y="165"/>
                  </a:lnTo>
                  <a:lnTo>
                    <a:pt x="1304" y="178"/>
                  </a:lnTo>
                  <a:lnTo>
                    <a:pt x="1326" y="181"/>
                  </a:lnTo>
                  <a:lnTo>
                    <a:pt x="1352" y="182"/>
                  </a:lnTo>
                  <a:lnTo>
                    <a:pt x="1369" y="178"/>
                  </a:lnTo>
                  <a:lnTo>
                    <a:pt x="1385" y="165"/>
                  </a:lnTo>
                  <a:lnTo>
                    <a:pt x="1394" y="148"/>
                  </a:lnTo>
                  <a:lnTo>
                    <a:pt x="1398" y="133"/>
                  </a:lnTo>
                  <a:lnTo>
                    <a:pt x="1399" y="117"/>
                  </a:lnTo>
                  <a:lnTo>
                    <a:pt x="1396" y="88"/>
                  </a:lnTo>
                  <a:lnTo>
                    <a:pt x="1389" y="70"/>
                  </a:lnTo>
                  <a:lnTo>
                    <a:pt x="1379" y="51"/>
                  </a:lnTo>
                  <a:lnTo>
                    <a:pt x="1369" y="39"/>
                  </a:lnTo>
                  <a:lnTo>
                    <a:pt x="1358" y="29"/>
                  </a:lnTo>
                  <a:lnTo>
                    <a:pt x="1342" y="19"/>
                  </a:lnTo>
                  <a:lnTo>
                    <a:pt x="1324" y="14"/>
                  </a:lnTo>
                </a:path>
              </a:pathLst>
            </a:custGeom>
            <a:solidFill>
              <a:srgbClr val="CCECFF"/>
            </a:solidFill>
            <a:ln w="25400" cap="rnd">
              <a:solidFill>
                <a:srgbClr val="000000"/>
              </a:solidFill>
              <a:round/>
              <a:headEnd/>
              <a:tailEnd/>
            </a:ln>
          </p:spPr>
          <p:txBody>
            <a:bodyPr/>
            <a:lstStyle/>
            <a:p>
              <a:endParaRPr lang="en-US" dirty="0"/>
            </a:p>
          </p:txBody>
        </p:sp>
      </p:grpSp>
      <p:sp>
        <p:nvSpPr>
          <p:cNvPr id="30723" name="AutoShape 9"/>
          <p:cNvSpPr>
            <a:spLocks noChangeArrowheads="1"/>
          </p:cNvSpPr>
          <p:nvPr/>
        </p:nvSpPr>
        <p:spPr bwMode="auto">
          <a:xfrm>
            <a:off x="2438400" y="3486150"/>
            <a:ext cx="368300" cy="292100"/>
          </a:xfrm>
          <a:prstGeom prst="star16">
            <a:avLst>
              <a:gd name="adj" fmla="val 37500"/>
            </a:avLst>
          </a:prstGeom>
          <a:solidFill>
            <a:srgbClr val="3333CC"/>
          </a:solidFill>
          <a:ln w="12700">
            <a:solidFill>
              <a:schemeClr val="tx1"/>
            </a:solidFill>
            <a:miter lim="800000"/>
            <a:headEnd/>
            <a:tailEnd/>
          </a:ln>
        </p:spPr>
        <p:txBody>
          <a:bodyPr wrap="none" anchor="ctr"/>
          <a:lstStyle/>
          <a:p>
            <a:endParaRPr lang="en-US" dirty="0"/>
          </a:p>
        </p:txBody>
      </p:sp>
      <p:grpSp>
        <p:nvGrpSpPr>
          <p:cNvPr id="30724" name="Group 10"/>
          <p:cNvGrpSpPr>
            <a:grpSpLocks/>
          </p:cNvGrpSpPr>
          <p:nvPr/>
        </p:nvGrpSpPr>
        <p:grpSpPr bwMode="auto">
          <a:xfrm>
            <a:off x="728663" y="2922588"/>
            <a:ext cx="1685925" cy="1035050"/>
            <a:chOff x="611" y="1901"/>
            <a:chExt cx="1062" cy="652"/>
          </a:xfrm>
        </p:grpSpPr>
        <p:sp>
          <p:nvSpPr>
            <p:cNvPr id="30741" name="Freeform 11"/>
            <p:cNvSpPr>
              <a:spLocks/>
            </p:cNvSpPr>
            <p:nvPr/>
          </p:nvSpPr>
          <p:spPr bwMode="auto">
            <a:xfrm>
              <a:off x="687" y="1901"/>
              <a:ext cx="134" cy="200"/>
            </a:xfrm>
            <a:custGeom>
              <a:avLst/>
              <a:gdLst>
                <a:gd name="T0" fmla="*/ 0 w 671"/>
                <a:gd name="T1" fmla="*/ 0 h 1000"/>
                <a:gd name="T2" fmla="*/ 0 w 671"/>
                <a:gd name="T3" fmla="*/ 0 h 1000"/>
                <a:gd name="T4" fmla="*/ 0 w 671"/>
                <a:gd name="T5" fmla="*/ 0 h 1000"/>
                <a:gd name="T6" fmla="*/ 0 w 671"/>
                <a:gd name="T7" fmla="*/ 0 h 1000"/>
                <a:gd name="T8" fmla="*/ 0 w 671"/>
                <a:gd name="T9" fmla="*/ 0 h 1000"/>
                <a:gd name="T10" fmla="*/ 0 w 671"/>
                <a:gd name="T11" fmla="*/ 0 h 1000"/>
                <a:gd name="T12" fmla="*/ 0 w 671"/>
                <a:gd name="T13" fmla="*/ 0 h 1000"/>
                <a:gd name="T14" fmla="*/ 0 w 671"/>
                <a:gd name="T15" fmla="*/ 0 h 1000"/>
                <a:gd name="T16" fmla="*/ 0 w 671"/>
                <a:gd name="T17" fmla="*/ 0 h 1000"/>
                <a:gd name="T18" fmla="*/ 0 w 671"/>
                <a:gd name="T19" fmla="*/ 0 h 1000"/>
                <a:gd name="T20" fmla="*/ 0 w 671"/>
                <a:gd name="T21" fmla="*/ 0 h 1000"/>
                <a:gd name="T22" fmla="*/ 0 w 671"/>
                <a:gd name="T23" fmla="*/ 0 h 1000"/>
                <a:gd name="T24" fmla="*/ 0 w 671"/>
                <a:gd name="T25" fmla="*/ 0 h 1000"/>
                <a:gd name="T26" fmla="*/ 0 w 671"/>
                <a:gd name="T27" fmla="*/ 0 h 1000"/>
                <a:gd name="T28" fmla="*/ 0 w 671"/>
                <a:gd name="T29" fmla="*/ 0 h 1000"/>
                <a:gd name="T30" fmla="*/ 0 w 671"/>
                <a:gd name="T31" fmla="*/ 0 h 1000"/>
                <a:gd name="T32" fmla="*/ 0 w 671"/>
                <a:gd name="T33" fmla="*/ 0 h 1000"/>
                <a:gd name="T34" fmla="*/ 0 w 671"/>
                <a:gd name="T35" fmla="*/ 0 h 1000"/>
                <a:gd name="T36" fmla="*/ 0 w 671"/>
                <a:gd name="T37" fmla="*/ 0 h 1000"/>
                <a:gd name="T38" fmla="*/ 0 w 671"/>
                <a:gd name="T39" fmla="*/ 0 h 1000"/>
                <a:gd name="T40" fmla="*/ 0 w 671"/>
                <a:gd name="T41" fmla="*/ 0 h 1000"/>
                <a:gd name="T42" fmla="*/ 0 w 671"/>
                <a:gd name="T43" fmla="*/ 0 h 1000"/>
                <a:gd name="T44" fmla="*/ 0 w 671"/>
                <a:gd name="T45" fmla="*/ 0 h 1000"/>
                <a:gd name="T46" fmla="*/ 0 w 671"/>
                <a:gd name="T47" fmla="*/ 0 h 1000"/>
                <a:gd name="T48" fmla="*/ 0 w 671"/>
                <a:gd name="T49" fmla="*/ 0 h 1000"/>
                <a:gd name="T50" fmla="*/ 0 w 671"/>
                <a:gd name="T51" fmla="*/ 0 h 1000"/>
                <a:gd name="T52" fmla="*/ 0 w 671"/>
                <a:gd name="T53" fmla="*/ 0 h 1000"/>
                <a:gd name="T54" fmla="*/ 0 w 671"/>
                <a:gd name="T55" fmla="*/ 0 h 1000"/>
                <a:gd name="T56" fmla="*/ 0 w 671"/>
                <a:gd name="T57" fmla="*/ 0 h 1000"/>
                <a:gd name="T58" fmla="*/ 0 w 671"/>
                <a:gd name="T59" fmla="*/ 0 h 1000"/>
                <a:gd name="T60" fmla="*/ 0 w 671"/>
                <a:gd name="T61" fmla="*/ 0 h 1000"/>
                <a:gd name="T62" fmla="*/ 0 w 671"/>
                <a:gd name="T63" fmla="*/ 0 h 1000"/>
                <a:gd name="T64" fmla="*/ 0 w 671"/>
                <a:gd name="T65" fmla="*/ 0 h 1000"/>
                <a:gd name="T66" fmla="*/ 0 w 671"/>
                <a:gd name="T67" fmla="*/ 0 h 100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71"/>
                <a:gd name="T103" fmla="*/ 0 h 1000"/>
                <a:gd name="T104" fmla="*/ 671 w 671"/>
                <a:gd name="T105" fmla="*/ 1000 h 100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71" h="1000">
                  <a:moveTo>
                    <a:pt x="0" y="1000"/>
                  </a:moveTo>
                  <a:lnTo>
                    <a:pt x="0" y="16"/>
                  </a:lnTo>
                  <a:lnTo>
                    <a:pt x="28" y="14"/>
                  </a:lnTo>
                  <a:lnTo>
                    <a:pt x="64" y="10"/>
                  </a:lnTo>
                  <a:lnTo>
                    <a:pt x="101" y="8"/>
                  </a:lnTo>
                  <a:lnTo>
                    <a:pt x="138" y="5"/>
                  </a:lnTo>
                  <a:lnTo>
                    <a:pt x="175" y="3"/>
                  </a:lnTo>
                  <a:lnTo>
                    <a:pt x="211" y="2"/>
                  </a:lnTo>
                  <a:lnTo>
                    <a:pt x="248" y="0"/>
                  </a:lnTo>
                  <a:lnTo>
                    <a:pt x="285" y="0"/>
                  </a:lnTo>
                  <a:lnTo>
                    <a:pt x="323" y="0"/>
                  </a:lnTo>
                  <a:lnTo>
                    <a:pt x="359" y="0"/>
                  </a:lnTo>
                  <a:lnTo>
                    <a:pt x="396" y="0"/>
                  </a:lnTo>
                  <a:lnTo>
                    <a:pt x="433" y="2"/>
                  </a:lnTo>
                  <a:lnTo>
                    <a:pt x="470" y="3"/>
                  </a:lnTo>
                  <a:lnTo>
                    <a:pt x="506" y="4"/>
                  </a:lnTo>
                  <a:lnTo>
                    <a:pt x="543" y="6"/>
                  </a:lnTo>
                  <a:lnTo>
                    <a:pt x="580" y="9"/>
                  </a:lnTo>
                  <a:lnTo>
                    <a:pt x="618" y="11"/>
                  </a:lnTo>
                  <a:lnTo>
                    <a:pt x="654" y="15"/>
                  </a:lnTo>
                  <a:lnTo>
                    <a:pt x="671" y="16"/>
                  </a:lnTo>
                  <a:lnTo>
                    <a:pt x="671" y="183"/>
                  </a:lnTo>
                  <a:lnTo>
                    <a:pt x="654" y="181"/>
                  </a:lnTo>
                  <a:lnTo>
                    <a:pt x="618" y="177"/>
                  </a:lnTo>
                  <a:lnTo>
                    <a:pt x="580" y="175"/>
                  </a:lnTo>
                  <a:lnTo>
                    <a:pt x="543" y="172"/>
                  </a:lnTo>
                  <a:lnTo>
                    <a:pt x="506" y="170"/>
                  </a:lnTo>
                  <a:lnTo>
                    <a:pt x="470" y="168"/>
                  </a:lnTo>
                  <a:lnTo>
                    <a:pt x="433" y="167"/>
                  </a:lnTo>
                  <a:lnTo>
                    <a:pt x="396" y="166"/>
                  </a:lnTo>
                  <a:lnTo>
                    <a:pt x="359" y="166"/>
                  </a:lnTo>
                  <a:lnTo>
                    <a:pt x="323" y="166"/>
                  </a:lnTo>
                  <a:lnTo>
                    <a:pt x="285" y="166"/>
                  </a:lnTo>
                  <a:lnTo>
                    <a:pt x="248" y="166"/>
                  </a:lnTo>
                  <a:lnTo>
                    <a:pt x="211" y="167"/>
                  </a:lnTo>
                  <a:lnTo>
                    <a:pt x="198" y="168"/>
                  </a:lnTo>
                  <a:lnTo>
                    <a:pt x="198" y="400"/>
                  </a:lnTo>
                  <a:lnTo>
                    <a:pt x="211" y="400"/>
                  </a:lnTo>
                  <a:lnTo>
                    <a:pt x="248" y="399"/>
                  </a:lnTo>
                  <a:lnTo>
                    <a:pt x="285" y="399"/>
                  </a:lnTo>
                  <a:lnTo>
                    <a:pt x="323" y="399"/>
                  </a:lnTo>
                  <a:lnTo>
                    <a:pt x="359" y="399"/>
                  </a:lnTo>
                  <a:lnTo>
                    <a:pt x="396" y="399"/>
                  </a:lnTo>
                  <a:lnTo>
                    <a:pt x="433" y="400"/>
                  </a:lnTo>
                  <a:lnTo>
                    <a:pt x="470" y="402"/>
                  </a:lnTo>
                  <a:lnTo>
                    <a:pt x="506" y="403"/>
                  </a:lnTo>
                  <a:lnTo>
                    <a:pt x="543" y="405"/>
                  </a:lnTo>
                  <a:lnTo>
                    <a:pt x="580" y="408"/>
                  </a:lnTo>
                  <a:lnTo>
                    <a:pt x="607" y="409"/>
                  </a:lnTo>
                  <a:lnTo>
                    <a:pt x="607" y="576"/>
                  </a:lnTo>
                  <a:lnTo>
                    <a:pt x="580" y="574"/>
                  </a:lnTo>
                  <a:lnTo>
                    <a:pt x="543" y="571"/>
                  </a:lnTo>
                  <a:lnTo>
                    <a:pt x="506" y="569"/>
                  </a:lnTo>
                  <a:lnTo>
                    <a:pt x="470" y="567"/>
                  </a:lnTo>
                  <a:lnTo>
                    <a:pt x="433" y="566"/>
                  </a:lnTo>
                  <a:lnTo>
                    <a:pt x="396" y="565"/>
                  </a:lnTo>
                  <a:lnTo>
                    <a:pt x="359" y="565"/>
                  </a:lnTo>
                  <a:lnTo>
                    <a:pt x="323" y="565"/>
                  </a:lnTo>
                  <a:lnTo>
                    <a:pt x="285" y="565"/>
                  </a:lnTo>
                  <a:lnTo>
                    <a:pt x="248" y="565"/>
                  </a:lnTo>
                  <a:lnTo>
                    <a:pt x="211" y="566"/>
                  </a:lnTo>
                  <a:lnTo>
                    <a:pt x="198" y="567"/>
                  </a:lnTo>
                  <a:lnTo>
                    <a:pt x="198" y="985"/>
                  </a:lnTo>
                  <a:lnTo>
                    <a:pt x="175" y="985"/>
                  </a:lnTo>
                  <a:lnTo>
                    <a:pt x="138" y="987"/>
                  </a:lnTo>
                  <a:lnTo>
                    <a:pt x="101" y="990"/>
                  </a:lnTo>
                  <a:lnTo>
                    <a:pt x="64" y="992"/>
                  </a:lnTo>
                  <a:lnTo>
                    <a:pt x="28" y="996"/>
                  </a:lnTo>
                  <a:lnTo>
                    <a:pt x="0" y="1000"/>
                  </a:lnTo>
                  <a:close/>
                </a:path>
              </a:pathLst>
            </a:custGeom>
            <a:solidFill>
              <a:srgbClr val="0000FF"/>
            </a:solidFill>
            <a:ln w="9525">
              <a:noFill/>
              <a:round/>
              <a:headEnd/>
              <a:tailEnd/>
            </a:ln>
          </p:spPr>
          <p:txBody>
            <a:bodyPr/>
            <a:lstStyle/>
            <a:p>
              <a:endParaRPr lang="en-US" dirty="0"/>
            </a:p>
          </p:txBody>
        </p:sp>
        <p:sp>
          <p:nvSpPr>
            <p:cNvPr id="30742" name="Freeform 12"/>
            <p:cNvSpPr>
              <a:spLocks/>
            </p:cNvSpPr>
            <p:nvPr/>
          </p:nvSpPr>
          <p:spPr bwMode="auto">
            <a:xfrm>
              <a:off x="853" y="1908"/>
              <a:ext cx="38" cy="202"/>
            </a:xfrm>
            <a:custGeom>
              <a:avLst/>
              <a:gdLst>
                <a:gd name="T0" fmla="*/ 0 w 188"/>
                <a:gd name="T1" fmla="*/ 0 h 1010"/>
                <a:gd name="T2" fmla="*/ 0 w 188"/>
                <a:gd name="T3" fmla="*/ 0 h 1010"/>
                <a:gd name="T4" fmla="*/ 0 w 188"/>
                <a:gd name="T5" fmla="*/ 0 h 1010"/>
                <a:gd name="T6" fmla="*/ 0 w 188"/>
                <a:gd name="T7" fmla="*/ 0 h 1010"/>
                <a:gd name="T8" fmla="*/ 0 w 188"/>
                <a:gd name="T9" fmla="*/ 0 h 1010"/>
                <a:gd name="T10" fmla="*/ 0 w 188"/>
                <a:gd name="T11" fmla="*/ 0 h 1010"/>
                <a:gd name="T12" fmla="*/ 0 w 188"/>
                <a:gd name="T13" fmla="*/ 0 h 1010"/>
                <a:gd name="T14" fmla="*/ 0 w 188"/>
                <a:gd name="T15" fmla="*/ 0 h 1010"/>
                <a:gd name="T16" fmla="*/ 0 w 188"/>
                <a:gd name="T17" fmla="*/ 0 h 1010"/>
                <a:gd name="T18" fmla="*/ 0 w 188"/>
                <a:gd name="T19" fmla="*/ 0 h 1010"/>
                <a:gd name="T20" fmla="*/ 0 w 188"/>
                <a:gd name="T21" fmla="*/ 0 h 1010"/>
                <a:gd name="T22" fmla="*/ 0 w 188"/>
                <a:gd name="T23" fmla="*/ 0 h 1010"/>
                <a:gd name="T24" fmla="*/ 0 w 188"/>
                <a:gd name="T25" fmla="*/ 0 h 1010"/>
                <a:gd name="T26" fmla="*/ 0 w 188"/>
                <a:gd name="T27" fmla="*/ 0 h 1010"/>
                <a:gd name="T28" fmla="*/ 0 w 188"/>
                <a:gd name="T29" fmla="*/ 0 h 10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8"/>
                <a:gd name="T46" fmla="*/ 0 h 1010"/>
                <a:gd name="T47" fmla="*/ 188 w 188"/>
                <a:gd name="T48" fmla="*/ 1010 h 10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8" h="1010">
                  <a:moveTo>
                    <a:pt x="0" y="982"/>
                  </a:moveTo>
                  <a:lnTo>
                    <a:pt x="0" y="0"/>
                  </a:lnTo>
                  <a:lnTo>
                    <a:pt x="7" y="1"/>
                  </a:lnTo>
                  <a:lnTo>
                    <a:pt x="44" y="6"/>
                  </a:lnTo>
                  <a:lnTo>
                    <a:pt x="82" y="11"/>
                  </a:lnTo>
                  <a:lnTo>
                    <a:pt x="118" y="17"/>
                  </a:lnTo>
                  <a:lnTo>
                    <a:pt x="155" y="23"/>
                  </a:lnTo>
                  <a:lnTo>
                    <a:pt x="188" y="29"/>
                  </a:lnTo>
                  <a:lnTo>
                    <a:pt x="188" y="1010"/>
                  </a:lnTo>
                  <a:lnTo>
                    <a:pt x="155" y="1005"/>
                  </a:lnTo>
                  <a:lnTo>
                    <a:pt x="118" y="999"/>
                  </a:lnTo>
                  <a:lnTo>
                    <a:pt x="82" y="993"/>
                  </a:lnTo>
                  <a:lnTo>
                    <a:pt x="44" y="988"/>
                  </a:lnTo>
                  <a:lnTo>
                    <a:pt x="7" y="983"/>
                  </a:lnTo>
                  <a:lnTo>
                    <a:pt x="0" y="982"/>
                  </a:lnTo>
                  <a:close/>
                </a:path>
              </a:pathLst>
            </a:custGeom>
            <a:solidFill>
              <a:srgbClr val="0000FF"/>
            </a:solidFill>
            <a:ln w="9525">
              <a:noFill/>
              <a:round/>
              <a:headEnd/>
              <a:tailEnd/>
            </a:ln>
          </p:spPr>
          <p:txBody>
            <a:bodyPr/>
            <a:lstStyle/>
            <a:p>
              <a:endParaRPr lang="en-US" dirty="0"/>
            </a:p>
          </p:txBody>
        </p:sp>
        <p:sp>
          <p:nvSpPr>
            <p:cNvPr id="30743" name="Freeform 13"/>
            <p:cNvSpPr>
              <a:spLocks noEditPoints="1"/>
            </p:cNvSpPr>
            <p:nvPr/>
          </p:nvSpPr>
          <p:spPr bwMode="auto">
            <a:xfrm>
              <a:off x="918" y="1983"/>
              <a:ext cx="133" cy="154"/>
            </a:xfrm>
            <a:custGeom>
              <a:avLst/>
              <a:gdLst>
                <a:gd name="T0" fmla="*/ 0 w 663"/>
                <a:gd name="T1" fmla="*/ 0 h 770"/>
                <a:gd name="T2" fmla="*/ 0 w 663"/>
                <a:gd name="T3" fmla="*/ 0 h 770"/>
                <a:gd name="T4" fmla="*/ 0 w 663"/>
                <a:gd name="T5" fmla="*/ 0 h 770"/>
                <a:gd name="T6" fmla="*/ 0 w 663"/>
                <a:gd name="T7" fmla="*/ 0 h 770"/>
                <a:gd name="T8" fmla="*/ 0 w 663"/>
                <a:gd name="T9" fmla="*/ 0 h 770"/>
                <a:gd name="T10" fmla="*/ 0 w 663"/>
                <a:gd name="T11" fmla="*/ 0 h 770"/>
                <a:gd name="T12" fmla="*/ 0 w 663"/>
                <a:gd name="T13" fmla="*/ 0 h 770"/>
                <a:gd name="T14" fmla="*/ 0 w 663"/>
                <a:gd name="T15" fmla="*/ 0 h 770"/>
                <a:gd name="T16" fmla="*/ 0 w 663"/>
                <a:gd name="T17" fmla="*/ 0 h 770"/>
                <a:gd name="T18" fmla="*/ 0 w 663"/>
                <a:gd name="T19" fmla="*/ 0 h 770"/>
                <a:gd name="T20" fmla="*/ 0 w 663"/>
                <a:gd name="T21" fmla="*/ 0 h 770"/>
                <a:gd name="T22" fmla="*/ 0 w 663"/>
                <a:gd name="T23" fmla="*/ 0 h 770"/>
                <a:gd name="T24" fmla="*/ 0 w 663"/>
                <a:gd name="T25" fmla="*/ 0 h 770"/>
                <a:gd name="T26" fmla="*/ 0 w 663"/>
                <a:gd name="T27" fmla="*/ 0 h 770"/>
                <a:gd name="T28" fmla="*/ 0 w 663"/>
                <a:gd name="T29" fmla="*/ 0 h 770"/>
                <a:gd name="T30" fmla="*/ 0 w 663"/>
                <a:gd name="T31" fmla="*/ 0 h 770"/>
                <a:gd name="T32" fmla="*/ 0 w 663"/>
                <a:gd name="T33" fmla="*/ 0 h 770"/>
                <a:gd name="T34" fmla="*/ 0 w 663"/>
                <a:gd name="T35" fmla="*/ 0 h 770"/>
                <a:gd name="T36" fmla="*/ 0 w 663"/>
                <a:gd name="T37" fmla="*/ 0 h 770"/>
                <a:gd name="T38" fmla="*/ 0 w 663"/>
                <a:gd name="T39" fmla="*/ 0 h 770"/>
                <a:gd name="T40" fmla="*/ 0 w 663"/>
                <a:gd name="T41" fmla="*/ 0 h 770"/>
                <a:gd name="T42" fmla="*/ 0 w 663"/>
                <a:gd name="T43" fmla="*/ 0 h 770"/>
                <a:gd name="T44" fmla="*/ 0 w 663"/>
                <a:gd name="T45" fmla="*/ 0 h 770"/>
                <a:gd name="T46" fmla="*/ 0 w 663"/>
                <a:gd name="T47" fmla="*/ 0 h 770"/>
                <a:gd name="T48" fmla="*/ 0 w 663"/>
                <a:gd name="T49" fmla="*/ 0 h 770"/>
                <a:gd name="T50" fmla="*/ 0 w 663"/>
                <a:gd name="T51" fmla="*/ 0 h 770"/>
                <a:gd name="T52" fmla="*/ 0 w 663"/>
                <a:gd name="T53" fmla="*/ 0 h 770"/>
                <a:gd name="T54" fmla="*/ 0 w 663"/>
                <a:gd name="T55" fmla="*/ 0 h 770"/>
                <a:gd name="T56" fmla="*/ 0 w 663"/>
                <a:gd name="T57" fmla="*/ 0 h 770"/>
                <a:gd name="T58" fmla="*/ 0 w 663"/>
                <a:gd name="T59" fmla="*/ 0 h 770"/>
                <a:gd name="T60" fmla="*/ 0 w 663"/>
                <a:gd name="T61" fmla="*/ 0 h 770"/>
                <a:gd name="T62" fmla="*/ 0 w 663"/>
                <a:gd name="T63" fmla="*/ 0 h 770"/>
                <a:gd name="T64" fmla="*/ 0 w 663"/>
                <a:gd name="T65" fmla="*/ 0 h 770"/>
                <a:gd name="T66" fmla="*/ 0 w 663"/>
                <a:gd name="T67" fmla="*/ 0 h 770"/>
                <a:gd name="T68" fmla="*/ 0 w 663"/>
                <a:gd name="T69" fmla="*/ 0 h 770"/>
                <a:gd name="T70" fmla="*/ 0 w 663"/>
                <a:gd name="T71" fmla="*/ 0 h 770"/>
                <a:gd name="T72" fmla="*/ 0 w 663"/>
                <a:gd name="T73" fmla="*/ 0 h 770"/>
                <a:gd name="T74" fmla="*/ 0 w 663"/>
                <a:gd name="T75" fmla="*/ 0 h 770"/>
                <a:gd name="T76" fmla="*/ 0 w 663"/>
                <a:gd name="T77" fmla="*/ 0 h 770"/>
                <a:gd name="T78" fmla="*/ 0 w 663"/>
                <a:gd name="T79" fmla="*/ 0 h 770"/>
                <a:gd name="T80" fmla="*/ 0 w 663"/>
                <a:gd name="T81" fmla="*/ 0 h 770"/>
                <a:gd name="T82" fmla="*/ 0 w 663"/>
                <a:gd name="T83" fmla="*/ 0 h 770"/>
                <a:gd name="T84" fmla="*/ 0 w 663"/>
                <a:gd name="T85" fmla="*/ 0 h 770"/>
                <a:gd name="T86" fmla="*/ 0 w 663"/>
                <a:gd name="T87" fmla="*/ 0 h 770"/>
                <a:gd name="T88" fmla="*/ 0 w 663"/>
                <a:gd name="T89" fmla="*/ 0 h 770"/>
                <a:gd name="T90" fmla="*/ 0 w 663"/>
                <a:gd name="T91" fmla="*/ 0 h 770"/>
                <a:gd name="T92" fmla="*/ 0 w 663"/>
                <a:gd name="T93" fmla="*/ 0 h 77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663"/>
                <a:gd name="T142" fmla="*/ 0 h 770"/>
                <a:gd name="T143" fmla="*/ 663 w 663"/>
                <a:gd name="T144" fmla="*/ 770 h 77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663" h="770">
                  <a:moveTo>
                    <a:pt x="466" y="547"/>
                  </a:moveTo>
                  <a:lnTo>
                    <a:pt x="494" y="559"/>
                  </a:lnTo>
                  <a:lnTo>
                    <a:pt x="531" y="575"/>
                  </a:lnTo>
                  <a:lnTo>
                    <a:pt x="568" y="591"/>
                  </a:lnTo>
                  <a:lnTo>
                    <a:pt x="604" y="608"/>
                  </a:lnTo>
                  <a:lnTo>
                    <a:pt x="641" y="624"/>
                  </a:lnTo>
                  <a:lnTo>
                    <a:pt x="652" y="629"/>
                  </a:lnTo>
                  <a:lnTo>
                    <a:pt x="641" y="654"/>
                  </a:lnTo>
                  <a:lnTo>
                    <a:pt x="631" y="672"/>
                  </a:lnTo>
                  <a:lnTo>
                    <a:pt x="606" y="708"/>
                  </a:lnTo>
                  <a:lnTo>
                    <a:pt x="604" y="709"/>
                  </a:lnTo>
                  <a:lnTo>
                    <a:pt x="575" y="735"/>
                  </a:lnTo>
                  <a:lnTo>
                    <a:pt x="568" y="739"/>
                  </a:lnTo>
                  <a:lnTo>
                    <a:pt x="538" y="755"/>
                  </a:lnTo>
                  <a:lnTo>
                    <a:pt x="531" y="758"/>
                  </a:lnTo>
                  <a:lnTo>
                    <a:pt x="498" y="768"/>
                  </a:lnTo>
                  <a:lnTo>
                    <a:pt x="494" y="768"/>
                  </a:lnTo>
                  <a:lnTo>
                    <a:pt x="458" y="770"/>
                  </a:lnTo>
                  <a:lnTo>
                    <a:pt x="451" y="770"/>
                  </a:lnTo>
                  <a:lnTo>
                    <a:pt x="421" y="768"/>
                  </a:lnTo>
                  <a:lnTo>
                    <a:pt x="400" y="767"/>
                  </a:lnTo>
                  <a:lnTo>
                    <a:pt x="384" y="764"/>
                  </a:lnTo>
                  <a:lnTo>
                    <a:pt x="346" y="757"/>
                  </a:lnTo>
                  <a:lnTo>
                    <a:pt x="344" y="756"/>
                  </a:lnTo>
                  <a:lnTo>
                    <a:pt x="309" y="745"/>
                  </a:lnTo>
                  <a:lnTo>
                    <a:pt x="273" y="732"/>
                  </a:lnTo>
                  <a:lnTo>
                    <a:pt x="258" y="729"/>
                  </a:lnTo>
                  <a:lnTo>
                    <a:pt x="236" y="716"/>
                  </a:lnTo>
                  <a:lnTo>
                    <a:pt x="199" y="697"/>
                  </a:lnTo>
                  <a:lnTo>
                    <a:pt x="183" y="688"/>
                  </a:lnTo>
                  <a:lnTo>
                    <a:pt x="163" y="671"/>
                  </a:lnTo>
                  <a:lnTo>
                    <a:pt x="126" y="640"/>
                  </a:lnTo>
                  <a:lnTo>
                    <a:pt x="121" y="637"/>
                  </a:lnTo>
                  <a:lnTo>
                    <a:pt x="89" y="596"/>
                  </a:lnTo>
                  <a:lnTo>
                    <a:pt x="71" y="573"/>
                  </a:lnTo>
                  <a:lnTo>
                    <a:pt x="51" y="536"/>
                  </a:lnTo>
                  <a:lnTo>
                    <a:pt x="39" y="515"/>
                  </a:lnTo>
                  <a:lnTo>
                    <a:pt x="17" y="453"/>
                  </a:lnTo>
                  <a:lnTo>
                    <a:pt x="15" y="434"/>
                  </a:lnTo>
                  <a:lnTo>
                    <a:pt x="5" y="385"/>
                  </a:lnTo>
                  <a:lnTo>
                    <a:pt x="0" y="314"/>
                  </a:lnTo>
                  <a:lnTo>
                    <a:pt x="6" y="230"/>
                  </a:lnTo>
                  <a:lnTo>
                    <a:pt x="15" y="197"/>
                  </a:lnTo>
                  <a:lnTo>
                    <a:pt x="23" y="160"/>
                  </a:lnTo>
                  <a:lnTo>
                    <a:pt x="51" y="104"/>
                  </a:lnTo>
                  <a:lnTo>
                    <a:pt x="51" y="101"/>
                  </a:lnTo>
                  <a:lnTo>
                    <a:pt x="89" y="61"/>
                  </a:lnTo>
                  <a:lnTo>
                    <a:pt x="93" y="56"/>
                  </a:lnTo>
                  <a:lnTo>
                    <a:pt x="126" y="34"/>
                  </a:lnTo>
                  <a:lnTo>
                    <a:pt x="142" y="23"/>
                  </a:lnTo>
                  <a:lnTo>
                    <a:pt x="163" y="16"/>
                  </a:lnTo>
                  <a:lnTo>
                    <a:pt x="197" y="2"/>
                  </a:lnTo>
                  <a:lnTo>
                    <a:pt x="199" y="2"/>
                  </a:lnTo>
                  <a:lnTo>
                    <a:pt x="236" y="1"/>
                  </a:lnTo>
                  <a:lnTo>
                    <a:pt x="258" y="0"/>
                  </a:lnTo>
                  <a:lnTo>
                    <a:pt x="273" y="1"/>
                  </a:lnTo>
                  <a:lnTo>
                    <a:pt x="309" y="7"/>
                  </a:lnTo>
                  <a:lnTo>
                    <a:pt x="325" y="9"/>
                  </a:lnTo>
                  <a:lnTo>
                    <a:pt x="346" y="16"/>
                  </a:lnTo>
                  <a:lnTo>
                    <a:pt x="384" y="29"/>
                  </a:lnTo>
                  <a:lnTo>
                    <a:pt x="401" y="34"/>
                  </a:lnTo>
                  <a:lnTo>
                    <a:pt x="421" y="45"/>
                  </a:lnTo>
                  <a:lnTo>
                    <a:pt x="458" y="66"/>
                  </a:lnTo>
                  <a:lnTo>
                    <a:pt x="467" y="72"/>
                  </a:lnTo>
                  <a:lnTo>
                    <a:pt x="494" y="94"/>
                  </a:lnTo>
                  <a:lnTo>
                    <a:pt x="525" y="120"/>
                  </a:lnTo>
                  <a:lnTo>
                    <a:pt x="531" y="127"/>
                  </a:lnTo>
                  <a:lnTo>
                    <a:pt x="568" y="170"/>
                  </a:lnTo>
                  <a:lnTo>
                    <a:pt x="575" y="180"/>
                  </a:lnTo>
                  <a:lnTo>
                    <a:pt x="604" y="232"/>
                  </a:lnTo>
                  <a:lnTo>
                    <a:pt x="614" y="251"/>
                  </a:lnTo>
                  <a:lnTo>
                    <a:pt x="641" y="327"/>
                  </a:lnTo>
                  <a:lnTo>
                    <a:pt x="642" y="331"/>
                  </a:lnTo>
                  <a:lnTo>
                    <a:pt x="658" y="423"/>
                  </a:lnTo>
                  <a:lnTo>
                    <a:pt x="663" y="526"/>
                  </a:lnTo>
                  <a:lnTo>
                    <a:pt x="641" y="520"/>
                  </a:lnTo>
                  <a:lnTo>
                    <a:pt x="604" y="510"/>
                  </a:lnTo>
                  <a:lnTo>
                    <a:pt x="568" y="499"/>
                  </a:lnTo>
                  <a:lnTo>
                    <a:pt x="531" y="489"/>
                  </a:lnTo>
                  <a:lnTo>
                    <a:pt x="494" y="480"/>
                  </a:lnTo>
                  <a:lnTo>
                    <a:pt x="458" y="470"/>
                  </a:lnTo>
                  <a:lnTo>
                    <a:pt x="421" y="460"/>
                  </a:lnTo>
                  <a:lnTo>
                    <a:pt x="384" y="450"/>
                  </a:lnTo>
                  <a:lnTo>
                    <a:pt x="346" y="440"/>
                  </a:lnTo>
                  <a:lnTo>
                    <a:pt x="309" y="432"/>
                  </a:lnTo>
                  <a:lnTo>
                    <a:pt x="273" y="423"/>
                  </a:lnTo>
                  <a:lnTo>
                    <a:pt x="236" y="415"/>
                  </a:lnTo>
                  <a:lnTo>
                    <a:pt x="199" y="405"/>
                  </a:lnTo>
                  <a:lnTo>
                    <a:pt x="193" y="403"/>
                  </a:lnTo>
                  <a:lnTo>
                    <a:pt x="196" y="444"/>
                  </a:lnTo>
                  <a:lnTo>
                    <a:pt x="199" y="454"/>
                  </a:lnTo>
                  <a:lnTo>
                    <a:pt x="205" y="481"/>
                  </a:lnTo>
                  <a:lnTo>
                    <a:pt x="219" y="514"/>
                  </a:lnTo>
                  <a:lnTo>
                    <a:pt x="236" y="541"/>
                  </a:lnTo>
                  <a:lnTo>
                    <a:pt x="238" y="545"/>
                  </a:lnTo>
                  <a:lnTo>
                    <a:pt x="261" y="570"/>
                  </a:lnTo>
                  <a:lnTo>
                    <a:pt x="273" y="580"/>
                  </a:lnTo>
                  <a:lnTo>
                    <a:pt x="286" y="591"/>
                  </a:lnTo>
                  <a:lnTo>
                    <a:pt x="309" y="601"/>
                  </a:lnTo>
                  <a:lnTo>
                    <a:pt x="346" y="617"/>
                  </a:lnTo>
                  <a:lnTo>
                    <a:pt x="384" y="621"/>
                  </a:lnTo>
                  <a:lnTo>
                    <a:pt x="387" y="622"/>
                  </a:lnTo>
                  <a:lnTo>
                    <a:pt x="421" y="612"/>
                  </a:lnTo>
                  <a:lnTo>
                    <a:pt x="447" y="588"/>
                  </a:lnTo>
                  <a:lnTo>
                    <a:pt x="458" y="567"/>
                  </a:lnTo>
                  <a:lnTo>
                    <a:pt x="466" y="547"/>
                  </a:lnTo>
                  <a:close/>
                  <a:moveTo>
                    <a:pt x="477" y="359"/>
                  </a:moveTo>
                  <a:lnTo>
                    <a:pt x="473" y="320"/>
                  </a:lnTo>
                  <a:lnTo>
                    <a:pt x="465" y="284"/>
                  </a:lnTo>
                  <a:lnTo>
                    <a:pt x="458" y="265"/>
                  </a:lnTo>
                  <a:lnTo>
                    <a:pt x="451" y="252"/>
                  </a:lnTo>
                  <a:lnTo>
                    <a:pt x="434" y="224"/>
                  </a:lnTo>
                  <a:lnTo>
                    <a:pt x="421" y="207"/>
                  </a:lnTo>
                  <a:lnTo>
                    <a:pt x="413" y="200"/>
                  </a:lnTo>
                  <a:lnTo>
                    <a:pt x="390" y="180"/>
                  </a:lnTo>
                  <a:lnTo>
                    <a:pt x="384" y="176"/>
                  </a:lnTo>
                  <a:lnTo>
                    <a:pt x="346" y="159"/>
                  </a:lnTo>
                  <a:lnTo>
                    <a:pt x="336" y="156"/>
                  </a:lnTo>
                  <a:lnTo>
                    <a:pt x="309" y="154"/>
                  </a:lnTo>
                  <a:lnTo>
                    <a:pt x="280" y="154"/>
                  </a:lnTo>
                  <a:lnTo>
                    <a:pt x="273" y="157"/>
                  </a:lnTo>
                  <a:lnTo>
                    <a:pt x="257" y="162"/>
                  </a:lnTo>
                  <a:lnTo>
                    <a:pt x="236" y="176"/>
                  </a:lnTo>
                  <a:lnTo>
                    <a:pt x="235" y="176"/>
                  </a:lnTo>
                  <a:lnTo>
                    <a:pt x="218" y="197"/>
                  </a:lnTo>
                  <a:lnTo>
                    <a:pt x="205" y="222"/>
                  </a:lnTo>
                  <a:lnTo>
                    <a:pt x="199" y="250"/>
                  </a:lnTo>
                  <a:lnTo>
                    <a:pt x="198" y="252"/>
                  </a:lnTo>
                  <a:lnTo>
                    <a:pt x="196" y="288"/>
                  </a:lnTo>
                  <a:lnTo>
                    <a:pt x="199" y="289"/>
                  </a:lnTo>
                  <a:lnTo>
                    <a:pt x="236" y="299"/>
                  </a:lnTo>
                  <a:lnTo>
                    <a:pt x="273" y="308"/>
                  </a:lnTo>
                  <a:lnTo>
                    <a:pt x="309" y="316"/>
                  </a:lnTo>
                  <a:lnTo>
                    <a:pt x="346" y="325"/>
                  </a:lnTo>
                  <a:lnTo>
                    <a:pt x="384" y="335"/>
                  </a:lnTo>
                  <a:lnTo>
                    <a:pt x="421" y="345"/>
                  </a:lnTo>
                  <a:lnTo>
                    <a:pt x="458" y="354"/>
                  </a:lnTo>
                  <a:lnTo>
                    <a:pt x="477" y="359"/>
                  </a:lnTo>
                  <a:close/>
                </a:path>
              </a:pathLst>
            </a:custGeom>
            <a:solidFill>
              <a:srgbClr val="0000FF"/>
            </a:solidFill>
            <a:ln w="9525">
              <a:noFill/>
              <a:round/>
              <a:headEnd/>
              <a:tailEnd/>
            </a:ln>
          </p:spPr>
          <p:txBody>
            <a:bodyPr/>
            <a:lstStyle/>
            <a:p>
              <a:endParaRPr lang="en-US" dirty="0"/>
            </a:p>
          </p:txBody>
        </p:sp>
        <p:sp>
          <p:nvSpPr>
            <p:cNvPr id="30744" name="Freeform 14"/>
            <p:cNvSpPr>
              <a:spLocks/>
            </p:cNvSpPr>
            <p:nvPr/>
          </p:nvSpPr>
          <p:spPr bwMode="auto">
            <a:xfrm>
              <a:off x="1063" y="2010"/>
              <a:ext cx="148" cy="187"/>
            </a:xfrm>
            <a:custGeom>
              <a:avLst/>
              <a:gdLst>
                <a:gd name="T0" fmla="*/ 0 w 739"/>
                <a:gd name="T1" fmla="*/ 0 h 934"/>
                <a:gd name="T2" fmla="*/ 0 w 739"/>
                <a:gd name="T3" fmla="*/ 0 h 934"/>
                <a:gd name="T4" fmla="*/ 0 w 739"/>
                <a:gd name="T5" fmla="*/ 0 h 934"/>
                <a:gd name="T6" fmla="*/ 0 w 739"/>
                <a:gd name="T7" fmla="*/ 0 h 934"/>
                <a:gd name="T8" fmla="*/ 0 w 739"/>
                <a:gd name="T9" fmla="*/ 0 h 934"/>
                <a:gd name="T10" fmla="*/ 0 w 739"/>
                <a:gd name="T11" fmla="*/ 0 h 934"/>
                <a:gd name="T12" fmla="*/ 0 w 739"/>
                <a:gd name="T13" fmla="*/ 0 h 934"/>
                <a:gd name="T14" fmla="*/ 0 w 739"/>
                <a:gd name="T15" fmla="*/ 0 h 934"/>
                <a:gd name="T16" fmla="*/ 0 w 739"/>
                <a:gd name="T17" fmla="*/ 0 h 934"/>
                <a:gd name="T18" fmla="*/ 0 w 739"/>
                <a:gd name="T19" fmla="*/ 0 h 934"/>
                <a:gd name="T20" fmla="*/ 0 w 739"/>
                <a:gd name="T21" fmla="*/ 0 h 934"/>
                <a:gd name="T22" fmla="*/ 0 w 739"/>
                <a:gd name="T23" fmla="*/ 0 h 934"/>
                <a:gd name="T24" fmla="*/ 0 w 739"/>
                <a:gd name="T25" fmla="*/ 0 h 934"/>
                <a:gd name="T26" fmla="*/ 0 w 739"/>
                <a:gd name="T27" fmla="*/ 0 h 934"/>
                <a:gd name="T28" fmla="*/ 0 w 739"/>
                <a:gd name="T29" fmla="*/ 0 h 934"/>
                <a:gd name="T30" fmla="*/ 0 w 739"/>
                <a:gd name="T31" fmla="*/ 0 h 934"/>
                <a:gd name="T32" fmla="*/ 0 w 739"/>
                <a:gd name="T33" fmla="*/ 0 h 934"/>
                <a:gd name="T34" fmla="*/ 0 w 739"/>
                <a:gd name="T35" fmla="*/ 0 h 934"/>
                <a:gd name="T36" fmla="*/ 0 w 739"/>
                <a:gd name="T37" fmla="*/ 0 h 934"/>
                <a:gd name="T38" fmla="*/ 0 w 739"/>
                <a:gd name="T39" fmla="*/ 0 h 934"/>
                <a:gd name="T40" fmla="*/ 0 w 739"/>
                <a:gd name="T41" fmla="*/ 0 h 934"/>
                <a:gd name="T42" fmla="*/ 0 w 739"/>
                <a:gd name="T43" fmla="*/ 0 h 934"/>
                <a:gd name="T44" fmla="*/ 0 w 739"/>
                <a:gd name="T45" fmla="*/ 0 h 934"/>
                <a:gd name="T46" fmla="*/ 0 w 739"/>
                <a:gd name="T47" fmla="*/ 0 h 934"/>
                <a:gd name="T48" fmla="*/ 0 w 739"/>
                <a:gd name="T49" fmla="*/ 0 h 934"/>
                <a:gd name="T50" fmla="*/ 0 w 739"/>
                <a:gd name="T51" fmla="*/ 0 h 934"/>
                <a:gd name="T52" fmla="*/ 0 w 739"/>
                <a:gd name="T53" fmla="*/ 0 h 934"/>
                <a:gd name="T54" fmla="*/ 0 w 739"/>
                <a:gd name="T55" fmla="*/ 0 h 934"/>
                <a:gd name="T56" fmla="*/ 0 w 739"/>
                <a:gd name="T57" fmla="*/ 0 h 934"/>
                <a:gd name="T58" fmla="*/ 0 w 739"/>
                <a:gd name="T59" fmla="*/ 0 h 934"/>
                <a:gd name="T60" fmla="*/ 0 w 739"/>
                <a:gd name="T61" fmla="*/ 0 h 934"/>
                <a:gd name="T62" fmla="*/ 0 w 739"/>
                <a:gd name="T63" fmla="*/ 0 h 934"/>
                <a:gd name="T64" fmla="*/ 0 w 739"/>
                <a:gd name="T65" fmla="*/ 0 h 934"/>
                <a:gd name="T66" fmla="*/ 0 w 739"/>
                <a:gd name="T67" fmla="*/ 0 h 934"/>
                <a:gd name="T68" fmla="*/ 0 w 739"/>
                <a:gd name="T69" fmla="*/ 0 h 934"/>
                <a:gd name="T70" fmla="*/ 0 w 739"/>
                <a:gd name="T71" fmla="*/ 0 h 934"/>
                <a:gd name="T72" fmla="*/ 0 w 739"/>
                <a:gd name="T73" fmla="*/ 0 h 934"/>
                <a:gd name="T74" fmla="*/ 0 w 739"/>
                <a:gd name="T75" fmla="*/ 0 h 934"/>
                <a:gd name="T76" fmla="*/ 0 w 739"/>
                <a:gd name="T77" fmla="*/ 0 h 93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39"/>
                <a:gd name="T118" fmla="*/ 0 h 934"/>
                <a:gd name="T119" fmla="*/ 739 w 739"/>
                <a:gd name="T120" fmla="*/ 934 h 93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39" h="934">
                  <a:moveTo>
                    <a:pt x="0" y="707"/>
                  </a:moveTo>
                  <a:lnTo>
                    <a:pt x="28" y="678"/>
                  </a:lnTo>
                  <a:lnTo>
                    <a:pt x="65" y="636"/>
                  </a:lnTo>
                  <a:lnTo>
                    <a:pt x="102" y="594"/>
                  </a:lnTo>
                  <a:lnTo>
                    <a:pt x="139" y="551"/>
                  </a:lnTo>
                  <a:lnTo>
                    <a:pt x="175" y="510"/>
                  </a:lnTo>
                  <a:lnTo>
                    <a:pt x="212" y="468"/>
                  </a:lnTo>
                  <a:lnTo>
                    <a:pt x="249" y="426"/>
                  </a:lnTo>
                  <a:lnTo>
                    <a:pt x="256" y="419"/>
                  </a:lnTo>
                  <a:lnTo>
                    <a:pt x="249" y="406"/>
                  </a:lnTo>
                  <a:lnTo>
                    <a:pt x="212" y="343"/>
                  </a:lnTo>
                  <a:lnTo>
                    <a:pt x="175" y="280"/>
                  </a:lnTo>
                  <a:lnTo>
                    <a:pt x="139" y="217"/>
                  </a:lnTo>
                  <a:lnTo>
                    <a:pt x="102" y="154"/>
                  </a:lnTo>
                  <a:lnTo>
                    <a:pt x="65" y="91"/>
                  </a:lnTo>
                  <a:lnTo>
                    <a:pt x="28" y="28"/>
                  </a:lnTo>
                  <a:lnTo>
                    <a:pt x="11" y="0"/>
                  </a:lnTo>
                  <a:lnTo>
                    <a:pt x="28" y="5"/>
                  </a:lnTo>
                  <a:lnTo>
                    <a:pt x="65" y="16"/>
                  </a:lnTo>
                  <a:lnTo>
                    <a:pt x="102" y="27"/>
                  </a:lnTo>
                  <a:lnTo>
                    <a:pt x="139" y="38"/>
                  </a:lnTo>
                  <a:lnTo>
                    <a:pt x="175" y="49"/>
                  </a:lnTo>
                  <a:lnTo>
                    <a:pt x="212" y="60"/>
                  </a:lnTo>
                  <a:lnTo>
                    <a:pt x="239" y="68"/>
                  </a:lnTo>
                  <a:lnTo>
                    <a:pt x="249" y="85"/>
                  </a:lnTo>
                  <a:lnTo>
                    <a:pt x="287" y="154"/>
                  </a:lnTo>
                  <a:lnTo>
                    <a:pt x="323" y="222"/>
                  </a:lnTo>
                  <a:lnTo>
                    <a:pt x="360" y="291"/>
                  </a:lnTo>
                  <a:lnTo>
                    <a:pt x="365" y="303"/>
                  </a:lnTo>
                  <a:lnTo>
                    <a:pt x="397" y="266"/>
                  </a:lnTo>
                  <a:lnTo>
                    <a:pt x="434" y="224"/>
                  </a:lnTo>
                  <a:lnTo>
                    <a:pt x="470" y="181"/>
                  </a:lnTo>
                  <a:lnTo>
                    <a:pt x="497" y="147"/>
                  </a:lnTo>
                  <a:lnTo>
                    <a:pt x="507" y="151"/>
                  </a:lnTo>
                  <a:lnTo>
                    <a:pt x="544" y="163"/>
                  </a:lnTo>
                  <a:lnTo>
                    <a:pt x="582" y="174"/>
                  </a:lnTo>
                  <a:lnTo>
                    <a:pt x="618" y="187"/>
                  </a:lnTo>
                  <a:lnTo>
                    <a:pt x="655" y="198"/>
                  </a:lnTo>
                  <a:lnTo>
                    <a:pt x="692" y="209"/>
                  </a:lnTo>
                  <a:lnTo>
                    <a:pt x="717" y="217"/>
                  </a:lnTo>
                  <a:lnTo>
                    <a:pt x="692" y="246"/>
                  </a:lnTo>
                  <a:lnTo>
                    <a:pt x="655" y="286"/>
                  </a:lnTo>
                  <a:lnTo>
                    <a:pt x="618" y="327"/>
                  </a:lnTo>
                  <a:lnTo>
                    <a:pt x="582" y="367"/>
                  </a:lnTo>
                  <a:lnTo>
                    <a:pt x="544" y="408"/>
                  </a:lnTo>
                  <a:lnTo>
                    <a:pt x="507" y="447"/>
                  </a:lnTo>
                  <a:lnTo>
                    <a:pt x="478" y="479"/>
                  </a:lnTo>
                  <a:lnTo>
                    <a:pt x="507" y="529"/>
                  </a:lnTo>
                  <a:lnTo>
                    <a:pt x="544" y="594"/>
                  </a:lnTo>
                  <a:lnTo>
                    <a:pt x="582" y="658"/>
                  </a:lnTo>
                  <a:lnTo>
                    <a:pt x="618" y="723"/>
                  </a:lnTo>
                  <a:lnTo>
                    <a:pt x="655" y="787"/>
                  </a:lnTo>
                  <a:lnTo>
                    <a:pt x="692" y="851"/>
                  </a:lnTo>
                  <a:lnTo>
                    <a:pt x="728" y="916"/>
                  </a:lnTo>
                  <a:lnTo>
                    <a:pt x="739" y="934"/>
                  </a:lnTo>
                  <a:lnTo>
                    <a:pt x="728" y="932"/>
                  </a:lnTo>
                  <a:lnTo>
                    <a:pt x="692" y="920"/>
                  </a:lnTo>
                  <a:lnTo>
                    <a:pt x="655" y="908"/>
                  </a:lnTo>
                  <a:lnTo>
                    <a:pt x="618" y="897"/>
                  </a:lnTo>
                  <a:lnTo>
                    <a:pt x="582" y="885"/>
                  </a:lnTo>
                  <a:lnTo>
                    <a:pt x="544" y="874"/>
                  </a:lnTo>
                  <a:lnTo>
                    <a:pt x="509" y="862"/>
                  </a:lnTo>
                  <a:lnTo>
                    <a:pt x="507" y="858"/>
                  </a:lnTo>
                  <a:lnTo>
                    <a:pt x="470" y="791"/>
                  </a:lnTo>
                  <a:lnTo>
                    <a:pt x="434" y="723"/>
                  </a:lnTo>
                  <a:lnTo>
                    <a:pt x="397" y="654"/>
                  </a:lnTo>
                  <a:lnTo>
                    <a:pt x="365" y="598"/>
                  </a:lnTo>
                  <a:lnTo>
                    <a:pt x="360" y="605"/>
                  </a:lnTo>
                  <a:lnTo>
                    <a:pt x="323" y="651"/>
                  </a:lnTo>
                  <a:lnTo>
                    <a:pt x="287" y="694"/>
                  </a:lnTo>
                  <a:lnTo>
                    <a:pt x="249" y="739"/>
                  </a:lnTo>
                  <a:lnTo>
                    <a:pt x="219" y="772"/>
                  </a:lnTo>
                  <a:lnTo>
                    <a:pt x="212" y="771"/>
                  </a:lnTo>
                  <a:lnTo>
                    <a:pt x="175" y="760"/>
                  </a:lnTo>
                  <a:lnTo>
                    <a:pt x="139" y="749"/>
                  </a:lnTo>
                  <a:lnTo>
                    <a:pt x="102" y="738"/>
                  </a:lnTo>
                  <a:lnTo>
                    <a:pt x="65" y="727"/>
                  </a:lnTo>
                  <a:lnTo>
                    <a:pt x="28" y="716"/>
                  </a:lnTo>
                  <a:lnTo>
                    <a:pt x="0" y="707"/>
                  </a:lnTo>
                  <a:close/>
                </a:path>
              </a:pathLst>
            </a:custGeom>
            <a:solidFill>
              <a:srgbClr val="0000FF"/>
            </a:solidFill>
            <a:ln w="9525">
              <a:noFill/>
              <a:round/>
              <a:headEnd/>
              <a:tailEnd/>
            </a:ln>
          </p:spPr>
          <p:txBody>
            <a:bodyPr/>
            <a:lstStyle/>
            <a:p>
              <a:endParaRPr lang="en-US" dirty="0"/>
            </a:p>
          </p:txBody>
        </p:sp>
        <p:sp>
          <p:nvSpPr>
            <p:cNvPr id="30745" name="Freeform 15"/>
            <p:cNvSpPr>
              <a:spLocks noEditPoints="1"/>
            </p:cNvSpPr>
            <p:nvPr/>
          </p:nvSpPr>
          <p:spPr bwMode="auto">
            <a:xfrm>
              <a:off x="1233" y="2008"/>
              <a:ext cx="37" cy="207"/>
            </a:xfrm>
            <a:custGeom>
              <a:avLst/>
              <a:gdLst>
                <a:gd name="T0" fmla="*/ 0 w 187"/>
                <a:gd name="T1" fmla="*/ 0 h 1037"/>
                <a:gd name="T2" fmla="*/ 0 w 187"/>
                <a:gd name="T3" fmla="*/ 0 h 1037"/>
                <a:gd name="T4" fmla="*/ 0 w 187"/>
                <a:gd name="T5" fmla="*/ 0 h 1037"/>
                <a:gd name="T6" fmla="*/ 0 w 187"/>
                <a:gd name="T7" fmla="*/ 0 h 1037"/>
                <a:gd name="T8" fmla="*/ 0 w 187"/>
                <a:gd name="T9" fmla="*/ 0 h 1037"/>
                <a:gd name="T10" fmla="*/ 0 w 187"/>
                <a:gd name="T11" fmla="*/ 0 h 1037"/>
                <a:gd name="T12" fmla="*/ 0 w 187"/>
                <a:gd name="T13" fmla="*/ 0 h 1037"/>
                <a:gd name="T14" fmla="*/ 0 w 187"/>
                <a:gd name="T15" fmla="*/ 0 h 1037"/>
                <a:gd name="T16" fmla="*/ 0 w 187"/>
                <a:gd name="T17" fmla="*/ 0 h 1037"/>
                <a:gd name="T18" fmla="*/ 0 w 187"/>
                <a:gd name="T19" fmla="*/ 0 h 1037"/>
                <a:gd name="T20" fmla="*/ 0 w 187"/>
                <a:gd name="T21" fmla="*/ 0 h 1037"/>
                <a:gd name="T22" fmla="*/ 0 w 187"/>
                <a:gd name="T23" fmla="*/ 0 h 1037"/>
                <a:gd name="T24" fmla="*/ 0 w 187"/>
                <a:gd name="T25" fmla="*/ 0 h 1037"/>
                <a:gd name="T26" fmla="*/ 0 w 187"/>
                <a:gd name="T27" fmla="*/ 0 h 1037"/>
                <a:gd name="T28" fmla="*/ 0 w 187"/>
                <a:gd name="T29" fmla="*/ 0 h 1037"/>
                <a:gd name="T30" fmla="*/ 0 w 187"/>
                <a:gd name="T31" fmla="*/ 0 h 1037"/>
                <a:gd name="T32" fmla="*/ 0 w 187"/>
                <a:gd name="T33" fmla="*/ 0 h 1037"/>
                <a:gd name="T34" fmla="*/ 0 w 187"/>
                <a:gd name="T35" fmla="*/ 0 h 1037"/>
                <a:gd name="T36" fmla="*/ 0 w 187"/>
                <a:gd name="T37" fmla="*/ 0 h 1037"/>
                <a:gd name="T38" fmla="*/ 0 w 187"/>
                <a:gd name="T39" fmla="*/ 0 h 1037"/>
                <a:gd name="T40" fmla="*/ 0 w 187"/>
                <a:gd name="T41" fmla="*/ 0 h 1037"/>
                <a:gd name="T42" fmla="*/ 0 w 187"/>
                <a:gd name="T43" fmla="*/ 0 h 1037"/>
                <a:gd name="T44" fmla="*/ 0 w 187"/>
                <a:gd name="T45" fmla="*/ 0 h 1037"/>
                <a:gd name="T46" fmla="*/ 0 w 187"/>
                <a:gd name="T47" fmla="*/ 0 h 1037"/>
                <a:gd name="T48" fmla="*/ 0 w 187"/>
                <a:gd name="T49" fmla="*/ 0 h 1037"/>
                <a:gd name="T50" fmla="*/ 0 w 187"/>
                <a:gd name="T51" fmla="*/ 0 h 1037"/>
                <a:gd name="T52" fmla="*/ 0 w 187"/>
                <a:gd name="T53" fmla="*/ 0 h 1037"/>
                <a:gd name="T54" fmla="*/ 0 w 187"/>
                <a:gd name="T55" fmla="*/ 0 h 1037"/>
                <a:gd name="T56" fmla="*/ 0 w 187"/>
                <a:gd name="T57" fmla="*/ 0 h 1037"/>
                <a:gd name="T58" fmla="*/ 0 w 187"/>
                <a:gd name="T59" fmla="*/ 0 h 103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87"/>
                <a:gd name="T91" fmla="*/ 0 h 1037"/>
                <a:gd name="T92" fmla="*/ 187 w 187"/>
                <a:gd name="T93" fmla="*/ 1037 h 103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87" h="1037">
                  <a:moveTo>
                    <a:pt x="0" y="174"/>
                  </a:moveTo>
                  <a:lnTo>
                    <a:pt x="0" y="0"/>
                  </a:lnTo>
                  <a:lnTo>
                    <a:pt x="27" y="7"/>
                  </a:lnTo>
                  <a:lnTo>
                    <a:pt x="63" y="18"/>
                  </a:lnTo>
                  <a:lnTo>
                    <a:pt x="100" y="29"/>
                  </a:lnTo>
                  <a:lnTo>
                    <a:pt x="137" y="40"/>
                  </a:lnTo>
                  <a:lnTo>
                    <a:pt x="173" y="51"/>
                  </a:lnTo>
                  <a:lnTo>
                    <a:pt x="187" y="56"/>
                  </a:lnTo>
                  <a:lnTo>
                    <a:pt x="187" y="231"/>
                  </a:lnTo>
                  <a:lnTo>
                    <a:pt x="173" y="226"/>
                  </a:lnTo>
                  <a:lnTo>
                    <a:pt x="137" y="215"/>
                  </a:lnTo>
                  <a:lnTo>
                    <a:pt x="100" y="204"/>
                  </a:lnTo>
                  <a:lnTo>
                    <a:pt x="63" y="193"/>
                  </a:lnTo>
                  <a:lnTo>
                    <a:pt x="27" y="181"/>
                  </a:lnTo>
                  <a:lnTo>
                    <a:pt x="0" y="174"/>
                  </a:lnTo>
                  <a:close/>
                  <a:moveTo>
                    <a:pt x="0" y="981"/>
                  </a:moveTo>
                  <a:lnTo>
                    <a:pt x="0" y="270"/>
                  </a:lnTo>
                  <a:lnTo>
                    <a:pt x="27" y="278"/>
                  </a:lnTo>
                  <a:lnTo>
                    <a:pt x="63" y="290"/>
                  </a:lnTo>
                  <a:lnTo>
                    <a:pt x="100" y="301"/>
                  </a:lnTo>
                  <a:lnTo>
                    <a:pt x="137" y="312"/>
                  </a:lnTo>
                  <a:lnTo>
                    <a:pt x="173" y="323"/>
                  </a:lnTo>
                  <a:lnTo>
                    <a:pt x="187" y="326"/>
                  </a:lnTo>
                  <a:lnTo>
                    <a:pt x="187" y="1037"/>
                  </a:lnTo>
                  <a:lnTo>
                    <a:pt x="173" y="1033"/>
                  </a:lnTo>
                  <a:lnTo>
                    <a:pt x="137" y="1022"/>
                  </a:lnTo>
                  <a:lnTo>
                    <a:pt x="100" y="1011"/>
                  </a:lnTo>
                  <a:lnTo>
                    <a:pt x="63" y="1000"/>
                  </a:lnTo>
                  <a:lnTo>
                    <a:pt x="27" y="989"/>
                  </a:lnTo>
                  <a:lnTo>
                    <a:pt x="0" y="981"/>
                  </a:lnTo>
                  <a:close/>
                </a:path>
              </a:pathLst>
            </a:custGeom>
            <a:solidFill>
              <a:srgbClr val="0000FF"/>
            </a:solidFill>
            <a:ln w="9525">
              <a:noFill/>
              <a:round/>
              <a:headEnd/>
              <a:tailEnd/>
            </a:ln>
          </p:spPr>
          <p:txBody>
            <a:bodyPr/>
            <a:lstStyle/>
            <a:p>
              <a:endParaRPr lang="en-US" dirty="0"/>
            </a:p>
          </p:txBody>
        </p:sp>
        <p:sp>
          <p:nvSpPr>
            <p:cNvPr id="30746" name="Freeform 16"/>
            <p:cNvSpPr>
              <a:spLocks noEditPoints="1"/>
            </p:cNvSpPr>
            <p:nvPr/>
          </p:nvSpPr>
          <p:spPr bwMode="auto">
            <a:xfrm>
              <a:off x="1307" y="2030"/>
              <a:ext cx="139" cy="221"/>
            </a:xfrm>
            <a:custGeom>
              <a:avLst/>
              <a:gdLst>
                <a:gd name="T0" fmla="*/ 0 w 691"/>
                <a:gd name="T1" fmla="*/ 0 h 1109"/>
                <a:gd name="T2" fmla="*/ 0 w 691"/>
                <a:gd name="T3" fmla="*/ 0 h 1109"/>
                <a:gd name="T4" fmla="*/ 0 w 691"/>
                <a:gd name="T5" fmla="*/ 0 h 1109"/>
                <a:gd name="T6" fmla="*/ 0 w 691"/>
                <a:gd name="T7" fmla="*/ 0 h 1109"/>
                <a:gd name="T8" fmla="*/ 0 w 691"/>
                <a:gd name="T9" fmla="*/ 0 h 1109"/>
                <a:gd name="T10" fmla="*/ 0 w 691"/>
                <a:gd name="T11" fmla="*/ 0 h 1109"/>
                <a:gd name="T12" fmla="*/ 0 w 691"/>
                <a:gd name="T13" fmla="*/ 0 h 1109"/>
                <a:gd name="T14" fmla="*/ 0 w 691"/>
                <a:gd name="T15" fmla="*/ 0 h 1109"/>
                <a:gd name="T16" fmla="*/ 0 w 691"/>
                <a:gd name="T17" fmla="*/ 0 h 1109"/>
                <a:gd name="T18" fmla="*/ 0 w 691"/>
                <a:gd name="T19" fmla="*/ 0 h 1109"/>
                <a:gd name="T20" fmla="*/ 0 w 691"/>
                <a:gd name="T21" fmla="*/ 0 h 1109"/>
                <a:gd name="T22" fmla="*/ 0 w 691"/>
                <a:gd name="T23" fmla="*/ 0 h 1109"/>
                <a:gd name="T24" fmla="*/ 0 w 691"/>
                <a:gd name="T25" fmla="*/ 0 h 1109"/>
                <a:gd name="T26" fmla="*/ 0 w 691"/>
                <a:gd name="T27" fmla="*/ 0 h 1109"/>
                <a:gd name="T28" fmla="*/ 0 w 691"/>
                <a:gd name="T29" fmla="*/ 0 h 1109"/>
                <a:gd name="T30" fmla="*/ 0 w 691"/>
                <a:gd name="T31" fmla="*/ 0 h 1109"/>
                <a:gd name="T32" fmla="*/ 0 w 691"/>
                <a:gd name="T33" fmla="*/ 0 h 1109"/>
                <a:gd name="T34" fmla="*/ 0 w 691"/>
                <a:gd name="T35" fmla="*/ 0 h 1109"/>
                <a:gd name="T36" fmla="*/ 0 w 691"/>
                <a:gd name="T37" fmla="*/ 0 h 1109"/>
                <a:gd name="T38" fmla="*/ 0 w 691"/>
                <a:gd name="T39" fmla="*/ 0 h 1109"/>
                <a:gd name="T40" fmla="*/ 0 w 691"/>
                <a:gd name="T41" fmla="*/ 0 h 1109"/>
                <a:gd name="T42" fmla="*/ 0 w 691"/>
                <a:gd name="T43" fmla="*/ 0 h 1109"/>
                <a:gd name="T44" fmla="*/ 0 w 691"/>
                <a:gd name="T45" fmla="*/ 0 h 1109"/>
                <a:gd name="T46" fmla="*/ 0 w 691"/>
                <a:gd name="T47" fmla="*/ 0 h 1109"/>
                <a:gd name="T48" fmla="*/ 0 w 691"/>
                <a:gd name="T49" fmla="*/ 0 h 1109"/>
                <a:gd name="T50" fmla="*/ 0 w 691"/>
                <a:gd name="T51" fmla="*/ 0 h 1109"/>
                <a:gd name="T52" fmla="*/ 0 w 691"/>
                <a:gd name="T53" fmla="*/ 0 h 1109"/>
                <a:gd name="T54" fmla="*/ 0 w 691"/>
                <a:gd name="T55" fmla="*/ 0 h 1109"/>
                <a:gd name="T56" fmla="*/ 0 w 691"/>
                <a:gd name="T57" fmla="*/ 0 h 1109"/>
                <a:gd name="T58" fmla="*/ 0 w 691"/>
                <a:gd name="T59" fmla="*/ 0 h 1109"/>
                <a:gd name="T60" fmla="*/ 0 w 691"/>
                <a:gd name="T61" fmla="*/ 0 h 1109"/>
                <a:gd name="T62" fmla="*/ 0 w 691"/>
                <a:gd name="T63" fmla="*/ 0 h 1109"/>
                <a:gd name="T64" fmla="*/ 0 w 691"/>
                <a:gd name="T65" fmla="*/ 0 h 1109"/>
                <a:gd name="T66" fmla="*/ 0 w 691"/>
                <a:gd name="T67" fmla="*/ 0 h 1109"/>
                <a:gd name="T68" fmla="*/ 0 w 691"/>
                <a:gd name="T69" fmla="*/ 0 h 1109"/>
                <a:gd name="T70" fmla="*/ 0 w 691"/>
                <a:gd name="T71" fmla="*/ 0 h 1109"/>
                <a:gd name="T72" fmla="*/ 0 w 691"/>
                <a:gd name="T73" fmla="*/ 0 h 1109"/>
                <a:gd name="T74" fmla="*/ 0 w 691"/>
                <a:gd name="T75" fmla="*/ 0 h 1109"/>
                <a:gd name="T76" fmla="*/ 0 w 691"/>
                <a:gd name="T77" fmla="*/ 0 h 1109"/>
                <a:gd name="T78" fmla="*/ 0 w 691"/>
                <a:gd name="T79" fmla="*/ 0 h 1109"/>
                <a:gd name="T80" fmla="*/ 0 w 691"/>
                <a:gd name="T81" fmla="*/ 0 h 1109"/>
                <a:gd name="T82" fmla="*/ 0 w 691"/>
                <a:gd name="T83" fmla="*/ 0 h 1109"/>
                <a:gd name="T84" fmla="*/ 0 w 691"/>
                <a:gd name="T85" fmla="*/ 0 h 1109"/>
                <a:gd name="T86" fmla="*/ 0 w 691"/>
                <a:gd name="T87" fmla="*/ 0 h 1109"/>
                <a:gd name="T88" fmla="*/ 0 w 691"/>
                <a:gd name="T89" fmla="*/ 0 h 1109"/>
                <a:gd name="T90" fmla="*/ 0 w 691"/>
                <a:gd name="T91" fmla="*/ 0 h 1109"/>
                <a:gd name="T92" fmla="*/ 0 w 691"/>
                <a:gd name="T93" fmla="*/ 0 h 1109"/>
                <a:gd name="T94" fmla="*/ 0 w 691"/>
                <a:gd name="T95" fmla="*/ 0 h 1109"/>
                <a:gd name="T96" fmla="*/ 0 w 691"/>
                <a:gd name="T97" fmla="*/ 0 h 1109"/>
                <a:gd name="T98" fmla="*/ 0 w 691"/>
                <a:gd name="T99" fmla="*/ 0 h 1109"/>
                <a:gd name="T100" fmla="*/ 0 w 691"/>
                <a:gd name="T101" fmla="*/ 0 h 1109"/>
                <a:gd name="T102" fmla="*/ 0 w 691"/>
                <a:gd name="T103" fmla="*/ 0 h 1109"/>
                <a:gd name="T104" fmla="*/ 0 w 691"/>
                <a:gd name="T105" fmla="*/ 0 h 1109"/>
                <a:gd name="T106" fmla="*/ 0 w 691"/>
                <a:gd name="T107" fmla="*/ 0 h 1109"/>
                <a:gd name="T108" fmla="*/ 0 w 691"/>
                <a:gd name="T109" fmla="*/ 0 h 1109"/>
                <a:gd name="T110" fmla="*/ 0 w 691"/>
                <a:gd name="T111" fmla="*/ 0 h 1109"/>
                <a:gd name="T112" fmla="*/ 0 w 691"/>
                <a:gd name="T113" fmla="*/ 0 h 1109"/>
                <a:gd name="T114" fmla="*/ 0 w 691"/>
                <a:gd name="T115" fmla="*/ 0 h 1109"/>
                <a:gd name="T116" fmla="*/ 0 w 691"/>
                <a:gd name="T117" fmla="*/ 0 h 110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691"/>
                <a:gd name="T178" fmla="*/ 0 h 1109"/>
                <a:gd name="T179" fmla="*/ 691 w 691"/>
                <a:gd name="T180" fmla="*/ 1109 h 110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691" h="1109">
                  <a:moveTo>
                    <a:pt x="0" y="982"/>
                  </a:moveTo>
                  <a:lnTo>
                    <a:pt x="0" y="0"/>
                  </a:lnTo>
                  <a:lnTo>
                    <a:pt x="23" y="7"/>
                  </a:lnTo>
                  <a:lnTo>
                    <a:pt x="60" y="17"/>
                  </a:lnTo>
                  <a:lnTo>
                    <a:pt x="96" y="27"/>
                  </a:lnTo>
                  <a:lnTo>
                    <a:pt x="133" y="38"/>
                  </a:lnTo>
                  <a:lnTo>
                    <a:pt x="170" y="48"/>
                  </a:lnTo>
                  <a:lnTo>
                    <a:pt x="186" y="53"/>
                  </a:lnTo>
                  <a:lnTo>
                    <a:pt x="186" y="406"/>
                  </a:lnTo>
                  <a:lnTo>
                    <a:pt x="206" y="393"/>
                  </a:lnTo>
                  <a:lnTo>
                    <a:pt x="231" y="374"/>
                  </a:lnTo>
                  <a:lnTo>
                    <a:pt x="243" y="370"/>
                  </a:lnTo>
                  <a:lnTo>
                    <a:pt x="281" y="356"/>
                  </a:lnTo>
                  <a:lnTo>
                    <a:pt x="318" y="352"/>
                  </a:lnTo>
                  <a:lnTo>
                    <a:pt x="335" y="351"/>
                  </a:lnTo>
                  <a:lnTo>
                    <a:pt x="355" y="354"/>
                  </a:lnTo>
                  <a:lnTo>
                    <a:pt x="391" y="359"/>
                  </a:lnTo>
                  <a:lnTo>
                    <a:pt x="428" y="370"/>
                  </a:lnTo>
                  <a:lnTo>
                    <a:pt x="454" y="378"/>
                  </a:lnTo>
                  <a:lnTo>
                    <a:pt x="465" y="384"/>
                  </a:lnTo>
                  <a:lnTo>
                    <a:pt x="501" y="404"/>
                  </a:lnTo>
                  <a:lnTo>
                    <a:pt x="510" y="409"/>
                  </a:lnTo>
                  <a:lnTo>
                    <a:pt x="538" y="431"/>
                  </a:lnTo>
                  <a:lnTo>
                    <a:pt x="560" y="449"/>
                  </a:lnTo>
                  <a:lnTo>
                    <a:pt x="576" y="465"/>
                  </a:lnTo>
                  <a:lnTo>
                    <a:pt x="607" y="500"/>
                  </a:lnTo>
                  <a:lnTo>
                    <a:pt x="613" y="509"/>
                  </a:lnTo>
                  <a:lnTo>
                    <a:pt x="643" y="560"/>
                  </a:lnTo>
                  <a:lnTo>
                    <a:pt x="649" y="573"/>
                  </a:lnTo>
                  <a:lnTo>
                    <a:pt x="669" y="626"/>
                  </a:lnTo>
                  <a:lnTo>
                    <a:pt x="685" y="702"/>
                  </a:lnTo>
                  <a:lnTo>
                    <a:pt x="686" y="703"/>
                  </a:lnTo>
                  <a:lnTo>
                    <a:pt x="691" y="786"/>
                  </a:lnTo>
                  <a:lnTo>
                    <a:pt x="686" y="864"/>
                  </a:lnTo>
                  <a:lnTo>
                    <a:pt x="685" y="870"/>
                  </a:lnTo>
                  <a:lnTo>
                    <a:pt x="669" y="944"/>
                  </a:lnTo>
                  <a:lnTo>
                    <a:pt x="649" y="989"/>
                  </a:lnTo>
                  <a:lnTo>
                    <a:pt x="642" y="1004"/>
                  </a:lnTo>
                  <a:lnTo>
                    <a:pt x="613" y="1042"/>
                  </a:lnTo>
                  <a:lnTo>
                    <a:pt x="604" y="1051"/>
                  </a:lnTo>
                  <a:lnTo>
                    <a:pt x="576" y="1073"/>
                  </a:lnTo>
                  <a:lnTo>
                    <a:pt x="559" y="1084"/>
                  </a:lnTo>
                  <a:lnTo>
                    <a:pt x="538" y="1093"/>
                  </a:lnTo>
                  <a:lnTo>
                    <a:pt x="508" y="1105"/>
                  </a:lnTo>
                  <a:lnTo>
                    <a:pt x="501" y="1105"/>
                  </a:lnTo>
                  <a:lnTo>
                    <a:pt x="465" y="1109"/>
                  </a:lnTo>
                  <a:lnTo>
                    <a:pt x="454" y="1109"/>
                  </a:lnTo>
                  <a:lnTo>
                    <a:pt x="428" y="1106"/>
                  </a:lnTo>
                  <a:lnTo>
                    <a:pt x="395" y="1101"/>
                  </a:lnTo>
                  <a:lnTo>
                    <a:pt x="391" y="1100"/>
                  </a:lnTo>
                  <a:lnTo>
                    <a:pt x="355" y="1086"/>
                  </a:lnTo>
                  <a:lnTo>
                    <a:pt x="334" y="1080"/>
                  </a:lnTo>
                  <a:lnTo>
                    <a:pt x="318" y="1069"/>
                  </a:lnTo>
                  <a:lnTo>
                    <a:pt x="281" y="1046"/>
                  </a:lnTo>
                  <a:lnTo>
                    <a:pt x="275" y="1043"/>
                  </a:lnTo>
                  <a:lnTo>
                    <a:pt x="243" y="1013"/>
                  </a:lnTo>
                  <a:lnTo>
                    <a:pt x="219" y="991"/>
                  </a:lnTo>
                  <a:lnTo>
                    <a:pt x="206" y="973"/>
                  </a:lnTo>
                  <a:lnTo>
                    <a:pt x="172" y="927"/>
                  </a:lnTo>
                  <a:lnTo>
                    <a:pt x="172" y="1030"/>
                  </a:lnTo>
                  <a:lnTo>
                    <a:pt x="170" y="1030"/>
                  </a:lnTo>
                  <a:lnTo>
                    <a:pt x="133" y="1020"/>
                  </a:lnTo>
                  <a:lnTo>
                    <a:pt x="96" y="1009"/>
                  </a:lnTo>
                  <a:lnTo>
                    <a:pt x="60" y="999"/>
                  </a:lnTo>
                  <a:lnTo>
                    <a:pt x="23" y="989"/>
                  </a:lnTo>
                  <a:lnTo>
                    <a:pt x="0" y="982"/>
                  </a:lnTo>
                  <a:close/>
                  <a:moveTo>
                    <a:pt x="184" y="663"/>
                  </a:moveTo>
                  <a:lnTo>
                    <a:pt x="187" y="716"/>
                  </a:lnTo>
                  <a:lnTo>
                    <a:pt x="193" y="762"/>
                  </a:lnTo>
                  <a:lnTo>
                    <a:pt x="204" y="802"/>
                  </a:lnTo>
                  <a:lnTo>
                    <a:pt x="206" y="807"/>
                  </a:lnTo>
                  <a:lnTo>
                    <a:pt x="219" y="836"/>
                  </a:lnTo>
                  <a:lnTo>
                    <a:pt x="243" y="870"/>
                  </a:lnTo>
                  <a:lnTo>
                    <a:pt x="246" y="875"/>
                  </a:lnTo>
                  <a:lnTo>
                    <a:pt x="276" y="906"/>
                  </a:lnTo>
                  <a:lnTo>
                    <a:pt x="281" y="908"/>
                  </a:lnTo>
                  <a:lnTo>
                    <a:pt x="311" y="929"/>
                  </a:lnTo>
                  <a:lnTo>
                    <a:pt x="318" y="932"/>
                  </a:lnTo>
                  <a:lnTo>
                    <a:pt x="350" y="943"/>
                  </a:lnTo>
                  <a:lnTo>
                    <a:pt x="355" y="944"/>
                  </a:lnTo>
                  <a:lnTo>
                    <a:pt x="379" y="946"/>
                  </a:lnTo>
                  <a:lnTo>
                    <a:pt x="391" y="945"/>
                  </a:lnTo>
                  <a:lnTo>
                    <a:pt x="406" y="943"/>
                  </a:lnTo>
                  <a:lnTo>
                    <a:pt x="428" y="934"/>
                  </a:lnTo>
                  <a:lnTo>
                    <a:pt x="432" y="933"/>
                  </a:lnTo>
                  <a:lnTo>
                    <a:pt x="455" y="915"/>
                  </a:lnTo>
                  <a:lnTo>
                    <a:pt x="465" y="902"/>
                  </a:lnTo>
                  <a:lnTo>
                    <a:pt x="473" y="889"/>
                  </a:lnTo>
                  <a:lnTo>
                    <a:pt x="487" y="853"/>
                  </a:lnTo>
                  <a:lnTo>
                    <a:pt x="495" y="810"/>
                  </a:lnTo>
                  <a:lnTo>
                    <a:pt x="498" y="757"/>
                  </a:lnTo>
                  <a:lnTo>
                    <a:pt x="495" y="700"/>
                  </a:lnTo>
                  <a:lnTo>
                    <a:pt x="487" y="649"/>
                  </a:lnTo>
                  <a:lnTo>
                    <a:pt x="473" y="606"/>
                  </a:lnTo>
                  <a:lnTo>
                    <a:pt x="465" y="589"/>
                  </a:lnTo>
                  <a:lnTo>
                    <a:pt x="454" y="571"/>
                  </a:lnTo>
                  <a:lnTo>
                    <a:pt x="430" y="541"/>
                  </a:lnTo>
                  <a:lnTo>
                    <a:pt x="428" y="539"/>
                  </a:lnTo>
                  <a:lnTo>
                    <a:pt x="404" y="518"/>
                  </a:lnTo>
                  <a:lnTo>
                    <a:pt x="391" y="511"/>
                  </a:lnTo>
                  <a:lnTo>
                    <a:pt x="374" y="502"/>
                  </a:lnTo>
                  <a:lnTo>
                    <a:pt x="355" y="495"/>
                  </a:lnTo>
                  <a:lnTo>
                    <a:pt x="342" y="491"/>
                  </a:lnTo>
                  <a:lnTo>
                    <a:pt x="318" y="487"/>
                  </a:lnTo>
                  <a:lnTo>
                    <a:pt x="309" y="486"/>
                  </a:lnTo>
                  <a:lnTo>
                    <a:pt x="281" y="489"/>
                  </a:lnTo>
                  <a:lnTo>
                    <a:pt x="280" y="489"/>
                  </a:lnTo>
                  <a:lnTo>
                    <a:pt x="253" y="497"/>
                  </a:lnTo>
                  <a:lnTo>
                    <a:pt x="243" y="505"/>
                  </a:lnTo>
                  <a:lnTo>
                    <a:pt x="229" y="514"/>
                  </a:lnTo>
                  <a:lnTo>
                    <a:pt x="209" y="539"/>
                  </a:lnTo>
                  <a:lnTo>
                    <a:pt x="206" y="548"/>
                  </a:lnTo>
                  <a:lnTo>
                    <a:pt x="195" y="572"/>
                  </a:lnTo>
                  <a:lnTo>
                    <a:pt x="187" y="614"/>
                  </a:lnTo>
                  <a:lnTo>
                    <a:pt x="184" y="663"/>
                  </a:lnTo>
                  <a:close/>
                </a:path>
              </a:pathLst>
            </a:custGeom>
            <a:solidFill>
              <a:srgbClr val="0000FF"/>
            </a:solidFill>
            <a:ln w="9525">
              <a:noFill/>
              <a:round/>
              <a:headEnd/>
              <a:tailEnd/>
            </a:ln>
          </p:spPr>
          <p:txBody>
            <a:bodyPr/>
            <a:lstStyle/>
            <a:p>
              <a:endParaRPr lang="en-US" dirty="0"/>
            </a:p>
          </p:txBody>
        </p:sp>
        <p:sp>
          <p:nvSpPr>
            <p:cNvPr id="30747" name="Freeform 17"/>
            <p:cNvSpPr>
              <a:spLocks/>
            </p:cNvSpPr>
            <p:nvPr/>
          </p:nvSpPr>
          <p:spPr bwMode="auto">
            <a:xfrm>
              <a:off x="1475" y="2068"/>
              <a:ext cx="38" cy="201"/>
            </a:xfrm>
            <a:custGeom>
              <a:avLst/>
              <a:gdLst>
                <a:gd name="T0" fmla="*/ 0 w 188"/>
                <a:gd name="T1" fmla="*/ 0 h 1006"/>
                <a:gd name="T2" fmla="*/ 0 w 188"/>
                <a:gd name="T3" fmla="*/ 0 h 1006"/>
                <a:gd name="T4" fmla="*/ 0 w 188"/>
                <a:gd name="T5" fmla="*/ 0 h 1006"/>
                <a:gd name="T6" fmla="*/ 0 w 188"/>
                <a:gd name="T7" fmla="*/ 0 h 1006"/>
                <a:gd name="T8" fmla="*/ 0 w 188"/>
                <a:gd name="T9" fmla="*/ 0 h 1006"/>
                <a:gd name="T10" fmla="*/ 0 w 188"/>
                <a:gd name="T11" fmla="*/ 0 h 1006"/>
                <a:gd name="T12" fmla="*/ 0 w 188"/>
                <a:gd name="T13" fmla="*/ 0 h 1006"/>
                <a:gd name="T14" fmla="*/ 0 w 188"/>
                <a:gd name="T15" fmla="*/ 0 h 1006"/>
                <a:gd name="T16" fmla="*/ 0 w 188"/>
                <a:gd name="T17" fmla="*/ 0 h 1006"/>
                <a:gd name="T18" fmla="*/ 0 w 188"/>
                <a:gd name="T19" fmla="*/ 0 h 1006"/>
                <a:gd name="T20" fmla="*/ 0 w 188"/>
                <a:gd name="T21" fmla="*/ 0 h 1006"/>
                <a:gd name="T22" fmla="*/ 0 w 188"/>
                <a:gd name="T23" fmla="*/ 0 h 1006"/>
                <a:gd name="T24" fmla="*/ 0 w 188"/>
                <a:gd name="T25" fmla="*/ 0 h 1006"/>
                <a:gd name="T26" fmla="*/ 0 w 188"/>
                <a:gd name="T27" fmla="*/ 0 h 1006"/>
                <a:gd name="T28" fmla="*/ 0 w 188"/>
                <a:gd name="T29" fmla="*/ 0 h 100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8"/>
                <a:gd name="T46" fmla="*/ 0 h 1006"/>
                <a:gd name="T47" fmla="*/ 188 w 188"/>
                <a:gd name="T48" fmla="*/ 1006 h 100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8" h="1006">
                  <a:moveTo>
                    <a:pt x="0" y="982"/>
                  </a:moveTo>
                  <a:lnTo>
                    <a:pt x="0" y="0"/>
                  </a:lnTo>
                  <a:lnTo>
                    <a:pt x="31" y="5"/>
                  </a:lnTo>
                  <a:lnTo>
                    <a:pt x="68" y="10"/>
                  </a:lnTo>
                  <a:lnTo>
                    <a:pt x="104" y="15"/>
                  </a:lnTo>
                  <a:lnTo>
                    <a:pt x="141" y="19"/>
                  </a:lnTo>
                  <a:lnTo>
                    <a:pt x="178" y="24"/>
                  </a:lnTo>
                  <a:lnTo>
                    <a:pt x="188" y="26"/>
                  </a:lnTo>
                  <a:lnTo>
                    <a:pt x="188" y="1006"/>
                  </a:lnTo>
                  <a:lnTo>
                    <a:pt x="178" y="1006"/>
                  </a:lnTo>
                  <a:lnTo>
                    <a:pt x="141" y="1001"/>
                  </a:lnTo>
                  <a:lnTo>
                    <a:pt x="104" y="997"/>
                  </a:lnTo>
                  <a:lnTo>
                    <a:pt x="68" y="992"/>
                  </a:lnTo>
                  <a:lnTo>
                    <a:pt x="31" y="987"/>
                  </a:lnTo>
                  <a:lnTo>
                    <a:pt x="0" y="982"/>
                  </a:lnTo>
                  <a:close/>
                </a:path>
              </a:pathLst>
            </a:custGeom>
            <a:solidFill>
              <a:srgbClr val="0000FF"/>
            </a:solidFill>
            <a:ln w="9525">
              <a:noFill/>
              <a:round/>
              <a:headEnd/>
              <a:tailEnd/>
            </a:ln>
          </p:spPr>
          <p:txBody>
            <a:bodyPr/>
            <a:lstStyle/>
            <a:p>
              <a:endParaRPr lang="en-US" dirty="0"/>
            </a:p>
          </p:txBody>
        </p:sp>
        <p:sp>
          <p:nvSpPr>
            <p:cNvPr id="30748" name="Freeform 18"/>
            <p:cNvSpPr>
              <a:spLocks noEditPoints="1"/>
            </p:cNvSpPr>
            <p:nvPr/>
          </p:nvSpPr>
          <p:spPr bwMode="auto">
            <a:xfrm>
              <a:off x="1541" y="2130"/>
              <a:ext cx="132" cy="148"/>
            </a:xfrm>
            <a:custGeom>
              <a:avLst/>
              <a:gdLst>
                <a:gd name="T0" fmla="*/ 0 w 661"/>
                <a:gd name="T1" fmla="*/ 0 h 742"/>
                <a:gd name="T2" fmla="*/ 0 w 661"/>
                <a:gd name="T3" fmla="*/ 0 h 742"/>
                <a:gd name="T4" fmla="*/ 0 w 661"/>
                <a:gd name="T5" fmla="*/ 0 h 742"/>
                <a:gd name="T6" fmla="*/ 0 w 661"/>
                <a:gd name="T7" fmla="*/ 0 h 742"/>
                <a:gd name="T8" fmla="*/ 0 w 661"/>
                <a:gd name="T9" fmla="*/ 0 h 742"/>
                <a:gd name="T10" fmla="*/ 0 w 661"/>
                <a:gd name="T11" fmla="*/ 0 h 742"/>
                <a:gd name="T12" fmla="*/ 0 w 661"/>
                <a:gd name="T13" fmla="*/ 0 h 742"/>
                <a:gd name="T14" fmla="*/ 0 w 661"/>
                <a:gd name="T15" fmla="*/ 0 h 742"/>
                <a:gd name="T16" fmla="*/ 0 w 661"/>
                <a:gd name="T17" fmla="*/ 0 h 742"/>
                <a:gd name="T18" fmla="*/ 0 w 661"/>
                <a:gd name="T19" fmla="*/ 0 h 742"/>
                <a:gd name="T20" fmla="*/ 0 w 661"/>
                <a:gd name="T21" fmla="*/ 0 h 742"/>
                <a:gd name="T22" fmla="*/ 0 w 661"/>
                <a:gd name="T23" fmla="*/ 0 h 742"/>
                <a:gd name="T24" fmla="*/ 0 w 661"/>
                <a:gd name="T25" fmla="*/ 0 h 742"/>
                <a:gd name="T26" fmla="*/ 0 w 661"/>
                <a:gd name="T27" fmla="*/ 0 h 742"/>
                <a:gd name="T28" fmla="*/ 0 w 661"/>
                <a:gd name="T29" fmla="*/ 0 h 742"/>
                <a:gd name="T30" fmla="*/ 0 w 661"/>
                <a:gd name="T31" fmla="*/ 0 h 742"/>
                <a:gd name="T32" fmla="*/ 0 w 661"/>
                <a:gd name="T33" fmla="*/ 0 h 742"/>
                <a:gd name="T34" fmla="*/ 0 w 661"/>
                <a:gd name="T35" fmla="*/ 0 h 742"/>
                <a:gd name="T36" fmla="*/ 0 w 661"/>
                <a:gd name="T37" fmla="*/ 0 h 742"/>
                <a:gd name="T38" fmla="*/ 0 w 661"/>
                <a:gd name="T39" fmla="*/ 0 h 742"/>
                <a:gd name="T40" fmla="*/ 0 w 661"/>
                <a:gd name="T41" fmla="*/ 0 h 742"/>
                <a:gd name="T42" fmla="*/ 0 w 661"/>
                <a:gd name="T43" fmla="*/ 0 h 742"/>
                <a:gd name="T44" fmla="*/ 0 w 661"/>
                <a:gd name="T45" fmla="*/ 0 h 742"/>
                <a:gd name="T46" fmla="*/ 0 w 661"/>
                <a:gd name="T47" fmla="*/ 0 h 742"/>
                <a:gd name="T48" fmla="*/ 0 w 661"/>
                <a:gd name="T49" fmla="*/ 0 h 742"/>
                <a:gd name="T50" fmla="*/ 0 w 661"/>
                <a:gd name="T51" fmla="*/ 0 h 742"/>
                <a:gd name="T52" fmla="*/ 0 w 661"/>
                <a:gd name="T53" fmla="*/ 0 h 742"/>
                <a:gd name="T54" fmla="*/ 0 w 661"/>
                <a:gd name="T55" fmla="*/ 0 h 742"/>
                <a:gd name="T56" fmla="*/ 0 w 661"/>
                <a:gd name="T57" fmla="*/ 0 h 742"/>
                <a:gd name="T58" fmla="*/ 0 w 661"/>
                <a:gd name="T59" fmla="*/ 0 h 742"/>
                <a:gd name="T60" fmla="*/ 0 w 661"/>
                <a:gd name="T61" fmla="*/ 0 h 742"/>
                <a:gd name="T62" fmla="*/ 0 w 661"/>
                <a:gd name="T63" fmla="*/ 0 h 742"/>
                <a:gd name="T64" fmla="*/ 0 w 661"/>
                <a:gd name="T65" fmla="*/ 0 h 742"/>
                <a:gd name="T66" fmla="*/ 0 w 661"/>
                <a:gd name="T67" fmla="*/ 0 h 742"/>
                <a:gd name="T68" fmla="*/ 0 w 661"/>
                <a:gd name="T69" fmla="*/ 0 h 742"/>
                <a:gd name="T70" fmla="*/ 0 w 661"/>
                <a:gd name="T71" fmla="*/ 0 h 742"/>
                <a:gd name="T72" fmla="*/ 0 w 661"/>
                <a:gd name="T73" fmla="*/ 0 h 742"/>
                <a:gd name="T74" fmla="*/ 0 w 661"/>
                <a:gd name="T75" fmla="*/ 0 h 742"/>
                <a:gd name="T76" fmla="*/ 0 w 661"/>
                <a:gd name="T77" fmla="*/ 0 h 742"/>
                <a:gd name="T78" fmla="*/ 0 w 661"/>
                <a:gd name="T79" fmla="*/ 0 h 742"/>
                <a:gd name="T80" fmla="*/ 0 w 661"/>
                <a:gd name="T81" fmla="*/ 0 h 742"/>
                <a:gd name="T82" fmla="*/ 0 w 661"/>
                <a:gd name="T83" fmla="*/ 0 h 742"/>
                <a:gd name="T84" fmla="*/ 0 w 661"/>
                <a:gd name="T85" fmla="*/ 0 h 742"/>
                <a:gd name="T86" fmla="*/ 0 w 661"/>
                <a:gd name="T87" fmla="*/ 0 h 742"/>
                <a:gd name="T88" fmla="*/ 0 w 661"/>
                <a:gd name="T89" fmla="*/ 0 h 7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61"/>
                <a:gd name="T136" fmla="*/ 0 h 742"/>
                <a:gd name="T137" fmla="*/ 661 w 661"/>
                <a:gd name="T138" fmla="*/ 742 h 74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61" h="742">
                  <a:moveTo>
                    <a:pt x="464" y="497"/>
                  </a:moveTo>
                  <a:lnTo>
                    <a:pt x="478" y="498"/>
                  </a:lnTo>
                  <a:lnTo>
                    <a:pt x="515" y="502"/>
                  </a:lnTo>
                  <a:lnTo>
                    <a:pt x="552" y="505"/>
                  </a:lnTo>
                  <a:lnTo>
                    <a:pt x="589" y="509"/>
                  </a:lnTo>
                  <a:lnTo>
                    <a:pt x="627" y="512"/>
                  </a:lnTo>
                  <a:lnTo>
                    <a:pt x="651" y="513"/>
                  </a:lnTo>
                  <a:lnTo>
                    <a:pt x="630" y="563"/>
                  </a:lnTo>
                  <a:lnTo>
                    <a:pt x="627" y="572"/>
                  </a:lnTo>
                  <a:lnTo>
                    <a:pt x="604" y="609"/>
                  </a:lnTo>
                  <a:lnTo>
                    <a:pt x="589" y="628"/>
                  </a:lnTo>
                  <a:lnTo>
                    <a:pt x="573" y="648"/>
                  </a:lnTo>
                  <a:lnTo>
                    <a:pt x="552" y="667"/>
                  </a:lnTo>
                  <a:lnTo>
                    <a:pt x="537" y="680"/>
                  </a:lnTo>
                  <a:lnTo>
                    <a:pt x="515" y="694"/>
                  </a:lnTo>
                  <a:lnTo>
                    <a:pt x="496" y="707"/>
                  </a:lnTo>
                  <a:lnTo>
                    <a:pt x="478" y="714"/>
                  </a:lnTo>
                  <a:lnTo>
                    <a:pt x="449" y="725"/>
                  </a:lnTo>
                  <a:lnTo>
                    <a:pt x="442" y="728"/>
                  </a:lnTo>
                  <a:lnTo>
                    <a:pt x="405" y="736"/>
                  </a:lnTo>
                  <a:lnTo>
                    <a:pt x="399" y="737"/>
                  </a:lnTo>
                  <a:lnTo>
                    <a:pt x="368" y="740"/>
                  </a:lnTo>
                  <a:lnTo>
                    <a:pt x="343" y="742"/>
                  </a:lnTo>
                  <a:lnTo>
                    <a:pt x="332" y="741"/>
                  </a:lnTo>
                  <a:lnTo>
                    <a:pt x="294" y="737"/>
                  </a:lnTo>
                  <a:lnTo>
                    <a:pt x="257" y="734"/>
                  </a:lnTo>
                  <a:lnTo>
                    <a:pt x="256" y="734"/>
                  </a:lnTo>
                  <a:lnTo>
                    <a:pt x="220" y="724"/>
                  </a:lnTo>
                  <a:lnTo>
                    <a:pt x="184" y="712"/>
                  </a:lnTo>
                  <a:lnTo>
                    <a:pt x="181" y="712"/>
                  </a:lnTo>
                  <a:lnTo>
                    <a:pt x="147" y="688"/>
                  </a:lnTo>
                  <a:lnTo>
                    <a:pt x="120" y="670"/>
                  </a:lnTo>
                  <a:lnTo>
                    <a:pt x="110" y="659"/>
                  </a:lnTo>
                  <a:lnTo>
                    <a:pt x="73" y="618"/>
                  </a:lnTo>
                  <a:lnTo>
                    <a:pt x="70" y="615"/>
                  </a:lnTo>
                  <a:lnTo>
                    <a:pt x="39" y="561"/>
                  </a:lnTo>
                  <a:lnTo>
                    <a:pt x="37" y="553"/>
                  </a:lnTo>
                  <a:lnTo>
                    <a:pt x="17" y="501"/>
                  </a:lnTo>
                  <a:lnTo>
                    <a:pt x="4" y="435"/>
                  </a:lnTo>
                  <a:lnTo>
                    <a:pt x="0" y="364"/>
                  </a:lnTo>
                  <a:lnTo>
                    <a:pt x="5" y="281"/>
                  </a:lnTo>
                  <a:lnTo>
                    <a:pt x="22" y="208"/>
                  </a:lnTo>
                  <a:lnTo>
                    <a:pt x="37" y="178"/>
                  </a:lnTo>
                  <a:lnTo>
                    <a:pt x="51" y="145"/>
                  </a:lnTo>
                  <a:lnTo>
                    <a:pt x="73" y="116"/>
                  </a:lnTo>
                  <a:lnTo>
                    <a:pt x="90" y="93"/>
                  </a:lnTo>
                  <a:lnTo>
                    <a:pt x="110" y="78"/>
                  </a:lnTo>
                  <a:lnTo>
                    <a:pt x="139" y="52"/>
                  </a:lnTo>
                  <a:lnTo>
                    <a:pt x="147" y="49"/>
                  </a:lnTo>
                  <a:lnTo>
                    <a:pt x="184" y="29"/>
                  </a:lnTo>
                  <a:lnTo>
                    <a:pt x="195" y="23"/>
                  </a:lnTo>
                  <a:lnTo>
                    <a:pt x="220" y="17"/>
                  </a:lnTo>
                  <a:lnTo>
                    <a:pt x="256" y="5"/>
                  </a:lnTo>
                  <a:lnTo>
                    <a:pt x="257" y="5"/>
                  </a:lnTo>
                  <a:lnTo>
                    <a:pt x="294" y="2"/>
                  </a:lnTo>
                  <a:lnTo>
                    <a:pt x="324" y="0"/>
                  </a:lnTo>
                  <a:lnTo>
                    <a:pt x="332" y="0"/>
                  </a:lnTo>
                  <a:lnTo>
                    <a:pt x="368" y="3"/>
                  </a:lnTo>
                  <a:lnTo>
                    <a:pt x="399" y="5"/>
                  </a:lnTo>
                  <a:lnTo>
                    <a:pt x="405" y="6"/>
                  </a:lnTo>
                  <a:lnTo>
                    <a:pt x="442" y="16"/>
                  </a:lnTo>
                  <a:lnTo>
                    <a:pt x="465" y="22"/>
                  </a:lnTo>
                  <a:lnTo>
                    <a:pt x="478" y="28"/>
                  </a:lnTo>
                  <a:lnTo>
                    <a:pt x="515" y="46"/>
                  </a:lnTo>
                  <a:lnTo>
                    <a:pt x="522" y="50"/>
                  </a:lnTo>
                  <a:lnTo>
                    <a:pt x="552" y="75"/>
                  </a:lnTo>
                  <a:lnTo>
                    <a:pt x="573" y="93"/>
                  </a:lnTo>
                  <a:lnTo>
                    <a:pt x="589" y="114"/>
                  </a:lnTo>
                  <a:lnTo>
                    <a:pt x="613" y="148"/>
                  </a:lnTo>
                  <a:lnTo>
                    <a:pt x="627" y="180"/>
                  </a:lnTo>
                  <a:lnTo>
                    <a:pt x="641" y="218"/>
                  </a:lnTo>
                  <a:lnTo>
                    <a:pt x="657" y="304"/>
                  </a:lnTo>
                  <a:lnTo>
                    <a:pt x="661" y="405"/>
                  </a:lnTo>
                  <a:lnTo>
                    <a:pt x="627" y="410"/>
                  </a:lnTo>
                  <a:lnTo>
                    <a:pt x="589" y="413"/>
                  </a:lnTo>
                  <a:lnTo>
                    <a:pt x="552" y="416"/>
                  </a:lnTo>
                  <a:lnTo>
                    <a:pt x="515" y="418"/>
                  </a:lnTo>
                  <a:lnTo>
                    <a:pt x="478" y="421"/>
                  </a:lnTo>
                  <a:lnTo>
                    <a:pt x="442" y="423"/>
                  </a:lnTo>
                  <a:lnTo>
                    <a:pt x="405" y="424"/>
                  </a:lnTo>
                  <a:lnTo>
                    <a:pt x="368" y="426"/>
                  </a:lnTo>
                  <a:lnTo>
                    <a:pt x="332" y="426"/>
                  </a:lnTo>
                  <a:lnTo>
                    <a:pt x="294" y="426"/>
                  </a:lnTo>
                  <a:lnTo>
                    <a:pt x="257" y="426"/>
                  </a:lnTo>
                  <a:lnTo>
                    <a:pt x="220" y="426"/>
                  </a:lnTo>
                  <a:lnTo>
                    <a:pt x="191" y="424"/>
                  </a:lnTo>
                  <a:lnTo>
                    <a:pt x="195" y="464"/>
                  </a:lnTo>
                  <a:lnTo>
                    <a:pt x="203" y="499"/>
                  </a:lnTo>
                  <a:lnTo>
                    <a:pt x="217" y="530"/>
                  </a:lnTo>
                  <a:lnTo>
                    <a:pt x="220" y="534"/>
                  </a:lnTo>
                  <a:lnTo>
                    <a:pt x="236" y="556"/>
                  </a:lnTo>
                  <a:lnTo>
                    <a:pt x="257" y="574"/>
                  </a:lnTo>
                  <a:lnTo>
                    <a:pt x="259" y="575"/>
                  </a:lnTo>
                  <a:lnTo>
                    <a:pt x="285" y="590"/>
                  </a:lnTo>
                  <a:lnTo>
                    <a:pt x="294" y="593"/>
                  </a:lnTo>
                  <a:lnTo>
                    <a:pt x="332" y="600"/>
                  </a:lnTo>
                  <a:lnTo>
                    <a:pt x="345" y="602"/>
                  </a:lnTo>
                  <a:lnTo>
                    <a:pt x="368" y="599"/>
                  </a:lnTo>
                  <a:lnTo>
                    <a:pt x="385" y="596"/>
                  </a:lnTo>
                  <a:lnTo>
                    <a:pt x="405" y="585"/>
                  </a:lnTo>
                  <a:lnTo>
                    <a:pt x="418" y="577"/>
                  </a:lnTo>
                  <a:lnTo>
                    <a:pt x="442" y="548"/>
                  </a:lnTo>
                  <a:lnTo>
                    <a:pt x="445" y="543"/>
                  </a:lnTo>
                  <a:lnTo>
                    <a:pt x="464" y="497"/>
                  </a:lnTo>
                  <a:close/>
                  <a:moveTo>
                    <a:pt x="475" y="305"/>
                  </a:moveTo>
                  <a:lnTo>
                    <a:pt x="471" y="267"/>
                  </a:lnTo>
                  <a:lnTo>
                    <a:pt x="463" y="234"/>
                  </a:lnTo>
                  <a:lnTo>
                    <a:pt x="450" y="206"/>
                  </a:lnTo>
                  <a:lnTo>
                    <a:pt x="442" y="195"/>
                  </a:lnTo>
                  <a:lnTo>
                    <a:pt x="433" y="184"/>
                  </a:lnTo>
                  <a:lnTo>
                    <a:pt x="411" y="165"/>
                  </a:lnTo>
                  <a:lnTo>
                    <a:pt x="405" y="162"/>
                  </a:lnTo>
                  <a:lnTo>
                    <a:pt x="388" y="153"/>
                  </a:lnTo>
                  <a:lnTo>
                    <a:pt x="368" y="149"/>
                  </a:lnTo>
                  <a:lnTo>
                    <a:pt x="335" y="143"/>
                  </a:lnTo>
                  <a:lnTo>
                    <a:pt x="332" y="145"/>
                  </a:lnTo>
                  <a:lnTo>
                    <a:pt x="294" y="152"/>
                  </a:lnTo>
                  <a:lnTo>
                    <a:pt x="279" y="154"/>
                  </a:lnTo>
                  <a:lnTo>
                    <a:pt x="257" y="168"/>
                  </a:lnTo>
                  <a:lnTo>
                    <a:pt x="254" y="168"/>
                  </a:lnTo>
                  <a:lnTo>
                    <a:pt x="234" y="189"/>
                  </a:lnTo>
                  <a:lnTo>
                    <a:pt x="220" y="207"/>
                  </a:lnTo>
                  <a:lnTo>
                    <a:pt x="215" y="212"/>
                  </a:lnTo>
                  <a:lnTo>
                    <a:pt x="203" y="240"/>
                  </a:lnTo>
                  <a:lnTo>
                    <a:pt x="196" y="272"/>
                  </a:lnTo>
                  <a:lnTo>
                    <a:pt x="195" y="309"/>
                  </a:lnTo>
                  <a:lnTo>
                    <a:pt x="220" y="310"/>
                  </a:lnTo>
                  <a:lnTo>
                    <a:pt x="257" y="310"/>
                  </a:lnTo>
                  <a:lnTo>
                    <a:pt x="294" y="310"/>
                  </a:lnTo>
                  <a:lnTo>
                    <a:pt x="332" y="310"/>
                  </a:lnTo>
                  <a:lnTo>
                    <a:pt x="368" y="310"/>
                  </a:lnTo>
                  <a:lnTo>
                    <a:pt x="405" y="309"/>
                  </a:lnTo>
                  <a:lnTo>
                    <a:pt x="442" y="308"/>
                  </a:lnTo>
                  <a:lnTo>
                    <a:pt x="475" y="305"/>
                  </a:lnTo>
                  <a:close/>
                </a:path>
              </a:pathLst>
            </a:custGeom>
            <a:solidFill>
              <a:srgbClr val="0000FF"/>
            </a:solidFill>
            <a:ln w="9525">
              <a:noFill/>
              <a:round/>
              <a:headEnd/>
              <a:tailEnd/>
            </a:ln>
          </p:spPr>
          <p:txBody>
            <a:bodyPr/>
            <a:lstStyle/>
            <a:p>
              <a:endParaRPr lang="en-US" dirty="0"/>
            </a:p>
          </p:txBody>
        </p:sp>
        <p:sp>
          <p:nvSpPr>
            <p:cNvPr id="30749" name="Freeform 19"/>
            <p:cNvSpPr>
              <a:spLocks noEditPoints="1"/>
            </p:cNvSpPr>
            <p:nvPr/>
          </p:nvSpPr>
          <p:spPr bwMode="auto">
            <a:xfrm>
              <a:off x="611" y="2178"/>
              <a:ext cx="164" cy="211"/>
            </a:xfrm>
            <a:custGeom>
              <a:avLst/>
              <a:gdLst>
                <a:gd name="T0" fmla="*/ 0 w 820"/>
                <a:gd name="T1" fmla="*/ 0 h 1057"/>
                <a:gd name="T2" fmla="*/ 0 w 820"/>
                <a:gd name="T3" fmla="*/ 0 h 1057"/>
                <a:gd name="T4" fmla="*/ 0 w 820"/>
                <a:gd name="T5" fmla="*/ 0 h 1057"/>
                <a:gd name="T6" fmla="*/ 0 w 820"/>
                <a:gd name="T7" fmla="*/ 0 h 1057"/>
                <a:gd name="T8" fmla="*/ 0 w 820"/>
                <a:gd name="T9" fmla="*/ 0 h 1057"/>
                <a:gd name="T10" fmla="*/ 0 w 820"/>
                <a:gd name="T11" fmla="*/ 0 h 1057"/>
                <a:gd name="T12" fmla="*/ 0 w 820"/>
                <a:gd name="T13" fmla="*/ 0 h 1057"/>
                <a:gd name="T14" fmla="*/ 0 w 820"/>
                <a:gd name="T15" fmla="*/ 0 h 1057"/>
                <a:gd name="T16" fmla="*/ 0 w 820"/>
                <a:gd name="T17" fmla="*/ 0 h 1057"/>
                <a:gd name="T18" fmla="*/ 0 w 820"/>
                <a:gd name="T19" fmla="*/ 0 h 1057"/>
                <a:gd name="T20" fmla="*/ 0 w 820"/>
                <a:gd name="T21" fmla="*/ 0 h 1057"/>
                <a:gd name="T22" fmla="*/ 0 w 820"/>
                <a:gd name="T23" fmla="*/ 0 h 1057"/>
                <a:gd name="T24" fmla="*/ 0 w 820"/>
                <a:gd name="T25" fmla="*/ 0 h 1057"/>
                <a:gd name="T26" fmla="*/ 0 w 820"/>
                <a:gd name="T27" fmla="*/ 0 h 1057"/>
                <a:gd name="T28" fmla="*/ 0 w 820"/>
                <a:gd name="T29" fmla="*/ 0 h 1057"/>
                <a:gd name="T30" fmla="*/ 0 w 820"/>
                <a:gd name="T31" fmla="*/ 0 h 1057"/>
                <a:gd name="T32" fmla="*/ 0 w 820"/>
                <a:gd name="T33" fmla="*/ 0 h 1057"/>
                <a:gd name="T34" fmla="*/ 0 w 820"/>
                <a:gd name="T35" fmla="*/ 0 h 1057"/>
                <a:gd name="T36" fmla="*/ 0 w 820"/>
                <a:gd name="T37" fmla="*/ 0 h 1057"/>
                <a:gd name="T38" fmla="*/ 0 w 820"/>
                <a:gd name="T39" fmla="*/ 0 h 1057"/>
                <a:gd name="T40" fmla="*/ 0 w 820"/>
                <a:gd name="T41" fmla="*/ 0 h 1057"/>
                <a:gd name="T42" fmla="*/ 0 w 820"/>
                <a:gd name="T43" fmla="*/ 0 h 1057"/>
                <a:gd name="T44" fmla="*/ 0 w 820"/>
                <a:gd name="T45" fmla="*/ 0 h 1057"/>
                <a:gd name="T46" fmla="*/ 0 w 820"/>
                <a:gd name="T47" fmla="*/ 0 h 1057"/>
                <a:gd name="T48" fmla="*/ 0 w 820"/>
                <a:gd name="T49" fmla="*/ 0 h 1057"/>
                <a:gd name="T50" fmla="*/ 0 w 820"/>
                <a:gd name="T51" fmla="*/ 0 h 1057"/>
                <a:gd name="T52" fmla="*/ 0 w 820"/>
                <a:gd name="T53" fmla="*/ 0 h 1057"/>
                <a:gd name="T54" fmla="*/ 0 w 820"/>
                <a:gd name="T55" fmla="*/ 0 h 1057"/>
                <a:gd name="T56" fmla="*/ 0 w 820"/>
                <a:gd name="T57" fmla="*/ 0 h 1057"/>
                <a:gd name="T58" fmla="*/ 0 w 820"/>
                <a:gd name="T59" fmla="*/ 0 h 1057"/>
                <a:gd name="T60" fmla="*/ 0 w 820"/>
                <a:gd name="T61" fmla="*/ 0 h 1057"/>
                <a:gd name="T62" fmla="*/ 0 w 820"/>
                <a:gd name="T63" fmla="*/ 0 h 1057"/>
                <a:gd name="T64" fmla="*/ 0 w 820"/>
                <a:gd name="T65" fmla="*/ 0 h 1057"/>
                <a:gd name="T66" fmla="*/ 0 w 820"/>
                <a:gd name="T67" fmla="*/ 0 h 1057"/>
                <a:gd name="T68" fmla="*/ 0 w 820"/>
                <a:gd name="T69" fmla="*/ 0 h 1057"/>
                <a:gd name="T70" fmla="*/ 0 w 820"/>
                <a:gd name="T71" fmla="*/ 0 h 1057"/>
                <a:gd name="T72" fmla="*/ 0 w 820"/>
                <a:gd name="T73" fmla="*/ 0 h 1057"/>
                <a:gd name="T74" fmla="*/ 0 w 820"/>
                <a:gd name="T75" fmla="*/ 0 h 1057"/>
                <a:gd name="T76" fmla="*/ 0 w 820"/>
                <a:gd name="T77" fmla="*/ 0 h 1057"/>
                <a:gd name="T78" fmla="*/ 0 w 820"/>
                <a:gd name="T79" fmla="*/ 0 h 1057"/>
                <a:gd name="T80" fmla="*/ 0 w 820"/>
                <a:gd name="T81" fmla="*/ 0 h 1057"/>
                <a:gd name="T82" fmla="*/ 0 w 820"/>
                <a:gd name="T83" fmla="*/ 0 h 1057"/>
                <a:gd name="T84" fmla="*/ 0 w 820"/>
                <a:gd name="T85" fmla="*/ 0 h 1057"/>
                <a:gd name="T86" fmla="*/ 0 w 820"/>
                <a:gd name="T87" fmla="*/ 0 h 1057"/>
                <a:gd name="T88" fmla="*/ 0 w 820"/>
                <a:gd name="T89" fmla="*/ 0 h 1057"/>
                <a:gd name="T90" fmla="*/ 0 w 820"/>
                <a:gd name="T91" fmla="*/ 0 h 1057"/>
                <a:gd name="T92" fmla="*/ 0 w 820"/>
                <a:gd name="T93" fmla="*/ 0 h 1057"/>
                <a:gd name="T94" fmla="*/ 0 w 820"/>
                <a:gd name="T95" fmla="*/ 0 h 1057"/>
                <a:gd name="T96" fmla="*/ 0 w 820"/>
                <a:gd name="T97" fmla="*/ 0 h 1057"/>
                <a:gd name="T98" fmla="*/ 0 w 820"/>
                <a:gd name="T99" fmla="*/ 0 h 1057"/>
                <a:gd name="T100" fmla="*/ 0 w 820"/>
                <a:gd name="T101" fmla="*/ 0 h 105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20"/>
                <a:gd name="T154" fmla="*/ 0 h 1057"/>
                <a:gd name="T155" fmla="*/ 820 w 820"/>
                <a:gd name="T156" fmla="*/ 1057 h 105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20" h="1057">
                  <a:moveTo>
                    <a:pt x="0" y="73"/>
                  </a:moveTo>
                  <a:lnTo>
                    <a:pt x="1" y="73"/>
                  </a:lnTo>
                  <a:lnTo>
                    <a:pt x="38" y="64"/>
                  </a:lnTo>
                  <a:lnTo>
                    <a:pt x="76" y="56"/>
                  </a:lnTo>
                  <a:lnTo>
                    <a:pt x="113" y="48"/>
                  </a:lnTo>
                  <a:lnTo>
                    <a:pt x="150" y="41"/>
                  </a:lnTo>
                  <a:lnTo>
                    <a:pt x="186" y="35"/>
                  </a:lnTo>
                  <a:lnTo>
                    <a:pt x="223" y="29"/>
                  </a:lnTo>
                  <a:lnTo>
                    <a:pt x="260" y="22"/>
                  </a:lnTo>
                  <a:lnTo>
                    <a:pt x="296" y="17"/>
                  </a:lnTo>
                  <a:lnTo>
                    <a:pt x="333" y="13"/>
                  </a:lnTo>
                  <a:lnTo>
                    <a:pt x="370" y="9"/>
                  </a:lnTo>
                  <a:lnTo>
                    <a:pt x="392" y="6"/>
                  </a:lnTo>
                  <a:lnTo>
                    <a:pt x="408" y="5"/>
                  </a:lnTo>
                  <a:lnTo>
                    <a:pt x="444" y="3"/>
                  </a:lnTo>
                  <a:lnTo>
                    <a:pt x="481" y="1"/>
                  </a:lnTo>
                  <a:lnTo>
                    <a:pt x="493" y="0"/>
                  </a:lnTo>
                  <a:lnTo>
                    <a:pt x="518" y="1"/>
                  </a:lnTo>
                  <a:lnTo>
                    <a:pt x="555" y="3"/>
                  </a:lnTo>
                  <a:lnTo>
                    <a:pt x="564" y="4"/>
                  </a:lnTo>
                  <a:lnTo>
                    <a:pt x="591" y="10"/>
                  </a:lnTo>
                  <a:lnTo>
                    <a:pt x="618" y="16"/>
                  </a:lnTo>
                  <a:lnTo>
                    <a:pt x="628" y="21"/>
                  </a:lnTo>
                  <a:lnTo>
                    <a:pt x="665" y="41"/>
                  </a:lnTo>
                  <a:lnTo>
                    <a:pt x="666" y="42"/>
                  </a:lnTo>
                  <a:lnTo>
                    <a:pt x="703" y="73"/>
                  </a:lnTo>
                  <a:lnTo>
                    <a:pt x="709" y="78"/>
                  </a:lnTo>
                  <a:lnTo>
                    <a:pt x="739" y="119"/>
                  </a:lnTo>
                  <a:lnTo>
                    <a:pt x="742" y="124"/>
                  </a:lnTo>
                  <a:lnTo>
                    <a:pt x="765" y="178"/>
                  </a:lnTo>
                  <a:lnTo>
                    <a:pt x="772" y="240"/>
                  </a:lnTo>
                  <a:lnTo>
                    <a:pt x="763" y="306"/>
                  </a:lnTo>
                  <a:lnTo>
                    <a:pt x="739" y="359"/>
                  </a:lnTo>
                  <a:lnTo>
                    <a:pt x="736" y="366"/>
                  </a:lnTo>
                  <a:lnTo>
                    <a:pt x="703" y="404"/>
                  </a:lnTo>
                  <a:lnTo>
                    <a:pt x="692" y="416"/>
                  </a:lnTo>
                  <a:lnTo>
                    <a:pt x="665" y="434"/>
                  </a:lnTo>
                  <a:lnTo>
                    <a:pt x="634" y="453"/>
                  </a:lnTo>
                  <a:lnTo>
                    <a:pt x="665" y="463"/>
                  </a:lnTo>
                  <a:lnTo>
                    <a:pt x="676" y="468"/>
                  </a:lnTo>
                  <a:lnTo>
                    <a:pt x="703" y="481"/>
                  </a:lnTo>
                  <a:lnTo>
                    <a:pt x="714" y="488"/>
                  </a:lnTo>
                  <a:lnTo>
                    <a:pt x="739" y="507"/>
                  </a:lnTo>
                  <a:lnTo>
                    <a:pt x="746" y="512"/>
                  </a:lnTo>
                  <a:lnTo>
                    <a:pt x="772" y="542"/>
                  </a:lnTo>
                  <a:lnTo>
                    <a:pt x="776" y="548"/>
                  </a:lnTo>
                  <a:lnTo>
                    <a:pt x="793" y="576"/>
                  </a:lnTo>
                  <a:lnTo>
                    <a:pt x="808" y="612"/>
                  </a:lnTo>
                  <a:lnTo>
                    <a:pt x="813" y="629"/>
                  </a:lnTo>
                  <a:lnTo>
                    <a:pt x="816" y="651"/>
                  </a:lnTo>
                  <a:lnTo>
                    <a:pt x="820" y="691"/>
                  </a:lnTo>
                  <a:lnTo>
                    <a:pt x="813" y="756"/>
                  </a:lnTo>
                  <a:lnTo>
                    <a:pt x="812" y="758"/>
                  </a:lnTo>
                  <a:lnTo>
                    <a:pt x="790" y="821"/>
                  </a:lnTo>
                  <a:lnTo>
                    <a:pt x="776" y="842"/>
                  </a:lnTo>
                  <a:lnTo>
                    <a:pt x="753" y="878"/>
                  </a:lnTo>
                  <a:lnTo>
                    <a:pt x="739" y="890"/>
                  </a:lnTo>
                  <a:lnTo>
                    <a:pt x="705" y="922"/>
                  </a:lnTo>
                  <a:lnTo>
                    <a:pt x="703" y="923"/>
                  </a:lnTo>
                  <a:lnTo>
                    <a:pt x="665" y="942"/>
                  </a:lnTo>
                  <a:lnTo>
                    <a:pt x="644" y="953"/>
                  </a:lnTo>
                  <a:lnTo>
                    <a:pt x="628" y="957"/>
                  </a:lnTo>
                  <a:lnTo>
                    <a:pt x="591" y="966"/>
                  </a:lnTo>
                  <a:lnTo>
                    <a:pt x="572" y="971"/>
                  </a:lnTo>
                  <a:lnTo>
                    <a:pt x="555" y="971"/>
                  </a:lnTo>
                  <a:lnTo>
                    <a:pt x="518" y="975"/>
                  </a:lnTo>
                  <a:lnTo>
                    <a:pt x="481" y="979"/>
                  </a:lnTo>
                  <a:lnTo>
                    <a:pt x="444" y="982"/>
                  </a:lnTo>
                  <a:lnTo>
                    <a:pt x="408" y="987"/>
                  </a:lnTo>
                  <a:lnTo>
                    <a:pt x="370" y="992"/>
                  </a:lnTo>
                  <a:lnTo>
                    <a:pt x="333" y="996"/>
                  </a:lnTo>
                  <a:lnTo>
                    <a:pt x="296" y="1001"/>
                  </a:lnTo>
                  <a:lnTo>
                    <a:pt x="260" y="1006"/>
                  </a:lnTo>
                  <a:lnTo>
                    <a:pt x="223" y="1012"/>
                  </a:lnTo>
                  <a:lnTo>
                    <a:pt x="186" y="1018"/>
                  </a:lnTo>
                  <a:lnTo>
                    <a:pt x="150" y="1024"/>
                  </a:lnTo>
                  <a:lnTo>
                    <a:pt x="113" y="1031"/>
                  </a:lnTo>
                  <a:lnTo>
                    <a:pt x="76" y="1039"/>
                  </a:lnTo>
                  <a:lnTo>
                    <a:pt x="38" y="1047"/>
                  </a:lnTo>
                  <a:lnTo>
                    <a:pt x="1" y="1056"/>
                  </a:lnTo>
                  <a:lnTo>
                    <a:pt x="0" y="1057"/>
                  </a:lnTo>
                  <a:lnTo>
                    <a:pt x="0" y="73"/>
                  </a:lnTo>
                  <a:close/>
                  <a:moveTo>
                    <a:pt x="198" y="197"/>
                  </a:moveTo>
                  <a:lnTo>
                    <a:pt x="198" y="424"/>
                  </a:lnTo>
                  <a:lnTo>
                    <a:pt x="223" y="420"/>
                  </a:lnTo>
                  <a:lnTo>
                    <a:pt x="260" y="414"/>
                  </a:lnTo>
                  <a:lnTo>
                    <a:pt x="296" y="409"/>
                  </a:lnTo>
                  <a:lnTo>
                    <a:pt x="327" y="404"/>
                  </a:lnTo>
                  <a:lnTo>
                    <a:pt x="333" y="404"/>
                  </a:lnTo>
                  <a:lnTo>
                    <a:pt x="370" y="399"/>
                  </a:lnTo>
                  <a:lnTo>
                    <a:pt x="408" y="394"/>
                  </a:lnTo>
                  <a:lnTo>
                    <a:pt x="444" y="391"/>
                  </a:lnTo>
                  <a:lnTo>
                    <a:pt x="471" y="388"/>
                  </a:lnTo>
                  <a:lnTo>
                    <a:pt x="481" y="384"/>
                  </a:lnTo>
                  <a:lnTo>
                    <a:pt x="517" y="372"/>
                  </a:lnTo>
                  <a:lnTo>
                    <a:pt x="518" y="372"/>
                  </a:lnTo>
                  <a:lnTo>
                    <a:pt x="551" y="348"/>
                  </a:lnTo>
                  <a:lnTo>
                    <a:pt x="555" y="342"/>
                  </a:lnTo>
                  <a:lnTo>
                    <a:pt x="572" y="312"/>
                  </a:lnTo>
                  <a:lnTo>
                    <a:pt x="579" y="269"/>
                  </a:lnTo>
                  <a:lnTo>
                    <a:pt x="573" y="227"/>
                  </a:lnTo>
                  <a:lnTo>
                    <a:pt x="555" y="195"/>
                  </a:lnTo>
                  <a:lnTo>
                    <a:pt x="523" y="175"/>
                  </a:lnTo>
                  <a:lnTo>
                    <a:pt x="518" y="173"/>
                  </a:lnTo>
                  <a:lnTo>
                    <a:pt x="481" y="166"/>
                  </a:lnTo>
                  <a:lnTo>
                    <a:pt x="480" y="166"/>
                  </a:lnTo>
                  <a:lnTo>
                    <a:pt x="444" y="168"/>
                  </a:lnTo>
                  <a:lnTo>
                    <a:pt x="408" y="171"/>
                  </a:lnTo>
                  <a:lnTo>
                    <a:pt x="370" y="173"/>
                  </a:lnTo>
                  <a:lnTo>
                    <a:pt x="333" y="177"/>
                  </a:lnTo>
                  <a:lnTo>
                    <a:pt x="311" y="179"/>
                  </a:lnTo>
                  <a:lnTo>
                    <a:pt x="296" y="182"/>
                  </a:lnTo>
                  <a:lnTo>
                    <a:pt x="260" y="187"/>
                  </a:lnTo>
                  <a:lnTo>
                    <a:pt x="223" y="193"/>
                  </a:lnTo>
                  <a:lnTo>
                    <a:pt x="198" y="197"/>
                  </a:lnTo>
                  <a:close/>
                  <a:moveTo>
                    <a:pt x="198" y="587"/>
                  </a:moveTo>
                  <a:lnTo>
                    <a:pt x="198" y="851"/>
                  </a:lnTo>
                  <a:lnTo>
                    <a:pt x="223" y="846"/>
                  </a:lnTo>
                  <a:lnTo>
                    <a:pt x="260" y="840"/>
                  </a:lnTo>
                  <a:lnTo>
                    <a:pt x="296" y="835"/>
                  </a:lnTo>
                  <a:lnTo>
                    <a:pt x="333" y="830"/>
                  </a:lnTo>
                  <a:lnTo>
                    <a:pt x="370" y="826"/>
                  </a:lnTo>
                  <a:lnTo>
                    <a:pt x="381" y="826"/>
                  </a:lnTo>
                  <a:lnTo>
                    <a:pt x="408" y="823"/>
                  </a:lnTo>
                  <a:lnTo>
                    <a:pt x="444" y="818"/>
                  </a:lnTo>
                  <a:lnTo>
                    <a:pt x="468" y="817"/>
                  </a:lnTo>
                  <a:lnTo>
                    <a:pt x="481" y="814"/>
                  </a:lnTo>
                  <a:lnTo>
                    <a:pt x="517" y="809"/>
                  </a:lnTo>
                  <a:lnTo>
                    <a:pt x="518" y="808"/>
                  </a:lnTo>
                  <a:lnTo>
                    <a:pt x="555" y="793"/>
                  </a:lnTo>
                  <a:lnTo>
                    <a:pt x="556" y="792"/>
                  </a:lnTo>
                  <a:lnTo>
                    <a:pt x="588" y="766"/>
                  </a:lnTo>
                  <a:lnTo>
                    <a:pt x="591" y="760"/>
                  </a:lnTo>
                  <a:lnTo>
                    <a:pt x="608" y="728"/>
                  </a:lnTo>
                  <a:lnTo>
                    <a:pt x="616" y="682"/>
                  </a:lnTo>
                  <a:lnTo>
                    <a:pt x="610" y="641"/>
                  </a:lnTo>
                  <a:lnTo>
                    <a:pt x="594" y="607"/>
                  </a:lnTo>
                  <a:lnTo>
                    <a:pt x="591" y="603"/>
                  </a:lnTo>
                  <a:lnTo>
                    <a:pt x="568" y="581"/>
                  </a:lnTo>
                  <a:lnTo>
                    <a:pt x="555" y="575"/>
                  </a:lnTo>
                  <a:lnTo>
                    <a:pt x="533" y="565"/>
                  </a:lnTo>
                  <a:lnTo>
                    <a:pt x="518" y="564"/>
                  </a:lnTo>
                  <a:lnTo>
                    <a:pt x="481" y="560"/>
                  </a:lnTo>
                  <a:lnTo>
                    <a:pt x="469" y="559"/>
                  </a:lnTo>
                  <a:lnTo>
                    <a:pt x="444" y="559"/>
                  </a:lnTo>
                  <a:lnTo>
                    <a:pt x="408" y="561"/>
                  </a:lnTo>
                  <a:lnTo>
                    <a:pt x="370" y="565"/>
                  </a:lnTo>
                  <a:lnTo>
                    <a:pt x="358" y="565"/>
                  </a:lnTo>
                  <a:lnTo>
                    <a:pt x="333" y="567"/>
                  </a:lnTo>
                  <a:lnTo>
                    <a:pt x="296" y="572"/>
                  </a:lnTo>
                  <a:lnTo>
                    <a:pt x="260" y="577"/>
                  </a:lnTo>
                  <a:lnTo>
                    <a:pt x="223" y="583"/>
                  </a:lnTo>
                  <a:lnTo>
                    <a:pt x="198" y="587"/>
                  </a:lnTo>
                  <a:close/>
                </a:path>
              </a:pathLst>
            </a:custGeom>
            <a:solidFill>
              <a:srgbClr val="0000FF"/>
            </a:solidFill>
            <a:ln w="9525">
              <a:noFill/>
              <a:round/>
              <a:headEnd/>
              <a:tailEnd/>
            </a:ln>
          </p:spPr>
          <p:txBody>
            <a:bodyPr/>
            <a:lstStyle/>
            <a:p>
              <a:endParaRPr lang="en-US" dirty="0"/>
            </a:p>
          </p:txBody>
        </p:sp>
        <p:sp>
          <p:nvSpPr>
            <p:cNvPr id="30750" name="Freeform 20"/>
            <p:cNvSpPr>
              <a:spLocks/>
            </p:cNvSpPr>
            <p:nvPr/>
          </p:nvSpPr>
          <p:spPr bwMode="auto">
            <a:xfrm>
              <a:off x="808" y="2232"/>
              <a:ext cx="129" cy="162"/>
            </a:xfrm>
            <a:custGeom>
              <a:avLst/>
              <a:gdLst>
                <a:gd name="T0" fmla="*/ 0 w 645"/>
                <a:gd name="T1" fmla="*/ 0 h 809"/>
                <a:gd name="T2" fmla="*/ 0 w 645"/>
                <a:gd name="T3" fmla="*/ 0 h 809"/>
                <a:gd name="T4" fmla="*/ 0 w 645"/>
                <a:gd name="T5" fmla="*/ 0 h 809"/>
                <a:gd name="T6" fmla="*/ 0 w 645"/>
                <a:gd name="T7" fmla="*/ 0 h 809"/>
                <a:gd name="T8" fmla="*/ 0 w 645"/>
                <a:gd name="T9" fmla="*/ 0 h 809"/>
                <a:gd name="T10" fmla="*/ 0 w 645"/>
                <a:gd name="T11" fmla="*/ 0 h 809"/>
                <a:gd name="T12" fmla="*/ 0 w 645"/>
                <a:gd name="T13" fmla="*/ 0 h 809"/>
                <a:gd name="T14" fmla="*/ 0 w 645"/>
                <a:gd name="T15" fmla="*/ 0 h 809"/>
                <a:gd name="T16" fmla="*/ 0 w 645"/>
                <a:gd name="T17" fmla="*/ 0 h 809"/>
                <a:gd name="T18" fmla="*/ 0 w 645"/>
                <a:gd name="T19" fmla="*/ 0 h 809"/>
                <a:gd name="T20" fmla="*/ 0 w 645"/>
                <a:gd name="T21" fmla="*/ 0 h 809"/>
                <a:gd name="T22" fmla="*/ 0 w 645"/>
                <a:gd name="T23" fmla="*/ 0 h 809"/>
                <a:gd name="T24" fmla="*/ 0 w 645"/>
                <a:gd name="T25" fmla="*/ 0 h 809"/>
                <a:gd name="T26" fmla="*/ 0 w 645"/>
                <a:gd name="T27" fmla="*/ 0 h 809"/>
                <a:gd name="T28" fmla="*/ 0 w 645"/>
                <a:gd name="T29" fmla="*/ 0 h 809"/>
                <a:gd name="T30" fmla="*/ 0 w 645"/>
                <a:gd name="T31" fmla="*/ 0 h 809"/>
                <a:gd name="T32" fmla="*/ 0 w 645"/>
                <a:gd name="T33" fmla="*/ 0 h 809"/>
                <a:gd name="T34" fmla="*/ 0 w 645"/>
                <a:gd name="T35" fmla="*/ 0 h 809"/>
                <a:gd name="T36" fmla="*/ 0 w 645"/>
                <a:gd name="T37" fmla="*/ 0 h 809"/>
                <a:gd name="T38" fmla="*/ 0 w 645"/>
                <a:gd name="T39" fmla="*/ 0 h 809"/>
                <a:gd name="T40" fmla="*/ 0 w 645"/>
                <a:gd name="T41" fmla="*/ 0 h 809"/>
                <a:gd name="T42" fmla="*/ 0 w 645"/>
                <a:gd name="T43" fmla="*/ 0 h 809"/>
                <a:gd name="T44" fmla="*/ 0 w 645"/>
                <a:gd name="T45" fmla="*/ 0 h 809"/>
                <a:gd name="T46" fmla="*/ 0 w 645"/>
                <a:gd name="T47" fmla="*/ 0 h 809"/>
                <a:gd name="T48" fmla="*/ 0 w 645"/>
                <a:gd name="T49" fmla="*/ 0 h 809"/>
                <a:gd name="T50" fmla="*/ 0 w 645"/>
                <a:gd name="T51" fmla="*/ 0 h 809"/>
                <a:gd name="T52" fmla="*/ 0 w 645"/>
                <a:gd name="T53" fmla="*/ 0 h 809"/>
                <a:gd name="T54" fmla="*/ 0 w 645"/>
                <a:gd name="T55" fmla="*/ 0 h 809"/>
                <a:gd name="T56" fmla="*/ 0 w 645"/>
                <a:gd name="T57" fmla="*/ 0 h 809"/>
                <a:gd name="T58" fmla="*/ 0 w 645"/>
                <a:gd name="T59" fmla="*/ 0 h 809"/>
                <a:gd name="T60" fmla="*/ 0 w 645"/>
                <a:gd name="T61" fmla="*/ 0 h 809"/>
                <a:gd name="T62" fmla="*/ 0 w 645"/>
                <a:gd name="T63" fmla="*/ 0 h 809"/>
                <a:gd name="T64" fmla="*/ 0 w 645"/>
                <a:gd name="T65" fmla="*/ 0 h 80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45"/>
                <a:gd name="T100" fmla="*/ 0 h 809"/>
                <a:gd name="T101" fmla="*/ 645 w 645"/>
                <a:gd name="T102" fmla="*/ 809 h 80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45" h="809">
                  <a:moveTo>
                    <a:pt x="470" y="774"/>
                  </a:moveTo>
                  <a:lnTo>
                    <a:pt x="470" y="669"/>
                  </a:lnTo>
                  <a:lnTo>
                    <a:pt x="457" y="680"/>
                  </a:lnTo>
                  <a:lnTo>
                    <a:pt x="424" y="712"/>
                  </a:lnTo>
                  <a:lnTo>
                    <a:pt x="421" y="714"/>
                  </a:lnTo>
                  <a:lnTo>
                    <a:pt x="384" y="733"/>
                  </a:lnTo>
                  <a:lnTo>
                    <a:pt x="368" y="741"/>
                  </a:lnTo>
                  <a:lnTo>
                    <a:pt x="347" y="745"/>
                  </a:lnTo>
                  <a:lnTo>
                    <a:pt x="311" y="752"/>
                  </a:lnTo>
                  <a:lnTo>
                    <a:pt x="303" y="753"/>
                  </a:lnTo>
                  <a:lnTo>
                    <a:pt x="273" y="753"/>
                  </a:lnTo>
                  <a:lnTo>
                    <a:pt x="236" y="753"/>
                  </a:lnTo>
                  <a:lnTo>
                    <a:pt x="235" y="753"/>
                  </a:lnTo>
                  <a:lnTo>
                    <a:pt x="199" y="744"/>
                  </a:lnTo>
                  <a:lnTo>
                    <a:pt x="167" y="736"/>
                  </a:lnTo>
                  <a:lnTo>
                    <a:pt x="162" y="733"/>
                  </a:lnTo>
                  <a:lnTo>
                    <a:pt x="126" y="717"/>
                  </a:lnTo>
                  <a:lnTo>
                    <a:pt x="106" y="707"/>
                  </a:lnTo>
                  <a:lnTo>
                    <a:pt x="89" y="691"/>
                  </a:lnTo>
                  <a:lnTo>
                    <a:pt x="58" y="665"/>
                  </a:lnTo>
                  <a:lnTo>
                    <a:pt x="52" y="654"/>
                  </a:lnTo>
                  <a:lnTo>
                    <a:pt x="25" y="611"/>
                  </a:lnTo>
                  <a:lnTo>
                    <a:pt x="16" y="574"/>
                  </a:lnTo>
                  <a:lnTo>
                    <a:pt x="6" y="541"/>
                  </a:lnTo>
                  <a:lnTo>
                    <a:pt x="0" y="450"/>
                  </a:lnTo>
                  <a:lnTo>
                    <a:pt x="0" y="0"/>
                  </a:lnTo>
                  <a:lnTo>
                    <a:pt x="16" y="1"/>
                  </a:lnTo>
                  <a:lnTo>
                    <a:pt x="52" y="5"/>
                  </a:lnTo>
                  <a:lnTo>
                    <a:pt x="89" y="8"/>
                  </a:lnTo>
                  <a:lnTo>
                    <a:pt x="126" y="12"/>
                  </a:lnTo>
                  <a:lnTo>
                    <a:pt x="162" y="16"/>
                  </a:lnTo>
                  <a:lnTo>
                    <a:pt x="187" y="19"/>
                  </a:lnTo>
                  <a:lnTo>
                    <a:pt x="187" y="346"/>
                  </a:lnTo>
                  <a:lnTo>
                    <a:pt x="189" y="467"/>
                  </a:lnTo>
                  <a:lnTo>
                    <a:pt x="197" y="533"/>
                  </a:lnTo>
                  <a:lnTo>
                    <a:pt x="199" y="536"/>
                  </a:lnTo>
                  <a:lnTo>
                    <a:pt x="211" y="564"/>
                  </a:lnTo>
                  <a:lnTo>
                    <a:pt x="235" y="590"/>
                  </a:lnTo>
                  <a:lnTo>
                    <a:pt x="236" y="591"/>
                  </a:lnTo>
                  <a:lnTo>
                    <a:pt x="265" y="610"/>
                  </a:lnTo>
                  <a:lnTo>
                    <a:pt x="273" y="611"/>
                  </a:lnTo>
                  <a:lnTo>
                    <a:pt x="304" y="620"/>
                  </a:lnTo>
                  <a:lnTo>
                    <a:pt x="311" y="620"/>
                  </a:lnTo>
                  <a:lnTo>
                    <a:pt x="347" y="621"/>
                  </a:lnTo>
                  <a:lnTo>
                    <a:pt x="350" y="621"/>
                  </a:lnTo>
                  <a:lnTo>
                    <a:pt x="384" y="610"/>
                  </a:lnTo>
                  <a:lnTo>
                    <a:pt x="390" y="607"/>
                  </a:lnTo>
                  <a:lnTo>
                    <a:pt x="421" y="584"/>
                  </a:lnTo>
                  <a:lnTo>
                    <a:pt x="422" y="583"/>
                  </a:lnTo>
                  <a:lnTo>
                    <a:pt x="443" y="551"/>
                  </a:lnTo>
                  <a:lnTo>
                    <a:pt x="452" y="485"/>
                  </a:lnTo>
                  <a:lnTo>
                    <a:pt x="456" y="361"/>
                  </a:lnTo>
                  <a:lnTo>
                    <a:pt x="456" y="60"/>
                  </a:lnTo>
                  <a:lnTo>
                    <a:pt x="457" y="60"/>
                  </a:lnTo>
                  <a:lnTo>
                    <a:pt x="494" y="67"/>
                  </a:lnTo>
                  <a:lnTo>
                    <a:pt x="531" y="73"/>
                  </a:lnTo>
                  <a:lnTo>
                    <a:pt x="568" y="81"/>
                  </a:lnTo>
                  <a:lnTo>
                    <a:pt x="604" y="88"/>
                  </a:lnTo>
                  <a:lnTo>
                    <a:pt x="642" y="97"/>
                  </a:lnTo>
                  <a:lnTo>
                    <a:pt x="645" y="97"/>
                  </a:lnTo>
                  <a:lnTo>
                    <a:pt x="645" y="809"/>
                  </a:lnTo>
                  <a:lnTo>
                    <a:pt x="642" y="809"/>
                  </a:lnTo>
                  <a:lnTo>
                    <a:pt x="604" y="800"/>
                  </a:lnTo>
                  <a:lnTo>
                    <a:pt x="568" y="793"/>
                  </a:lnTo>
                  <a:lnTo>
                    <a:pt x="531" y="785"/>
                  </a:lnTo>
                  <a:lnTo>
                    <a:pt x="494" y="779"/>
                  </a:lnTo>
                  <a:lnTo>
                    <a:pt x="470" y="774"/>
                  </a:lnTo>
                  <a:close/>
                </a:path>
              </a:pathLst>
            </a:custGeom>
            <a:solidFill>
              <a:srgbClr val="0000FF"/>
            </a:solidFill>
            <a:ln w="9525">
              <a:noFill/>
              <a:round/>
              <a:headEnd/>
              <a:tailEnd/>
            </a:ln>
          </p:spPr>
          <p:txBody>
            <a:bodyPr/>
            <a:lstStyle/>
            <a:p>
              <a:endParaRPr lang="en-US" dirty="0"/>
            </a:p>
          </p:txBody>
        </p:sp>
        <p:sp>
          <p:nvSpPr>
            <p:cNvPr id="30751" name="Freeform 21"/>
            <p:cNvSpPr>
              <a:spLocks noEditPoints="1"/>
            </p:cNvSpPr>
            <p:nvPr/>
          </p:nvSpPr>
          <p:spPr bwMode="auto">
            <a:xfrm>
              <a:off x="967" y="2231"/>
              <a:ext cx="138" cy="208"/>
            </a:xfrm>
            <a:custGeom>
              <a:avLst/>
              <a:gdLst>
                <a:gd name="T0" fmla="*/ 0 w 692"/>
                <a:gd name="T1" fmla="*/ 0 h 1038"/>
                <a:gd name="T2" fmla="*/ 0 w 692"/>
                <a:gd name="T3" fmla="*/ 0 h 1038"/>
                <a:gd name="T4" fmla="*/ 0 w 692"/>
                <a:gd name="T5" fmla="*/ 0 h 1038"/>
                <a:gd name="T6" fmla="*/ 0 w 692"/>
                <a:gd name="T7" fmla="*/ 0 h 1038"/>
                <a:gd name="T8" fmla="*/ 0 w 692"/>
                <a:gd name="T9" fmla="*/ 0 h 1038"/>
                <a:gd name="T10" fmla="*/ 0 w 692"/>
                <a:gd name="T11" fmla="*/ 0 h 1038"/>
                <a:gd name="T12" fmla="*/ 0 w 692"/>
                <a:gd name="T13" fmla="*/ 0 h 1038"/>
                <a:gd name="T14" fmla="*/ 0 w 692"/>
                <a:gd name="T15" fmla="*/ 0 h 1038"/>
                <a:gd name="T16" fmla="*/ 0 w 692"/>
                <a:gd name="T17" fmla="*/ 0 h 1038"/>
                <a:gd name="T18" fmla="*/ 0 w 692"/>
                <a:gd name="T19" fmla="*/ 0 h 1038"/>
                <a:gd name="T20" fmla="*/ 0 w 692"/>
                <a:gd name="T21" fmla="*/ 0 h 1038"/>
                <a:gd name="T22" fmla="*/ 0 w 692"/>
                <a:gd name="T23" fmla="*/ 0 h 1038"/>
                <a:gd name="T24" fmla="*/ 0 w 692"/>
                <a:gd name="T25" fmla="*/ 0 h 1038"/>
                <a:gd name="T26" fmla="*/ 0 w 692"/>
                <a:gd name="T27" fmla="*/ 0 h 1038"/>
                <a:gd name="T28" fmla="*/ 0 w 692"/>
                <a:gd name="T29" fmla="*/ 0 h 1038"/>
                <a:gd name="T30" fmla="*/ 0 w 692"/>
                <a:gd name="T31" fmla="*/ 0 h 1038"/>
                <a:gd name="T32" fmla="*/ 0 w 692"/>
                <a:gd name="T33" fmla="*/ 0 h 1038"/>
                <a:gd name="T34" fmla="*/ 0 w 692"/>
                <a:gd name="T35" fmla="*/ 0 h 1038"/>
                <a:gd name="T36" fmla="*/ 0 w 692"/>
                <a:gd name="T37" fmla="*/ 0 h 1038"/>
                <a:gd name="T38" fmla="*/ 0 w 692"/>
                <a:gd name="T39" fmla="*/ 0 h 1038"/>
                <a:gd name="T40" fmla="*/ 0 w 692"/>
                <a:gd name="T41" fmla="*/ 0 h 1038"/>
                <a:gd name="T42" fmla="*/ 0 w 692"/>
                <a:gd name="T43" fmla="*/ 0 h 1038"/>
                <a:gd name="T44" fmla="*/ 0 w 692"/>
                <a:gd name="T45" fmla="*/ 0 h 1038"/>
                <a:gd name="T46" fmla="*/ 0 w 692"/>
                <a:gd name="T47" fmla="*/ 0 h 1038"/>
                <a:gd name="T48" fmla="*/ 0 w 692"/>
                <a:gd name="T49" fmla="*/ 0 h 1038"/>
                <a:gd name="T50" fmla="*/ 0 w 692"/>
                <a:gd name="T51" fmla="*/ 0 h 1038"/>
                <a:gd name="T52" fmla="*/ 0 w 692"/>
                <a:gd name="T53" fmla="*/ 0 h 1038"/>
                <a:gd name="T54" fmla="*/ 0 w 692"/>
                <a:gd name="T55" fmla="*/ 0 h 1038"/>
                <a:gd name="T56" fmla="*/ 0 w 692"/>
                <a:gd name="T57" fmla="*/ 0 h 1038"/>
                <a:gd name="T58" fmla="*/ 0 w 692"/>
                <a:gd name="T59" fmla="*/ 0 h 1038"/>
                <a:gd name="T60" fmla="*/ 0 w 692"/>
                <a:gd name="T61" fmla="*/ 0 h 1038"/>
                <a:gd name="T62" fmla="*/ 0 w 692"/>
                <a:gd name="T63" fmla="*/ 0 h 1038"/>
                <a:gd name="T64" fmla="*/ 0 w 692"/>
                <a:gd name="T65" fmla="*/ 0 h 1038"/>
                <a:gd name="T66" fmla="*/ 0 w 692"/>
                <a:gd name="T67" fmla="*/ 0 h 1038"/>
                <a:gd name="T68" fmla="*/ 0 w 692"/>
                <a:gd name="T69" fmla="*/ 0 h 1038"/>
                <a:gd name="T70" fmla="*/ 0 w 692"/>
                <a:gd name="T71" fmla="*/ 0 h 1038"/>
                <a:gd name="T72" fmla="*/ 0 w 692"/>
                <a:gd name="T73" fmla="*/ 0 h 1038"/>
                <a:gd name="T74" fmla="*/ 0 w 692"/>
                <a:gd name="T75" fmla="*/ 0 h 1038"/>
                <a:gd name="T76" fmla="*/ 0 w 692"/>
                <a:gd name="T77" fmla="*/ 0 h 1038"/>
                <a:gd name="T78" fmla="*/ 0 w 692"/>
                <a:gd name="T79" fmla="*/ 0 h 1038"/>
                <a:gd name="T80" fmla="*/ 0 w 692"/>
                <a:gd name="T81" fmla="*/ 0 h 1038"/>
                <a:gd name="T82" fmla="*/ 0 w 692"/>
                <a:gd name="T83" fmla="*/ 0 h 1038"/>
                <a:gd name="T84" fmla="*/ 0 w 692"/>
                <a:gd name="T85" fmla="*/ 0 h 1038"/>
                <a:gd name="T86" fmla="*/ 0 w 692"/>
                <a:gd name="T87" fmla="*/ 0 h 1038"/>
                <a:gd name="T88" fmla="*/ 0 w 692"/>
                <a:gd name="T89" fmla="*/ 0 h 1038"/>
                <a:gd name="T90" fmla="*/ 0 w 692"/>
                <a:gd name="T91" fmla="*/ 0 h 1038"/>
                <a:gd name="T92" fmla="*/ 0 w 692"/>
                <a:gd name="T93" fmla="*/ 0 h 1038"/>
                <a:gd name="T94" fmla="*/ 0 w 692"/>
                <a:gd name="T95" fmla="*/ 0 h 1038"/>
                <a:gd name="T96" fmla="*/ 0 w 692"/>
                <a:gd name="T97" fmla="*/ 0 h 1038"/>
                <a:gd name="T98" fmla="*/ 0 w 692"/>
                <a:gd name="T99" fmla="*/ 0 h 1038"/>
                <a:gd name="T100" fmla="*/ 0 w 692"/>
                <a:gd name="T101" fmla="*/ 0 h 1038"/>
                <a:gd name="T102" fmla="*/ 0 w 692"/>
                <a:gd name="T103" fmla="*/ 0 h 1038"/>
                <a:gd name="T104" fmla="*/ 0 w 692"/>
                <a:gd name="T105" fmla="*/ 0 h 1038"/>
                <a:gd name="T106" fmla="*/ 0 w 692"/>
                <a:gd name="T107" fmla="*/ 0 h 1038"/>
                <a:gd name="T108" fmla="*/ 0 w 692"/>
                <a:gd name="T109" fmla="*/ 0 h 1038"/>
                <a:gd name="T110" fmla="*/ 0 w 692"/>
                <a:gd name="T111" fmla="*/ 0 h 1038"/>
                <a:gd name="T112" fmla="*/ 0 w 692"/>
                <a:gd name="T113" fmla="*/ 0 h 103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692"/>
                <a:gd name="T172" fmla="*/ 0 h 1038"/>
                <a:gd name="T173" fmla="*/ 692 w 692"/>
                <a:gd name="T174" fmla="*/ 1038 h 103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692" h="1038">
                  <a:moveTo>
                    <a:pt x="692" y="1038"/>
                  </a:moveTo>
                  <a:lnTo>
                    <a:pt x="657" y="1029"/>
                  </a:lnTo>
                  <a:lnTo>
                    <a:pt x="621" y="1017"/>
                  </a:lnTo>
                  <a:lnTo>
                    <a:pt x="584" y="1006"/>
                  </a:lnTo>
                  <a:lnTo>
                    <a:pt x="547" y="995"/>
                  </a:lnTo>
                  <a:lnTo>
                    <a:pt x="518" y="986"/>
                  </a:lnTo>
                  <a:lnTo>
                    <a:pt x="518" y="882"/>
                  </a:lnTo>
                  <a:lnTo>
                    <a:pt x="510" y="890"/>
                  </a:lnTo>
                  <a:lnTo>
                    <a:pt x="474" y="919"/>
                  </a:lnTo>
                  <a:lnTo>
                    <a:pt x="471" y="922"/>
                  </a:lnTo>
                  <a:lnTo>
                    <a:pt x="437" y="936"/>
                  </a:lnTo>
                  <a:lnTo>
                    <a:pt x="415" y="944"/>
                  </a:lnTo>
                  <a:lnTo>
                    <a:pt x="399" y="945"/>
                  </a:lnTo>
                  <a:lnTo>
                    <a:pt x="362" y="948"/>
                  </a:lnTo>
                  <a:lnTo>
                    <a:pt x="355" y="949"/>
                  </a:lnTo>
                  <a:lnTo>
                    <a:pt x="326" y="944"/>
                  </a:lnTo>
                  <a:lnTo>
                    <a:pt x="296" y="939"/>
                  </a:lnTo>
                  <a:lnTo>
                    <a:pt x="289" y="936"/>
                  </a:lnTo>
                  <a:lnTo>
                    <a:pt x="252" y="923"/>
                  </a:lnTo>
                  <a:lnTo>
                    <a:pt x="238" y="917"/>
                  </a:lnTo>
                  <a:lnTo>
                    <a:pt x="216" y="903"/>
                  </a:lnTo>
                  <a:lnTo>
                    <a:pt x="183" y="885"/>
                  </a:lnTo>
                  <a:lnTo>
                    <a:pt x="179" y="881"/>
                  </a:lnTo>
                  <a:lnTo>
                    <a:pt x="142" y="848"/>
                  </a:lnTo>
                  <a:lnTo>
                    <a:pt x="132" y="841"/>
                  </a:lnTo>
                  <a:lnTo>
                    <a:pt x="104" y="806"/>
                  </a:lnTo>
                  <a:lnTo>
                    <a:pt x="87" y="787"/>
                  </a:lnTo>
                  <a:lnTo>
                    <a:pt x="67" y="754"/>
                  </a:lnTo>
                  <a:lnTo>
                    <a:pt x="48" y="723"/>
                  </a:lnTo>
                  <a:lnTo>
                    <a:pt x="31" y="675"/>
                  </a:lnTo>
                  <a:lnTo>
                    <a:pt x="21" y="653"/>
                  </a:lnTo>
                  <a:lnTo>
                    <a:pt x="5" y="574"/>
                  </a:lnTo>
                  <a:lnTo>
                    <a:pt x="0" y="490"/>
                  </a:lnTo>
                  <a:lnTo>
                    <a:pt x="5" y="406"/>
                  </a:lnTo>
                  <a:lnTo>
                    <a:pt x="21" y="335"/>
                  </a:lnTo>
                  <a:lnTo>
                    <a:pt x="31" y="314"/>
                  </a:lnTo>
                  <a:lnTo>
                    <a:pt x="47" y="277"/>
                  </a:lnTo>
                  <a:lnTo>
                    <a:pt x="67" y="254"/>
                  </a:lnTo>
                  <a:lnTo>
                    <a:pt x="85" y="234"/>
                  </a:lnTo>
                  <a:lnTo>
                    <a:pt x="104" y="221"/>
                  </a:lnTo>
                  <a:lnTo>
                    <a:pt x="130" y="205"/>
                  </a:lnTo>
                  <a:lnTo>
                    <a:pt x="142" y="201"/>
                  </a:lnTo>
                  <a:lnTo>
                    <a:pt x="179" y="189"/>
                  </a:lnTo>
                  <a:lnTo>
                    <a:pt x="181" y="189"/>
                  </a:lnTo>
                  <a:lnTo>
                    <a:pt x="216" y="186"/>
                  </a:lnTo>
                  <a:lnTo>
                    <a:pt x="236" y="185"/>
                  </a:lnTo>
                  <a:lnTo>
                    <a:pt x="252" y="188"/>
                  </a:lnTo>
                  <a:lnTo>
                    <a:pt x="289" y="195"/>
                  </a:lnTo>
                  <a:lnTo>
                    <a:pt x="299" y="196"/>
                  </a:lnTo>
                  <a:lnTo>
                    <a:pt x="326" y="206"/>
                  </a:lnTo>
                  <a:lnTo>
                    <a:pt x="356" y="218"/>
                  </a:lnTo>
                  <a:lnTo>
                    <a:pt x="362" y="222"/>
                  </a:lnTo>
                  <a:lnTo>
                    <a:pt x="399" y="245"/>
                  </a:lnTo>
                  <a:lnTo>
                    <a:pt x="409" y="253"/>
                  </a:lnTo>
                  <a:lnTo>
                    <a:pt x="437" y="276"/>
                  </a:lnTo>
                  <a:lnTo>
                    <a:pt x="459" y="297"/>
                  </a:lnTo>
                  <a:lnTo>
                    <a:pt x="474" y="314"/>
                  </a:lnTo>
                  <a:lnTo>
                    <a:pt x="504" y="353"/>
                  </a:lnTo>
                  <a:lnTo>
                    <a:pt x="504" y="0"/>
                  </a:lnTo>
                  <a:lnTo>
                    <a:pt x="510" y="1"/>
                  </a:lnTo>
                  <a:lnTo>
                    <a:pt x="547" y="12"/>
                  </a:lnTo>
                  <a:lnTo>
                    <a:pt x="584" y="23"/>
                  </a:lnTo>
                  <a:lnTo>
                    <a:pt x="621" y="34"/>
                  </a:lnTo>
                  <a:lnTo>
                    <a:pt x="657" y="45"/>
                  </a:lnTo>
                  <a:lnTo>
                    <a:pt x="692" y="56"/>
                  </a:lnTo>
                  <a:lnTo>
                    <a:pt x="692" y="1038"/>
                  </a:lnTo>
                  <a:close/>
                  <a:moveTo>
                    <a:pt x="192" y="525"/>
                  </a:moveTo>
                  <a:lnTo>
                    <a:pt x="194" y="578"/>
                  </a:lnTo>
                  <a:lnTo>
                    <a:pt x="200" y="625"/>
                  </a:lnTo>
                  <a:lnTo>
                    <a:pt x="216" y="674"/>
                  </a:lnTo>
                  <a:lnTo>
                    <a:pt x="223" y="698"/>
                  </a:lnTo>
                  <a:lnTo>
                    <a:pt x="247" y="736"/>
                  </a:lnTo>
                  <a:lnTo>
                    <a:pt x="252" y="741"/>
                  </a:lnTo>
                  <a:lnTo>
                    <a:pt x="277" y="768"/>
                  </a:lnTo>
                  <a:lnTo>
                    <a:pt x="289" y="776"/>
                  </a:lnTo>
                  <a:lnTo>
                    <a:pt x="311" y="790"/>
                  </a:lnTo>
                  <a:lnTo>
                    <a:pt x="326" y="797"/>
                  </a:lnTo>
                  <a:lnTo>
                    <a:pt x="349" y="806"/>
                  </a:lnTo>
                  <a:lnTo>
                    <a:pt x="362" y="809"/>
                  </a:lnTo>
                  <a:lnTo>
                    <a:pt x="381" y="811"/>
                  </a:lnTo>
                  <a:lnTo>
                    <a:pt x="399" y="810"/>
                  </a:lnTo>
                  <a:lnTo>
                    <a:pt x="409" y="809"/>
                  </a:lnTo>
                  <a:lnTo>
                    <a:pt x="436" y="800"/>
                  </a:lnTo>
                  <a:lnTo>
                    <a:pt x="437" y="800"/>
                  </a:lnTo>
                  <a:lnTo>
                    <a:pt x="460" y="782"/>
                  </a:lnTo>
                  <a:lnTo>
                    <a:pt x="474" y="765"/>
                  </a:lnTo>
                  <a:lnTo>
                    <a:pt x="480" y="756"/>
                  </a:lnTo>
                  <a:lnTo>
                    <a:pt x="495" y="723"/>
                  </a:lnTo>
                  <a:lnTo>
                    <a:pt x="502" y="680"/>
                  </a:lnTo>
                  <a:lnTo>
                    <a:pt x="506" y="630"/>
                  </a:lnTo>
                  <a:lnTo>
                    <a:pt x="502" y="572"/>
                  </a:lnTo>
                  <a:lnTo>
                    <a:pt x="495" y="522"/>
                  </a:lnTo>
                  <a:lnTo>
                    <a:pt x="480" y="477"/>
                  </a:lnTo>
                  <a:lnTo>
                    <a:pt x="474" y="463"/>
                  </a:lnTo>
                  <a:lnTo>
                    <a:pt x="462" y="441"/>
                  </a:lnTo>
                  <a:lnTo>
                    <a:pt x="438" y="410"/>
                  </a:lnTo>
                  <a:lnTo>
                    <a:pt x="437" y="409"/>
                  </a:lnTo>
                  <a:lnTo>
                    <a:pt x="410" y="385"/>
                  </a:lnTo>
                  <a:lnTo>
                    <a:pt x="399" y="378"/>
                  </a:lnTo>
                  <a:lnTo>
                    <a:pt x="381" y="367"/>
                  </a:lnTo>
                  <a:lnTo>
                    <a:pt x="362" y="361"/>
                  </a:lnTo>
                  <a:lnTo>
                    <a:pt x="348" y="355"/>
                  </a:lnTo>
                  <a:lnTo>
                    <a:pt x="326" y="350"/>
                  </a:lnTo>
                  <a:lnTo>
                    <a:pt x="316" y="348"/>
                  </a:lnTo>
                  <a:lnTo>
                    <a:pt x="289" y="351"/>
                  </a:lnTo>
                  <a:lnTo>
                    <a:pt x="287" y="351"/>
                  </a:lnTo>
                  <a:lnTo>
                    <a:pt x="260" y="361"/>
                  </a:lnTo>
                  <a:lnTo>
                    <a:pt x="252" y="367"/>
                  </a:lnTo>
                  <a:lnTo>
                    <a:pt x="236" y="378"/>
                  </a:lnTo>
                  <a:lnTo>
                    <a:pt x="217" y="402"/>
                  </a:lnTo>
                  <a:lnTo>
                    <a:pt x="216" y="406"/>
                  </a:lnTo>
                  <a:lnTo>
                    <a:pt x="202" y="434"/>
                  </a:lnTo>
                  <a:lnTo>
                    <a:pt x="195" y="475"/>
                  </a:lnTo>
                  <a:lnTo>
                    <a:pt x="192" y="525"/>
                  </a:lnTo>
                  <a:close/>
                </a:path>
              </a:pathLst>
            </a:custGeom>
            <a:solidFill>
              <a:srgbClr val="0000FF"/>
            </a:solidFill>
            <a:ln w="9525">
              <a:noFill/>
              <a:round/>
              <a:headEnd/>
              <a:tailEnd/>
            </a:ln>
          </p:spPr>
          <p:txBody>
            <a:bodyPr/>
            <a:lstStyle/>
            <a:p>
              <a:endParaRPr lang="en-US" dirty="0"/>
            </a:p>
          </p:txBody>
        </p:sp>
        <p:sp>
          <p:nvSpPr>
            <p:cNvPr id="30752" name="Freeform 22"/>
            <p:cNvSpPr>
              <a:spLocks noEditPoints="1"/>
            </p:cNvSpPr>
            <p:nvPr/>
          </p:nvSpPr>
          <p:spPr bwMode="auto">
            <a:xfrm>
              <a:off x="1133" y="2318"/>
              <a:ext cx="139" cy="215"/>
            </a:xfrm>
            <a:custGeom>
              <a:avLst/>
              <a:gdLst>
                <a:gd name="T0" fmla="*/ 0 w 691"/>
                <a:gd name="T1" fmla="*/ 0 h 1077"/>
                <a:gd name="T2" fmla="*/ 0 w 691"/>
                <a:gd name="T3" fmla="*/ 0 h 1077"/>
                <a:gd name="T4" fmla="*/ 0 w 691"/>
                <a:gd name="T5" fmla="*/ 0 h 1077"/>
                <a:gd name="T6" fmla="*/ 0 w 691"/>
                <a:gd name="T7" fmla="*/ 0 h 1077"/>
                <a:gd name="T8" fmla="*/ 0 w 691"/>
                <a:gd name="T9" fmla="*/ 0 h 1077"/>
                <a:gd name="T10" fmla="*/ 0 w 691"/>
                <a:gd name="T11" fmla="*/ 0 h 1077"/>
                <a:gd name="T12" fmla="*/ 0 w 691"/>
                <a:gd name="T13" fmla="*/ 0 h 1077"/>
                <a:gd name="T14" fmla="*/ 0 w 691"/>
                <a:gd name="T15" fmla="*/ 0 h 1077"/>
                <a:gd name="T16" fmla="*/ 0 w 691"/>
                <a:gd name="T17" fmla="*/ 0 h 1077"/>
                <a:gd name="T18" fmla="*/ 0 w 691"/>
                <a:gd name="T19" fmla="*/ 0 h 1077"/>
                <a:gd name="T20" fmla="*/ 0 w 691"/>
                <a:gd name="T21" fmla="*/ 0 h 1077"/>
                <a:gd name="T22" fmla="*/ 0 w 691"/>
                <a:gd name="T23" fmla="*/ 0 h 1077"/>
                <a:gd name="T24" fmla="*/ 0 w 691"/>
                <a:gd name="T25" fmla="*/ 0 h 1077"/>
                <a:gd name="T26" fmla="*/ 0 w 691"/>
                <a:gd name="T27" fmla="*/ 0 h 1077"/>
                <a:gd name="T28" fmla="*/ 0 w 691"/>
                <a:gd name="T29" fmla="*/ 0 h 1077"/>
                <a:gd name="T30" fmla="*/ 0 w 691"/>
                <a:gd name="T31" fmla="*/ 0 h 1077"/>
                <a:gd name="T32" fmla="*/ 0 w 691"/>
                <a:gd name="T33" fmla="*/ 0 h 1077"/>
                <a:gd name="T34" fmla="*/ 0 w 691"/>
                <a:gd name="T35" fmla="*/ 0 h 1077"/>
                <a:gd name="T36" fmla="*/ 0 w 691"/>
                <a:gd name="T37" fmla="*/ 0 h 1077"/>
                <a:gd name="T38" fmla="*/ 0 w 691"/>
                <a:gd name="T39" fmla="*/ 0 h 1077"/>
                <a:gd name="T40" fmla="*/ 0 w 691"/>
                <a:gd name="T41" fmla="*/ 0 h 1077"/>
                <a:gd name="T42" fmla="*/ 0 w 691"/>
                <a:gd name="T43" fmla="*/ 0 h 1077"/>
                <a:gd name="T44" fmla="*/ 0 w 691"/>
                <a:gd name="T45" fmla="*/ 0 h 1077"/>
                <a:gd name="T46" fmla="*/ 0 w 691"/>
                <a:gd name="T47" fmla="*/ 0 h 1077"/>
                <a:gd name="T48" fmla="*/ 0 w 691"/>
                <a:gd name="T49" fmla="*/ 0 h 1077"/>
                <a:gd name="T50" fmla="*/ 0 w 691"/>
                <a:gd name="T51" fmla="*/ 0 h 1077"/>
                <a:gd name="T52" fmla="*/ 0 w 691"/>
                <a:gd name="T53" fmla="*/ 0 h 1077"/>
                <a:gd name="T54" fmla="*/ 0 w 691"/>
                <a:gd name="T55" fmla="*/ 0 h 1077"/>
                <a:gd name="T56" fmla="*/ 0 w 691"/>
                <a:gd name="T57" fmla="*/ 0 h 1077"/>
                <a:gd name="T58" fmla="*/ 0 w 691"/>
                <a:gd name="T59" fmla="*/ 0 h 1077"/>
                <a:gd name="T60" fmla="*/ 0 w 691"/>
                <a:gd name="T61" fmla="*/ 0 h 1077"/>
                <a:gd name="T62" fmla="*/ 0 w 691"/>
                <a:gd name="T63" fmla="*/ 0 h 1077"/>
                <a:gd name="T64" fmla="*/ 0 w 691"/>
                <a:gd name="T65" fmla="*/ 0 h 1077"/>
                <a:gd name="T66" fmla="*/ 0 w 691"/>
                <a:gd name="T67" fmla="*/ 0 h 1077"/>
                <a:gd name="T68" fmla="*/ 0 w 691"/>
                <a:gd name="T69" fmla="*/ 0 h 1077"/>
                <a:gd name="T70" fmla="*/ 0 w 691"/>
                <a:gd name="T71" fmla="*/ 0 h 1077"/>
                <a:gd name="T72" fmla="*/ 0 w 691"/>
                <a:gd name="T73" fmla="*/ 0 h 1077"/>
                <a:gd name="T74" fmla="*/ 0 w 691"/>
                <a:gd name="T75" fmla="*/ 0 h 1077"/>
                <a:gd name="T76" fmla="*/ 0 w 691"/>
                <a:gd name="T77" fmla="*/ 0 h 1077"/>
                <a:gd name="T78" fmla="*/ 0 w 691"/>
                <a:gd name="T79" fmla="*/ 0 h 1077"/>
                <a:gd name="T80" fmla="*/ 0 w 691"/>
                <a:gd name="T81" fmla="*/ 0 h 1077"/>
                <a:gd name="T82" fmla="*/ 0 w 691"/>
                <a:gd name="T83" fmla="*/ 0 h 1077"/>
                <a:gd name="T84" fmla="*/ 0 w 691"/>
                <a:gd name="T85" fmla="*/ 0 h 1077"/>
                <a:gd name="T86" fmla="*/ 0 w 691"/>
                <a:gd name="T87" fmla="*/ 0 h 1077"/>
                <a:gd name="T88" fmla="*/ 0 w 691"/>
                <a:gd name="T89" fmla="*/ 0 h 1077"/>
                <a:gd name="T90" fmla="*/ 0 w 691"/>
                <a:gd name="T91" fmla="*/ 0 h 1077"/>
                <a:gd name="T92" fmla="*/ 0 w 691"/>
                <a:gd name="T93" fmla="*/ 0 h 1077"/>
                <a:gd name="T94" fmla="*/ 0 w 691"/>
                <a:gd name="T95" fmla="*/ 0 h 1077"/>
                <a:gd name="T96" fmla="*/ 0 w 691"/>
                <a:gd name="T97" fmla="*/ 0 h 1077"/>
                <a:gd name="T98" fmla="*/ 0 w 691"/>
                <a:gd name="T99" fmla="*/ 0 h 1077"/>
                <a:gd name="T100" fmla="*/ 0 w 691"/>
                <a:gd name="T101" fmla="*/ 0 h 1077"/>
                <a:gd name="T102" fmla="*/ 0 w 691"/>
                <a:gd name="T103" fmla="*/ 0 h 1077"/>
                <a:gd name="T104" fmla="*/ 0 w 691"/>
                <a:gd name="T105" fmla="*/ 0 h 1077"/>
                <a:gd name="T106" fmla="*/ 0 w 691"/>
                <a:gd name="T107" fmla="*/ 0 h 1077"/>
                <a:gd name="T108" fmla="*/ 0 w 691"/>
                <a:gd name="T109" fmla="*/ 0 h 1077"/>
                <a:gd name="T110" fmla="*/ 0 w 691"/>
                <a:gd name="T111" fmla="*/ 0 h 1077"/>
                <a:gd name="T112" fmla="*/ 0 w 691"/>
                <a:gd name="T113" fmla="*/ 0 h 107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691"/>
                <a:gd name="T172" fmla="*/ 0 h 1077"/>
                <a:gd name="T173" fmla="*/ 691 w 691"/>
                <a:gd name="T174" fmla="*/ 1077 h 107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691" h="1077">
                  <a:moveTo>
                    <a:pt x="24" y="704"/>
                  </a:moveTo>
                  <a:lnTo>
                    <a:pt x="45" y="712"/>
                  </a:lnTo>
                  <a:lnTo>
                    <a:pt x="82" y="728"/>
                  </a:lnTo>
                  <a:lnTo>
                    <a:pt x="118" y="744"/>
                  </a:lnTo>
                  <a:lnTo>
                    <a:pt x="155" y="760"/>
                  </a:lnTo>
                  <a:lnTo>
                    <a:pt x="192" y="776"/>
                  </a:lnTo>
                  <a:lnTo>
                    <a:pt x="230" y="791"/>
                  </a:lnTo>
                  <a:lnTo>
                    <a:pt x="239" y="796"/>
                  </a:lnTo>
                  <a:lnTo>
                    <a:pt x="248" y="830"/>
                  </a:lnTo>
                  <a:lnTo>
                    <a:pt x="264" y="856"/>
                  </a:lnTo>
                  <a:lnTo>
                    <a:pt x="266" y="857"/>
                  </a:lnTo>
                  <a:lnTo>
                    <a:pt x="298" y="880"/>
                  </a:lnTo>
                  <a:lnTo>
                    <a:pt x="303" y="883"/>
                  </a:lnTo>
                  <a:lnTo>
                    <a:pt x="340" y="898"/>
                  </a:lnTo>
                  <a:lnTo>
                    <a:pt x="347" y="901"/>
                  </a:lnTo>
                  <a:lnTo>
                    <a:pt x="376" y="907"/>
                  </a:lnTo>
                  <a:lnTo>
                    <a:pt x="411" y="916"/>
                  </a:lnTo>
                  <a:lnTo>
                    <a:pt x="413" y="916"/>
                  </a:lnTo>
                  <a:lnTo>
                    <a:pt x="450" y="915"/>
                  </a:lnTo>
                  <a:lnTo>
                    <a:pt x="457" y="913"/>
                  </a:lnTo>
                  <a:lnTo>
                    <a:pt x="478" y="901"/>
                  </a:lnTo>
                  <a:lnTo>
                    <a:pt x="487" y="890"/>
                  </a:lnTo>
                  <a:lnTo>
                    <a:pt x="494" y="878"/>
                  </a:lnTo>
                  <a:lnTo>
                    <a:pt x="501" y="846"/>
                  </a:lnTo>
                  <a:lnTo>
                    <a:pt x="504" y="794"/>
                  </a:lnTo>
                  <a:lnTo>
                    <a:pt x="504" y="691"/>
                  </a:lnTo>
                  <a:lnTo>
                    <a:pt x="487" y="705"/>
                  </a:lnTo>
                  <a:lnTo>
                    <a:pt x="458" y="728"/>
                  </a:lnTo>
                  <a:lnTo>
                    <a:pt x="450" y="732"/>
                  </a:lnTo>
                  <a:lnTo>
                    <a:pt x="413" y="745"/>
                  </a:lnTo>
                  <a:lnTo>
                    <a:pt x="408" y="748"/>
                  </a:lnTo>
                  <a:lnTo>
                    <a:pt x="376" y="750"/>
                  </a:lnTo>
                  <a:lnTo>
                    <a:pt x="352" y="751"/>
                  </a:lnTo>
                  <a:lnTo>
                    <a:pt x="340" y="749"/>
                  </a:lnTo>
                  <a:lnTo>
                    <a:pt x="303" y="742"/>
                  </a:lnTo>
                  <a:lnTo>
                    <a:pt x="292" y="739"/>
                  </a:lnTo>
                  <a:lnTo>
                    <a:pt x="266" y="729"/>
                  </a:lnTo>
                  <a:lnTo>
                    <a:pt x="230" y="713"/>
                  </a:lnTo>
                  <a:lnTo>
                    <a:pt x="224" y="710"/>
                  </a:lnTo>
                  <a:lnTo>
                    <a:pt x="192" y="690"/>
                  </a:lnTo>
                  <a:lnTo>
                    <a:pt x="162" y="670"/>
                  </a:lnTo>
                  <a:lnTo>
                    <a:pt x="155" y="662"/>
                  </a:lnTo>
                  <a:lnTo>
                    <a:pt x="118" y="624"/>
                  </a:lnTo>
                  <a:lnTo>
                    <a:pt x="110" y="616"/>
                  </a:lnTo>
                  <a:lnTo>
                    <a:pt x="82" y="573"/>
                  </a:lnTo>
                  <a:lnTo>
                    <a:pt x="64" y="549"/>
                  </a:lnTo>
                  <a:lnTo>
                    <a:pt x="45" y="505"/>
                  </a:lnTo>
                  <a:lnTo>
                    <a:pt x="36" y="489"/>
                  </a:lnTo>
                  <a:lnTo>
                    <a:pt x="17" y="426"/>
                  </a:lnTo>
                  <a:lnTo>
                    <a:pt x="8" y="379"/>
                  </a:lnTo>
                  <a:lnTo>
                    <a:pt x="3" y="360"/>
                  </a:lnTo>
                  <a:lnTo>
                    <a:pt x="0" y="290"/>
                  </a:lnTo>
                  <a:lnTo>
                    <a:pt x="6" y="206"/>
                  </a:lnTo>
                  <a:lnTo>
                    <a:pt x="8" y="197"/>
                  </a:lnTo>
                  <a:lnTo>
                    <a:pt x="22" y="139"/>
                  </a:lnTo>
                  <a:lnTo>
                    <a:pt x="45" y="90"/>
                  </a:lnTo>
                  <a:lnTo>
                    <a:pt x="47" y="84"/>
                  </a:lnTo>
                  <a:lnTo>
                    <a:pt x="82" y="48"/>
                  </a:lnTo>
                  <a:lnTo>
                    <a:pt x="85" y="43"/>
                  </a:lnTo>
                  <a:lnTo>
                    <a:pt x="118" y="24"/>
                  </a:lnTo>
                  <a:lnTo>
                    <a:pt x="131" y="15"/>
                  </a:lnTo>
                  <a:lnTo>
                    <a:pt x="155" y="9"/>
                  </a:lnTo>
                  <a:lnTo>
                    <a:pt x="181" y="1"/>
                  </a:lnTo>
                  <a:lnTo>
                    <a:pt x="192" y="1"/>
                  </a:lnTo>
                  <a:lnTo>
                    <a:pt x="230" y="0"/>
                  </a:lnTo>
                  <a:lnTo>
                    <a:pt x="238" y="0"/>
                  </a:lnTo>
                  <a:lnTo>
                    <a:pt x="266" y="6"/>
                  </a:lnTo>
                  <a:lnTo>
                    <a:pt x="299" y="14"/>
                  </a:lnTo>
                  <a:lnTo>
                    <a:pt x="303" y="15"/>
                  </a:lnTo>
                  <a:lnTo>
                    <a:pt x="340" y="31"/>
                  </a:lnTo>
                  <a:lnTo>
                    <a:pt x="362" y="41"/>
                  </a:lnTo>
                  <a:lnTo>
                    <a:pt x="376" y="51"/>
                  </a:lnTo>
                  <a:lnTo>
                    <a:pt x="413" y="76"/>
                  </a:lnTo>
                  <a:lnTo>
                    <a:pt x="418" y="80"/>
                  </a:lnTo>
                  <a:lnTo>
                    <a:pt x="450" y="112"/>
                  </a:lnTo>
                  <a:lnTo>
                    <a:pt x="469" y="133"/>
                  </a:lnTo>
                  <a:lnTo>
                    <a:pt x="487" y="156"/>
                  </a:lnTo>
                  <a:lnTo>
                    <a:pt x="516" y="197"/>
                  </a:lnTo>
                  <a:lnTo>
                    <a:pt x="516" y="97"/>
                  </a:lnTo>
                  <a:lnTo>
                    <a:pt x="525" y="100"/>
                  </a:lnTo>
                  <a:lnTo>
                    <a:pt x="561" y="111"/>
                  </a:lnTo>
                  <a:lnTo>
                    <a:pt x="598" y="122"/>
                  </a:lnTo>
                  <a:lnTo>
                    <a:pt x="635" y="133"/>
                  </a:lnTo>
                  <a:lnTo>
                    <a:pt x="671" y="144"/>
                  </a:lnTo>
                  <a:lnTo>
                    <a:pt x="691" y="150"/>
                  </a:lnTo>
                  <a:lnTo>
                    <a:pt x="691" y="789"/>
                  </a:lnTo>
                  <a:lnTo>
                    <a:pt x="686" y="896"/>
                  </a:lnTo>
                  <a:lnTo>
                    <a:pt x="671" y="967"/>
                  </a:lnTo>
                  <a:lnTo>
                    <a:pt x="670" y="970"/>
                  </a:lnTo>
                  <a:lnTo>
                    <a:pt x="646" y="1019"/>
                  </a:lnTo>
                  <a:lnTo>
                    <a:pt x="635" y="1030"/>
                  </a:lnTo>
                  <a:lnTo>
                    <a:pt x="613" y="1051"/>
                  </a:lnTo>
                  <a:lnTo>
                    <a:pt x="598" y="1057"/>
                  </a:lnTo>
                  <a:lnTo>
                    <a:pt x="569" y="1069"/>
                  </a:lnTo>
                  <a:lnTo>
                    <a:pt x="561" y="1071"/>
                  </a:lnTo>
                  <a:lnTo>
                    <a:pt x="525" y="1075"/>
                  </a:lnTo>
                  <a:lnTo>
                    <a:pt x="512" y="1077"/>
                  </a:lnTo>
                  <a:lnTo>
                    <a:pt x="487" y="1074"/>
                  </a:lnTo>
                  <a:lnTo>
                    <a:pt x="450" y="1072"/>
                  </a:lnTo>
                  <a:lnTo>
                    <a:pt x="441" y="1071"/>
                  </a:lnTo>
                  <a:lnTo>
                    <a:pt x="413" y="1062"/>
                  </a:lnTo>
                  <a:lnTo>
                    <a:pt x="376" y="1053"/>
                  </a:lnTo>
                  <a:lnTo>
                    <a:pt x="354" y="1047"/>
                  </a:lnTo>
                  <a:lnTo>
                    <a:pt x="340" y="1041"/>
                  </a:lnTo>
                  <a:lnTo>
                    <a:pt x="303" y="1029"/>
                  </a:lnTo>
                  <a:lnTo>
                    <a:pt x="271" y="1018"/>
                  </a:lnTo>
                  <a:lnTo>
                    <a:pt x="266" y="1015"/>
                  </a:lnTo>
                  <a:lnTo>
                    <a:pt x="230" y="997"/>
                  </a:lnTo>
                  <a:lnTo>
                    <a:pt x="200" y="985"/>
                  </a:lnTo>
                  <a:lnTo>
                    <a:pt x="192" y="980"/>
                  </a:lnTo>
                  <a:lnTo>
                    <a:pt x="155" y="955"/>
                  </a:lnTo>
                  <a:lnTo>
                    <a:pt x="143" y="948"/>
                  </a:lnTo>
                  <a:lnTo>
                    <a:pt x="118" y="925"/>
                  </a:lnTo>
                  <a:lnTo>
                    <a:pt x="99" y="907"/>
                  </a:lnTo>
                  <a:lnTo>
                    <a:pt x="82" y="884"/>
                  </a:lnTo>
                  <a:lnTo>
                    <a:pt x="66" y="863"/>
                  </a:lnTo>
                  <a:lnTo>
                    <a:pt x="45" y="823"/>
                  </a:lnTo>
                  <a:lnTo>
                    <a:pt x="42" y="819"/>
                  </a:lnTo>
                  <a:lnTo>
                    <a:pt x="29" y="772"/>
                  </a:lnTo>
                  <a:lnTo>
                    <a:pt x="24" y="726"/>
                  </a:lnTo>
                  <a:lnTo>
                    <a:pt x="24" y="704"/>
                  </a:lnTo>
                  <a:close/>
                  <a:moveTo>
                    <a:pt x="192" y="339"/>
                  </a:moveTo>
                  <a:lnTo>
                    <a:pt x="194" y="393"/>
                  </a:lnTo>
                  <a:lnTo>
                    <a:pt x="203" y="440"/>
                  </a:lnTo>
                  <a:lnTo>
                    <a:pt x="216" y="481"/>
                  </a:lnTo>
                  <a:lnTo>
                    <a:pt x="230" y="505"/>
                  </a:lnTo>
                  <a:lnTo>
                    <a:pt x="236" y="517"/>
                  </a:lnTo>
                  <a:lnTo>
                    <a:pt x="259" y="548"/>
                  </a:lnTo>
                  <a:lnTo>
                    <a:pt x="266" y="555"/>
                  </a:lnTo>
                  <a:lnTo>
                    <a:pt x="285" y="572"/>
                  </a:lnTo>
                  <a:lnTo>
                    <a:pt x="303" y="584"/>
                  </a:lnTo>
                  <a:lnTo>
                    <a:pt x="313" y="591"/>
                  </a:lnTo>
                  <a:lnTo>
                    <a:pt x="340" y="602"/>
                  </a:lnTo>
                  <a:lnTo>
                    <a:pt x="343" y="604"/>
                  </a:lnTo>
                  <a:lnTo>
                    <a:pt x="376" y="610"/>
                  </a:lnTo>
                  <a:lnTo>
                    <a:pt x="376" y="611"/>
                  </a:lnTo>
                  <a:lnTo>
                    <a:pt x="407" y="610"/>
                  </a:lnTo>
                  <a:lnTo>
                    <a:pt x="413" y="608"/>
                  </a:lnTo>
                  <a:lnTo>
                    <a:pt x="434" y="602"/>
                  </a:lnTo>
                  <a:lnTo>
                    <a:pt x="450" y="593"/>
                  </a:lnTo>
                  <a:lnTo>
                    <a:pt x="458" y="587"/>
                  </a:lnTo>
                  <a:lnTo>
                    <a:pt x="479" y="562"/>
                  </a:lnTo>
                  <a:lnTo>
                    <a:pt x="487" y="549"/>
                  </a:lnTo>
                  <a:lnTo>
                    <a:pt x="494" y="530"/>
                  </a:lnTo>
                  <a:lnTo>
                    <a:pt x="504" y="490"/>
                  </a:lnTo>
                  <a:lnTo>
                    <a:pt x="507" y="441"/>
                  </a:lnTo>
                  <a:lnTo>
                    <a:pt x="504" y="388"/>
                  </a:lnTo>
                  <a:lnTo>
                    <a:pt x="495" y="341"/>
                  </a:lnTo>
                  <a:lnTo>
                    <a:pt x="487" y="314"/>
                  </a:lnTo>
                  <a:lnTo>
                    <a:pt x="481" y="298"/>
                  </a:lnTo>
                  <a:lnTo>
                    <a:pt x="461" y="263"/>
                  </a:lnTo>
                  <a:lnTo>
                    <a:pt x="450" y="248"/>
                  </a:lnTo>
                  <a:lnTo>
                    <a:pt x="436" y="232"/>
                  </a:lnTo>
                  <a:lnTo>
                    <a:pt x="413" y="209"/>
                  </a:lnTo>
                  <a:lnTo>
                    <a:pt x="410" y="206"/>
                  </a:lnTo>
                  <a:lnTo>
                    <a:pt x="380" y="187"/>
                  </a:lnTo>
                  <a:lnTo>
                    <a:pt x="376" y="186"/>
                  </a:lnTo>
                  <a:lnTo>
                    <a:pt x="347" y="172"/>
                  </a:lnTo>
                  <a:lnTo>
                    <a:pt x="340" y="171"/>
                  </a:lnTo>
                  <a:lnTo>
                    <a:pt x="314" y="166"/>
                  </a:lnTo>
                  <a:lnTo>
                    <a:pt x="303" y="166"/>
                  </a:lnTo>
                  <a:lnTo>
                    <a:pt x="285" y="167"/>
                  </a:lnTo>
                  <a:lnTo>
                    <a:pt x="266" y="173"/>
                  </a:lnTo>
                  <a:lnTo>
                    <a:pt x="259" y="176"/>
                  </a:lnTo>
                  <a:lnTo>
                    <a:pt x="236" y="190"/>
                  </a:lnTo>
                  <a:lnTo>
                    <a:pt x="230" y="199"/>
                  </a:lnTo>
                  <a:lnTo>
                    <a:pt x="216" y="215"/>
                  </a:lnTo>
                  <a:lnTo>
                    <a:pt x="203" y="248"/>
                  </a:lnTo>
                  <a:lnTo>
                    <a:pt x="194" y="290"/>
                  </a:lnTo>
                  <a:lnTo>
                    <a:pt x="192" y="339"/>
                  </a:lnTo>
                  <a:close/>
                </a:path>
              </a:pathLst>
            </a:custGeom>
            <a:solidFill>
              <a:srgbClr val="0000FF"/>
            </a:solidFill>
            <a:ln w="9525">
              <a:noFill/>
              <a:round/>
              <a:headEnd/>
              <a:tailEnd/>
            </a:ln>
          </p:spPr>
          <p:txBody>
            <a:bodyPr/>
            <a:lstStyle/>
            <a:p>
              <a:endParaRPr lang="en-US" dirty="0"/>
            </a:p>
          </p:txBody>
        </p:sp>
        <p:sp>
          <p:nvSpPr>
            <p:cNvPr id="30753" name="Freeform 23"/>
            <p:cNvSpPr>
              <a:spLocks noEditPoints="1"/>
            </p:cNvSpPr>
            <p:nvPr/>
          </p:nvSpPr>
          <p:spPr bwMode="auto">
            <a:xfrm>
              <a:off x="1298" y="2368"/>
              <a:ext cx="132" cy="154"/>
            </a:xfrm>
            <a:custGeom>
              <a:avLst/>
              <a:gdLst>
                <a:gd name="T0" fmla="*/ 0 w 662"/>
                <a:gd name="T1" fmla="*/ 0 h 771"/>
                <a:gd name="T2" fmla="*/ 0 w 662"/>
                <a:gd name="T3" fmla="*/ 0 h 771"/>
                <a:gd name="T4" fmla="*/ 0 w 662"/>
                <a:gd name="T5" fmla="*/ 0 h 771"/>
                <a:gd name="T6" fmla="*/ 0 w 662"/>
                <a:gd name="T7" fmla="*/ 0 h 771"/>
                <a:gd name="T8" fmla="*/ 0 w 662"/>
                <a:gd name="T9" fmla="*/ 0 h 771"/>
                <a:gd name="T10" fmla="*/ 0 w 662"/>
                <a:gd name="T11" fmla="*/ 0 h 771"/>
                <a:gd name="T12" fmla="*/ 0 w 662"/>
                <a:gd name="T13" fmla="*/ 0 h 771"/>
                <a:gd name="T14" fmla="*/ 0 w 662"/>
                <a:gd name="T15" fmla="*/ 0 h 771"/>
                <a:gd name="T16" fmla="*/ 0 w 662"/>
                <a:gd name="T17" fmla="*/ 0 h 771"/>
                <a:gd name="T18" fmla="*/ 0 w 662"/>
                <a:gd name="T19" fmla="*/ 0 h 771"/>
                <a:gd name="T20" fmla="*/ 0 w 662"/>
                <a:gd name="T21" fmla="*/ 0 h 771"/>
                <a:gd name="T22" fmla="*/ 0 w 662"/>
                <a:gd name="T23" fmla="*/ 0 h 771"/>
                <a:gd name="T24" fmla="*/ 0 w 662"/>
                <a:gd name="T25" fmla="*/ 0 h 771"/>
                <a:gd name="T26" fmla="*/ 0 w 662"/>
                <a:gd name="T27" fmla="*/ 0 h 771"/>
                <a:gd name="T28" fmla="*/ 0 w 662"/>
                <a:gd name="T29" fmla="*/ 0 h 771"/>
                <a:gd name="T30" fmla="*/ 0 w 662"/>
                <a:gd name="T31" fmla="*/ 0 h 771"/>
                <a:gd name="T32" fmla="*/ 0 w 662"/>
                <a:gd name="T33" fmla="*/ 0 h 771"/>
                <a:gd name="T34" fmla="*/ 0 w 662"/>
                <a:gd name="T35" fmla="*/ 0 h 771"/>
                <a:gd name="T36" fmla="*/ 0 w 662"/>
                <a:gd name="T37" fmla="*/ 0 h 771"/>
                <a:gd name="T38" fmla="*/ 0 w 662"/>
                <a:gd name="T39" fmla="*/ 0 h 771"/>
                <a:gd name="T40" fmla="*/ 0 w 662"/>
                <a:gd name="T41" fmla="*/ 0 h 771"/>
                <a:gd name="T42" fmla="*/ 0 w 662"/>
                <a:gd name="T43" fmla="*/ 0 h 771"/>
                <a:gd name="T44" fmla="*/ 0 w 662"/>
                <a:gd name="T45" fmla="*/ 0 h 771"/>
                <a:gd name="T46" fmla="*/ 0 w 662"/>
                <a:gd name="T47" fmla="*/ 0 h 771"/>
                <a:gd name="T48" fmla="*/ 0 w 662"/>
                <a:gd name="T49" fmla="*/ 0 h 771"/>
                <a:gd name="T50" fmla="*/ 0 w 662"/>
                <a:gd name="T51" fmla="*/ 0 h 771"/>
                <a:gd name="T52" fmla="*/ 0 w 662"/>
                <a:gd name="T53" fmla="*/ 0 h 771"/>
                <a:gd name="T54" fmla="*/ 0 w 662"/>
                <a:gd name="T55" fmla="*/ 0 h 771"/>
                <a:gd name="T56" fmla="*/ 0 w 662"/>
                <a:gd name="T57" fmla="*/ 0 h 771"/>
                <a:gd name="T58" fmla="*/ 0 w 662"/>
                <a:gd name="T59" fmla="*/ 0 h 771"/>
                <a:gd name="T60" fmla="*/ 0 w 662"/>
                <a:gd name="T61" fmla="*/ 0 h 771"/>
                <a:gd name="T62" fmla="*/ 0 w 662"/>
                <a:gd name="T63" fmla="*/ 0 h 771"/>
                <a:gd name="T64" fmla="*/ 0 w 662"/>
                <a:gd name="T65" fmla="*/ 0 h 771"/>
                <a:gd name="T66" fmla="*/ 0 w 662"/>
                <a:gd name="T67" fmla="*/ 0 h 771"/>
                <a:gd name="T68" fmla="*/ 0 w 662"/>
                <a:gd name="T69" fmla="*/ 0 h 771"/>
                <a:gd name="T70" fmla="*/ 0 w 662"/>
                <a:gd name="T71" fmla="*/ 0 h 771"/>
                <a:gd name="T72" fmla="*/ 0 w 662"/>
                <a:gd name="T73" fmla="*/ 0 h 771"/>
                <a:gd name="T74" fmla="*/ 0 w 662"/>
                <a:gd name="T75" fmla="*/ 0 h 771"/>
                <a:gd name="T76" fmla="*/ 0 w 662"/>
                <a:gd name="T77" fmla="*/ 0 h 771"/>
                <a:gd name="T78" fmla="*/ 0 w 662"/>
                <a:gd name="T79" fmla="*/ 0 h 771"/>
                <a:gd name="T80" fmla="*/ 0 w 662"/>
                <a:gd name="T81" fmla="*/ 0 h 771"/>
                <a:gd name="T82" fmla="*/ 0 w 662"/>
                <a:gd name="T83" fmla="*/ 0 h 771"/>
                <a:gd name="T84" fmla="*/ 0 w 662"/>
                <a:gd name="T85" fmla="*/ 0 h 771"/>
                <a:gd name="T86" fmla="*/ 0 w 662"/>
                <a:gd name="T87" fmla="*/ 0 h 771"/>
                <a:gd name="T88" fmla="*/ 0 w 662"/>
                <a:gd name="T89" fmla="*/ 0 h 77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62"/>
                <a:gd name="T136" fmla="*/ 0 h 771"/>
                <a:gd name="T137" fmla="*/ 662 w 662"/>
                <a:gd name="T138" fmla="*/ 771 h 77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62" h="771">
                  <a:moveTo>
                    <a:pt x="465" y="548"/>
                  </a:moveTo>
                  <a:lnTo>
                    <a:pt x="477" y="552"/>
                  </a:lnTo>
                  <a:lnTo>
                    <a:pt x="514" y="566"/>
                  </a:lnTo>
                  <a:lnTo>
                    <a:pt x="550" y="581"/>
                  </a:lnTo>
                  <a:lnTo>
                    <a:pt x="587" y="596"/>
                  </a:lnTo>
                  <a:lnTo>
                    <a:pt x="625" y="610"/>
                  </a:lnTo>
                  <a:lnTo>
                    <a:pt x="652" y="620"/>
                  </a:lnTo>
                  <a:lnTo>
                    <a:pt x="631" y="664"/>
                  </a:lnTo>
                  <a:lnTo>
                    <a:pt x="625" y="674"/>
                  </a:lnTo>
                  <a:lnTo>
                    <a:pt x="605" y="701"/>
                  </a:lnTo>
                  <a:lnTo>
                    <a:pt x="587" y="718"/>
                  </a:lnTo>
                  <a:lnTo>
                    <a:pt x="574" y="731"/>
                  </a:lnTo>
                  <a:lnTo>
                    <a:pt x="550" y="745"/>
                  </a:lnTo>
                  <a:lnTo>
                    <a:pt x="538" y="753"/>
                  </a:lnTo>
                  <a:lnTo>
                    <a:pt x="514" y="761"/>
                  </a:lnTo>
                  <a:lnTo>
                    <a:pt x="497" y="768"/>
                  </a:lnTo>
                  <a:lnTo>
                    <a:pt x="477" y="770"/>
                  </a:lnTo>
                  <a:lnTo>
                    <a:pt x="450" y="771"/>
                  </a:lnTo>
                  <a:lnTo>
                    <a:pt x="440" y="771"/>
                  </a:lnTo>
                  <a:lnTo>
                    <a:pt x="404" y="770"/>
                  </a:lnTo>
                  <a:lnTo>
                    <a:pt x="400" y="770"/>
                  </a:lnTo>
                  <a:lnTo>
                    <a:pt x="367" y="764"/>
                  </a:lnTo>
                  <a:lnTo>
                    <a:pt x="344" y="760"/>
                  </a:lnTo>
                  <a:lnTo>
                    <a:pt x="330" y="755"/>
                  </a:lnTo>
                  <a:lnTo>
                    <a:pt x="292" y="742"/>
                  </a:lnTo>
                  <a:lnTo>
                    <a:pt x="257" y="731"/>
                  </a:lnTo>
                  <a:lnTo>
                    <a:pt x="255" y="730"/>
                  </a:lnTo>
                  <a:lnTo>
                    <a:pt x="219" y="710"/>
                  </a:lnTo>
                  <a:lnTo>
                    <a:pt x="182" y="689"/>
                  </a:lnTo>
                  <a:lnTo>
                    <a:pt x="182" y="688"/>
                  </a:lnTo>
                  <a:lnTo>
                    <a:pt x="145" y="655"/>
                  </a:lnTo>
                  <a:lnTo>
                    <a:pt x="121" y="634"/>
                  </a:lnTo>
                  <a:lnTo>
                    <a:pt x="109" y="617"/>
                  </a:lnTo>
                  <a:lnTo>
                    <a:pt x="72" y="569"/>
                  </a:lnTo>
                  <a:lnTo>
                    <a:pt x="71" y="566"/>
                  </a:lnTo>
                  <a:lnTo>
                    <a:pt x="40" y="506"/>
                  </a:lnTo>
                  <a:lnTo>
                    <a:pt x="35" y="491"/>
                  </a:lnTo>
                  <a:lnTo>
                    <a:pt x="18" y="441"/>
                  </a:lnTo>
                  <a:lnTo>
                    <a:pt x="5" y="374"/>
                  </a:lnTo>
                  <a:lnTo>
                    <a:pt x="0" y="301"/>
                  </a:lnTo>
                  <a:lnTo>
                    <a:pt x="6" y="219"/>
                  </a:lnTo>
                  <a:lnTo>
                    <a:pt x="23" y="149"/>
                  </a:lnTo>
                  <a:lnTo>
                    <a:pt x="35" y="127"/>
                  </a:lnTo>
                  <a:lnTo>
                    <a:pt x="52" y="92"/>
                  </a:lnTo>
                  <a:lnTo>
                    <a:pt x="72" y="73"/>
                  </a:lnTo>
                  <a:lnTo>
                    <a:pt x="91" y="49"/>
                  </a:lnTo>
                  <a:lnTo>
                    <a:pt x="109" y="40"/>
                  </a:lnTo>
                  <a:lnTo>
                    <a:pt x="140" y="19"/>
                  </a:lnTo>
                  <a:lnTo>
                    <a:pt x="145" y="18"/>
                  </a:lnTo>
                  <a:lnTo>
                    <a:pt x="182" y="8"/>
                  </a:lnTo>
                  <a:lnTo>
                    <a:pt x="196" y="3"/>
                  </a:lnTo>
                  <a:lnTo>
                    <a:pt x="219" y="2"/>
                  </a:lnTo>
                  <a:lnTo>
                    <a:pt x="255" y="0"/>
                  </a:lnTo>
                  <a:lnTo>
                    <a:pt x="257" y="0"/>
                  </a:lnTo>
                  <a:lnTo>
                    <a:pt x="292" y="5"/>
                  </a:lnTo>
                  <a:lnTo>
                    <a:pt x="325" y="11"/>
                  </a:lnTo>
                  <a:lnTo>
                    <a:pt x="330" y="13"/>
                  </a:lnTo>
                  <a:lnTo>
                    <a:pt x="367" y="26"/>
                  </a:lnTo>
                  <a:lnTo>
                    <a:pt x="400" y="36"/>
                  </a:lnTo>
                  <a:lnTo>
                    <a:pt x="404" y="38"/>
                  </a:lnTo>
                  <a:lnTo>
                    <a:pt x="440" y="58"/>
                  </a:lnTo>
                  <a:lnTo>
                    <a:pt x="466" y="72"/>
                  </a:lnTo>
                  <a:lnTo>
                    <a:pt x="477" y="80"/>
                  </a:lnTo>
                  <a:lnTo>
                    <a:pt x="514" y="110"/>
                  </a:lnTo>
                  <a:lnTo>
                    <a:pt x="523" y="118"/>
                  </a:lnTo>
                  <a:lnTo>
                    <a:pt x="550" y="148"/>
                  </a:lnTo>
                  <a:lnTo>
                    <a:pt x="574" y="175"/>
                  </a:lnTo>
                  <a:lnTo>
                    <a:pt x="587" y="197"/>
                  </a:lnTo>
                  <a:lnTo>
                    <a:pt x="614" y="243"/>
                  </a:lnTo>
                  <a:lnTo>
                    <a:pt x="625" y="272"/>
                  </a:lnTo>
                  <a:lnTo>
                    <a:pt x="642" y="323"/>
                  </a:lnTo>
                  <a:lnTo>
                    <a:pt x="658" y="413"/>
                  </a:lnTo>
                  <a:lnTo>
                    <a:pt x="662" y="490"/>
                  </a:lnTo>
                  <a:lnTo>
                    <a:pt x="662" y="516"/>
                  </a:lnTo>
                  <a:lnTo>
                    <a:pt x="625" y="509"/>
                  </a:lnTo>
                  <a:lnTo>
                    <a:pt x="587" y="500"/>
                  </a:lnTo>
                  <a:lnTo>
                    <a:pt x="550" y="493"/>
                  </a:lnTo>
                  <a:lnTo>
                    <a:pt x="514" y="484"/>
                  </a:lnTo>
                  <a:lnTo>
                    <a:pt x="477" y="475"/>
                  </a:lnTo>
                  <a:lnTo>
                    <a:pt x="440" y="467"/>
                  </a:lnTo>
                  <a:lnTo>
                    <a:pt x="404" y="458"/>
                  </a:lnTo>
                  <a:lnTo>
                    <a:pt x="367" y="450"/>
                  </a:lnTo>
                  <a:lnTo>
                    <a:pt x="330" y="440"/>
                  </a:lnTo>
                  <a:lnTo>
                    <a:pt x="292" y="430"/>
                  </a:lnTo>
                  <a:lnTo>
                    <a:pt x="255" y="421"/>
                  </a:lnTo>
                  <a:lnTo>
                    <a:pt x="219" y="412"/>
                  </a:lnTo>
                  <a:lnTo>
                    <a:pt x="192" y="404"/>
                  </a:lnTo>
                  <a:lnTo>
                    <a:pt x="196" y="445"/>
                  </a:lnTo>
                  <a:lnTo>
                    <a:pt x="204" y="482"/>
                  </a:lnTo>
                  <a:lnTo>
                    <a:pt x="218" y="516"/>
                  </a:lnTo>
                  <a:lnTo>
                    <a:pt x="219" y="516"/>
                  </a:lnTo>
                  <a:lnTo>
                    <a:pt x="237" y="547"/>
                  </a:lnTo>
                  <a:lnTo>
                    <a:pt x="255" y="567"/>
                  </a:lnTo>
                  <a:lnTo>
                    <a:pt x="260" y="572"/>
                  </a:lnTo>
                  <a:lnTo>
                    <a:pt x="286" y="593"/>
                  </a:lnTo>
                  <a:lnTo>
                    <a:pt x="292" y="596"/>
                  </a:lnTo>
                  <a:lnTo>
                    <a:pt x="330" y="613"/>
                  </a:lnTo>
                  <a:lnTo>
                    <a:pt x="346" y="620"/>
                  </a:lnTo>
                  <a:lnTo>
                    <a:pt x="367" y="623"/>
                  </a:lnTo>
                  <a:lnTo>
                    <a:pt x="386" y="625"/>
                  </a:lnTo>
                  <a:lnTo>
                    <a:pt x="404" y="619"/>
                  </a:lnTo>
                  <a:lnTo>
                    <a:pt x="419" y="614"/>
                  </a:lnTo>
                  <a:lnTo>
                    <a:pt x="440" y="596"/>
                  </a:lnTo>
                  <a:lnTo>
                    <a:pt x="446" y="590"/>
                  </a:lnTo>
                  <a:lnTo>
                    <a:pt x="465" y="548"/>
                  </a:lnTo>
                  <a:close/>
                  <a:moveTo>
                    <a:pt x="476" y="359"/>
                  </a:moveTo>
                  <a:lnTo>
                    <a:pt x="472" y="320"/>
                  </a:lnTo>
                  <a:lnTo>
                    <a:pt x="464" y="284"/>
                  </a:lnTo>
                  <a:lnTo>
                    <a:pt x="451" y="252"/>
                  </a:lnTo>
                  <a:lnTo>
                    <a:pt x="440" y="235"/>
                  </a:lnTo>
                  <a:lnTo>
                    <a:pt x="434" y="225"/>
                  </a:lnTo>
                  <a:lnTo>
                    <a:pt x="412" y="202"/>
                  </a:lnTo>
                  <a:lnTo>
                    <a:pt x="404" y="193"/>
                  </a:lnTo>
                  <a:lnTo>
                    <a:pt x="389" y="182"/>
                  </a:lnTo>
                  <a:lnTo>
                    <a:pt x="367" y="172"/>
                  </a:lnTo>
                  <a:lnTo>
                    <a:pt x="336" y="159"/>
                  </a:lnTo>
                  <a:lnTo>
                    <a:pt x="330" y="159"/>
                  </a:lnTo>
                  <a:lnTo>
                    <a:pt x="292" y="155"/>
                  </a:lnTo>
                  <a:lnTo>
                    <a:pt x="280" y="155"/>
                  </a:lnTo>
                  <a:lnTo>
                    <a:pt x="255" y="164"/>
                  </a:lnTo>
                  <a:lnTo>
                    <a:pt x="235" y="178"/>
                  </a:lnTo>
                  <a:lnTo>
                    <a:pt x="219" y="196"/>
                  </a:lnTo>
                  <a:lnTo>
                    <a:pt x="216" y="198"/>
                  </a:lnTo>
                  <a:lnTo>
                    <a:pt x="204" y="223"/>
                  </a:lnTo>
                  <a:lnTo>
                    <a:pt x="197" y="253"/>
                  </a:lnTo>
                  <a:lnTo>
                    <a:pt x="196" y="289"/>
                  </a:lnTo>
                  <a:lnTo>
                    <a:pt x="219" y="295"/>
                  </a:lnTo>
                  <a:lnTo>
                    <a:pt x="255" y="305"/>
                  </a:lnTo>
                  <a:lnTo>
                    <a:pt x="292" y="313"/>
                  </a:lnTo>
                  <a:lnTo>
                    <a:pt x="330" y="323"/>
                  </a:lnTo>
                  <a:lnTo>
                    <a:pt x="367" y="333"/>
                  </a:lnTo>
                  <a:lnTo>
                    <a:pt x="404" y="342"/>
                  </a:lnTo>
                  <a:lnTo>
                    <a:pt x="440" y="350"/>
                  </a:lnTo>
                  <a:lnTo>
                    <a:pt x="476" y="359"/>
                  </a:lnTo>
                  <a:close/>
                </a:path>
              </a:pathLst>
            </a:custGeom>
            <a:solidFill>
              <a:srgbClr val="0000FF"/>
            </a:solidFill>
            <a:ln w="9525">
              <a:noFill/>
              <a:round/>
              <a:headEnd/>
              <a:tailEnd/>
            </a:ln>
          </p:spPr>
          <p:txBody>
            <a:bodyPr/>
            <a:lstStyle/>
            <a:p>
              <a:endParaRPr lang="en-US" dirty="0"/>
            </a:p>
          </p:txBody>
        </p:sp>
        <p:sp>
          <p:nvSpPr>
            <p:cNvPr id="30754" name="Freeform 24"/>
            <p:cNvSpPr>
              <a:spLocks/>
            </p:cNvSpPr>
            <p:nvPr/>
          </p:nvSpPr>
          <p:spPr bwMode="auto">
            <a:xfrm>
              <a:off x="1445" y="2350"/>
              <a:ext cx="83" cy="196"/>
            </a:xfrm>
            <a:custGeom>
              <a:avLst/>
              <a:gdLst>
                <a:gd name="T0" fmla="*/ 0 w 418"/>
                <a:gd name="T1" fmla="*/ 0 h 981"/>
                <a:gd name="T2" fmla="*/ 0 w 418"/>
                <a:gd name="T3" fmla="*/ 0 h 981"/>
                <a:gd name="T4" fmla="*/ 0 w 418"/>
                <a:gd name="T5" fmla="*/ 0 h 981"/>
                <a:gd name="T6" fmla="*/ 0 w 418"/>
                <a:gd name="T7" fmla="*/ 0 h 981"/>
                <a:gd name="T8" fmla="*/ 0 w 418"/>
                <a:gd name="T9" fmla="*/ 0 h 981"/>
                <a:gd name="T10" fmla="*/ 0 w 418"/>
                <a:gd name="T11" fmla="*/ 0 h 981"/>
                <a:gd name="T12" fmla="*/ 0 w 418"/>
                <a:gd name="T13" fmla="*/ 0 h 981"/>
                <a:gd name="T14" fmla="*/ 0 w 418"/>
                <a:gd name="T15" fmla="*/ 0 h 981"/>
                <a:gd name="T16" fmla="*/ 0 w 418"/>
                <a:gd name="T17" fmla="*/ 0 h 981"/>
                <a:gd name="T18" fmla="*/ 0 w 418"/>
                <a:gd name="T19" fmla="*/ 0 h 981"/>
                <a:gd name="T20" fmla="*/ 0 w 418"/>
                <a:gd name="T21" fmla="*/ 0 h 981"/>
                <a:gd name="T22" fmla="*/ 0 w 418"/>
                <a:gd name="T23" fmla="*/ 0 h 981"/>
                <a:gd name="T24" fmla="*/ 0 w 418"/>
                <a:gd name="T25" fmla="*/ 0 h 981"/>
                <a:gd name="T26" fmla="*/ 0 w 418"/>
                <a:gd name="T27" fmla="*/ 0 h 981"/>
                <a:gd name="T28" fmla="*/ 0 w 418"/>
                <a:gd name="T29" fmla="*/ 0 h 981"/>
                <a:gd name="T30" fmla="*/ 0 w 418"/>
                <a:gd name="T31" fmla="*/ 0 h 981"/>
                <a:gd name="T32" fmla="*/ 0 w 418"/>
                <a:gd name="T33" fmla="*/ 0 h 981"/>
                <a:gd name="T34" fmla="*/ 0 w 418"/>
                <a:gd name="T35" fmla="*/ 0 h 981"/>
                <a:gd name="T36" fmla="*/ 0 w 418"/>
                <a:gd name="T37" fmla="*/ 0 h 981"/>
                <a:gd name="T38" fmla="*/ 0 w 418"/>
                <a:gd name="T39" fmla="*/ 0 h 981"/>
                <a:gd name="T40" fmla="*/ 0 w 418"/>
                <a:gd name="T41" fmla="*/ 0 h 981"/>
                <a:gd name="T42" fmla="*/ 0 w 418"/>
                <a:gd name="T43" fmla="*/ 0 h 981"/>
                <a:gd name="T44" fmla="*/ 0 w 418"/>
                <a:gd name="T45" fmla="*/ 0 h 981"/>
                <a:gd name="T46" fmla="*/ 0 w 418"/>
                <a:gd name="T47" fmla="*/ 0 h 981"/>
                <a:gd name="T48" fmla="*/ 0 w 418"/>
                <a:gd name="T49" fmla="*/ 0 h 981"/>
                <a:gd name="T50" fmla="*/ 0 w 418"/>
                <a:gd name="T51" fmla="*/ 0 h 981"/>
                <a:gd name="T52" fmla="*/ 0 w 418"/>
                <a:gd name="T53" fmla="*/ 0 h 981"/>
                <a:gd name="T54" fmla="*/ 0 w 418"/>
                <a:gd name="T55" fmla="*/ 0 h 981"/>
                <a:gd name="T56" fmla="*/ 0 w 418"/>
                <a:gd name="T57" fmla="*/ 0 h 981"/>
                <a:gd name="T58" fmla="*/ 0 w 418"/>
                <a:gd name="T59" fmla="*/ 0 h 981"/>
                <a:gd name="T60" fmla="*/ 0 w 418"/>
                <a:gd name="T61" fmla="*/ 0 h 981"/>
                <a:gd name="T62" fmla="*/ 0 w 418"/>
                <a:gd name="T63" fmla="*/ 0 h 981"/>
                <a:gd name="T64" fmla="*/ 0 w 418"/>
                <a:gd name="T65" fmla="*/ 0 h 981"/>
                <a:gd name="T66" fmla="*/ 0 w 418"/>
                <a:gd name="T67" fmla="*/ 0 h 981"/>
                <a:gd name="T68" fmla="*/ 0 w 418"/>
                <a:gd name="T69" fmla="*/ 0 h 981"/>
                <a:gd name="T70" fmla="*/ 0 w 418"/>
                <a:gd name="T71" fmla="*/ 0 h 981"/>
                <a:gd name="T72" fmla="*/ 0 w 418"/>
                <a:gd name="T73" fmla="*/ 0 h 981"/>
                <a:gd name="T74" fmla="*/ 0 w 418"/>
                <a:gd name="T75" fmla="*/ 0 h 981"/>
                <a:gd name="T76" fmla="*/ 0 w 418"/>
                <a:gd name="T77" fmla="*/ 0 h 981"/>
                <a:gd name="T78" fmla="*/ 0 w 418"/>
                <a:gd name="T79" fmla="*/ 0 h 981"/>
                <a:gd name="T80" fmla="*/ 0 w 418"/>
                <a:gd name="T81" fmla="*/ 0 h 981"/>
                <a:gd name="T82" fmla="*/ 0 w 418"/>
                <a:gd name="T83" fmla="*/ 0 h 981"/>
                <a:gd name="T84" fmla="*/ 0 w 418"/>
                <a:gd name="T85" fmla="*/ 0 h 981"/>
                <a:gd name="T86" fmla="*/ 0 w 418"/>
                <a:gd name="T87" fmla="*/ 0 h 981"/>
                <a:gd name="T88" fmla="*/ 0 w 418"/>
                <a:gd name="T89" fmla="*/ 0 h 981"/>
                <a:gd name="T90" fmla="*/ 0 w 418"/>
                <a:gd name="T91" fmla="*/ 0 h 981"/>
                <a:gd name="T92" fmla="*/ 0 w 418"/>
                <a:gd name="T93" fmla="*/ 0 h 981"/>
                <a:gd name="T94" fmla="*/ 0 w 418"/>
                <a:gd name="T95" fmla="*/ 0 h 981"/>
                <a:gd name="T96" fmla="*/ 0 w 418"/>
                <a:gd name="T97" fmla="*/ 0 h 981"/>
                <a:gd name="T98" fmla="*/ 0 w 418"/>
                <a:gd name="T99" fmla="*/ 0 h 981"/>
                <a:gd name="T100" fmla="*/ 0 w 418"/>
                <a:gd name="T101" fmla="*/ 0 h 981"/>
                <a:gd name="T102" fmla="*/ 0 w 418"/>
                <a:gd name="T103" fmla="*/ 0 h 981"/>
                <a:gd name="T104" fmla="*/ 0 w 418"/>
                <a:gd name="T105" fmla="*/ 0 h 981"/>
                <a:gd name="T106" fmla="*/ 0 w 418"/>
                <a:gd name="T107" fmla="*/ 0 h 981"/>
                <a:gd name="T108" fmla="*/ 0 w 418"/>
                <a:gd name="T109" fmla="*/ 0 h 98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418"/>
                <a:gd name="T166" fmla="*/ 0 h 981"/>
                <a:gd name="T167" fmla="*/ 418 w 418"/>
                <a:gd name="T168" fmla="*/ 981 h 981"/>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418" h="981">
                  <a:moveTo>
                    <a:pt x="402" y="267"/>
                  </a:moveTo>
                  <a:lnTo>
                    <a:pt x="402" y="417"/>
                  </a:lnTo>
                  <a:lnTo>
                    <a:pt x="368" y="412"/>
                  </a:lnTo>
                  <a:lnTo>
                    <a:pt x="331" y="409"/>
                  </a:lnTo>
                  <a:lnTo>
                    <a:pt x="294" y="404"/>
                  </a:lnTo>
                  <a:lnTo>
                    <a:pt x="275" y="401"/>
                  </a:lnTo>
                  <a:lnTo>
                    <a:pt x="275" y="688"/>
                  </a:lnTo>
                  <a:lnTo>
                    <a:pt x="278" y="792"/>
                  </a:lnTo>
                  <a:lnTo>
                    <a:pt x="294" y="815"/>
                  </a:lnTo>
                  <a:lnTo>
                    <a:pt x="295" y="817"/>
                  </a:lnTo>
                  <a:lnTo>
                    <a:pt x="327" y="831"/>
                  </a:lnTo>
                  <a:lnTo>
                    <a:pt x="331" y="831"/>
                  </a:lnTo>
                  <a:lnTo>
                    <a:pt x="358" y="830"/>
                  </a:lnTo>
                  <a:lnTo>
                    <a:pt x="368" y="827"/>
                  </a:lnTo>
                  <a:lnTo>
                    <a:pt x="402" y="821"/>
                  </a:lnTo>
                  <a:lnTo>
                    <a:pt x="404" y="839"/>
                  </a:lnTo>
                  <a:lnTo>
                    <a:pt x="418" y="968"/>
                  </a:lnTo>
                  <a:lnTo>
                    <a:pt x="404" y="972"/>
                  </a:lnTo>
                  <a:lnTo>
                    <a:pt x="368" y="977"/>
                  </a:lnTo>
                  <a:lnTo>
                    <a:pt x="348" y="981"/>
                  </a:lnTo>
                  <a:lnTo>
                    <a:pt x="331" y="981"/>
                  </a:lnTo>
                  <a:lnTo>
                    <a:pt x="294" y="979"/>
                  </a:lnTo>
                  <a:lnTo>
                    <a:pt x="270" y="978"/>
                  </a:lnTo>
                  <a:lnTo>
                    <a:pt x="257" y="976"/>
                  </a:lnTo>
                  <a:lnTo>
                    <a:pt x="222" y="967"/>
                  </a:lnTo>
                  <a:lnTo>
                    <a:pt x="221" y="967"/>
                  </a:lnTo>
                  <a:lnTo>
                    <a:pt x="184" y="951"/>
                  </a:lnTo>
                  <a:lnTo>
                    <a:pt x="179" y="949"/>
                  </a:lnTo>
                  <a:lnTo>
                    <a:pt x="146" y="927"/>
                  </a:lnTo>
                  <a:lnTo>
                    <a:pt x="142" y="924"/>
                  </a:lnTo>
                  <a:lnTo>
                    <a:pt x="118" y="896"/>
                  </a:lnTo>
                  <a:lnTo>
                    <a:pt x="109" y="875"/>
                  </a:lnTo>
                  <a:lnTo>
                    <a:pt x="102" y="860"/>
                  </a:lnTo>
                  <a:lnTo>
                    <a:pt x="92" y="817"/>
                  </a:lnTo>
                  <a:lnTo>
                    <a:pt x="86" y="683"/>
                  </a:lnTo>
                  <a:lnTo>
                    <a:pt x="86" y="373"/>
                  </a:lnTo>
                  <a:lnTo>
                    <a:pt x="73" y="370"/>
                  </a:lnTo>
                  <a:lnTo>
                    <a:pt x="36" y="364"/>
                  </a:lnTo>
                  <a:lnTo>
                    <a:pt x="0" y="358"/>
                  </a:lnTo>
                  <a:lnTo>
                    <a:pt x="0" y="207"/>
                  </a:lnTo>
                  <a:lnTo>
                    <a:pt x="36" y="215"/>
                  </a:lnTo>
                  <a:lnTo>
                    <a:pt x="73" y="221"/>
                  </a:lnTo>
                  <a:lnTo>
                    <a:pt x="86" y="223"/>
                  </a:lnTo>
                  <a:lnTo>
                    <a:pt x="86" y="82"/>
                  </a:lnTo>
                  <a:lnTo>
                    <a:pt x="109" y="72"/>
                  </a:lnTo>
                  <a:lnTo>
                    <a:pt x="146" y="56"/>
                  </a:lnTo>
                  <a:lnTo>
                    <a:pt x="184" y="41"/>
                  </a:lnTo>
                  <a:lnTo>
                    <a:pt x="221" y="24"/>
                  </a:lnTo>
                  <a:lnTo>
                    <a:pt x="257" y="8"/>
                  </a:lnTo>
                  <a:lnTo>
                    <a:pt x="275" y="0"/>
                  </a:lnTo>
                  <a:lnTo>
                    <a:pt x="275" y="251"/>
                  </a:lnTo>
                  <a:lnTo>
                    <a:pt x="294" y="254"/>
                  </a:lnTo>
                  <a:lnTo>
                    <a:pt x="331" y="259"/>
                  </a:lnTo>
                  <a:lnTo>
                    <a:pt x="368" y="262"/>
                  </a:lnTo>
                  <a:lnTo>
                    <a:pt x="402" y="267"/>
                  </a:lnTo>
                  <a:close/>
                </a:path>
              </a:pathLst>
            </a:custGeom>
            <a:solidFill>
              <a:srgbClr val="0000FF"/>
            </a:solidFill>
            <a:ln w="9525">
              <a:noFill/>
              <a:round/>
              <a:headEnd/>
              <a:tailEnd/>
            </a:ln>
          </p:spPr>
          <p:txBody>
            <a:bodyPr/>
            <a:lstStyle/>
            <a:p>
              <a:endParaRPr lang="en-US" dirty="0"/>
            </a:p>
          </p:txBody>
        </p:sp>
        <p:sp>
          <p:nvSpPr>
            <p:cNvPr id="30755" name="Freeform 25"/>
            <p:cNvSpPr>
              <a:spLocks/>
            </p:cNvSpPr>
            <p:nvPr/>
          </p:nvSpPr>
          <p:spPr bwMode="auto">
            <a:xfrm>
              <a:off x="1538" y="2404"/>
              <a:ext cx="133" cy="149"/>
            </a:xfrm>
            <a:custGeom>
              <a:avLst/>
              <a:gdLst>
                <a:gd name="T0" fmla="*/ 0 w 662"/>
                <a:gd name="T1" fmla="*/ 0 h 744"/>
                <a:gd name="T2" fmla="*/ 0 w 662"/>
                <a:gd name="T3" fmla="*/ 0 h 744"/>
                <a:gd name="T4" fmla="*/ 0 w 662"/>
                <a:gd name="T5" fmla="*/ 0 h 744"/>
                <a:gd name="T6" fmla="*/ 0 w 662"/>
                <a:gd name="T7" fmla="*/ 0 h 744"/>
                <a:gd name="T8" fmla="*/ 0 w 662"/>
                <a:gd name="T9" fmla="*/ 0 h 744"/>
                <a:gd name="T10" fmla="*/ 0 w 662"/>
                <a:gd name="T11" fmla="*/ 0 h 744"/>
                <a:gd name="T12" fmla="*/ 0 w 662"/>
                <a:gd name="T13" fmla="*/ 0 h 744"/>
                <a:gd name="T14" fmla="*/ 0 w 662"/>
                <a:gd name="T15" fmla="*/ 0 h 744"/>
                <a:gd name="T16" fmla="*/ 0 w 662"/>
                <a:gd name="T17" fmla="*/ 0 h 744"/>
                <a:gd name="T18" fmla="*/ 0 w 662"/>
                <a:gd name="T19" fmla="*/ 0 h 744"/>
                <a:gd name="T20" fmla="*/ 0 w 662"/>
                <a:gd name="T21" fmla="*/ 0 h 744"/>
                <a:gd name="T22" fmla="*/ 0 w 662"/>
                <a:gd name="T23" fmla="*/ 0 h 744"/>
                <a:gd name="T24" fmla="*/ 0 w 662"/>
                <a:gd name="T25" fmla="*/ 0 h 744"/>
                <a:gd name="T26" fmla="*/ 0 w 662"/>
                <a:gd name="T27" fmla="*/ 0 h 744"/>
                <a:gd name="T28" fmla="*/ 0 w 662"/>
                <a:gd name="T29" fmla="*/ 0 h 744"/>
                <a:gd name="T30" fmla="*/ 0 w 662"/>
                <a:gd name="T31" fmla="*/ 0 h 744"/>
                <a:gd name="T32" fmla="*/ 0 w 662"/>
                <a:gd name="T33" fmla="*/ 0 h 744"/>
                <a:gd name="T34" fmla="*/ 0 w 662"/>
                <a:gd name="T35" fmla="*/ 0 h 744"/>
                <a:gd name="T36" fmla="*/ 0 w 662"/>
                <a:gd name="T37" fmla="*/ 0 h 744"/>
                <a:gd name="T38" fmla="*/ 0 w 662"/>
                <a:gd name="T39" fmla="*/ 0 h 744"/>
                <a:gd name="T40" fmla="*/ 0 w 662"/>
                <a:gd name="T41" fmla="*/ 0 h 744"/>
                <a:gd name="T42" fmla="*/ 0 w 662"/>
                <a:gd name="T43" fmla="*/ 0 h 744"/>
                <a:gd name="T44" fmla="*/ 0 w 662"/>
                <a:gd name="T45" fmla="*/ 0 h 744"/>
                <a:gd name="T46" fmla="*/ 0 w 662"/>
                <a:gd name="T47" fmla="*/ 0 h 744"/>
                <a:gd name="T48" fmla="*/ 0 w 662"/>
                <a:gd name="T49" fmla="*/ 0 h 744"/>
                <a:gd name="T50" fmla="*/ 0 w 662"/>
                <a:gd name="T51" fmla="*/ 0 h 744"/>
                <a:gd name="T52" fmla="*/ 0 w 662"/>
                <a:gd name="T53" fmla="*/ 0 h 744"/>
                <a:gd name="T54" fmla="*/ 0 w 662"/>
                <a:gd name="T55" fmla="*/ 0 h 744"/>
                <a:gd name="T56" fmla="*/ 0 w 662"/>
                <a:gd name="T57" fmla="*/ 0 h 744"/>
                <a:gd name="T58" fmla="*/ 0 w 662"/>
                <a:gd name="T59" fmla="*/ 0 h 744"/>
                <a:gd name="T60" fmla="*/ 0 w 662"/>
                <a:gd name="T61" fmla="*/ 0 h 744"/>
                <a:gd name="T62" fmla="*/ 0 w 662"/>
                <a:gd name="T63" fmla="*/ 0 h 744"/>
                <a:gd name="T64" fmla="*/ 0 w 662"/>
                <a:gd name="T65" fmla="*/ 0 h 744"/>
                <a:gd name="T66" fmla="*/ 0 w 662"/>
                <a:gd name="T67" fmla="*/ 0 h 744"/>
                <a:gd name="T68" fmla="*/ 0 w 662"/>
                <a:gd name="T69" fmla="*/ 0 h 744"/>
                <a:gd name="T70" fmla="*/ 0 w 662"/>
                <a:gd name="T71" fmla="*/ 0 h 744"/>
                <a:gd name="T72" fmla="*/ 0 w 662"/>
                <a:gd name="T73" fmla="*/ 0 h 744"/>
                <a:gd name="T74" fmla="*/ 0 w 662"/>
                <a:gd name="T75" fmla="*/ 0 h 744"/>
                <a:gd name="T76" fmla="*/ 0 w 662"/>
                <a:gd name="T77" fmla="*/ 0 h 744"/>
                <a:gd name="T78" fmla="*/ 0 w 662"/>
                <a:gd name="T79" fmla="*/ 0 h 744"/>
                <a:gd name="T80" fmla="*/ 0 w 662"/>
                <a:gd name="T81" fmla="*/ 0 h 744"/>
                <a:gd name="T82" fmla="*/ 0 w 662"/>
                <a:gd name="T83" fmla="*/ 0 h 744"/>
                <a:gd name="T84" fmla="*/ 0 w 662"/>
                <a:gd name="T85" fmla="*/ 0 h 744"/>
                <a:gd name="T86" fmla="*/ 0 w 662"/>
                <a:gd name="T87" fmla="*/ 0 h 744"/>
                <a:gd name="T88" fmla="*/ 0 w 662"/>
                <a:gd name="T89" fmla="*/ 0 h 744"/>
                <a:gd name="T90" fmla="*/ 0 w 662"/>
                <a:gd name="T91" fmla="*/ 0 h 744"/>
                <a:gd name="T92" fmla="*/ 0 w 662"/>
                <a:gd name="T93" fmla="*/ 0 h 744"/>
                <a:gd name="T94" fmla="*/ 0 w 662"/>
                <a:gd name="T95" fmla="*/ 0 h 744"/>
                <a:gd name="T96" fmla="*/ 0 w 662"/>
                <a:gd name="T97" fmla="*/ 0 h 744"/>
                <a:gd name="T98" fmla="*/ 0 w 662"/>
                <a:gd name="T99" fmla="*/ 0 h 744"/>
                <a:gd name="T100" fmla="*/ 0 w 662"/>
                <a:gd name="T101" fmla="*/ 0 h 744"/>
                <a:gd name="T102" fmla="*/ 0 w 662"/>
                <a:gd name="T103" fmla="*/ 0 h 74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62"/>
                <a:gd name="T157" fmla="*/ 0 h 744"/>
                <a:gd name="T158" fmla="*/ 662 w 662"/>
                <a:gd name="T159" fmla="*/ 744 h 74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62" h="744">
                  <a:moveTo>
                    <a:pt x="0" y="512"/>
                  </a:moveTo>
                  <a:lnTo>
                    <a:pt x="12" y="510"/>
                  </a:lnTo>
                  <a:lnTo>
                    <a:pt x="49" y="508"/>
                  </a:lnTo>
                  <a:lnTo>
                    <a:pt x="85" y="504"/>
                  </a:lnTo>
                  <a:lnTo>
                    <a:pt x="122" y="502"/>
                  </a:lnTo>
                  <a:lnTo>
                    <a:pt x="159" y="498"/>
                  </a:lnTo>
                  <a:lnTo>
                    <a:pt x="187" y="495"/>
                  </a:lnTo>
                  <a:lnTo>
                    <a:pt x="196" y="515"/>
                  </a:lnTo>
                  <a:lnTo>
                    <a:pt x="205" y="544"/>
                  </a:lnTo>
                  <a:lnTo>
                    <a:pt x="232" y="574"/>
                  </a:lnTo>
                  <a:lnTo>
                    <a:pt x="236" y="579"/>
                  </a:lnTo>
                  <a:lnTo>
                    <a:pt x="269" y="595"/>
                  </a:lnTo>
                  <a:lnTo>
                    <a:pt x="280" y="601"/>
                  </a:lnTo>
                  <a:lnTo>
                    <a:pt x="306" y="604"/>
                  </a:lnTo>
                  <a:lnTo>
                    <a:pt x="340" y="609"/>
                  </a:lnTo>
                  <a:lnTo>
                    <a:pt x="344" y="607"/>
                  </a:lnTo>
                  <a:lnTo>
                    <a:pt x="380" y="604"/>
                  </a:lnTo>
                  <a:lnTo>
                    <a:pt x="404" y="601"/>
                  </a:lnTo>
                  <a:lnTo>
                    <a:pt x="417" y="594"/>
                  </a:lnTo>
                  <a:lnTo>
                    <a:pt x="449" y="579"/>
                  </a:lnTo>
                  <a:lnTo>
                    <a:pt x="454" y="573"/>
                  </a:lnTo>
                  <a:lnTo>
                    <a:pt x="467" y="556"/>
                  </a:lnTo>
                  <a:lnTo>
                    <a:pt x="473" y="528"/>
                  </a:lnTo>
                  <a:lnTo>
                    <a:pt x="470" y="508"/>
                  </a:lnTo>
                  <a:lnTo>
                    <a:pt x="460" y="492"/>
                  </a:lnTo>
                  <a:lnTo>
                    <a:pt x="454" y="490"/>
                  </a:lnTo>
                  <a:lnTo>
                    <a:pt x="438" y="481"/>
                  </a:lnTo>
                  <a:lnTo>
                    <a:pt x="417" y="475"/>
                  </a:lnTo>
                  <a:lnTo>
                    <a:pt x="397" y="470"/>
                  </a:lnTo>
                  <a:lnTo>
                    <a:pt x="380" y="466"/>
                  </a:lnTo>
                  <a:lnTo>
                    <a:pt x="344" y="458"/>
                  </a:lnTo>
                  <a:lnTo>
                    <a:pt x="306" y="449"/>
                  </a:lnTo>
                  <a:lnTo>
                    <a:pt x="293" y="445"/>
                  </a:lnTo>
                  <a:lnTo>
                    <a:pt x="269" y="438"/>
                  </a:lnTo>
                  <a:lnTo>
                    <a:pt x="232" y="428"/>
                  </a:lnTo>
                  <a:lnTo>
                    <a:pt x="211" y="422"/>
                  </a:lnTo>
                  <a:lnTo>
                    <a:pt x="196" y="413"/>
                  </a:lnTo>
                  <a:lnTo>
                    <a:pt x="159" y="398"/>
                  </a:lnTo>
                  <a:lnTo>
                    <a:pt x="122" y="379"/>
                  </a:lnTo>
                  <a:lnTo>
                    <a:pt x="110" y="373"/>
                  </a:lnTo>
                  <a:lnTo>
                    <a:pt x="85" y="350"/>
                  </a:lnTo>
                  <a:lnTo>
                    <a:pt x="73" y="339"/>
                  </a:lnTo>
                  <a:lnTo>
                    <a:pt x="49" y="302"/>
                  </a:lnTo>
                  <a:lnTo>
                    <a:pt x="47" y="299"/>
                  </a:lnTo>
                  <a:lnTo>
                    <a:pt x="32" y="255"/>
                  </a:lnTo>
                  <a:lnTo>
                    <a:pt x="25" y="207"/>
                  </a:lnTo>
                  <a:lnTo>
                    <a:pt x="30" y="163"/>
                  </a:lnTo>
                  <a:lnTo>
                    <a:pt x="44" y="123"/>
                  </a:lnTo>
                  <a:lnTo>
                    <a:pt x="49" y="116"/>
                  </a:lnTo>
                  <a:lnTo>
                    <a:pt x="67" y="87"/>
                  </a:lnTo>
                  <a:lnTo>
                    <a:pt x="85" y="70"/>
                  </a:lnTo>
                  <a:lnTo>
                    <a:pt x="99" y="56"/>
                  </a:lnTo>
                  <a:lnTo>
                    <a:pt x="122" y="43"/>
                  </a:lnTo>
                  <a:lnTo>
                    <a:pt x="139" y="32"/>
                  </a:lnTo>
                  <a:lnTo>
                    <a:pt x="159" y="26"/>
                  </a:lnTo>
                  <a:lnTo>
                    <a:pt x="191" y="15"/>
                  </a:lnTo>
                  <a:lnTo>
                    <a:pt x="196" y="13"/>
                  </a:lnTo>
                  <a:lnTo>
                    <a:pt x="232" y="7"/>
                  </a:lnTo>
                  <a:lnTo>
                    <a:pt x="252" y="4"/>
                  </a:lnTo>
                  <a:lnTo>
                    <a:pt x="269" y="2"/>
                  </a:lnTo>
                  <a:lnTo>
                    <a:pt x="306" y="1"/>
                  </a:lnTo>
                  <a:lnTo>
                    <a:pt x="324" y="0"/>
                  </a:lnTo>
                  <a:lnTo>
                    <a:pt x="344" y="0"/>
                  </a:lnTo>
                  <a:lnTo>
                    <a:pt x="380" y="2"/>
                  </a:lnTo>
                  <a:lnTo>
                    <a:pt x="393" y="2"/>
                  </a:lnTo>
                  <a:lnTo>
                    <a:pt x="417" y="5"/>
                  </a:lnTo>
                  <a:lnTo>
                    <a:pt x="450" y="8"/>
                  </a:lnTo>
                  <a:lnTo>
                    <a:pt x="454" y="10"/>
                  </a:lnTo>
                  <a:lnTo>
                    <a:pt x="490" y="18"/>
                  </a:lnTo>
                  <a:lnTo>
                    <a:pt x="500" y="21"/>
                  </a:lnTo>
                  <a:lnTo>
                    <a:pt x="527" y="33"/>
                  </a:lnTo>
                  <a:lnTo>
                    <a:pt x="539" y="39"/>
                  </a:lnTo>
                  <a:lnTo>
                    <a:pt x="564" y="56"/>
                  </a:lnTo>
                  <a:lnTo>
                    <a:pt x="572" y="64"/>
                  </a:lnTo>
                  <a:lnTo>
                    <a:pt x="599" y="94"/>
                  </a:lnTo>
                  <a:lnTo>
                    <a:pt x="601" y="96"/>
                  </a:lnTo>
                  <a:lnTo>
                    <a:pt x="621" y="130"/>
                  </a:lnTo>
                  <a:lnTo>
                    <a:pt x="639" y="172"/>
                  </a:lnTo>
                  <a:lnTo>
                    <a:pt x="601" y="183"/>
                  </a:lnTo>
                  <a:lnTo>
                    <a:pt x="564" y="193"/>
                  </a:lnTo>
                  <a:lnTo>
                    <a:pt x="527" y="201"/>
                  </a:lnTo>
                  <a:lnTo>
                    <a:pt x="490" y="211"/>
                  </a:lnTo>
                  <a:lnTo>
                    <a:pt x="461" y="218"/>
                  </a:lnTo>
                  <a:lnTo>
                    <a:pt x="454" y="202"/>
                  </a:lnTo>
                  <a:lnTo>
                    <a:pt x="444" y="181"/>
                  </a:lnTo>
                  <a:lnTo>
                    <a:pt x="418" y="156"/>
                  </a:lnTo>
                  <a:lnTo>
                    <a:pt x="417" y="156"/>
                  </a:lnTo>
                  <a:lnTo>
                    <a:pt x="380" y="141"/>
                  </a:lnTo>
                  <a:lnTo>
                    <a:pt x="379" y="141"/>
                  </a:lnTo>
                  <a:lnTo>
                    <a:pt x="344" y="137"/>
                  </a:lnTo>
                  <a:lnTo>
                    <a:pt x="328" y="135"/>
                  </a:lnTo>
                  <a:lnTo>
                    <a:pt x="306" y="137"/>
                  </a:lnTo>
                  <a:lnTo>
                    <a:pt x="269" y="140"/>
                  </a:lnTo>
                  <a:lnTo>
                    <a:pt x="263" y="140"/>
                  </a:lnTo>
                  <a:lnTo>
                    <a:pt x="232" y="152"/>
                  </a:lnTo>
                  <a:lnTo>
                    <a:pt x="221" y="156"/>
                  </a:lnTo>
                  <a:lnTo>
                    <a:pt x="205" y="172"/>
                  </a:lnTo>
                  <a:lnTo>
                    <a:pt x="199" y="194"/>
                  </a:lnTo>
                  <a:lnTo>
                    <a:pt x="204" y="212"/>
                  </a:lnTo>
                  <a:lnTo>
                    <a:pt x="218" y="228"/>
                  </a:lnTo>
                  <a:lnTo>
                    <a:pt x="232" y="234"/>
                  </a:lnTo>
                  <a:lnTo>
                    <a:pt x="269" y="249"/>
                  </a:lnTo>
                  <a:lnTo>
                    <a:pt x="274" y="251"/>
                  </a:lnTo>
                  <a:lnTo>
                    <a:pt x="306" y="259"/>
                  </a:lnTo>
                  <a:lnTo>
                    <a:pt x="344" y="269"/>
                  </a:lnTo>
                  <a:lnTo>
                    <a:pt x="380" y="277"/>
                  </a:lnTo>
                  <a:lnTo>
                    <a:pt x="394" y="281"/>
                  </a:lnTo>
                  <a:lnTo>
                    <a:pt x="417" y="286"/>
                  </a:lnTo>
                  <a:lnTo>
                    <a:pt x="454" y="294"/>
                  </a:lnTo>
                  <a:lnTo>
                    <a:pt x="462" y="296"/>
                  </a:lnTo>
                  <a:lnTo>
                    <a:pt x="490" y="304"/>
                  </a:lnTo>
                  <a:lnTo>
                    <a:pt x="521" y="313"/>
                  </a:lnTo>
                  <a:lnTo>
                    <a:pt x="527" y="315"/>
                  </a:lnTo>
                  <a:lnTo>
                    <a:pt x="564" y="334"/>
                  </a:lnTo>
                  <a:lnTo>
                    <a:pt x="601" y="352"/>
                  </a:lnTo>
                  <a:lnTo>
                    <a:pt x="602" y="353"/>
                  </a:lnTo>
                  <a:lnTo>
                    <a:pt x="629" y="378"/>
                  </a:lnTo>
                  <a:lnTo>
                    <a:pt x="639" y="393"/>
                  </a:lnTo>
                  <a:lnTo>
                    <a:pt x="647" y="409"/>
                  </a:lnTo>
                  <a:lnTo>
                    <a:pt x="658" y="444"/>
                  </a:lnTo>
                  <a:lnTo>
                    <a:pt x="662" y="486"/>
                  </a:lnTo>
                  <a:lnTo>
                    <a:pt x="657" y="534"/>
                  </a:lnTo>
                  <a:lnTo>
                    <a:pt x="642" y="580"/>
                  </a:lnTo>
                  <a:lnTo>
                    <a:pt x="639" y="587"/>
                  </a:lnTo>
                  <a:lnTo>
                    <a:pt x="615" y="623"/>
                  </a:lnTo>
                  <a:lnTo>
                    <a:pt x="601" y="641"/>
                  </a:lnTo>
                  <a:lnTo>
                    <a:pt x="580" y="663"/>
                  </a:lnTo>
                  <a:lnTo>
                    <a:pt x="564" y="675"/>
                  </a:lnTo>
                  <a:lnTo>
                    <a:pt x="534" y="697"/>
                  </a:lnTo>
                  <a:lnTo>
                    <a:pt x="527" y="701"/>
                  </a:lnTo>
                  <a:lnTo>
                    <a:pt x="490" y="718"/>
                  </a:lnTo>
                  <a:lnTo>
                    <a:pt x="479" y="723"/>
                  </a:lnTo>
                  <a:lnTo>
                    <a:pt x="454" y="728"/>
                  </a:lnTo>
                  <a:lnTo>
                    <a:pt x="417" y="736"/>
                  </a:lnTo>
                  <a:lnTo>
                    <a:pt x="415" y="738"/>
                  </a:lnTo>
                  <a:lnTo>
                    <a:pt x="380" y="741"/>
                  </a:lnTo>
                  <a:lnTo>
                    <a:pt x="344" y="742"/>
                  </a:lnTo>
                  <a:lnTo>
                    <a:pt x="340" y="744"/>
                  </a:lnTo>
                  <a:lnTo>
                    <a:pt x="306" y="741"/>
                  </a:lnTo>
                  <a:lnTo>
                    <a:pt x="270" y="740"/>
                  </a:lnTo>
                  <a:lnTo>
                    <a:pt x="269" y="739"/>
                  </a:lnTo>
                  <a:lnTo>
                    <a:pt x="232" y="733"/>
                  </a:lnTo>
                  <a:lnTo>
                    <a:pt x="209" y="728"/>
                  </a:lnTo>
                  <a:lnTo>
                    <a:pt x="196" y="724"/>
                  </a:lnTo>
                  <a:lnTo>
                    <a:pt x="159" y="709"/>
                  </a:lnTo>
                  <a:lnTo>
                    <a:pt x="155" y="708"/>
                  </a:lnTo>
                  <a:lnTo>
                    <a:pt x="122" y="687"/>
                  </a:lnTo>
                  <a:lnTo>
                    <a:pt x="110" y="680"/>
                  </a:lnTo>
                  <a:lnTo>
                    <a:pt x="85" y="657"/>
                  </a:lnTo>
                  <a:lnTo>
                    <a:pt x="72" y="645"/>
                  </a:lnTo>
                  <a:lnTo>
                    <a:pt x="49" y="615"/>
                  </a:lnTo>
                  <a:lnTo>
                    <a:pt x="40" y="605"/>
                  </a:lnTo>
                  <a:lnTo>
                    <a:pt x="17" y="561"/>
                  </a:lnTo>
                  <a:lnTo>
                    <a:pt x="12" y="546"/>
                  </a:lnTo>
                  <a:lnTo>
                    <a:pt x="0" y="512"/>
                  </a:lnTo>
                  <a:close/>
                </a:path>
              </a:pathLst>
            </a:custGeom>
            <a:solidFill>
              <a:srgbClr val="0000FF"/>
            </a:solidFill>
            <a:ln w="9525">
              <a:noFill/>
              <a:round/>
              <a:headEnd/>
              <a:tailEnd/>
            </a:ln>
          </p:spPr>
          <p:txBody>
            <a:bodyPr/>
            <a:lstStyle/>
            <a:p>
              <a:endParaRPr lang="en-US" dirty="0"/>
            </a:p>
          </p:txBody>
        </p:sp>
      </p:grpSp>
      <p:grpSp>
        <p:nvGrpSpPr>
          <p:cNvPr id="4" name="Group 26"/>
          <p:cNvGrpSpPr>
            <a:grpSpLocks/>
          </p:cNvGrpSpPr>
          <p:nvPr/>
        </p:nvGrpSpPr>
        <p:grpSpPr bwMode="auto">
          <a:xfrm>
            <a:off x="2667000" y="3657600"/>
            <a:ext cx="5943600" cy="2038350"/>
            <a:chOff x="1728" y="2364"/>
            <a:chExt cx="3744" cy="1284"/>
          </a:xfrm>
        </p:grpSpPr>
        <p:sp>
          <p:nvSpPr>
            <p:cNvPr id="30739" name="Line 27"/>
            <p:cNvSpPr>
              <a:spLocks noChangeShapeType="1"/>
            </p:cNvSpPr>
            <p:nvPr/>
          </p:nvSpPr>
          <p:spPr bwMode="auto">
            <a:xfrm>
              <a:off x="1728" y="2364"/>
              <a:ext cx="816" cy="1152"/>
            </a:xfrm>
            <a:prstGeom prst="line">
              <a:avLst/>
            </a:prstGeom>
            <a:noFill/>
            <a:ln w="38100">
              <a:solidFill>
                <a:srgbClr val="3333CC"/>
              </a:solidFill>
              <a:round/>
              <a:headEnd/>
              <a:tailEnd type="triangle" w="med" len="med"/>
            </a:ln>
          </p:spPr>
          <p:txBody>
            <a:bodyPr wrap="none" anchor="ctr"/>
            <a:lstStyle/>
            <a:p>
              <a:endParaRPr lang="en-US" dirty="0"/>
            </a:p>
          </p:txBody>
        </p:sp>
        <p:sp>
          <p:nvSpPr>
            <p:cNvPr id="30740" name="Rectangle 28"/>
            <p:cNvSpPr>
              <a:spLocks noChangeArrowheads="1"/>
            </p:cNvSpPr>
            <p:nvPr/>
          </p:nvSpPr>
          <p:spPr bwMode="auto">
            <a:xfrm>
              <a:off x="2549" y="3362"/>
              <a:ext cx="2923" cy="286"/>
            </a:xfrm>
            <a:prstGeom prst="rect">
              <a:avLst/>
            </a:prstGeom>
            <a:noFill/>
            <a:ln w="12700">
              <a:noFill/>
              <a:miter lim="800000"/>
              <a:headEnd/>
              <a:tailEnd/>
            </a:ln>
          </p:spPr>
          <p:txBody>
            <a:bodyPr wrap="none" lIns="90488" tIns="44450" rIns="90488" bIns="44450">
              <a:spAutoFit/>
            </a:bodyPr>
            <a:lstStyle/>
            <a:p>
              <a:r>
                <a:rPr lang="en-US" sz="2400" dirty="0">
                  <a:solidFill>
                    <a:srgbClr val="000000"/>
                  </a:solidFill>
                </a:rPr>
                <a:t>Improve performance evaluation.</a:t>
              </a:r>
            </a:p>
          </p:txBody>
        </p:sp>
      </p:grpSp>
      <p:grpSp>
        <p:nvGrpSpPr>
          <p:cNvPr id="5" name="Group 29"/>
          <p:cNvGrpSpPr>
            <a:grpSpLocks/>
          </p:cNvGrpSpPr>
          <p:nvPr/>
        </p:nvGrpSpPr>
        <p:grpSpPr bwMode="auto">
          <a:xfrm>
            <a:off x="2590800" y="1609725"/>
            <a:ext cx="6019800" cy="2047875"/>
            <a:chOff x="1639" y="1074"/>
            <a:chExt cx="3792" cy="1290"/>
          </a:xfrm>
        </p:grpSpPr>
        <p:sp>
          <p:nvSpPr>
            <p:cNvPr id="30737" name="Rectangle 30"/>
            <p:cNvSpPr>
              <a:spLocks noChangeArrowheads="1"/>
            </p:cNvSpPr>
            <p:nvPr/>
          </p:nvSpPr>
          <p:spPr bwMode="auto">
            <a:xfrm>
              <a:off x="2503" y="1074"/>
              <a:ext cx="2928" cy="522"/>
            </a:xfrm>
            <a:prstGeom prst="rect">
              <a:avLst/>
            </a:prstGeom>
            <a:noFill/>
            <a:ln w="12700">
              <a:noFill/>
              <a:miter lim="800000"/>
              <a:headEnd/>
              <a:tailEnd/>
            </a:ln>
          </p:spPr>
          <p:txBody>
            <a:bodyPr wrap="none" lIns="90488" tIns="44450" rIns="90488" bIns="44450">
              <a:spAutoFit/>
            </a:bodyPr>
            <a:lstStyle/>
            <a:p>
              <a:r>
                <a:rPr lang="en-US" sz="2400" dirty="0">
                  <a:solidFill>
                    <a:srgbClr val="7030A0"/>
                  </a:solidFill>
                </a:rPr>
                <a:t>May be prepared for any activity </a:t>
              </a:r>
              <a:br>
                <a:rPr lang="en-US" sz="2400" dirty="0">
                  <a:solidFill>
                    <a:srgbClr val="7030A0"/>
                  </a:solidFill>
                </a:rPr>
              </a:br>
              <a:r>
                <a:rPr lang="en-US" sz="2400" dirty="0">
                  <a:solidFill>
                    <a:srgbClr val="7030A0"/>
                  </a:solidFill>
                </a:rPr>
                <a:t>level in the relevant range.</a:t>
              </a:r>
            </a:p>
          </p:txBody>
        </p:sp>
        <p:sp>
          <p:nvSpPr>
            <p:cNvPr id="30738" name="Line 31"/>
            <p:cNvSpPr>
              <a:spLocks noChangeShapeType="1"/>
            </p:cNvSpPr>
            <p:nvPr/>
          </p:nvSpPr>
          <p:spPr bwMode="auto">
            <a:xfrm flipV="1">
              <a:off x="1639" y="1452"/>
              <a:ext cx="864" cy="912"/>
            </a:xfrm>
            <a:prstGeom prst="line">
              <a:avLst/>
            </a:prstGeom>
            <a:noFill/>
            <a:ln w="38100">
              <a:solidFill>
                <a:srgbClr val="3333CC"/>
              </a:solidFill>
              <a:round/>
              <a:headEnd/>
              <a:tailEnd type="triangle" w="med" len="med"/>
            </a:ln>
          </p:spPr>
          <p:txBody>
            <a:bodyPr wrap="none" anchor="ctr"/>
            <a:lstStyle/>
            <a:p>
              <a:endParaRPr lang="en-US" dirty="0"/>
            </a:p>
          </p:txBody>
        </p:sp>
      </p:grpSp>
      <p:grpSp>
        <p:nvGrpSpPr>
          <p:cNvPr id="6" name="Group 32"/>
          <p:cNvGrpSpPr>
            <a:grpSpLocks/>
          </p:cNvGrpSpPr>
          <p:nvPr/>
        </p:nvGrpSpPr>
        <p:grpSpPr bwMode="auto">
          <a:xfrm>
            <a:off x="2527300" y="2776538"/>
            <a:ext cx="6394450" cy="1566862"/>
            <a:chOff x="1592" y="1809"/>
            <a:chExt cx="4028" cy="987"/>
          </a:xfrm>
        </p:grpSpPr>
        <p:sp>
          <p:nvSpPr>
            <p:cNvPr id="30735" name="Line 33"/>
            <p:cNvSpPr>
              <a:spLocks noChangeShapeType="1"/>
            </p:cNvSpPr>
            <p:nvPr/>
          </p:nvSpPr>
          <p:spPr bwMode="auto">
            <a:xfrm flipV="1">
              <a:off x="1592" y="2220"/>
              <a:ext cx="904" cy="140"/>
            </a:xfrm>
            <a:prstGeom prst="line">
              <a:avLst/>
            </a:prstGeom>
            <a:noFill/>
            <a:ln w="38100">
              <a:solidFill>
                <a:srgbClr val="3333CC"/>
              </a:solidFill>
              <a:round/>
              <a:headEnd/>
              <a:tailEnd type="triangle" w="med" len="med"/>
            </a:ln>
          </p:spPr>
          <p:txBody>
            <a:bodyPr wrap="none" anchor="ctr"/>
            <a:lstStyle/>
            <a:p>
              <a:endParaRPr lang="en-US" dirty="0"/>
            </a:p>
          </p:txBody>
        </p:sp>
        <p:sp>
          <p:nvSpPr>
            <p:cNvPr id="30736" name="Rectangle 34"/>
            <p:cNvSpPr>
              <a:spLocks noChangeArrowheads="1"/>
            </p:cNvSpPr>
            <p:nvPr/>
          </p:nvSpPr>
          <p:spPr bwMode="auto">
            <a:xfrm>
              <a:off x="2488" y="1809"/>
              <a:ext cx="3132" cy="987"/>
            </a:xfrm>
            <a:prstGeom prst="rect">
              <a:avLst/>
            </a:prstGeom>
            <a:noFill/>
            <a:ln w="12700">
              <a:noFill/>
              <a:miter lim="800000"/>
              <a:headEnd/>
              <a:tailEnd/>
            </a:ln>
          </p:spPr>
          <p:txBody>
            <a:bodyPr wrap="none" lIns="90488" tIns="44450" rIns="90488" bIns="44450">
              <a:spAutoFit/>
            </a:bodyPr>
            <a:lstStyle/>
            <a:p>
              <a:r>
                <a:rPr lang="en-US" sz="2400" dirty="0">
                  <a:solidFill>
                    <a:srgbClr val="FF0000"/>
                  </a:solidFill>
                </a:rPr>
                <a:t>Show costs that should have been</a:t>
              </a:r>
              <a:br>
                <a:rPr lang="en-US" sz="2400" dirty="0">
                  <a:solidFill>
                    <a:srgbClr val="FF0000"/>
                  </a:solidFill>
                </a:rPr>
              </a:br>
              <a:r>
                <a:rPr lang="en-US" sz="2400" dirty="0">
                  <a:solidFill>
                    <a:srgbClr val="FF0000"/>
                  </a:solidFill>
                </a:rPr>
                <a:t>incurred at the actual level of</a:t>
              </a:r>
              <a:br>
                <a:rPr lang="en-US" sz="2400" dirty="0">
                  <a:solidFill>
                    <a:srgbClr val="FF0000"/>
                  </a:solidFill>
                </a:rPr>
              </a:br>
              <a:r>
                <a:rPr lang="en-US" sz="2400" dirty="0">
                  <a:solidFill>
                    <a:srgbClr val="FF0000"/>
                  </a:solidFill>
                </a:rPr>
                <a:t>activity, enabling “apples to apples”</a:t>
              </a:r>
              <a:br>
                <a:rPr lang="en-US" sz="2400" dirty="0">
                  <a:solidFill>
                    <a:srgbClr val="FF0000"/>
                  </a:solidFill>
                </a:rPr>
              </a:br>
              <a:r>
                <a:rPr lang="en-US" sz="2400" dirty="0">
                  <a:solidFill>
                    <a:srgbClr val="FF0000"/>
                  </a:solidFill>
                </a:rPr>
                <a:t>cost comparisons.</a:t>
              </a:r>
            </a:p>
          </p:txBody>
        </p:sp>
      </p:grpSp>
      <p:grpSp>
        <p:nvGrpSpPr>
          <p:cNvPr id="7" name="Group 35"/>
          <p:cNvGrpSpPr>
            <a:grpSpLocks/>
          </p:cNvGrpSpPr>
          <p:nvPr/>
        </p:nvGrpSpPr>
        <p:grpSpPr bwMode="auto">
          <a:xfrm>
            <a:off x="2667000" y="3657600"/>
            <a:ext cx="5551488" cy="1390650"/>
            <a:chOff x="1720" y="2352"/>
            <a:chExt cx="3497" cy="876"/>
          </a:xfrm>
        </p:grpSpPr>
        <p:sp>
          <p:nvSpPr>
            <p:cNvPr id="30733" name="Line 36"/>
            <p:cNvSpPr>
              <a:spLocks noChangeShapeType="1"/>
            </p:cNvSpPr>
            <p:nvPr/>
          </p:nvSpPr>
          <p:spPr bwMode="auto">
            <a:xfrm>
              <a:off x="1720" y="2352"/>
              <a:ext cx="816" cy="672"/>
            </a:xfrm>
            <a:prstGeom prst="line">
              <a:avLst/>
            </a:prstGeom>
            <a:noFill/>
            <a:ln w="38100">
              <a:solidFill>
                <a:srgbClr val="3333CC"/>
              </a:solidFill>
              <a:round/>
              <a:headEnd/>
              <a:tailEnd type="triangle" w="med" len="med"/>
            </a:ln>
          </p:spPr>
          <p:txBody>
            <a:bodyPr wrap="none" anchor="ctr"/>
            <a:lstStyle/>
            <a:p>
              <a:endParaRPr lang="en-US" dirty="0"/>
            </a:p>
          </p:txBody>
        </p:sp>
        <p:sp>
          <p:nvSpPr>
            <p:cNvPr id="30734" name="Rectangle 37"/>
            <p:cNvSpPr>
              <a:spLocks noChangeArrowheads="1"/>
            </p:cNvSpPr>
            <p:nvPr/>
          </p:nvSpPr>
          <p:spPr bwMode="auto">
            <a:xfrm>
              <a:off x="2536" y="2939"/>
              <a:ext cx="2681" cy="289"/>
            </a:xfrm>
            <a:prstGeom prst="rect">
              <a:avLst/>
            </a:prstGeom>
            <a:noFill/>
            <a:ln w="12700">
              <a:noFill/>
              <a:miter lim="800000"/>
              <a:headEnd/>
              <a:tailEnd/>
            </a:ln>
          </p:spPr>
          <p:txBody>
            <a:bodyPr wrap="none" lIns="90488" tIns="44450" rIns="90488" bIns="44450">
              <a:spAutoFit/>
            </a:bodyPr>
            <a:lstStyle/>
            <a:p>
              <a:r>
                <a:rPr lang="en-US" sz="2400" dirty="0">
                  <a:solidFill>
                    <a:srgbClr val="0000FF"/>
                  </a:solidFill>
                </a:rPr>
                <a:t>Help managers control costs.</a:t>
              </a:r>
            </a:p>
          </p:txBody>
        </p:sp>
      </p:grpSp>
      <p:grpSp>
        <p:nvGrpSpPr>
          <p:cNvPr id="8" name="Group 38"/>
          <p:cNvGrpSpPr>
            <a:grpSpLocks/>
          </p:cNvGrpSpPr>
          <p:nvPr/>
        </p:nvGrpSpPr>
        <p:grpSpPr bwMode="auto">
          <a:xfrm>
            <a:off x="3124200" y="5772150"/>
            <a:ext cx="6049963" cy="523875"/>
            <a:chOff x="1968" y="3801"/>
            <a:chExt cx="3811" cy="330"/>
          </a:xfrm>
        </p:grpSpPr>
        <p:sp>
          <p:nvSpPr>
            <p:cNvPr id="30731" name="Text Box 39"/>
            <p:cNvSpPr txBox="1">
              <a:spLocks noChangeArrowheads="1"/>
            </p:cNvSpPr>
            <p:nvPr/>
          </p:nvSpPr>
          <p:spPr bwMode="auto">
            <a:xfrm>
              <a:off x="1968" y="3801"/>
              <a:ext cx="3811" cy="330"/>
            </a:xfrm>
            <a:prstGeom prst="rect">
              <a:avLst/>
            </a:prstGeom>
            <a:noFill/>
            <a:ln w="9525">
              <a:noFill/>
              <a:miter lim="800000"/>
              <a:headEnd/>
              <a:tailEnd/>
            </a:ln>
          </p:spPr>
          <p:txBody>
            <a:bodyPr wrap="none">
              <a:spAutoFit/>
            </a:bodyPr>
            <a:lstStyle/>
            <a:p>
              <a:r>
                <a:rPr lang="en-US" sz="2800" b="1" dirty="0">
                  <a:solidFill>
                    <a:srgbClr val="008000"/>
                  </a:solidFill>
                </a:rPr>
                <a:t>Let’s look at Larry’s Lawn Service.</a:t>
              </a:r>
            </a:p>
          </p:txBody>
        </p:sp>
        <p:sp>
          <p:nvSpPr>
            <p:cNvPr id="30732" name="Line 40"/>
            <p:cNvSpPr>
              <a:spLocks noChangeShapeType="1"/>
            </p:cNvSpPr>
            <p:nvPr/>
          </p:nvSpPr>
          <p:spPr bwMode="auto">
            <a:xfrm>
              <a:off x="2112" y="4128"/>
              <a:ext cx="3456" cy="0"/>
            </a:xfrm>
            <a:prstGeom prst="line">
              <a:avLst/>
            </a:prstGeom>
            <a:noFill/>
            <a:ln w="38100">
              <a:solidFill>
                <a:srgbClr val="008000"/>
              </a:solidFill>
              <a:round/>
              <a:headEnd/>
              <a:tailEnd type="triangle" w="med" len="med"/>
            </a:ln>
          </p:spPr>
          <p:txBody>
            <a:bodyPr wrap="none" anchor="ctr"/>
            <a:lstStyle/>
            <a:p>
              <a:endParaRPr lang="en-US" dirty="0"/>
            </a:p>
          </p:txBody>
        </p:sp>
      </p:grpSp>
      <p:sp>
        <p:nvSpPr>
          <p:cNvPr id="30730" name="Rectangle 2"/>
          <p:cNvSpPr>
            <a:spLocks noGrp="1" noChangeArrowheads="1"/>
          </p:cNvSpPr>
          <p:nvPr>
            <p:ph type="title"/>
          </p:nvPr>
        </p:nvSpPr>
        <p:spPr>
          <a:noFill/>
        </p:spPr>
        <p:txBody>
          <a:bodyPr lIns="90488" tIns="44450" rIns="90488" bIns="44450"/>
          <a:lstStyle/>
          <a:p>
            <a:r>
              <a:rPr lang="en-US" dirty="0" smtClean="0"/>
              <a:t>Characteristics of Flexible Budgets</a:t>
            </a: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3"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upRight)">
                                      <p:cBhvr>
                                        <p:cTn id="7" dur="500"/>
                                        <p:tgtEl>
                                          <p:spTgt spid="5"/>
                                        </p:tgtEl>
                                      </p:cBhvr>
                                    </p:animEffect>
                                  </p:childTnLst>
                                </p:cTn>
                              </p:par>
                            </p:childTnLst>
                          </p:cTn>
                        </p:par>
                        <p:par>
                          <p:cTn id="8" fill="hold" nodeType="afterGroup">
                            <p:stCondLst>
                              <p:cond delay="500"/>
                            </p:stCondLst>
                            <p:childTnLst>
                              <p:par>
                                <p:cTn id="9" presetID="18" presetClass="entr" presetSubtype="3"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strips(upRight)">
                                      <p:cBhvr>
                                        <p:cTn id="11" dur="500"/>
                                        <p:tgtEl>
                                          <p:spTgt spid="6"/>
                                        </p:tgtEl>
                                      </p:cBhvr>
                                    </p:animEffect>
                                  </p:childTnLst>
                                </p:cTn>
                              </p:par>
                            </p:childTnLst>
                          </p:cTn>
                        </p:par>
                        <p:par>
                          <p:cTn id="12" fill="hold" nodeType="afterGroup">
                            <p:stCondLst>
                              <p:cond delay="1000"/>
                            </p:stCondLst>
                            <p:childTnLst>
                              <p:par>
                                <p:cTn id="13" presetID="18" presetClass="entr" presetSubtype="6"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strips(downRight)">
                                      <p:cBhvr>
                                        <p:cTn id="15" dur="500"/>
                                        <p:tgtEl>
                                          <p:spTgt spid="7"/>
                                        </p:tgtEl>
                                      </p:cBhvr>
                                    </p:animEffect>
                                  </p:childTnLst>
                                </p:cTn>
                              </p:par>
                            </p:childTnLst>
                          </p:cTn>
                        </p:par>
                        <p:par>
                          <p:cTn id="16" fill="hold" nodeType="afterGroup">
                            <p:stCondLst>
                              <p:cond delay="1500"/>
                            </p:stCondLst>
                            <p:childTnLst>
                              <p:par>
                                <p:cTn id="17" presetID="18" presetClass="entr" presetSubtype="6"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strips(downRight)">
                                      <p:cBhvr>
                                        <p:cTn id="19" dur="500"/>
                                        <p:tgtEl>
                                          <p:spTgt spid="4"/>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left)">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6" descr="C:\Documents and Settings\CWC\Favorites\My Documents\My Pictures\Microsoft Clip Organizer\j0234575.wmf"/>
          <p:cNvPicPr>
            <a:picLocks noChangeAspect="1" noChangeArrowheads="1"/>
          </p:cNvPicPr>
          <p:nvPr/>
        </p:nvPicPr>
        <p:blipFill>
          <a:blip r:embed="rId3" cstate="print"/>
          <a:srcRect/>
          <a:stretch>
            <a:fillRect/>
          </a:stretch>
        </p:blipFill>
        <p:spPr bwMode="auto">
          <a:xfrm flipH="1">
            <a:off x="3671888" y="4495800"/>
            <a:ext cx="1800225" cy="1703388"/>
          </a:xfrm>
          <a:prstGeom prst="rect">
            <a:avLst/>
          </a:prstGeom>
          <a:noFill/>
          <a:ln w="9525">
            <a:noFill/>
            <a:miter lim="800000"/>
            <a:headEnd/>
            <a:tailEnd/>
          </a:ln>
        </p:spPr>
      </p:pic>
      <p:sp>
        <p:nvSpPr>
          <p:cNvPr id="7" name="TextBox 6"/>
          <p:cNvSpPr txBox="1"/>
          <p:nvPr/>
        </p:nvSpPr>
        <p:spPr>
          <a:xfrm>
            <a:off x="327025" y="1882775"/>
            <a:ext cx="8470900" cy="2308225"/>
          </a:xfrm>
          <a:prstGeom prst="rect">
            <a:avLst/>
          </a:prstGeom>
          <a:solidFill>
            <a:schemeClr val="bg2">
              <a:lumMod val="90000"/>
            </a:schemeClr>
          </a:solidFill>
          <a:ln w="19050">
            <a:solidFill>
              <a:schemeClr val="tx1"/>
            </a:solidFill>
          </a:ln>
          <a:effectLst>
            <a:outerShdw dist="50800" dir="2700000" algn="tl" rotWithShape="0">
              <a:prstClr val="black"/>
            </a:outerShdw>
          </a:effectLst>
        </p:spPr>
        <p:txBody>
          <a:bodyPr wrap="none">
            <a:spAutoFit/>
          </a:bodyPr>
          <a:lstStyle/>
          <a:p>
            <a:pPr algn="ctr">
              <a:defRPr/>
            </a:pPr>
            <a:r>
              <a:rPr lang="en-US" sz="2400" dirty="0"/>
              <a:t>Larry’s Lawn Service provides lawn care in a planned </a:t>
            </a:r>
            <a:br>
              <a:rPr lang="en-US" sz="2400" dirty="0"/>
            </a:br>
            <a:r>
              <a:rPr lang="en-US" sz="2400" dirty="0"/>
              <a:t>community where all lawns are approximately the same size.</a:t>
            </a:r>
            <a:br>
              <a:rPr lang="en-US" sz="2400" dirty="0"/>
            </a:br>
            <a:r>
              <a:rPr lang="en-US" sz="2400" dirty="0"/>
              <a:t>At the end of May, Larry prepared his June budget based on</a:t>
            </a:r>
            <a:br>
              <a:rPr lang="en-US" sz="2400" dirty="0"/>
            </a:br>
            <a:r>
              <a:rPr lang="en-US" sz="2400" dirty="0"/>
              <a:t>mowing 500 lawns.  Since all of the lawns are similar in size,</a:t>
            </a:r>
            <a:br>
              <a:rPr lang="en-US" sz="2400" dirty="0"/>
            </a:br>
            <a:r>
              <a:rPr lang="en-US" sz="2400" dirty="0"/>
              <a:t>Larry felt that the number of lawns mowed in a month would</a:t>
            </a:r>
            <a:br>
              <a:rPr lang="en-US" sz="2400" dirty="0"/>
            </a:br>
            <a:r>
              <a:rPr lang="en-US" sz="2400" dirty="0"/>
              <a:t>be the best way to measure overall activity for his business.</a:t>
            </a:r>
          </a:p>
        </p:txBody>
      </p:sp>
      <p:grpSp>
        <p:nvGrpSpPr>
          <p:cNvPr id="2" name="Group 38"/>
          <p:cNvGrpSpPr>
            <a:grpSpLocks/>
          </p:cNvGrpSpPr>
          <p:nvPr/>
        </p:nvGrpSpPr>
        <p:grpSpPr bwMode="auto">
          <a:xfrm>
            <a:off x="3352800" y="5791200"/>
            <a:ext cx="5614988" cy="519113"/>
            <a:chOff x="2112" y="3801"/>
            <a:chExt cx="3537" cy="327"/>
          </a:xfrm>
        </p:grpSpPr>
        <p:sp>
          <p:nvSpPr>
            <p:cNvPr id="31750" name="Text Box 39"/>
            <p:cNvSpPr txBox="1">
              <a:spLocks noChangeArrowheads="1"/>
            </p:cNvSpPr>
            <p:nvPr/>
          </p:nvSpPr>
          <p:spPr bwMode="auto">
            <a:xfrm>
              <a:off x="3826" y="3801"/>
              <a:ext cx="1823" cy="327"/>
            </a:xfrm>
            <a:prstGeom prst="rect">
              <a:avLst/>
            </a:prstGeom>
            <a:noFill/>
            <a:ln w="9525">
              <a:noFill/>
              <a:miter lim="800000"/>
              <a:headEnd/>
              <a:tailEnd/>
            </a:ln>
          </p:spPr>
          <p:txBody>
            <a:bodyPr wrap="none">
              <a:spAutoFit/>
            </a:bodyPr>
            <a:lstStyle/>
            <a:p>
              <a:pPr algn="r"/>
              <a:r>
                <a:rPr lang="en-US" sz="2800" b="1" dirty="0">
                  <a:solidFill>
                    <a:srgbClr val="FF0000"/>
                  </a:solidFill>
                </a:rPr>
                <a:t> </a:t>
              </a:r>
              <a:r>
                <a:rPr lang="en-US" sz="2800" b="1" dirty="0">
                  <a:solidFill>
                    <a:srgbClr val="008000"/>
                  </a:solidFill>
                </a:rPr>
                <a:t>Larry’s Budget </a:t>
              </a:r>
            </a:p>
          </p:txBody>
        </p:sp>
        <p:sp>
          <p:nvSpPr>
            <p:cNvPr id="31751" name="Line 40"/>
            <p:cNvSpPr>
              <a:spLocks noChangeShapeType="1"/>
            </p:cNvSpPr>
            <p:nvPr/>
          </p:nvSpPr>
          <p:spPr bwMode="auto">
            <a:xfrm>
              <a:off x="2112" y="4128"/>
              <a:ext cx="3456" cy="0"/>
            </a:xfrm>
            <a:prstGeom prst="line">
              <a:avLst/>
            </a:prstGeom>
            <a:noFill/>
            <a:ln w="38100">
              <a:solidFill>
                <a:srgbClr val="008000"/>
              </a:solidFill>
              <a:round/>
              <a:headEnd/>
              <a:tailEnd type="triangle" w="med" len="med"/>
            </a:ln>
          </p:spPr>
          <p:txBody>
            <a:bodyPr wrap="none" anchor="ctr"/>
            <a:lstStyle/>
            <a:p>
              <a:endParaRPr lang="en-US" dirty="0"/>
            </a:p>
          </p:txBody>
        </p:sp>
      </p:grpSp>
      <p:sp>
        <p:nvSpPr>
          <p:cNvPr id="30725" name="Rectangle 51"/>
          <p:cNvSpPr>
            <a:spLocks noGrp="1" noChangeArrowheads="1"/>
          </p:cNvSpPr>
          <p:nvPr>
            <p:ph type="title"/>
          </p:nvPr>
        </p:nvSpPr>
        <p:spPr/>
        <p:txBody>
          <a:bodyPr lIns="90488" tIns="44450" rIns="90488" bIns="44450">
            <a:normAutofit fontScale="90000"/>
          </a:bodyPr>
          <a:lstStyle/>
          <a:p>
            <a:pPr>
              <a:defRPr/>
            </a:pPr>
            <a:r>
              <a:rPr lang="en-US" dirty="0" smtClean="0"/>
              <a:t>Deficiencies of the Static Planning Budget</a:t>
            </a: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1"/>
          <p:cNvSpPr>
            <a:spLocks noGrp="1" noChangeArrowheads="1"/>
          </p:cNvSpPr>
          <p:nvPr>
            <p:ph type="title"/>
          </p:nvPr>
        </p:nvSpPr>
        <p:spPr/>
        <p:txBody>
          <a:bodyPr lIns="90488" tIns="44450" rIns="90488" bIns="44450">
            <a:normAutofit fontScale="90000"/>
          </a:bodyPr>
          <a:lstStyle/>
          <a:p>
            <a:pPr>
              <a:defRPr/>
            </a:pPr>
            <a:r>
              <a:rPr lang="en-US" dirty="0" smtClean="0"/>
              <a:t>Deficiencies of the Static Planning Budget</a:t>
            </a:r>
          </a:p>
        </p:txBody>
      </p:sp>
      <p:sp>
        <p:nvSpPr>
          <p:cNvPr id="2052" name="TextBox 3"/>
          <p:cNvSpPr txBox="1">
            <a:spLocks noChangeArrowheads="1"/>
          </p:cNvSpPr>
          <p:nvPr/>
        </p:nvSpPr>
        <p:spPr bwMode="auto">
          <a:xfrm>
            <a:off x="2705100" y="1417638"/>
            <a:ext cx="3703638" cy="457200"/>
          </a:xfrm>
          <a:prstGeom prst="rect">
            <a:avLst/>
          </a:prstGeom>
          <a:noFill/>
          <a:ln w="9525">
            <a:noFill/>
            <a:miter lim="800000"/>
            <a:headEnd/>
            <a:tailEnd/>
          </a:ln>
        </p:spPr>
        <p:txBody>
          <a:bodyPr wrap="none">
            <a:spAutoFit/>
          </a:bodyPr>
          <a:lstStyle/>
          <a:p>
            <a:pPr algn="ctr"/>
            <a:r>
              <a:rPr lang="en-US" sz="2400" b="1" dirty="0">
                <a:solidFill>
                  <a:srgbClr val="0000FF"/>
                </a:solidFill>
              </a:rPr>
              <a:t>Larry’s Planning Budget</a:t>
            </a:r>
          </a:p>
        </p:txBody>
      </p:sp>
      <p:graphicFrame>
        <p:nvGraphicFramePr>
          <p:cNvPr id="2050" name="Object 3"/>
          <p:cNvGraphicFramePr>
            <a:graphicFrameLocks/>
          </p:cNvGraphicFramePr>
          <p:nvPr/>
        </p:nvGraphicFramePr>
        <p:xfrm>
          <a:off x="1158875" y="1874838"/>
          <a:ext cx="6765925" cy="4754562"/>
        </p:xfrm>
        <a:graphic>
          <a:graphicData uri="http://schemas.openxmlformats.org/presentationml/2006/ole">
            <mc:AlternateContent xmlns:mc="http://schemas.openxmlformats.org/markup-compatibility/2006">
              <mc:Choice xmlns:v="urn:schemas-microsoft-com:vml" Requires="v">
                <p:oleObj spid="_x0000_s2053" name="Worksheet" r:id="rId5" imgW="4286402" imgH="3048000" progId="Excel.Sheet.8">
                  <p:embed/>
                </p:oleObj>
              </mc:Choice>
              <mc:Fallback>
                <p:oleObj name="Worksheet" r:id="rId5" imgW="4286402" imgH="3048000" progId="Excel.Sheet.8">
                  <p:embed/>
                  <p:pic>
                    <p:nvPicPr>
                      <p:cNvPr id="0" name="Picture 4"/>
                      <p:cNvPicPr>
                        <a:picLocks noChangeArrowheads="1"/>
                      </p:cNvPicPr>
                      <p:nvPr/>
                    </p:nvPicPr>
                    <p:blipFill>
                      <a:blip r:embed="rId6">
                        <a:lum contrast="12000"/>
                        <a:extLst>
                          <a:ext uri="{28A0092B-C50C-407E-A947-70E740481C1C}">
                            <a14:useLocalDpi xmlns:a14="http://schemas.microsoft.com/office/drawing/2010/main" val="0"/>
                          </a:ext>
                        </a:extLst>
                      </a:blip>
                      <a:srcRect/>
                      <a:stretch>
                        <a:fillRect/>
                      </a:stretch>
                    </p:blipFill>
                    <p:spPr bwMode="auto">
                      <a:xfrm>
                        <a:off x="1158875" y="1874838"/>
                        <a:ext cx="6765925" cy="47545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1"/>
          <p:cNvSpPr>
            <a:spLocks noGrp="1" noChangeArrowheads="1"/>
          </p:cNvSpPr>
          <p:nvPr>
            <p:ph type="title"/>
          </p:nvPr>
        </p:nvSpPr>
        <p:spPr/>
        <p:txBody>
          <a:bodyPr lIns="90488" tIns="44450" rIns="90488" bIns="44450">
            <a:normAutofit fontScale="90000"/>
          </a:bodyPr>
          <a:lstStyle/>
          <a:p>
            <a:pPr>
              <a:defRPr/>
            </a:pPr>
            <a:r>
              <a:rPr lang="en-US" dirty="0" smtClean="0"/>
              <a:t>Deficiencies of the Static Planning Budget</a:t>
            </a:r>
          </a:p>
        </p:txBody>
      </p:sp>
      <p:graphicFrame>
        <p:nvGraphicFramePr>
          <p:cNvPr id="3074" name="Object 3"/>
          <p:cNvGraphicFramePr>
            <a:graphicFrameLocks/>
          </p:cNvGraphicFramePr>
          <p:nvPr/>
        </p:nvGraphicFramePr>
        <p:xfrm>
          <a:off x="1887538" y="1874838"/>
          <a:ext cx="5303837" cy="4754562"/>
        </p:xfrm>
        <a:graphic>
          <a:graphicData uri="http://schemas.openxmlformats.org/presentationml/2006/ole">
            <mc:AlternateContent xmlns:mc="http://schemas.openxmlformats.org/markup-compatibility/2006">
              <mc:Choice xmlns:v="urn:schemas-microsoft-com:vml" Requires="v">
                <p:oleObj spid="_x0000_s3077" name="Worksheet" r:id="rId5" imgW="3410102" imgH="3048000" progId="Excel.Sheet.8">
                  <p:embed/>
                </p:oleObj>
              </mc:Choice>
              <mc:Fallback>
                <p:oleObj name="Worksheet" r:id="rId5" imgW="3410102" imgH="3048000" progId="Excel.Sheet.8">
                  <p:embed/>
                  <p:pic>
                    <p:nvPicPr>
                      <p:cNvPr id="0" name="Picture 4"/>
                      <p:cNvPicPr>
                        <a:picLocks noChangeArrowheads="1"/>
                      </p:cNvPicPr>
                      <p:nvPr/>
                    </p:nvPicPr>
                    <p:blipFill>
                      <a:blip r:embed="rId6">
                        <a:lum contrast="12000"/>
                        <a:extLst>
                          <a:ext uri="{28A0092B-C50C-407E-A947-70E740481C1C}">
                            <a14:useLocalDpi xmlns:a14="http://schemas.microsoft.com/office/drawing/2010/main" val="0"/>
                          </a:ext>
                        </a:extLst>
                      </a:blip>
                      <a:srcRect/>
                      <a:stretch>
                        <a:fillRect/>
                      </a:stretch>
                    </p:blipFill>
                    <p:spPr bwMode="auto">
                      <a:xfrm>
                        <a:off x="1887538" y="1874838"/>
                        <a:ext cx="5303837" cy="47545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6" name="TextBox 9"/>
          <p:cNvSpPr txBox="1">
            <a:spLocks noChangeArrowheads="1"/>
          </p:cNvSpPr>
          <p:nvPr/>
        </p:nvSpPr>
        <p:spPr bwMode="auto">
          <a:xfrm>
            <a:off x="2857500" y="1417638"/>
            <a:ext cx="3403600" cy="457200"/>
          </a:xfrm>
          <a:prstGeom prst="rect">
            <a:avLst/>
          </a:prstGeom>
          <a:noFill/>
          <a:ln w="9525">
            <a:noFill/>
            <a:miter lim="800000"/>
            <a:headEnd/>
            <a:tailEnd/>
          </a:ln>
        </p:spPr>
        <p:txBody>
          <a:bodyPr wrap="none">
            <a:spAutoFit/>
          </a:bodyPr>
          <a:lstStyle/>
          <a:p>
            <a:pPr algn="ctr"/>
            <a:r>
              <a:rPr lang="en-US" sz="2400" b="1" dirty="0">
                <a:solidFill>
                  <a:srgbClr val="FF0000"/>
                </a:solidFill>
              </a:rPr>
              <a:t>Larry’s Actual Results</a:t>
            </a:r>
          </a:p>
        </p:txBody>
      </p:sp>
    </p:spTree>
  </p:cSld>
  <p:clrMapOvr>
    <a:masterClrMapping/>
  </p:clrMapOvr>
  <p:transition spd="med">
    <p:pull dir="l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3"/>
          <p:cNvGraphicFramePr>
            <a:graphicFrameLocks/>
          </p:cNvGraphicFramePr>
          <p:nvPr/>
        </p:nvGraphicFramePr>
        <p:xfrm>
          <a:off x="84138" y="1930400"/>
          <a:ext cx="8961437" cy="4846638"/>
        </p:xfrm>
        <a:graphic>
          <a:graphicData uri="http://schemas.openxmlformats.org/presentationml/2006/ole">
            <mc:AlternateContent xmlns:mc="http://schemas.openxmlformats.org/markup-compatibility/2006">
              <mc:Choice xmlns:v="urn:schemas-microsoft-com:vml" Requires="v">
                <p:oleObj spid="_x0000_s4101" name="Worksheet" r:id="rId5" imgW="6042766" imgH="3101328" progId="Excel.Sheet.8">
                  <p:embed/>
                </p:oleObj>
              </mc:Choice>
              <mc:Fallback>
                <p:oleObj name="Worksheet" r:id="rId5" imgW="6042766" imgH="3101328" progId="Excel.Sheet.8">
                  <p:embed/>
                  <p:pic>
                    <p:nvPicPr>
                      <p:cNvPr id="0" name="Picture 4"/>
                      <p:cNvPicPr>
                        <a:picLocks noChangeArrowheads="1"/>
                      </p:cNvPicPr>
                      <p:nvPr/>
                    </p:nvPicPr>
                    <p:blipFill>
                      <a:blip r:embed="rId6">
                        <a:lum contrast="12000"/>
                        <a:extLst>
                          <a:ext uri="{28A0092B-C50C-407E-A947-70E740481C1C}">
                            <a14:useLocalDpi xmlns:a14="http://schemas.microsoft.com/office/drawing/2010/main" val="0"/>
                          </a:ext>
                        </a:extLst>
                      </a:blip>
                      <a:srcRect/>
                      <a:stretch>
                        <a:fillRect/>
                      </a:stretch>
                    </p:blipFill>
                    <p:spPr bwMode="auto">
                      <a:xfrm>
                        <a:off x="84138" y="1930400"/>
                        <a:ext cx="8961437" cy="4846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1" name="Rectangle 51"/>
          <p:cNvSpPr>
            <a:spLocks noGrp="1" noChangeArrowheads="1"/>
          </p:cNvSpPr>
          <p:nvPr>
            <p:ph type="title"/>
          </p:nvPr>
        </p:nvSpPr>
        <p:spPr/>
        <p:txBody>
          <a:bodyPr lIns="90488" tIns="44450" rIns="90488" bIns="44450">
            <a:normAutofit fontScale="90000"/>
          </a:bodyPr>
          <a:lstStyle/>
          <a:p>
            <a:pPr>
              <a:defRPr/>
            </a:pPr>
            <a:r>
              <a:rPr lang="en-US" dirty="0" smtClean="0"/>
              <a:t>Deficiencies of the Static Planning Budget</a:t>
            </a:r>
          </a:p>
        </p:txBody>
      </p:sp>
      <p:sp>
        <p:nvSpPr>
          <p:cNvPr id="4100" name="TextBox 9"/>
          <p:cNvSpPr txBox="1">
            <a:spLocks noChangeArrowheads="1"/>
          </p:cNvSpPr>
          <p:nvPr/>
        </p:nvSpPr>
        <p:spPr bwMode="auto">
          <a:xfrm>
            <a:off x="195263" y="1501775"/>
            <a:ext cx="8731250" cy="457200"/>
          </a:xfrm>
          <a:prstGeom prst="rect">
            <a:avLst/>
          </a:prstGeom>
          <a:noFill/>
          <a:ln w="9525">
            <a:noFill/>
            <a:miter lim="800000"/>
            <a:headEnd/>
            <a:tailEnd/>
          </a:ln>
        </p:spPr>
        <p:txBody>
          <a:bodyPr wrap="none">
            <a:spAutoFit/>
          </a:bodyPr>
          <a:lstStyle/>
          <a:p>
            <a:pPr algn="ctr"/>
            <a:r>
              <a:rPr lang="en-US" sz="2400" b="1" dirty="0">
                <a:solidFill>
                  <a:srgbClr val="008000"/>
                </a:solidFill>
              </a:rPr>
              <a:t>Larry’s Actual Results Compared with the Planning Budget</a:t>
            </a:r>
          </a:p>
        </p:txBody>
      </p:sp>
      <p:pic>
        <p:nvPicPr>
          <p:cNvPr id="2" name="Picture 4" descr="C:\Users\Charles\AppData\Local\Microsoft\Windows\Temporary Internet Files\Low\Content.IE5\N2WEZTWK\MC900441708[1].PNG"/>
          <p:cNvPicPr>
            <a:picLocks noChangeAspect="1" noChangeArrowheads="1"/>
          </p:cNvPicPr>
          <p:nvPr/>
        </p:nvPicPr>
        <p:blipFill>
          <a:blip r:embed="rId7" cstate="print"/>
          <a:srcRect/>
          <a:stretch>
            <a:fillRect/>
          </a:stretch>
        </p:blipFill>
        <p:spPr bwMode="auto">
          <a:xfrm>
            <a:off x="5692775" y="2544763"/>
            <a:ext cx="457200" cy="457200"/>
          </a:xfrm>
          <a:prstGeom prst="rect">
            <a:avLst/>
          </a:prstGeom>
          <a:noFill/>
          <a:ln w="9525">
            <a:noFill/>
            <a:miter lim="800000"/>
            <a:headEnd/>
            <a:tailEnd/>
          </a:ln>
        </p:spPr>
      </p:pic>
      <p:pic>
        <p:nvPicPr>
          <p:cNvPr id="4102" name="Picture 6" descr="C:\Users\Charles\AppData\Local\Microsoft\Windows\Temporary Internet Files\Low\Content.IE5\OX5AYIC8\MC900441720[1].PNG"/>
          <p:cNvPicPr>
            <a:picLocks noChangeAspect="1" noChangeArrowheads="1"/>
          </p:cNvPicPr>
          <p:nvPr/>
        </p:nvPicPr>
        <p:blipFill>
          <a:blip r:embed="rId8" cstate="print"/>
          <a:srcRect/>
          <a:stretch>
            <a:fillRect/>
          </a:stretch>
        </p:blipFill>
        <p:spPr bwMode="auto">
          <a:xfrm>
            <a:off x="4664075" y="2636838"/>
            <a:ext cx="365125" cy="365125"/>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2580</TotalTime>
  <Words>926</Words>
  <Application>Microsoft Office PowerPoint</Application>
  <PresentationFormat>On-screen Show (4:3)</PresentationFormat>
  <Paragraphs>151</Paragraphs>
  <Slides>44</Slides>
  <Notes>43</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3</vt:i4>
      </vt:variant>
      <vt:variant>
        <vt:lpstr>Slide Titles</vt:lpstr>
      </vt:variant>
      <vt:variant>
        <vt:i4>44</vt:i4>
      </vt:variant>
    </vt:vector>
  </HeadingPairs>
  <TitlesOfParts>
    <vt:vector size="60" baseType="lpstr">
      <vt:lpstr>Arial</vt:lpstr>
      <vt:lpstr>Calibri</vt:lpstr>
      <vt:lpstr>Georgia</vt:lpstr>
      <vt:lpstr>MS PGothic</vt:lpstr>
      <vt:lpstr>MS PGothic</vt:lpstr>
      <vt:lpstr>Symbol</vt:lpstr>
      <vt:lpstr>Times</vt:lpstr>
      <vt:lpstr>Times New Roman</vt:lpstr>
      <vt:lpstr>Trebuchet MS</vt:lpstr>
      <vt:lpstr>Wingdings</vt:lpstr>
      <vt:lpstr>Wingdings 2</vt:lpstr>
      <vt:lpstr>Wingdings 3</vt:lpstr>
      <vt:lpstr>Urban</vt:lpstr>
      <vt:lpstr>Clip</vt:lpstr>
      <vt:lpstr>Worksheet</vt:lpstr>
      <vt:lpstr>WordArt 2.0</vt:lpstr>
      <vt:lpstr>Flexible Budgets and Performance Analysis</vt:lpstr>
      <vt:lpstr>Variance Analysis Cycle</vt:lpstr>
      <vt:lpstr>Learning Objective 1</vt:lpstr>
      <vt:lpstr>Characteristics of Flexible Budgets</vt:lpstr>
      <vt:lpstr>Characteristics of Flexible Budgets</vt:lpstr>
      <vt:lpstr>Deficiencies of the Static Planning Budget</vt:lpstr>
      <vt:lpstr>Deficiencies of the Static Planning Budget</vt:lpstr>
      <vt:lpstr>Deficiencies of the Static Planning Budget</vt:lpstr>
      <vt:lpstr>Deficiencies of the Static Planning Budget</vt:lpstr>
      <vt:lpstr>Deficiencies of the Static Planning Budget</vt:lpstr>
      <vt:lpstr>Deficiencies of the Static Planning Budget</vt:lpstr>
      <vt:lpstr>Deficiencies of the Static Planning Budget</vt:lpstr>
      <vt:lpstr>Deficiencies of the Static Planning Budget</vt:lpstr>
      <vt:lpstr>How a Flexible Budget Works</vt:lpstr>
      <vt:lpstr>How a Flexible Budget Works</vt:lpstr>
      <vt:lpstr>Preparing a Flexible Budget</vt:lpstr>
      <vt:lpstr>Quick Check </vt:lpstr>
      <vt:lpstr>Quick Check </vt:lpstr>
      <vt:lpstr>Learning Objective 2</vt:lpstr>
      <vt:lpstr>Activity Variances</vt:lpstr>
      <vt:lpstr>Activity Variances</vt:lpstr>
      <vt:lpstr>Activity Variances</vt:lpstr>
      <vt:lpstr>Activity Variances</vt:lpstr>
      <vt:lpstr>Learning Objective 3</vt:lpstr>
      <vt:lpstr>Revenue and Spending Variances</vt:lpstr>
      <vt:lpstr>Revenue and Spending Variances</vt:lpstr>
      <vt:lpstr>Revenue and Spending Variances</vt:lpstr>
      <vt:lpstr>Revenue and Spending Variances</vt:lpstr>
      <vt:lpstr>Learning Objective 4</vt:lpstr>
      <vt:lpstr>A Performance Report Combining Activity and Revenue and Spending Variances</vt:lpstr>
      <vt:lpstr>A Performance Report Combining Activity and Revenue and Spending Variances</vt:lpstr>
      <vt:lpstr>A Performance Report Combining Activity and Revenue and Spending Variances</vt:lpstr>
      <vt:lpstr>A Performance Report Combining Activity and Revenue and Spending Variances</vt:lpstr>
      <vt:lpstr>Performance Reports in Non-Profit Organizations</vt:lpstr>
      <vt:lpstr>Performance Reports in Cost Centers</vt:lpstr>
      <vt:lpstr>Learning Objective 5</vt:lpstr>
      <vt:lpstr>Flexible Budgets with Multiple Cost Drivers</vt:lpstr>
      <vt:lpstr>Flexible Budgets with Multiple Cost Drivers</vt:lpstr>
      <vt:lpstr>Flexible Budgets with Multiple Cost Drivers</vt:lpstr>
      <vt:lpstr>Learning Objective 6</vt:lpstr>
      <vt:lpstr>Some Common Errors</vt:lpstr>
      <vt:lpstr>Common Error 1:  Assuming All Costs Are Fixed</vt:lpstr>
      <vt:lpstr>Common Error 2:  Assuming All Costs Are Variable</vt:lpstr>
      <vt:lpstr>End of Chapter 9</vt:lpstr>
    </vt:vector>
  </TitlesOfParts>
  <Company>Jon A. Booker, Ph.D., CPA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Title</dc:title>
  <dc:creator>Jon A. Booker</dc:creator>
  <cp:lastModifiedBy>HowardGodfrey</cp:lastModifiedBy>
  <cp:revision>236</cp:revision>
  <dcterms:created xsi:type="dcterms:W3CDTF">2008-08-28T13:55:57Z</dcterms:created>
  <dcterms:modified xsi:type="dcterms:W3CDTF">2016-02-15T15:40:46Z</dcterms:modified>
</cp:coreProperties>
</file>