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notesMasterIdLst>
    <p:notesMasterId r:id="rId67"/>
  </p:notesMasterIdLst>
  <p:handoutMasterIdLst>
    <p:handoutMasterId r:id="rId68"/>
  </p:handoutMasterIdLst>
  <p:sldIdLst>
    <p:sldId id="383" r:id="rId2"/>
    <p:sldId id="384" r:id="rId3"/>
    <p:sldId id="388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  <p:sldId id="405" r:id="rId21"/>
    <p:sldId id="406" r:id="rId22"/>
    <p:sldId id="407" r:id="rId23"/>
    <p:sldId id="408" r:id="rId24"/>
    <p:sldId id="409" r:id="rId25"/>
    <p:sldId id="410" r:id="rId26"/>
    <p:sldId id="411" r:id="rId27"/>
    <p:sldId id="412" r:id="rId28"/>
    <p:sldId id="413" r:id="rId29"/>
    <p:sldId id="414" r:id="rId30"/>
    <p:sldId id="415" r:id="rId31"/>
    <p:sldId id="416" r:id="rId32"/>
    <p:sldId id="417" r:id="rId33"/>
    <p:sldId id="418" r:id="rId34"/>
    <p:sldId id="419" r:id="rId35"/>
    <p:sldId id="420" r:id="rId36"/>
    <p:sldId id="421" r:id="rId37"/>
    <p:sldId id="422" r:id="rId38"/>
    <p:sldId id="423" r:id="rId39"/>
    <p:sldId id="424" r:id="rId40"/>
    <p:sldId id="425" r:id="rId41"/>
    <p:sldId id="426" r:id="rId42"/>
    <p:sldId id="429" r:id="rId43"/>
    <p:sldId id="430" r:id="rId44"/>
    <p:sldId id="427" r:id="rId45"/>
    <p:sldId id="428" r:id="rId46"/>
    <p:sldId id="431" r:id="rId47"/>
    <p:sldId id="432" r:id="rId48"/>
    <p:sldId id="433" r:id="rId49"/>
    <p:sldId id="434" r:id="rId50"/>
    <p:sldId id="435" r:id="rId51"/>
    <p:sldId id="436" r:id="rId52"/>
    <p:sldId id="437" r:id="rId53"/>
    <p:sldId id="438" r:id="rId54"/>
    <p:sldId id="441" r:id="rId55"/>
    <p:sldId id="442" r:id="rId56"/>
    <p:sldId id="439" r:id="rId57"/>
    <p:sldId id="440" r:id="rId58"/>
    <p:sldId id="443" r:id="rId59"/>
    <p:sldId id="444" r:id="rId60"/>
    <p:sldId id="445" r:id="rId61"/>
    <p:sldId id="447" r:id="rId62"/>
    <p:sldId id="450" r:id="rId63"/>
    <p:sldId id="451" r:id="rId64"/>
    <p:sldId id="452" r:id="rId65"/>
    <p:sldId id="453" r:id="rId6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2D37"/>
    <a:srgbClr val="B800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5837" autoAdjust="0"/>
  </p:normalViewPr>
  <p:slideViewPr>
    <p:cSldViewPr>
      <p:cViewPr varScale="1">
        <p:scale>
          <a:sx n="111" d="100"/>
          <a:sy n="111" d="100"/>
        </p:scale>
        <p:origin x="146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38"/>
    </p:cViewPr>
  </p:sorterViewPr>
  <p:notesViewPr>
    <p:cSldViewPr>
      <p:cViewPr varScale="1">
        <p:scale>
          <a:sx n="68" d="100"/>
          <a:sy n="68" d="100"/>
        </p:scale>
        <p:origin x="-3072" y="-6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NULL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Box 5"/>
          <p:cNvSpPr txBox="1">
            <a:spLocks noChangeArrowheads="1"/>
          </p:cNvSpPr>
          <p:nvPr/>
        </p:nvSpPr>
        <p:spPr bwMode="auto">
          <a:xfrm>
            <a:off x="3733800" y="0"/>
            <a:ext cx="3124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altLang="en-US" sz="1000">
                <a:cs typeface="Arial" panose="020B0604020202020204" pitchFamily="34" charset="0"/>
              </a:rPr>
              <a:t>10-</a:t>
            </a:r>
            <a:fld id="{E2D0FC56-7240-444B-B3C8-B64FC77CFB8C}" type="slidenum">
              <a:rPr lang="en-US" altLang="en-US" sz="1000">
                <a:cs typeface="Arial" panose="020B0604020202020204" pitchFamily="34" charset="0"/>
              </a:rPr>
              <a:pPr algn="r" eaLnBrk="1" hangingPunct="1"/>
              <a:t>‹#›</a:t>
            </a:fld>
            <a:endParaRPr lang="en-US" altLang="en-US" sz="100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57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6" name="TextBox 7"/>
          <p:cNvSpPr txBox="1">
            <a:spLocks noChangeArrowheads="1"/>
          </p:cNvSpPr>
          <p:nvPr/>
        </p:nvSpPr>
        <p:spPr bwMode="auto">
          <a:xfrm>
            <a:off x="6019800" y="0"/>
            <a:ext cx="83820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altLang="en-US" sz="1100"/>
              <a:t>10-</a:t>
            </a:r>
            <a:fld id="{B9996F08-699F-4C44-976D-AE663F651DBE}" type="slidenum">
              <a:rPr lang="en-US" altLang="en-US" sz="1100"/>
              <a:pPr algn="r" eaLnBrk="1" hangingPunct="1"/>
              <a:t>‹#›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38967243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625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3053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15286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80229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40027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1468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47706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32473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9585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6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56647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23946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024582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855840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83898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411677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821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39638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27123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12781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38037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493718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1519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3084639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31930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873936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380065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265840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64004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547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722084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997949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837343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854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561261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957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12073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5980037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9497404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2256387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379027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31734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781732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0296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673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3337362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256160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51800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6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435261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286789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083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9105018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0188701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88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1892857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390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7234668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493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7192764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599979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4299510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7318389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234871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56690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Rectangle 3"/>
          <p:cNvSpPr>
            <a:spLocks noChangeArrowheads="1"/>
          </p:cNvSpPr>
          <p:nvPr>
            <p:ph type="body" idx="1"/>
          </p:nvPr>
        </p:nvSpPr>
        <p:spPr bwMode="auto">
          <a:solidFill>
            <a:srgbClr val="FFFF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6234931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7798854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6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7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8330623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23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7120485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815051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517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1550221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1140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656954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658483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4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Rectangle 5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69093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ounded Rectangle 6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thickThin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TextBox 15"/>
          <p:cNvSpPr txBox="1">
            <a:spLocks noChangeArrowheads="1"/>
          </p:cNvSpPr>
          <p:nvPr userDrawn="1"/>
        </p:nvSpPr>
        <p:spPr bwMode="auto">
          <a:xfrm>
            <a:off x="457200" y="5305425"/>
            <a:ext cx="47244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PowerPoint Authors:</a:t>
            </a:r>
          </a:p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	Susan Coomer Galbreath, Ph.D., CPA</a:t>
            </a:r>
          </a:p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	Charles W. Caldwell, D.B.A., CMA</a:t>
            </a:r>
          </a:p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	Jon A. Booker, Ph.D.,</a:t>
            </a:r>
            <a:r>
              <a:rPr lang="en-US" altLang="en-US" sz="1600">
                <a:solidFill>
                  <a:srgbClr val="78310B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CPA, CIA</a:t>
            </a:r>
          </a:p>
          <a:p>
            <a:pPr eaLnBrk="1" hangingPunct="1"/>
            <a:r>
              <a:rPr lang="en-US" altLang="en-US" sz="1600">
                <a:solidFill>
                  <a:srgbClr val="A3171E"/>
                </a:solidFill>
                <a:cs typeface="Arial" panose="020B0604020202020204" pitchFamily="34" charset="0"/>
              </a:rPr>
              <a:t>	Cynthia J. Rooney, Ph.D., CPA</a:t>
            </a:r>
          </a:p>
        </p:txBody>
      </p:sp>
      <p:sp>
        <p:nvSpPr>
          <p:cNvPr id="15" name="Text Box 18"/>
          <p:cNvSpPr txBox="1">
            <a:spLocks noChangeArrowheads="1"/>
          </p:cNvSpPr>
          <p:nvPr userDrawn="1"/>
        </p:nvSpPr>
        <p:spPr bwMode="auto">
          <a:xfrm>
            <a:off x="4800600" y="6589713"/>
            <a:ext cx="361791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000" i="1">
                <a:solidFill>
                  <a:srgbClr val="85540A"/>
                </a:solidFill>
                <a:latin typeface="Times" panose="02020603050405020304" pitchFamily="18" charset="0"/>
              </a:rPr>
              <a:t>Copyright © 2015 by McGraw-Hill Education.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24000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" y="3962400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33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27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23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08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0800" cap="rnd" cmpd="thickThin" algn="ctr">
            <a:solidFill>
              <a:schemeClr val="accent1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29" name="Title Placeholder 21"/>
          <p:cNvSpPr>
            <a:spLocks noGrp="1"/>
          </p:cNvSpPr>
          <p:nvPr userDrawn="1">
            <p:ph type="title"/>
          </p:nvPr>
        </p:nvSpPr>
        <p:spPr bwMode="auto">
          <a:xfrm>
            <a:off x="457200" y="4572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 userDrawn="1">
            <p:ph type="body" idx="1"/>
          </p:nvPr>
        </p:nvSpPr>
        <p:spPr bwMode="auto">
          <a:xfrm>
            <a:off x="457200" y="1563688"/>
            <a:ext cx="8229600" cy="476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1031" name="TextBox 19"/>
          <p:cNvSpPr txBox="1">
            <a:spLocks noChangeArrowheads="1"/>
          </p:cNvSpPr>
          <p:nvPr userDrawn="1"/>
        </p:nvSpPr>
        <p:spPr bwMode="auto">
          <a:xfrm>
            <a:off x="7772400" y="0"/>
            <a:ext cx="12192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r" eaLnBrk="1" hangingPunct="1"/>
            <a:r>
              <a:rPr lang="en-US" altLang="en-US" sz="1000"/>
              <a:t>10-</a:t>
            </a:r>
            <a:fld id="{3D63C1A4-2DDB-427C-934B-EA54D7210849}" type="slidenum">
              <a:rPr lang="en-US" altLang="en-US" sz="1000"/>
              <a:pPr algn="r" eaLnBrk="1" hangingPunct="1"/>
              <a:t>‹#›</a:t>
            </a:fld>
            <a:endParaRPr lang="en-US" alt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09" r:id="rId2"/>
    <p:sldLayoutId id="2147484110" r:id="rId3"/>
    <p:sldLayoutId id="2147484111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  <a:ea typeface="ＭＳ Ｐゴシック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ＭＳ Ｐゴシック" pitchFamily="34" charset="-128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ＭＳ Ｐゴシック" pitchFamily="34" charset="-128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ＭＳ Ｐゴシック" pitchFamily="34" charset="-128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ＭＳ Ｐゴシック" pitchFamily="34" charset="-128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6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2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6.jpeg"/><Relationship Id="rId10" Type="http://schemas.openxmlformats.org/officeDocument/2006/relationships/image" Target="../media/image5.wmf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5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4.bin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8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29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0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3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2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6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3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34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35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36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334963" y="2209800"/>
            <a:ext cx="8458200" cy="1470025"/>
          </a:xfrm>
        </p:spPr>
        <p:txBody>
          <a:bodyPr/>
          <a:lstStyle/>
          <a:p>
            <a:pPr eaLnBrk="1" hangingPunct="1"/>
            <a:r>
              <a:rPr lang="en-US" altLang="en-US" smtClean="0">
                <a:cs typeface="Arial" panose="020B0604020202020204" pitchFamily="34" charset="0"/>
              </a:rPr>
              <a:t>Standard Costs and Variances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3"/>
              <a:buNone/>
              <a:defRPr/>
            </a:pPr>
            <a:r>
              <a:rPr lang="en-US" dirty="0" smtClean="0">
                <a:ea typeface="MS PGothic" pitchFamily="34" charset="-128"/>
              </a:rPr>
              <a:t>Chapter 10</a:t>
            </a:r>
            <a:endParaRPr lang="en-US" dirty="0">
              <a:ea typeface="MS PGothic" pitchFamily="34" charset="-128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 descr="Bouquet"/>
          <p:cNvSpPr>
            <a:spLocks noChangeArrowheads="1"/>
          </p:cNvSpPr>
          <p:nvPr/>
        </p:nvSpPr>
        <p:spPr bwMode="auto">
          <a:xfrm>
            <a:off x="1781175" y="1619250"/>
            <a:ext cx="5591175" cy="1104900"/>
          </a:xfrm>
          <a:prstGeom prst="roundRect">
            <a:avLst>
              <a:gd name="adj" fmla="val 1249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2291" name="Rectangle 3" descr="Bouquet"/>
          <p:cNvSpPr>
            <a:spLocks noChangeArrowheads="1"/>
          </p:cNvSpPr>
          <p:nvPr/>
        </p:nvSpPr>
        <p:spPr bwMode="auto">
          <a:xfrm>
            <a:off x="2451100" y="1908175"/>
            <a:ext cx="42322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45000"/>
              </a:spcBef>
              <a:buClrTx/>
              <a:buFontTx/>
              <a:buNone/>
            </a:pPr>
            <a:r>
              <a:rPr lang="en-US" altLang="en-US" sz="3200" b="1">
                <a:solidFill>
                  <a:schemeClr val="tx2"/>
                </a:solidFill>
              </a:rPr>
              <a:t>Variance Analysis</a:t>
            </a:r>
          </a:p>
        </p:txBody>
      </p:sp>
      <p:sp>
        <p:nvSpPr>
          <p:cNvPr id="12292" name="Line 9"/>
          <p:cNvSpPr>
            <a:spLocks noChangeShapeType="1"/>
          </p:cNvSpPr>
          <p:nvPr/>
        </p:nvSpPr>
        <p:spPr bwMode="auto">
          <a:xfrm flipV="1">
            <a:off x="2216150" y="2730500"/>
            <a:ext cx="1346200" cy="63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11"/>
          <p:cNvSpPr>
            <a:spLocks noChangeShapeType="1"/>
          </p:cNvSpPr>
          <p:nvPr/>
        </p:nvSpPr>
        <p:spPr bwMode="auto">
          <a:xfrm flipH="1" flipV="1">
            <a:off x="5530850" y="2730500"/>
            <a:ext cx="1397000" cy="63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AutoShape 19"/>
          <p:cNvSpPr>
            <a:spLocks noChangeArrowheads="1"/>
          </p:cNvSpPr>
          <p:nvPr/>
        </p:nvSpPr>
        <p:spPr bwMode="auto">
          <a:xfrm>
            <a:off x="5019675" y="4724400"/>
            <a:ext cx="3797300" cy="1447800"/>
          </a:xfrm>
          <a:prstGeom prst="roundRect">
            <a:avLst>
              <a:gd name="adj" fmla="val 12495"/>
            </a:avLst>
          </a:prstGeom>
          <a:solidFill>
            <a:srgbClr val="C00000"/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S PGothic" pitchFamily="34" charset="-128"/>
            </a:endParaRPr>
          </a:p>
        </p:txBody>
      </p:sp>
      <p:sp>
        <p:nvSpPr>
          <p:cNvPr id="54283" name="AutoShape 21"/>
          <p:cNvSpPr>
            <a:spLocks noChangeArrowheads="1"/>
          </p:cNvSpPr>
          <p:nvPr/>
        </p:nvSpPr>
        <p:spPr bwMode="auto">
          <a:xfrm>
            <a:off x="336550" y="4710113"/>
            <a:ext cx="3775075" cy="1462087"/>
          </a:xfrm>
          <a:prstGeom prst="roundRect">
            <a:avLst>
              <a:gd name="adj" fmla="val 12495"/>
            </a:avLst>
          </a:prstGeom>
          <a:solidFill>
            <a:schemeClr val="accent2">
              <a:lumMod val="75000"/>
            </a:schemeClr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MS PGothic" pitchFamily="34" charset="-128"/>
            </a:endParaRPr>
          </a:p>
        </p:txBody>
      </p:sp>
      <p:sp>
        <p:nvSpPr>
          <p:cNvPr id="65548" name="Rectangle 22"/>
          <p:cNvSpPr>
            <a:spLocks noChangeArrowheads="1"/>
          </p:cNvSpPr>
          <p:nvPr/>
        </p:nvSpPr>
        <p:spPr bwMode="auto">
          <a:xfrm>
            <a:off x="5018088" y="4876800"/>
            <a:ext cx="3846512" cy="1196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Materials quantity variance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Labor efficiency variance</a:t>
            </a:r>
          </a:p>
          <a:p>
            <a:pPr algn="ctr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VOH efficiency variance</a:t>
            </a:r>
          </a:p>
        </p:txBody>
      </p:sp>
      <p:sp>
        <p:nvSpPr>
          <p:cNvPr id="58378" name="Rectangle 23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A General Model for Variance Analysis</a:t>
            </a:r>
          </a:p>
        </p:txBody>
      </p:sp>
      <p:sp>
        <p:nvSpPr>
          <p:cNvPr id="22" name="AutoShape 1045"/>
          <p:cNvSpPr>
            <a:spLocks noChangeArrowheads="1"/>
          </p:cNvSpPr>
          <p:nvPr/>
        </p:nvSpPr>
        <p:spPr bwMode="auto">
          <a:xfrm>
            <a:off x="858838" y="3371850"/>
            <a:ext cx="2781300" cy="723900"/>
          </a:xfrm>
          <a:prstGeom prst="roundRect">
            <a:avLst>
              <a:gd name="adj" fmla="val 12495"/>
            </a:avLst>
          </a:prstGeom>
          <a:solidFill>
            <a:schemeClr val="bg2">
              <a:lumMod val="75000"/>
            </a:schemeClr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MS PGothic" pitchFamily="34" charset="-128"/>
            </a:endParaRPr>
          </a:p>
        </p:txBody>
      </p:sp>
      <p:sp>
        <p:nvSpPr>
          <p:cNvPr id="12299" name="Rectangle 1046"/>
          <p:cNvSpPr>
            <a:spLocks noChangeArrowheads="1"/>
          </p:cNvSpPr>
          <p:nvPr/>
        </p:nvSpPr>
        <p:spPr bwMode="auto">
          <a:xfrm>
            <a:off x="1100138" y="3489325"/>
            <a:ext cx="2328862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600">
                <a:solidFill>
                  <a:schemeClr val="tx2"/>
                </a:solidFill>
              </a:rPr>
              <a:t>Price Variance</a:t>
            </a:r>
          </a:p>
        </p:txBody>
      </p:sp>
      <p:cxnSp>
        <p:nvCxnSpPr>
          <p:cNvPr id="12300" name="AutoShape 1050"/>
          <p:cNvCxnSpPr>
            <a:cxnSpLocks noChangeShapeType="1"/>
          </p:cNvCxnSpPr>
          <p:nvPr/>
        </p:nvCxnSpPr>
        <p:spPr bwMode="auto">
          <a:xfrm>
            <a:off x="2249488" y="4114800"/>
            <a:ext cx="0" cy="582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AutoShape 1033"/>
          <p:cNvSpPr>
            <a:spLocks noChangeArrowheads="1"/>
          </p:cNvSpPr>
          <p:nvPr/>
        </p:nvSpPr>
        <p:spPr bwMode="auto">
          <a:xfrm>
            <a:off x="5524500" y="3371850"/>
            <a:ext cx="2781300" cy="723900"/>
          </a:xfrm>
          <a:prstGeom prst="roundRect">
            <a:avLst>
              <a:gd name="adj" fmla="val 12495"/>
            </a:avLst>
          </a:prstGeom>
          <a:solidFill>
            <a:schemeClr val="accent6">
              <a:lumMod val="20000"/>
              <a:lumOff val="80000"/>
            </a:schemeClr>
          </a:solid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  <a:ea typeface="MS PGothic" pitchFamily="34" charset="-128"/>
            </a:endParaRPr>
          </a:p>
        </p:txBody>
      </p:sp>
      <p:sp>
        <p:nvSpPr>
          <p:cNvPr id="12302" name="Rectangle 1034"/>
          <p:cNvSpPr>
            <a:spLocks noChangeArrowheads="1"/>
          </p:cNvSpPr>
          <p:nvPr/>
        </p:nvSpPr>
        <p:spPr bwMode="auto">
          <a:xfrm>
            <a:off x="5540375" y="3489325"/>
            <a:ext cx="2811463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600">
                <a:solidFill>
                  <a:schemeClr val="tx2"/>
                </a:solidFill>
              </a:rPr>
              <a:t>Quantity Variance</a:t>
            </a:r>
          </a:p>
        </p:txBody>
      </p:sp>
      <p:cxnSp>
        <p:nvCxnSpPr>
          <p:cNvPr id="12303" name="AutoShape 1039"/>
          <p:cNvCxnSpPr>
            <a:cxnSpLocks noChangeShapeType="1"/>
          </p:cNvCxnSpPr>
          <p:nvPr/>
        </p:nvCxnSpPr>
        <p:spPr bwMode="auto">
          <a:xfrm>
            <a:off x="6915150" y="4114800"/>
            <a:ext cx="0" cy="582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457200" y="4865688"/>
            <a:ext cx="3470275" cy="1196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Materials price variance</a:t>
            </a:r>
            <a:b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</a:b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Labor rate variance</a:t>
            </a:r>
            <a:b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</a:br>
            <a:r>
              <a:rPr lang="en-US" sz="24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VOH rate variance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17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A General Model for Variance Analysis</a:t>
            </a:r>
          </a:p>
        </p:txBody>
      </p:sp>
      <p:pic>
        <p:nvPicPr>
          <p:cNvPr id="13315" name="Picture 18" descr="C:\Documents and Settings\CWC\Favorites\My Documents\My Pictures\Microsoft Clip Organizer\j0435981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295400"/>
            <a:ext cx="182880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1162050" y="4473575"/>
            <a:ext cx="34290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Price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(2) – (1)</a:t>
            </a: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4721225" y="4483100"/>
            <a:ext cx="29527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Quantity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(2)</a:t>
            </a:r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5937250" y="2801938"/>
            <a:ext cx="3108325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(3)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Standard Quantity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Allowed for Actual Output,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Standard Price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(SQ × SP)</a:t>
            </a:r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>
            <a:off x="1316038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"/>
          <p:cNvSpPr>
            <a:spLocks noChangeShapeType="1"/>
          </p:cNvSpPr>
          <p:nvPr/>
        </p:nvSpPr>
        <p:spPr bwMode="auto">
          <a:xfrm flipV="1">
            <a:off x="424021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Line 11"/>
          <p:cNvSpPr>
            <a:spLocks noChangeShapeType="1"/>
          </p:cNvSpPr>
          <p:nvPr/>
        </p:nvSpPr>
        <p:spPr bwMode="auto">
          <a:xfrm>
            <a:off x="4625975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2"/>
          <p:cNvSpPr>
            <a:spLocks noChangeShapeType="1"/>
          </p:cNvSpPr>
          <p:nvPr/>
        </p:nvSpPr>
        <p:spPr bwMode="auto">
          <a:xfrm flipV="1">
            <a:off x="749776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3" name="AutoShape 15"/>
          <p:cNvCxnSpPr>
            <a:cxnSpLocks noChangeShapeType="1"/>
          </p:cNvCxnSpPr>
          <p:nvPr/>
        </p:nvCxnSpPr>
        <p:spPr bwMode="auto">
          <a:xfrm rot="5400000" flipH="1" flipV="1">
            <a:off x="2759869" y="3367882"/>
            <a:ext cx="12700" cy="29257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324" name="AutoShape 16"/>
          <p:cNvCxnSpPr>
            <a:cxnSpLocks noChangeShapeType="1"/>
            <a:stCxn id="13321" idx="1"/>
            <a:endCxn id="13322" idx="0"/>
          </p:cNvCxnSpPr>
          <p:nvPr/>
        </p:nvCxnSpPr>
        <p:spPr bwMode="auto">
          <a:xfrm flipV="1">
            <a:off x="4625975" y="4824413"/>
            <a:ext cx="2871788" cy="12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25" name="Rectangle 5"/>
          <p:cNvSpPr>
            <a:spLocks noChangeArrowheads="1"/>
          </p:cNvSpPr>
          <p:nvPr/>
        </p:nvSpPr>
        <p:spPr bwMode="auto">
          <a:xfrm>
            <a:off x="3330575" y="2857500"/>
            <a:ext cx="2195513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(2)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Actual Quantity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Standard Price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SP)</a:t>
            </a:r>
          </a:p>
        </p:txBody>
      </p:sp>
      <p:sp>
        <p:nvSpPr>
          <p:cNvPr id="13326" name="Rectangle 5"/>
          <p:cNvSpPr>
            <a:spLocks noChangeArrowheads="1"/>
          </p:cNvSpPr>
          <p:nvPr/>
        </p:nvSpPr>
        <p:spPr bwMode="auto">
          <a:xfrm>
            <a:off x="228600" y="2857500"/>
            <a:ext cx="2193925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(1)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Actual Quantity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Actual Price 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AP)</a:t>
            </a:r>
          </a:p>
        </p:txBody>
      </p:sp>
      <p:sp>
        <p:nvSpPr>
          <p:cNvPr id="13327" name="Line 9"/>
          <p:cNvSpPr>
            <a:spLocks noChangeShapeType="1"/>
          </p:cNvSpPr>
          <p:nvPr/>
        </p:nvSpPr>
        <p:spPr bwMode="auto">
          <a:xfrm>
            <a:off x="3003550" y="5276850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Line 10"/>
          <p:cNvSpPr>
            <a:spLocks noChangeShapeType="1"/>
          </p:cNvSpPr>
          <p:nvPr/>
        </p:nvSpPr>
        <p:spPr bwMode="auto">
          <a:xfrm flipV="1">
            <a:off x="6219825" y="5275263"/>
            <a:ext cx="0" cy="8239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9" name="AutoShape 15"/>
          <p:cNvCxnSpPr>
            <a:cxnSpLocks noChangeShapeType="1"/>
          </p:cNvCxnSpPr>
          <p:nvPr/>
        </p:nvCxnSpPr>
        <p:spPr bwMode="auto">
          <a:xfrm rot="5400000" flipH="1" flipV="1">
            <a:off x="4625181" y="4479132"/>
            <a:ext cx="1587" cy="3200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30" name="Rectangle 3"/>
          <p:cNvSpPr>
            <a:spLocks noChangeArrowheads="1"/>
          </p:cNvSpPr>
          <p:nvPr/>
        </p:nvSpPr>
        <p:spPr bwMode="auto">
          <a:xfrm>
            <a:off x="2984500" y="5730875"/>
            <a:ext cx="3292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Spending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(1)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7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A General Model for Variance Analysis</a:t>
            </a:r>
          </a:p>
        </p:txBody>
      </p:sp>
      <p:sp>
        <p:nvSpPr>
          <p:cNvPr id="14339" name="Rectangle 21"/>
          <p:cNvSpPr>
            <a:spLocks noChangeArrowheads="1"/>
          </p:cNvSpPr>
          <p:nvPr/>
        </p:nvSpPr>
        <p:spPr bwMode="auto">
          <a:xfrm>
            <a:off x="76200" y="1457325"/>
            <a:ext cx="8763000" cy="828675"/>
          </a:xfrm>
          <a:prstGeom prst="rect">
            <a:avLst/>
          </a:prstGeom>
          <a:solidFill>
            <a:srgbClr val="FFFF99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Actual quantity </a:t>
            </a:r>
            <a:r>
              <a:rPr lang="en-US" altLang="en-US" sz="2400" b="1">
                <a:solidFill>
                  <a:schemeClr val="tx2"/>
                </a:solidFill>
              </a:rPr>
              <a:t>is the amount of direct materials, direct labor, and variable manufacturing overhead actually used.</a:t>
            </a:r>
          </a:p>
        </p:txBody>
      </p:sp>
      <p:sp>
        <p:nvSpPr>
          <p:cNvPr id="30" name="Down Arrow 29"/>
          <p:cNvSpPr/>
          <p:nvPr/>
        </p:nvSpPr>
        <p:spPr>
          <a:xfrm>
            <a:off x="4953000" y="2286000"/>
            <a:ext cx="152400" cy="762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1162050" y="4473575"/>
            <a:ext cx="34290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Price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(2) – (1)</a:t>
            </a:r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4721225" y="4483100"/>
            <a:ext cx="29527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Quantity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(2)</a:t>
            </a:r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5937250" y="2801938"/>
            <a:ext cx="3108325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(3)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/>
              <a:t>Standard Quantity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Allowed for Actual Output,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Standard Price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(SQ × SP)</a:t>
            </a:r>
          </a:p>
        </p:txBody>
      </p:sp>
      <p:sp>
        <p:nvSpPr>
          <p:cNvPr id="14344" name="Line 9"/>
          <p:cNvSpPr>
            <a:spLocks noChangeShapeType="1"/>
          </p:cNvSpPr>
          <p:nvPr/>
        </p:nvSpPr>
        <p:spPr bwMode="auto">
          <a:xfrm>
            <a:off x="1316038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10"/>
          <p:cNvSpPr>
            <a:spLocks noChangeShapeType="1"/>
          </p:cNvSpPr>
          <p:nvPr/>
        </p:nvSpPr>
        <p:spPr bwMode="auto">
          <a:xfrm flipV="1">
            <a:off x="424021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1"/>
          <p:cNvSpPr>
            <a:spLocks noChangeShapeType="1"/>
          </p:cNvSpPr>
          <p:nvPr/>
        </p:nvSpPr>
        <p:spPr bwMode="auto">
          <a:xfrm>
            <a:off x="4625975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2"/>
          <p:cNvSpPr>
            <a:spLocks noChangeShapeType="1"/>
          </p:cNvSpPr>
          <p:nvPr/>
        </p:nvSpPr>
        <p:spPr bwMode="auto">
          <a:xfrm flipV="1">
            <a:off x="749776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48" name="AutoShape 15"/>
          <p:cNvCxnSpPr>
            <a:cxnSpLocks noChangeShapeType="1"/>
          </p:cNvCxnSpPr>
          <p:nvPr/>
        </p:nvCxnSpPr>
        <p:spPr bwMode="auto">
          <a:xfrm rot="5400000" flipH="1" flipV="1">
            <a:off x="2759869" y="3367882"/>
            <a:ext cx="12700" cy="29257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9" name="AutoShape 16"/>
          <p:cNvCxnSpPr>
            <a:cxnSpLocks noChangeShapeType="1"/>
            <a:stCxn id="14346" idx="1"/>
            <a:endCxn id="14347" idx="0"/>
          </p:cNvCxnSpPr>
          <p:nvPr/>
        </p:nvCxnSpPr>
        <p:spPr bwMode="auto">
          <a:xfrm flipV="1">
            <a:off x="4625975" y="4824413"/>
            <a:ext cx="2871788" cy="12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0" name="Rectangle 5"/>
          <p:cNvSpPr>
            <a:spLocks noChangeArrowheads="1"/>
          </p:cNvSpPr>
          <p:nvPr/>
        </p:nvSpPr>
        <p:spPr bwMode="auto">
          <a:xfrm>
            <a:off x="3330575" y="2857500"/>
            <a:ext cx="2195513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(2)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rgbClr val="FF0000"/>
                </a:solidFill>
              </a:rPr>
              <a:t>Actual Quantity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Standard Price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SP)</a:t>
            </a:r>
          </a:p>
        </p:txBody>
      </p:sp>
      <p:sp>
        <p:nvSpPr>
          <p:cNvPr id="14351" name="Rectangle 5"/>
          <p:cNvSpPr>
            <a:spLocks noChangeArrowheads="1"/>
          </p:cNvSpPr>
          <p:nvPr/>
        </p:nvSpPr>
        <p:spPr bwMode="auto">
          <a:xfrm>
            <a:off x="228600" y="2857500"/>
            <a:ext cx="2193925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(1)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Actual Quantity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Actual Price 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AP)</a:t>
            </a:r>
          </a:p>
        </p:txBody>
      </p:sp>
      <p:sp>
        <p:nvSpPr>
          <p:cNvPr id="14352" name="Line 9"/>
          <p:cNvSpPr>
            <a:spLocks noChangeShapeType="1"/>
          </p:cNvSpPr>
          <p:nvPr/>
        </p:nvSpPr>
        <p:spPr bwMode="auto">
          <a:xfrm>
            <a:off x="3003550" y="5276850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Line 10"/>
          <p:cNvSpPr>
            <a:spLocks noChangeShapeType="1"/>
          </p:cNvSpPr>
          <p:nvPr/>
        </p:nvSpPr>
        <p:spPr bwMode="auto">
          <a:xfrm flipV="1">
            <a:off x="6219825" y="5275263"/>
            <a:ext cx="0" cy="8239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54" name="AutoShape 15"/>
          <p:cNvCxnSpPr>
            <a:cxnSpLocks noChangeShapeType="1"/>
          </p:cNvCxnSpPr>
          <p:nvPr/>
        </p:nvCxnSpPr>
        <p:spPr bwMode="auto">
          <a:xfrm rot="5400000" flipH="1" flipV="1">
            <a:off x="4625181" y="4479132"/>
            <a:ext cx="1587" cy="3200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5" name="Rectangle 3"/>
          <p:cNvSpPr>
            <a:spLocks noChangeArrowheads="1"/>
          </p:cNvSpPr>
          <p:nvPr/>
        </p:nvSpPr>
        <p:spPr bwMode="auto">
          <a:xfrm>
            <a:off x="2984500" y="5730875"/>
            <a:ext cx="3292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Spending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(1)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7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A General Model for Variance Analysis </a:t>
            </a:r>
          </a:p>
        </p:txBody>
      </p:sp>
      <p:sp>
        <p:nvSpPr>
          <p:cNvPr id="15363" name="Rectangle 20"/>
          <p:cNvSpPr>
            <a:spLocks noChangeArrowheads="1"/>
          </p:cNvSpPr>
          <p:nvPr/>
        </p:nvSpPr>
        <p:spPr bwMode="auto">
          <a:xfrm>
            <a:off x="711200" y="1463675"/>
            <a:ext cx="7820025" cy="828675"/>
          </a:xfrm>
          <a:prstGeom prst="rect">
            <a:avLst/>
          </a:prstGeom>
          <a:solidFill>
            <a:srgbClr val="CCFFFF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Standard quantity </a:t>
            </a:r>
            <a:r>
              <a:rPr lang="en-US" altLang="en-US" sz="2400" b="1">
                <a:solidFill>
                  <a:schemeClr val="tx2"/>
                </a:solidFill>
              </a:rPr>
              <a:t>is the standard quantity allowed for the actual output of the period.</a:t>
            </a:r>
          </a:p>
        </p:txBody>
      </p:sp>
      <p:sp>
        <p:nvSpPr>
          <p:cNvPr id="36" name="Down Arrow 35"/>
          <p:cNvSpPr/>
          <p:nvPr/>
        </p:nvSpPr>
        <p:spPr>
          <a:xfrm>
            <a:off x="7848600" y="2286000"/>
            <a:ext cx="152400" cy="76200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365" name="Rectangle 3"/>
          <p:cNvSpPr>
            <a:spLocks noChangeArrowheads="1"/>
          </p:cNvSpPr>
          <p:nvPr/>
        </p:nvSpPr>
        <p:spPr bwMode="auto">
          <a:xfrm>
            <a:off x="1162050" y="4473575"/>
            <a:ext cx="34290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Price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(2) – (1)</a:t>
            </a:r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4721225" y="4483100"/>
            <a:ext cx="29527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Quantity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(2)</a:t>
            </a:r>
          </a:p>
        </p:txBody>
      </p:sp>
      <p:sp>
        <p:nvSpPr>
          <p:cNvPr id="15367" name="Rectangle 5"/>
          <p:cNvSpPr>
            <a:spLocks noChangeArrowheads="1"/>
          </p:cNvSpPr>
          <p:nvPr/>
        </p:nvSpPr>
        <p:spPr bwMode="auto">
          <a:xfrm>
            <a:off x="5937250" y="2801938"/>
            <a:ext cx="3108325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(3)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Standard Quantity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Allowed for Actual Output,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Standard Price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(SQ × SP)</a:t>
            </a:r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>
            <a:off x="1316038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10"/>
          <p:cNvSpPr>
            <a:spLocks noChangeShapeType="1"/>
          </p:cNvSpPr>
          <p:nvPr/>
        </p:nvSpPr>
        <p:spPr bwMode="auto">
          <a:xfrm flipV="1">
            <a:off x="424021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1"/>
          <p:cNvSpPr>
            <a:spLocks noChangeShapeType="1"/>
          </p:cNvSpPr>
          <p:nvPr/>
        </p:nvSpPr>
        <p:spPr bwMode="auto">
          <a:xfrm>
            <a:off x="4625975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 flipV="1">
            <a:off x="749776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72" name="AutoShape 15"/>
          <p:cNvCxnSpPr>
            <a:cxnSpLocks noChangeShapeType="1"/>
          </p:cNvCxnSpPr>
          <p:nvPr/>
        </p:nvCxnSpPr>
        <p:spPr bwMode="auto">
          <a:xfrm rot="5400000" flipH="1" flipV="1">
            <a:off x="2759869" y="3367882"/>
            <a:ext cx="12700" cy="29257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3" name="AutoShape 16"/>
          <p:cNvCxnSpPr>
            <a:cxnSpLocks noChangeShapeType="1"/>
            <a:stCxn id="15370" idx="1"/>
            <a:endCxn id="15371" idx="0"/>
          </p:cNvCxnSpPr>
          <p:nvPr/>
        </p:nvCxnSpPr>
        <p:spPr bwMode="auto">
          <a:xfrm flipV="1">
            <a:off x="4625975" y="4824413"/>
            <a:ext cx="2871788" cy="12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4" name="Rectangle 5"/>
          <p:cNvSpPr>
            <a:spLocks noChangeArrowheads="1"/>
          </p:cNvSpPr>
          <p:nvPr/>
        </p:nvSpPr>
        <p:spPr bwMode="auto">
          <a:xfrm>
            <a:off x="3330575" y="2857500"/>
            <a:ext cx="2195513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(2)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/>
              <a:t>Actual Quantity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Standard Price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SP)</a:t>
            </a:r>
          </a:p>
        </p:txBody>
      </p:sp>
      <p:sp>
        <p:nvSpPr>
          <p:cNvPr id="15375" name="Rectangle 5"/>
          <p:cNvSpPr>
            <a:spLocks noChangeArrowheads="1"/>
          </p:cNvSpPr>
          <p:nvPr/>
        </p:nvSpPr>
        <p:spPr bwMode="auto">
          <a:xfrm>
            <a:off x="228600" y="2857500"/>
            <a:ext cx="2193925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(1)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Actual Quantity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Actual Price 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AP)</a:t>
            </a:r>
          </a:p>
        </p:txBody>
      </p:sp>
      <p:sp>
        <p:nvSpPr>
          <p:cNvPr id="15376" name="Line 9"/>
          <p:cNvSpPr>
            <a:spLocks noChangeShapeType="1"/>
          </p:cNvSpPr>
          <p:nvPr/>
        </p:nvSpPr>
        <p:spPr bwMode="auto">
          <a:xfrm>
            <a:off x="3003550" y="5276850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0"/>
          <p:cNvSpPr>
            <a:spLocks noChangeShapeType="1"/>
          </p:cNvSpPr>
          <p:nvPr/>
        </p:nvSpPr>
        <p:spPr bwMode="auto">
          <a:xfrm flipV="1">
            <a:off x="6219825" y="5275263"/>
            <a:ext cx="0" cy="8239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78" name="AutoShape 15"/>
          <p:cNvCxnSpPr>
            <a:cxnSpLocks noChangeShapeType="1"/>
          </p:cNvCxnSpPr>
          <p:nvPr/>
        </p:nvCxnSpPr>
        <p:spPr bwMode="auto">
          <a:xfrm rot="5400000" flipH="1" flipV="1">
            <a:off x="4625181" y="4479132"/>
            <a:ext cx="1587" cy="3200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79" name="Rectangle 3"/>
          <p:cNvSpPr>
            <a:spLocks noChangeArrowheads="1"/>
          </p:cNvSpPr>
          <p:nvPr/>
        </p:nvSpPr>
        <p:spPr bwMode="auto">
          <a:xfrm>
            <a:off x="2984500" y="5730875"/>
            <a:ext cx="3292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Spending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(1)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wn Arrow 43"/>
          <p:cNvSpPr/>
          <p:nvPr/>
        </p:nvSpPr>
        <p:spPr>
          <a:xfrm>
            <a:off x="1828800" y="2273300"/>
            <a:ext cx="152400" cy="118903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466" name="Rectangle 1041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A General Model for Variance Analysis </a:t>
            </a:r>
          </a:p>
        </p:txBody>
      </p:sp>
      <p:sp>
        <p:nvSpPr>
          <p:cNvPr id="16388" name="Rectangle 1043"/>
          <p:cNvSpPr>
            <a:spLocks noChangeArrowheads="1"/>
          </p:cNvSpPr>
          <p:nvPr/>
        </p:nvSpPr>
        <p:spPr bwMode="auto">
          <a:xfrm>
            <a:off x="711200" y="1457325"/>
            <a:ext cx="7820025" cy="828675"/>
          </a:xfrm>
          <a:prstGeom prst="rect">
            <a:avLst/>
          </a:prstGeom>
          <a:solidFill>
            <a:srgbClr val="CCFFFF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Actual price </a:t>
            </a:r>
            <a:r>
              <a:rPr lang="en-US" altLang="en-US" sz="2400" b="1">
                <a:solidFill>
                  <a:schemeClr val="tx2"/>
                </a:solidFill>
              </a:rPr>
              <a:t>is the amount actually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paid for the input used.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1162050" y="4473575"/>
            <a:ext cx="34290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Price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(2) – (1)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4721225" y="4483100"/>
            <a:ext cx="29527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Quantity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(2)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5937250" y="2801938"/>
            <a:ext cx="3108325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(3)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/>
              <a:t>Standard Quantity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Allowed for Actual Output,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Standard Price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(SQ × SP)</a:t>
            </a:r>
          </a:p>
        </p:txBody>
      </p:sp>
      <p:sp>
        <p:nvSpPr>
          <p:cNvPr id="16392" name="Line 9"/>
          <p:cNvSpPr>
            <a:spLocks noChangeShapeType="1"/>
          </p:cNvSpPr>
          <p:nvPr/>
        </p:nvSpPr>
        <p:spPr bwMode="auto">
          <a:xfrm>
            <a:off x="1316038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10"/>
          <p:cNvSpPr>
            <a:spLocks noChangeShapeType="1"/>
          </p:cNvSpPr>
          <p:nvPr/>
        </p:nvSpPr>
        <p:spPr bwMode="auto">
          <a:xfrm flipV="1">
            <a:off x="424021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1"/>
          <p:cNvSpPr>
            <a:spLocks noChangeShapeType="1"/>
          </p:cNvSpPr>
          <p:nvPr/>
        </p:nvSpPr>
        <p:spPr bwMode="auto">
          <a:xfrm>
            <a:off x="4625975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Line 12"/>
          <p:cNvSpPr>
            <a:spLocks noChangeShapeType="1"/>
          </p:cNvSpPr>
          <p:nvPr/>
        </p:nvSpPr>
        <p:spPr bwMode="auto">
          <a:xfrm flipV="1">
            <a:off x="749776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396" name="AutoShape 15"/>
          <p:cNvCxnSpPr>
            <a:cxnSpLocks noChangeShapeType="1"/>
          </p:cNvCxnSpPr>
          <p:nvPr/>
        </p:nvCxnSpPr>
        <p:spPr bwMode="auto">
          <a:xfrm rot="5400000" flipH="1" flipV="1">
            <a:off x="2759869" y="3367882"/>
            <a:ext cx="12700" cy="29257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7" name="AutoShape 16"/>
          <p:cNvCxnSpPr>
            <a:cxnSpLocks noChangeShapeType="1"/>
            <a:stCxn id="16394" idx="1"/>
            <a:endCxn id="16395" idx="0"/>
          </p:cNvCxnSpPr>
          <p:nvPr/>
        </p:nvCxnSpPr>
        <p:spPr bwMode="auto">
          <a:xfrm flipV="1">
            <a:off x="4625975" y="4824413"/>
            <a:ext cx="2871788" cy="12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8" name="Rectangle 5"/>
          <p:cNvSpPr>
            <a:spLocks noChangeArrowheads="1"/>
          </p:cNvSpPr>
          <p:nvPr/>
        </p:nvSpPr>
        <p:spPr bwMode="auto">
          <a:xfrm>
            <a:off x="3330575" y="2857500"/>
            <a:ext cx="2195513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(2)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/>
              <a:t>Actual Quantity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Standard Price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SP)</a:t>
            </a:r>
          </a:p>
        </p:txBody>
      </p:sp>
      <p:sp>
        <p:nvSpPr>
          <p:cNvPr id="16399" name="Rectangle 5"/>
          <p:cNvSpPr>
            <a:spLocks noChangeArrowheads="1"/>
          </p:cNvSpPr>
          <p:nvPr/>
        </p:nvSpPr>
        <p:spPr bwMode="auto">
          <a:xfrm>
            <a:off x="228600" y="2857500"/>
            <a:ext cx="2193925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(1)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Actual Quantity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</a:t>
            </a:r>
            <a:r>
              <a:rPr lang="en-US" altLang="en-US" sz="1800" b="1">
                <a:solidFill>
                  <a:srgbClr val="FF0000"/>
                </a:solidFill>
              </a:rPr>
              <a:t>Actual Price 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AP)</a:t>
            </a:r>
          </a:p>
        </p:txBody>
      </p:sp>
      <p:sp>
        <p:nvSpPr>
          <p:cNvPr id="16400" name="Line 9"/>
          <p:cNvSpPr>
            <a:spLocks noChangeShapeType="1"/>
          </p:cNvSpPr>
          <p:nvPr/>
        </p:nvSpPr>
        <p:spPr bwMode="auto">
          <a:xfrm>
            <a:off x="3003550" y="5276850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0"/>
          <p:cNvSpPr>
            <a:spLocks noChangeShapeType="1"/>
          </p:cNvSpPr>
          <p:nvPr/>
        </p:nvSpPr>
        <p:spPr bwMode="auto">
          <a:xfrm flipV="1">
            <a:off x="6219825" y="5275263"/>
            <a:ext cx="0" cy="8239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402" name="AutoShape 15"/>
          <p:cNvCxnSpPr>
            <a:cxnSpLocks noChangeShapeType="1"/>
          </p:cNvCxnSpPr>
          <p:nvPr/>
        </p:nvCxnSpPr>
        <p:spPr bwMode="auto">
          <a:xfrm rot="5400000" flipH="1" flipV="1">
            <a:off x="4625181" y="4479132"/>
            <a:ext cx="1587" cy="3200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3" name="Rectangle 3"/>
          <p:cNvSpPr>
            <a:spLocks noChangeArrowheads="1"/>
          </p:cNvSpPr>
          <p:nvPr/>
        </p:nvSpPr>
        <p:spPr bwMode="auto">
          <a:xfrm>
            <a:off x="2984500" y="5730875"/>
            <a:ext cx="3292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Spending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(1)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wn Arrow 35"/>
          <p:cNvSpPr/>
          <p:nvPr/>
        </p:nvSpPr>
        <p:spPr>
          <a:xfrm>
            <a:off x="5181600" y="2273300"/>
            <a:ext cx="152400" cy="118903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7" name="Down Arrow 36"/>
          <p:cNvSpPr/>
          <p:nvPr/>
        </p:nvSpPr>
        <p:spPr>
          <a:xfrm>
            <a:off x="8077200" y="2273300"/>
            <a:ext cx="152400" cy="1189038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A General Model for Variance Analysis 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09600" y="1447800"/>
            <a:ext cx="7820025" cy="828675"/>
          </a:xfrm>
          <a:prstGeom prst="rect">
            <a:avLst/>
          </a:prstGeom>
          <a:solidFill>
            <a:srgbClr val="FFFFCC"/>
          </a:solidFill>
          <a:ln w="50800">
            <a:solidFill>
              <a:srgbClr val="FF0000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</a:rPr>
              <a:t>Standard price</a:t>
            </a:r>
            <a:r>
              <a:rPr lang="en-US" altLang="en-US" sz="2400" b="1">
                <a:solidFill>
                  <a:schemeClr val="accent2"/>
                </a:solidFill>
              </a:rPr>
              <a:t> </a:t>
            </a:r>
            <a:r>
              <a:rPr lang="en-US" altLang="en-US" sz="2400" b="1">
                <a:solidFill>
                  <a:schemeClr val="tx2"/>
                </a:solidFill>
              </a:rPr>
              <a:t>is the amount that should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have been paid for the input used.</a:t>
            </a:r>
          </a:p>
        </p:txBody>
      </p:sp>
      <p:sp>
        <p:nvSpPr>
          <p:cNvPr id="17414" name="Rectangle 3"/>
          <p:cNvSpPr>
            <a:spLocks noChangeArrowheads="1"/>
          </p:cNvSpPr>
          <p:nvPr/>
        </p:nvSpPr>
        <p:spPr bwMode="auto">
          <a:xfrm>
            <a:off x="1162050" y="4473575"/>
            <a:ext cx="34290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Price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(2) – (1)</a:t>
            </a:r>
          </a:p>
        </p:txBody>
      </p:sp>
      <p:sp>
        <p:nvSpPr>
          <p:cNvPr id="17415" name="Rectangle 4"/>
          <p:cNvSpPr>
            <a:spLocks noChangeArrowheads="1"/>
          </p:cNvSpPr>
          <p:nvPr/>
        </p:nvSpPr>
        <p:spPr bwMode="auto">
          <a:xfrm>
            <a:off x="4721225" y="4483100"/>
            <a:ext cx="29527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Quantity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(2)</a:t>
            </a:r>
          </a:p>
        </p:txBody>
      </p:sp>
      <p:sp>
        <p:nvSpPr>
          <p:cNvPr id="17416" name="Rectangle 5"/>
          <p:cNvSpPr>
            <a:spLocks noChangeArrowheads="1"/>
          </p:cNvSpPr>
          <p:nvPr/>
        </p:nvSpPr>
        <p:spPr bwMode="auto">
          <a:xfrm>
            <a:off x="5937250" y="2801938"/>
            <a:ext cx="3108325" cy="125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(3)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/>
              <a:t>Standard Quantity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Allowed for Actual Output,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</a:t>
            </a:r>
            <a:r>
              <a:rPr lang="en-US" altLang="en-US" sz="1800" b="1">
                <a:solidFill>
                  <a:srgbClr val="FF0000"/>
                </a:solidFill>
              </a:rPr>
              <a:t>Standard Price</a:t>
            </a:r>
            <a:br>
              <a:rPr lang="en-US" altLang="en-US" sz="1800" b="1">
                <a:solidFill>
                  <a:srgbClr val="FF0000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(SQ × SP)</a:t>
            </a:r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1316038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 flipV="1">
            <a:off x="424021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4625975" y="40147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7497763" y="4002088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21" name="AutoShape 15"/>
          <p:cNvCxnSpPr>
            <a:cxnSpLocks noChangeShapeType="1"/>
          </p:cNvCxnSpPr>
          <p:nvPr/>
        </p:nvCxnSpPr>
        <p:spPr bwMode="auto">
          <a:xfrm rot="5400000" flipH="1" flipV="1">
            <a:off x="2759869" y="3367882"/>
            <a:ext cx="12700" cy="29257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422" name="AutoShape 16"/>
          <p:cNvCxnSpPr>
            <a:cxnSpLocks noChangeShapeType="1"/>
            <a:stCxn id="17419" idx="1"/>
            <a:endCxn id="17420" idx="0"/>
          </p:cNvCxnSpPr>
          <p:nvPr/>
        </p:nvCxnSpPr>
        <p:spPr bwMode="auto">
          <a:xfrm flipV="1">
            <a:off x="4625975" y="4824413"/>
            <a:ext cx="2871788" cy="12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3" name="Rectangle 5"/>
          <p:cNvSpPr>
            <a:spLocks noChangeArrowheads="1"/>
          </p:cNvSpPr>
          <p:nvPr/>
        </p:nvSpPr>
        <p:spPr bwMode="auto">
          <a:xfrm>
            <a:off x="3330575" y="2857500"/>
            <a:ext cx="2195513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(2)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/>
              <a:t>Actual Quantity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</a:t>
            </a:r>
            <a:r>
              <a:rPr lang="en-US" altLang="en-US" sz="1800" b="1">
                <a:solidFill>
                  <a:srgbClr val="FF0000"/>
                </a:solidFill>
              </a:rPr>
              <a:t>Standard Price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SP)</a:t>
            </a:r>
          </a:p>
        </p:txBody>
      </p:sp>
      <p:sp>
        <p:nvSpPr>
          <p:cNvPr id="17424" name="Rectangle 5"/>
          <p:cNvSpPr>
            <a:spLocks noChangeArrowheads="1"/>
          </p:cNvSpPr>
          <p:nvPr/>
        </p:nvSpPr>
        <p:spPr bwMode="auto">
          <a:xfrm>
            <a:off x="228600" y="2857500"/>
            <a:ext cx="2193925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1800" b="1">
                <a:solidFill>
                  <a:schemeClr val="tx2"/>
                </a:solidFill>
              </a:rPr>
              <a:t>(1)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Actual Quantity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of Input,</a:t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at </a:t>
            </a:r>
            <a:r>
              <a:rPr lang="en-US" altLang="en-US" sz="1800" b="1"/>
              <a:t>Actual Price </a:t>
            </a:r>
            <a:r>
              <a:rPr lang="en-US" altLang="en-US" sz="1800" b="1">
                <a:solidFill>
                  <a:schemeClr val="tx2"/>
                </a:solidFill>
              </a:rPr>
              <a:t/>
            </a:r>
            <a:br>
              <a:rPr lang="en-US" altLang="en-US" sz="1800" b="1">
                <a:solidFill>
                  <a:schemeClr val="tx2"/>
                </a:solidFill>
              </a:rPr>
            </a:br>
            <a:r>
              <a:rPr lang="en-US" altLang="en-US" sz="1800" b="1">
                <a:solidFill>
                  <a:schemeClr val="tx2"/>
                </a:solidFill>
              </a:rPr>
              <a:t>(AQ × AP)</a:t>
            </a:r>
          </a:p>
        </p:txBody>
      </p:sp>
      <p:sp>
        <p:nvSpPr>
          <p:cNvPr id="17425" name="Line 9"/>
          <p:cNvSpPr>
            <a:spLocks noChangeShapeType="1"/>
          </p:cNvSpPr>
          <p:nvPr/>
        </p:nvSpPr>
        <p:spPr bwMode="auto">
          <a:xfrm>
            <a:off x="3003550" y="5276850"/>
            <a:ext cx="0" cy="822325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Line 10"/>
          <p:cNvSpPr>
            <a:spLocks noChangeShapeType="1"/>
          </p:cNvSpPr>
          <p:nvPr/>
        </p:nvSpPr>
        <p:spPr bwMode="auto">
          <a:xfrm flipV="1">
            <a:off x="6219825" y="5275263"/>
            <a:ext cx="0" cy="823912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27" name="AutoShape 15"/>
          <p:cNvCxnSpPr>
            <a:cxnSpLocks noChangeShapeType="1"/>
          </p:cNvCxnSpPr>
          <p:nvPr/>
        </p:nvCxnSpPr>
        <p:spPr bwMode="auto">
          <a:xfrm rot="5400000" flipH="1" flipV="1">
            <a:off x="4625181" y="4479132"/>
            <a:ext cx="1587" cy="3200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28" name="Rectangle 3"/>
          <p:cNvSpPr>
            <a:spLocks noChangeArrowheads="1"/>
          </p:cNvSpPr>
          <p:nvPr/>
        </p:nvSpPr>
        <p:spPr bwMode="auto">
          <a:xfrm>
            <a:off x="2984500" y="5730875"/>
            <a:ext cx="329247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Spending Variance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(3) – (1)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Learning Objective 1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5000" y="2309813"/>
            <a:ext cx="5334000" cy="270827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+mj-lt"/>
                <a:ea typeface="MS PGothic" pitchFamily="34" charset="-128"/>
                <a:cs typeface="Times New Roman" pitchFamily="18" charset="0"/>
              </a:rPr>
              <a:t>Compute the direct materials price and quantity variances and explain their significance.</a:t>
            </a:r>
            <a:endParaRPr lang="en-US" sz="3400" b="1" dirty="0">
              <a:solidFill>
                <a:schemeClr val="accent6">
                  <a:lumMod val="75000"/>
                </a:schemeClr>
              </a:solidFill>
              <a:latin typeface="+mj-lt"/>
              <a:ea typeface="MS PGothic" pitchFamily="34" charset="-12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10600" cy="3810000"/>
          </a:xfrm>
          <a:noFill/>
        </p:spPr>
        <p:txBody>
          <a:bodyPr lIns="90488" tIns="44450" rIns="90488" bIns="44450"/>
          <a:lstStyle/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Glacier Peak Outfitters has the following direct materials standard for the fiberfill in its mountain parka.</a:t>
            </a:r>
          </a:p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rgbClr val="FF0000"/>
                </a:solidFill>
                <a:cs typeface="Arial" panose="020B0604020202020204" pitchFamily="34" charset="0"/>
              </a:rPr>
              <a:t>0.1 kg. of fiberfill per parka at $5.00 per kg.</a:t>
            </a:r>
          </a:p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solidFill>
                  <a:schemeClr val="accent2"/>
                </a:solidFill>
                <a:cs typeface="Arial" panose="020B0604020202020204" pitchFamily="34" charset="0"/>
              </a:rPr>
              <a:t>  </a:t>
            </a:r>
            <a:r>
              <a:rPr lang="en-US" altLang="en-US" smtClean="0">
                <a:cs typeface="Arial" panose="020B0604020202020204" pitchFamily="34" charset="0"/>
              </a:rPr>
              <a:t>Last month 210 kgs. of fiberfill were purchased and used to make 2,000 parkas.  The materials cost a total of $1,029.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en-US" smtClean="0">
                <a:cs typeface="Arial" panose="020B0604020202020204" pitchFamily="34" charset="0"/>
              </a:rPr>
              <a:t>Materials Variances – An Example</a:t>
            </a:r>
          </a:p>
        </p:txBody>
      </p:sp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7086600" y="57658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658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ChangeArrowheads="1"/>
          </p:cNvSpPr>
          <p:nvPr/>
        </p:nvSpPr>
        <p:spPr bwMode="auto">
          <a:xfrm>
            <a:off x="266700" y="2794000"/>
            <a:ext cx="8607425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210 kgs.                     210 kgs.                       200 kgs.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×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$4.90 per kg.             $5.00 per kg.                $5.00 per kg.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</a:t>
            </a:r>
            <a:r>
              <a:rPr lang="en-US" altLang="en-US" sz="2400">
                <a:solidFill>
                  <a:srgbClr val="FF0000"/>
                </a:solidFill>
              </a:rPr>
              <a:t>= $1,029                     = $1,050                   = $1,000  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76300" y="4545013"/>
            <a:ext cx="3883025" cy="1516062"/>
            <a:chOff x="552" y="2735"/>
            <a:chExt cx="2446" cy="955"/>
          </a:xfrm>
        </p:grpSpPr>
        <p:sp>
          <p:nvSpPr>
            <p:cNvPr id="20493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4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Price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$21 favorable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248150" y="4545013"/>
            <a:ext cx="3883025" cy="1516062"/>
            <a:chOff x="2676" y="2735"/>
            <a:chExt cx="2446" cy="955"/>
          </a:xfrm>
        </p:grpSpPr>
        <p:sp>
          <p:nvSpPr>
            <p:cNvPr id="20491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Quantity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$50 unfavorable</a:t>
              </a:r>
            </a:p>
          </p:txBody>
        </p:sp>
        <p:sp>
          <p:nvSpPr>
            <p:cNvPr id="20492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85" name="Rectangle 1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en-US" smtClean="0">
                <a:cs typeface="Arial" panose="020B0604020202020204" pitchFamily="34" charset="0"/>
              </a:rPr>
              <a:t>Materials Variances Summary</a:t>
            </a: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228600" y="1727200"/>
            <a:ext cx="87598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Actual Quantity        Actual Quantity     Standard Quantity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  ×                                 ×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Actual Price           Standard Price         Standard Price</a:t>
            </a:r>
          </a:p>
        </p:txBody>
      </p:sp>
      <p:sp>
        <p:nvSpPr>
          <p:cNvPr id="20487" name="Line 6"/>
          <p:cNvSpPr>
            <a:spLocks noChangeShapeType="1"/>
          </p:cNvSpPr>
          <p:nvPr/>
        </p:nvSpPr>
        <p:spPr bwMode="auto">
          <a:xfrm>
            <a:off x="4810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7"/>
          <p:cNvSpPr>
            <a:spLocks noChangeShapeType="1"/>
          </p:cNvSpPr>
          <p:nvPr/>
        </p:nvSpPr>
        <p:spPr bwMode="auto">
          <a:xfrm>
            <a:off x="33639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8"/>
          <p:cNvSpPr>
            <a:spLocks noChangeShapeType="1"/>
          </p:cNvSpPr>
          <p:nvPr/>
        </p:nvSpPr>
        <p:spPr bwMode="auto">
          <a:xfrm>
            <a:off x="62468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90" name="Object 2"/>
          <p:cNvGraphicFramePr>
            <a:graphicFrameLocks noChangeAspect="1"/>
          </p:cNvGraphicFramePr>
          <p:nvPr/>
        </p:nvGraphicFramePr>
        <p:xfrm>
          <a:off x="7086600" y="57658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658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en-US" smtClean="0">
                <a:cs typeface="Arial" panose="020B0604020202020204" pitchFamily="34" charset="0"/>
              </a:rPr>
              <a:t>Materials Variances Summary</a:t>
            </a:r>
          </a:p>
        </p:txBody>
      </p:sp>
      <p:graphicFrame>
        <p:nvGraphicFramePr>
          <p:cNvPr id="21507" name="Object 2"/>
          <p:cNvGraphicFramePr>
            <a:graphicFrameLocks noChangeAspect="1"/>
          </p:cNvGraphicFramePr>
          <p:nvPr/>
        </p:nvGraphicFramePr>
        <p:xfrm>
          <a:off x="7086600" y="57658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658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266700" y="2794000"/>
            <a:ext cx="8607425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210 kgs.                     210 kgs.                       200 kgs.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×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$4.90 per kg.             $5.00 per kg.                $5.00 per kg.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</a:t>
            </a:r>
            <a:r>
              <a:rPr lang="en-US" altLang="en-US" sz="2400">
                <a:solidFill>
                  <a:srgbClr val="FF0000"/>
                </a:solidFill>
              </a:rPr>
              <a:t>= $1,029                     = $1,050                   = $1,000   </a:t>
            </a:r>
          </a:p>
        </p:txBody>
      </p:sp>
      <p:grpSp>
        <p:nvGrpSpPr>
          <p:cNvPr id="21509" name="Group 3"/>
          <p:cNvGrpSpPr>
            <a:grpSpLocks/>
          </p:cNvGrpSpPr>
          <p:nvPr/>
        </p:nvGrpSpPr>
        <p:grpSpPr bwMode="auto">
          <a:xfrm>
            <a:off x="876300" y="4545013"/>
            <a:ext cx="3883025" cy="1516062"/>
            <a:chOff x="552" y="2735"/>
            <a:chExt cx="2446" cy="955"/>
          </a:xfrm>
        </p:grpSpPr>
        <p:sp>
          <p:nvSpPr>
            <p:cNvPr id="21520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Price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$21 favorable</a:t>
              </a:r>
            </a:p>
          </p:txBody>
        </p:sp>
      </p:grp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4248150" y="4545013"/>
            <a:ext cx="3883025" cy="1516062"/>
            <a:chOff x="2676" y="2735"/>
            <a:chExt cx="2446" cy="955"/>
          </a:xfrm>
        </p:grpSpPr>
        <p:sp>
          <p:nvSpPr>
            <p:cNvPr id="21518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Quantity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$50 unfavorable</a:t>
              </a:r>
            </a:p>
          </p:txBody>
        </p:sp>
        <p:sp>
          <p:nvSpPr>
            <p:cNvPr id="21519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1" name="Rectangle 5"/>
          <p:cNvSpPr>
            <a:spLocks noChangeArrowheads="1"/>
          </p:cNvSpPr>
          <p:nvPr/>
        </p:nvSpPr>
        <p:spPr bwMode="auto">
          <a:xfrm>
            <a:off x="228600" y="1727200"/>
            <a:ext cx="87598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Actual Quantity        Actual Quantity     Standard Quantity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  ×                                 ×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Actual Price           Standard Price         Standard Price</a:t>
            </a:r>
          </a:p>
        </p:txBody>
      </p:sp>
      <p:sp>
        <p:nvSpPr>
          <p:cNvPr id="21512" name="Line 6"/>
          <p:cNvSpPr>
            <a:spLocks noChangeShapeType="1"/>
          </p:cNvSpPr>
          <p:nvPr/>
        </p:nvSpPr>
        <p:spPr bwMode="auto">
          <a:xfrm>
            <a:off x="4810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Line 7"/>
          <p:cNvSpPr>
            <a:spLocks noChangeShapeType="1"/>
          </p:cNvSpPr>
          <p:nvPr/>
        </p:nvSpPr>
        <p:spPr bwMode="auto">
          <a:xfrm>
            <a:off x="33639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8"/>
          <p:cNvSpPr>
            <a:spLocks noChangeShapeType="1"/>
          </p:cNvSpPr>
          <p:nvPr/>
        </p:nvSpPr>
        <p:spPr bwMode="auto">
          <a:xfrm>
            <a:off x="62468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15" name="Group 11"/>
          <p:cNvGrpSpPr>
            <a:grpSpLocks/>
          </p:cNvGrpSpPr>
          <p:nvPr/>
        </p:nvGrpSpPr>
        <p:grpSpPr bwMode="auto">
          <a:xfrm flipH="1">
            <a:off x="2057400" y="3048000"/>
            <a:ext cx="4800600" cy="850900"/>
            <a:chOff x="1322" y="1960"/>
            <a:chExt cx="3024" cy="536"/>
          </a:xfrm>
        </p:grpSpPr>
        <p:sp>
          <p:nvSpPr>
            <p:cNvPr id="21516" name="Line 12"/>
            <p:cNvSpPr>
              <a:spLocks noChangeShapeType="1"/>
            </p:cNvSpPr>
            <p:nvPr/>
          </p:nvSpPr>
          <p:spPr bwMode="auto">
            <a:xfrm flipH="1" flipV="1">
              <a:off x="1322" y="2016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1514" y="1960"/>
              <a:ext cx="2832" cy="536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/>
                <a:t>0.1 kg per parka </a:t>
              </a:r>
              <a:r>
                <a:rPr lang="en-US" altLang="en-US" sz="2400" b="1">
                  <a:sym typeface="Symbol" panose="05050102010706020507" pitchFamily="18" charset="2"/>
                </a:rPr>
                <a:t></a:t>
              </a:r>
              <a:r>
                <a:rPr lang="en-US" altLang="en-US" sz="2400">
                  <a:sym typeface="Symbol" panose="05050102010706020507" pitchFamily="18" charset="2"/>
                </a:rPr>
                <a:t> 2,000 parkas = 200 kgs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Standard Costs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1600" y="1295400"/>
            <a:ext cx="8926513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1"/>
              <a:t>Standards are benchmarks or “norms” for</a:t>
            </a:r>
            <a:br>
              <a:rPr lang="en-US" altLang="en-US" b="1"/>
            </a:br>
            <a:r>
              <a:rPr lang="en-US" altLang="en-US" b="1"/>
              <a:t>measuring performance.  In managerial accounting,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1"/>
              <a:t>two types of standards are commonly used.</a:t>
            </a:r>
          </a:p>
        </p:txBody>
      </p:sp>
      <p:sp>
        <p:nvSpPr>
          <p:cNvPr id="660484" name="Oval 4"/>
          <p:cNvSpPr>
            <a:spLocks noChangeArrowheads="1"/>
          </p:cNvSpPr>
          <p:nvPr/>
        </p:nvSpPr>
        <p:spPr bwMode="auto">
          <a:xfrm>
            <a:off x="4865688" y="2743200"/>
            <a:ext cx="3924300" cy="25908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Arial" charset="0"/>
                <a:ea typeface="MS PGothic" pitchFamily="34" charset="-128"/>
              </a:rPr>
              <a:t>Quantity standards</a:t>
            </a:r>
            <a:r>
              <a:rPr lang="en-US" sz="2400" b="1" dirty="0">
                <a:latin typeface="Arial" charset="0"/>
                <a:ea typeface="MS PGothic" pitchFamily="34" charset="-128"/>
              </a:rPr>
              <a:t/>
            </a:r>
            <a:br>
              <a:rPr lang="en-US" sz="2400" b="1" dirty="0">
                <a:latin typeface="Arial" charset="0"/>
                <a:ea typeface="MS PGothic" pitchFamily="34" charset="-128"/>
              </a:rPr>
            </a:br>
            <a:r>
              <a:rPr lang="en-US" sz="2400" dirty="0">
                <a:latin typeface="Arial" charset="0"/>
                <a:ea typeface="MS PGothic" pitchFamily="34" charset="-128"/>
              </a:rPr>
              <a:t>specify how much of an</a:t>
            </a:r>
            <a:br>
              <a:rPr lang="en-US" sz="2400" dirty="0">
                <a:latin typeface="Arial" charset="0"/>
                <a:ea typeface="MS PGothic" pitchFamily="34" charset="-128"/>
              </a:rPr>
            </a:br>
            <a:r>
              <a:rPr lang="en-US" sz="2400" dirty="0">
                <a:latin typeface="Arial" charset="0"/>
                <a:ea typeface="MS PGothic" pitchFamily="34" charset="-128"/>
              </a:rPr>
              <a:t>input should be used to</a:t>
            </a:r>
            <a:br>
              <a:rPr lang="en-US" sz="2400" dirty="0">
                <a:latin typeface="Arial" charset="0"/>
                <a:ea typeface="MS PGothic" pitchFamily="34" charset="-128"/>
              </a:rPr>
            </a:br>
            <a:r>
              <a:rPr lang="en-US" sz="2400" dirty="0">
                <a:latin typeface="Arial" charset="0"/>
                <a:ea typeface="MS PGothic" pitchFamily="34" charset="-128"/>
              </a:rPr>
              <a:t>make a product or</a:t>
            </a:r>
            <a:br>
              <a:rPr lang="en-US" sz="2400" dirty="0">
                <a:latin typeface="Arial" charset="0"/>
                <a:ea typeface="MS PGothic" pitchFamily="34" charset="-128"/>
              </a:rPr>
            </a:br>
            <a:r>
              <a:rPr lang="en-US" sz="2400" dirty="0">
                <a:latin typeface="Arial" charset="0"/>
                <a:ea typeface="MS PGothic" pitchFamily="34" charset="-128"/>
              </a:rPr>
              <a:t>provide a service.</a:t>
            </a:r>
          </a:p>
        </p:txBody>
      </p:sp>
      <p:sp>
        <p:nvSpPr>
          <p:cNvPr id="660485" name="Oval 5"/>
          <p:cNvSpPr>
            <a:spLocks noChangeArrowheads="1"/>
          </p:cNvSpPr>
          <p:nvPr/>
        </p:nvSpPr>
        <p:spPr bwMode="auto">
          <a:xfrm>
            <a:off x="381000" y="2819400"/>
            <a:ext cx="3962400" cy="25146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2400" b="1" dirty="0">
                <a:solidFill>
                  <a:srgbClr val="FF0000"/>
                </a:solidFill>
                <a:latin typeface="Arial" charset="0"/>
                <a:ea typeface="MS PGothic" pitchFamily="34" charset="-128"/>
              </a:rPr>
              <a:t>Price standards</a:t>
            </a:r>
            <a:br>
              <a:rPr lang="en-US" sz="2400" b="1" dirty="0">
                <a:solidFill>
                  <a:srgbClr val="FF0000"/>
                </a:solidFill>
                <a:latin typeface="Arial" charset="0"/>
                <a:ea typeface="MS PGothic" pitchFamily="34" charset="-128"/>
              </a:rPr>
            </a:br>
            <a:r>
              <a:rPr lang="en-US" sz="2400" dirty="0">
                <a:latin typeface="Arial" charset="0"/>
                <a:ea typeface="MS PGothic" pitchFamily="34" charset="-128"/>
              </a:rPr>
              <a:t>specify how much</a:t>
            </a:r>
            <a:br>
              <a:rPr lang="en-US" sz="2400" dirty="0">
                <a:latin typeface="Arial" charset="0"/>
                <a:ea typeface="MS PGothic" pitchFamily="34" charset="-128"/>
              </a:rPr>
            </a:br>
            <a:r>
              <a:rPr lang="en-US" sz="2400" dirty="0">
                <a:latin typeface="Arial" charset="0"/>
                <a:ea typeface="MS PGothic" pitchFamily="34" charset="-128"/>
              </a:rPr>
              <a:t>should be paid for</a:t>
            </a:r>
            <a:br>
              <a:rPr lang="en-US" sz="2400" dirty="0">
                <a:latin typeface="Arial" charset="0"/>
                <a:ea typeface="MS PGothic" pitchFamily="34" charset="-128"/>
              </a:rPr>
            </a:br>
            <a:r>
              <a:rPr lang="en-US" sz="2400" dirty="0">
                <a:latin typeface="Arial" charset="0"/>
                <a:ea typeface="MS PGothic" pitchFamily="34" charset="-128"/>
              </a:rPr>
              <a:t>each unit of the</a:t>
            </a:r>
            <a:br>
              <a:rPr lang="en-US" sz="2400" dirty="0">
                <a:latin typeface="Arial" charset="0"/>
                <a:ea typeface="MS PGothic" pitchFamily="34" charset="-128"/>
              </a:rPr>
            </a:br>
            <a:r>
              <a:rPr lang="en-US" sz="2400" dirty="0">
                <a:latin typeface="Arial" charset="0"/>
                <a:ea typeface="MS PGothic" pitchFamily="34" charset="-128"/>
              </a:rPr>
              <a:t>input.</a:t>
            </a:r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0" y="5454650"/>
            <a:ext cx="91535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700" b="1"/>
              <a:t>Examples: Firestone, Sears, McDonald’s, hospitals,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700" b="1"/>
              <a:t>construction, and manufacturing companies.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0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0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6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6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6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6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6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6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84" grpId="0" animBg="1" autoUpdateAnimBg="0"/>
      <p:bldP spid="660485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en-US" smtClean="0">
                <a:cs typeface="Arial" panose="020B0604020202020204" pitchFamily="34" charset="0"/>
              </a:rPr>
              <a:t>Materials Variances Summary</a:t>
            </a:r>
          </a:p>
        </p:txBody>
      </p:sp>
      <p:graphicFrame>
        <p:nvGraphicFramePr>
          <p:cNvPr id="22531" name="Object 2"/>
          <p:cNvGraphicFramePr>
            <a:graphicFrameLocks noChangeAspect="1"/>
          </p:cNvGraphicFramePr>
          <p:nvPr/>
        </p:nvGraphicFramePr>
        <p:xfrm>
          <a:off x="7086600" y="57658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658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266700" y="2794000"/>
            <a:ext cx="8607425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210 kgs.                     210 kgs.                       200 kgs.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×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$4.90 per kg.             $5.00 per kg.                $5.00 per kg.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</a:t>
            </a:r>
            <a:r>
              <a:rPr lang="en-US" altLang="en-US" sz="2400">
                <a:solidFill>
                  <a:srgbClr val="FF0000"/>
                </a:solidFill>
              </a:rPr>
              <a:t>= $1,029                     = $1,050                   = $1,000   </a:t>
            </a:r>
          </a:p>
        </p:txBody>
      </p:sp>
      <p:grpSp>
        <p:nvGrpSpPr>
          <p:cNvPr id="22533" name="Group 3"/>
          <p:cNvGrpSpPr>
            <a:grpSpLocks/>
          </p:cNvGrpSpPr>
          <p:nvPr/>
        </p:nvGrpSpPr>
        <p:grpSpPr bwMode="auto">
          <a:xfrm>
            <a:off x="876300" y="4545013"/>
            <a:ext cx="3883025" cy="1516062"/>
            <a:chOff x="552" y="2735"/>
            <a:chExt cx="2446" cy="955"/>
          </a:xfrm>
        </p:grpSpPr>
        <p:sp>
          <p:nvSpPr>
            <p:cNvPr id="22544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45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Price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$21 favorable</a:t>
              </a:r>
            </a:p>
          </p:txBody>
        </p:sp>
      </p:grpSp>
      <p:grpSp>
        <p:nvGrpSpPr>
          <p:cNvPr id="22534" name="Group 6"/>
          <p:cNvGrpSpPr>
            <a:grpSpLocks/>
          </p:cNvGrpSpPr>
          <p:nvPr/>
        </p:nvGrpSpPr>
        <p:grpSpPr bwMode="auto">
          <a:xfrm>
            <a:off x="4248150" y="4545013"/>
            <a:ext cx="3883025" cy="1516062"/>
            <a:chOff x="2676" y="2735"/>
            <a:chExt cx="2446" cy="955"/>
          </a:xfrm>
        </p:grpSpPr>
        <p:sp>
          <p:nvSpPr>
            <p:cNvPr id="22542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Quantity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$50 unfavorable</a:t>
              </a:r>
            </a:p>
          </p:txBody>
        </p:sp>
        <p:sp>
          <p:nvSpPr>
            <p:cNvPr id="22543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5" name="Rectangle 5"/>
          <p:cNvSpPr>
            <a:spLocks noChangeArrowheads="1"/>
          </p:cNvSpPr>
          <p:nvPr/>
        </p:nvSpPr>
        <p:spPr bwMode="auto">
          <a:xfrm>
            <a:off x="228600" y="1727200"/>
            <a:ext cx="87598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Actual Quantity        Actual Quantity     Standard Quantity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  ×                                 ×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Actual Price           Standard Price         Standard Price</a:t>
            </a:r>
          </a:p>
        </p:txBody>
      </p:sp>
      <p:sp>
        <p:nvSpPr>
          <p:cNvPr id="22536" name="Line 6"/>
          <p:cNvSpPr>
            <a:spLocks noChangeShapeType="1"/>
          </p:cNvSpPr>
          <p:nvPr/>
        </p:nvSpPr>
        <p:spPr bwMode="auto">
          <a:xfrm>
            <a:off x="4810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>
            <a:off x="33639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8"/>
          <p:cNvSpPr>
            <a:spLocks noChangeShapeType="1"/>
          </p:cNvSpPr>
          <p:nvPr/>
        </p:nvSpPr>
        <p:spPr bwMode="auto">
          <a:xfrm>
            <a:off x="6246813" y="2640013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39" name="Group 11"/>
          <p:cNvGrpSpPr>
            <a:grpSpLocks/>
          </p:cNvGrpSpPr>
          <p:nvPr/>
        </p:nvGrpSpPr>
        <p:grpSpPr bwMode="auto">
          <a:xfrm flipH="1">
            <a:off x="2438400" y="3276600"/>
            <a:ext cx="3089275" cy="850900"/>
            <a:chOff x="1920" y="1920"/>
            <a:chExt cx="1946" cy="536"/>
          </a:xfrm>
        </p:grpSpPr>
        <p:sp>
          <p:nvSpPr>
            <p:cNvPr id="22540" name="Line 12"/>
            <p:cNvSpPr>
              <a:spLocks noChangeShapeType="1"/>
            </p:cNvSpPr>
            <p:nvPr/>
          </p:nvSpPr>
          <p:spPr bwMode="auto">
            <a:xfrm>
              <a:off x="3530" y="2168"/>
              <a:ext cx="33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1920" y="1920"/>
              <a:ext cx="1632" cy="536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/>
                <a:t>$1,029 </a:t>
              </a:r>
              <a:r>
                <a:rPr lang="en-US" altLang="en-US" sz="2400" b="1">
                  <a:sym typeface="Symbol" panose="05050102010706020507" pitchFamily="18" charset="2"/>
                </a:rPr>
                <a:t></a:t>
              </a:r>
              <a:r>
                <a:rPr lang="en-US" altLang="en-US" sz="2400">
                  <a:sym typeface="Symbol" panose="05050102010706020507" pitchFamily="18" charset="2"/>
                </a:rPr>
                <a:t> 210 kgs = $4.90 per kg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>
                <a:cs typeface="Arial" panose="020B0604020202020204" pitchFamily="34" charset="0"/>
              </a:rPr>
              <a:t>Materials Variances:</a:t>
            </a:r>
            <a:br>
              <a:rPr lang="en-US" altLang="en-US" smtClean="0">
                <a:cs typeface="Arial" panose="020B0604020202020204" pitchFamily="34" charset="0"/>
              </a:rPr>
            </a:br>
            <a:r>
              <a:rPr lang="en-US" altLang="en-US" smtClean="0">
                <a:cs typeface="Arial" panose="020B0604020202020204" pitchFamily="34" charset="0"/>
              </a:rPr>
              <a:t>Using the Factored Equations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382000" cy="4953000"/>
          </a:xfr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u="sng" dirty="0" smtClean="0">
                <a:cs typeface="Arial" charset="0"/>
              </a:rPr>
              <a:t>Materials price variance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MPV = (AQ × AP) –  (AQ × SP)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	      = AQ(AP – SP) 	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 = 210 kgs ($4.90/kg – $5.00/kg)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 = 210 kgs (– $0.10/kg) = $21 F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endParaRPr lang="en-US" sz="2200" dirty="0" smtClean="0">
              <a:solidFill>
                <a:srgbClr val="5E2D37"/>
              </a:solidFill>
              <a:cs typeface="Arial" charset="0"/>
            </a:endParaRPr>
          </a:p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u="sng" dirty="0" smtClean="0">
                <a:cs typeface="Arial" charset="0"/>
              </a:rPr>
              <a:t>Materials quantity variance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MQV = (AQ × SP) – (SQ × SP) 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cs typeface="Arial" charset="0"/>
              </a:rPr>
              <a:t>		</a:t>
            </a: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= SP(AQ – </a:t>
            </a:r>
            <a:r>
              <a:rPr lang="en-US" sz="2200" dirty="0" smtClean="0">
                <a:solidFill>
                  <a:srgbClr val="FF0000"/>
                </a:solidFill>
                <a:cs typeface="Arial" charset="0"/>
              </a:rPr>
              <a:t>SQ</a:t>
            </a: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cs typeface="Arial" charset="0"/>
              </a:rPr>
              <a:t>         </a:t>
            </a: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= $5.00/kg (210 kgs – </a:t>
            </a:r>
            <a:r>
              <a:rPr lang="en-US" sz="2200" dirty="0" smtClean="0">
                <a:cs typeface="Arial" charset="0"/>
              </a:rPr>
              <a:t>(</a:t>
            </a:r>
            <a:r>
              <a:rPr lang="en-US" sz="2200" dirty="0" smtClean="0">
                <a:solidFill>
                  <a:srgbClr val="FF0000"/>
                </a:solidFill>
                <a:cs typeface="Arial" charset="0"/>
              </a:rPr>
              <a:t>0.1 kg/parka </a:t>
            </a:r>
            <a:r>
              <a:rPr lang="en-US" sz="22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 2,000 parkas</a:t>
            </a:r>
            <a:r>
              <a:rPr lang="en-US" sz="2200" dirty="0" smtClean="0">
                <a:cs typeface="Arial" charset="0"/>
                <a:sym typeface="Symbol" pitchFamily="18" charset="2"/>
              </a:rPr>
              <a:t>)</a:t>
            </a:r>
            <a:r>
              <a:rPr lang="en-US" sz="2200" dirty="0" smtClean="0">
                <a:solidFill>
                  <a:srgbClr val="5E2D37"/>
                </a:solidFill>
                <a:cs typeface="Arial" charset="0"/>
                <a:sym typeface="Symbol" pitchFamily="18" charset="2"/>
              </a:rPr>
              <a:t>)</a:t>
            </a:r>
            <a:endParaRPr lang="en-US" sz="2200" dirty="0" smtClean="0">
              <a:solidFill>
                <a:srgbClr val="5E2D37"/>
              </a:solidFill>
              <a:cs typeface="Arial" charset="0"/>
            </a:endParaRP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cs typeface="Arial" charset="0"/>
              </a:rPr>
              <a:t>         </a:t>
            </a: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= $5.00/kg (210 kgs – 200 kgs</a:t>
            </a:r>
            <a:r>
              <a:rPr lang="en-US" sz="2200" dirty="0" smtClean="0">
                <a:solidFill>
                  <a:srgbClr val="5E2D37"/>
                </a:solidFill>
                <a:cs typeface="Arial" charset="0"/>
                <a:sym typeface="Symbol" pitchFamily="18" charset="2"/>
              </a:rPr>
              <a:t>)</a:t>
            </a:r>
            <a:endParaRPr lang="en-US" sz="2200" dirty="0" smtClean="0">
              <a:solidFill>
                <a:srgbClr val="5E2D37"/>
              </a:solidFill>
              <a:cs typeface="Arial" charset="0"/>
            </a:endParaRP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cs typeface="Arial" charset="0"/>
              </a:rPr>
              <a:t>         </a:t>
            </a: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= $5.00/kg (10 kgs) = $50 U</a:t>
            </a:r>
          </a:p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endParaRPr lang="en-US" sz="2200" u="sng" dirty="0" smtClean="0">
              <a:cs typeface="Arial" charset="0"/>
            </a:endParaRP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endParaRPr lang="en-US" sz="2200" dirty="0" smtClean="0">
              <a:cs typeface="Arial" charset="0"/>
            </a:endParaRPr>
          </a:p>
        </p:txBody>
      </p:sp>
      <p:graphicFrame>
        <p:nvGraphicFramePr>
          <p:cNvPr id="23556" name="Object 2"/>
          <p:cNvGraphicFramePr>
            <a:graphicFrameLocks noChangeAspect="1"/>
          </p:cNvGraphicFramePr>
          <p:nvPr/>
        </p:nvGraphicFramePr>
        <p:xfrm>
          <a:off x="7086600" y="57658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658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/>
            </a:r>
            <a:br>
              <a:rPr lang="en-US" dirty="0" smtClean="0">
                <a:ea typeface="MS PGothic" pitchFamily="34" charset="-128"/>
                <a:cs typeface="Arial" charset="0"/>
              </a:rPr>
            </a:br>
            <a:endParaRPr lang="en-US" dirty="0" smtClean="0">
              <a:ea typeface="MS PGothic" pitchFamily="34" charset="-128"/>
              <a:cs typeface="Arial" charset="0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533400" y="1908175"/>
            <a:ext cx="3692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Materials Price Variance</a:t>
            </a: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4657725" y="1908175"/>
            <a:ext cx="418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Materials Quantity Variance</a:t>
            </a:r>
          </a:p>
        </p:txBody>
      </p:sp>
      <p:grpSp>
        <p:nvGrpSpPr>
          <p:cNvPr id="24581" name="Group 6"/>
          <p:cNvGrpSpPr>
            <a:grpSpLocks/>
          </p:cNvGrpSpPr>
          <p:nvPr/>
        </p:nvGrpSpPr>
        <p:grpSpPr bwMode="auto">
          <a:xfrm>
            <a:off x="5240338" y="2501900"/>
            <a:ext cx="3124200" cy="2514600"/>
            <a:chOff x="672" y="1584"/>
            <a:chExt cx="1968" cy="1584"/>
          </a:xfrm>
        </p:grpSpPr>
        <p:graphicFrame>
          <p:nvGraphicFramePr>
            <p:cNvPr id="24587" name="Object 3"/>
            <p:cNvGraphicFramePr>
              <a:graphicFrameLocks noChangeAspect="1"/>
            </p:cNvGraphicFramePr>
            <p:nvPr/>
          </p:nvGraphicFramePr>
          <p:xfrm>
            <a:off x="672" y="1584"/>
            <a:ext cx="1968" cy="1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9" name="Clip" r:id="rId4" imgW="3657600" imgH="2437790" progId="MS_ClipArt_Gallery.5">
                    <p:embed/>
                  </p:oleObj>
                </mc:Choice>
                <mc:Fallback>
                  <p:oleObj name="Clip" r:id="rId4" imgW="3657600" imgH="2437790" progId="MS_ClipArt_Gallery.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1584"/>
                          <a:ext cx="1968" cy="13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88" name="Text Box 8"/>
            <p:cNvSpPr txBox="1">
              <a:spLocks noChangeArrowheads="1"/>
            </p:cNvSpPr>
            <p:nvPr/>
          </p:nvSpPr>
          <p:spPr bwMode="auto">
            <a:xfrm>
              <a:off x="704" y="2874"/>
              <a:ext cx="1853" cy="2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CCFFFF"/>
                  </a:solidFill>
                </a:rPr>
                <a:t>Production Manager</a:t>
              </a:r>
            </a:p>
          </p:txBody>
        </p:sp>
      </p:grpSp>
      <p:grpSp>
        <p:nvGrpSpPr>
          <p:cNvPr id="24582" name="Group 9"/>
          <p:cNvGrpSpPr>
            <a:grpSpLocks/>
          </p:cNvGrpSpPr>
          <p:nvPr/>
        </p:nvGrpSpPr>
        <p:grpSpPr bwMode="auto">
          <a:xfrm>
            <a:off x="709613" y="2365375"/>
            <a:ext cx="3009900" cy="2651125"/>
            <a:chOff x="3539" y="1488"/>
            <a:chExt cx="1896" cy="1670"/>
          </a:xfrm>
        </p:grpSpPr>
        <p:graphicFrame>
          <p:nvGraphicFramePr>
            <p:cNvPr id="24585" name="Object 2"/>
            <p:cNvGraphicFramePr>
              <a:graphicFrameLocks noChangeAspect="1"/>
            </p:cNvGraphicFramePr>
            <p:nvPr/>
          </p:nvGraphicFramePr>
          <p:xfrm>
            <a:off x="3879" y="1488"/>
            <a:ext cx="1309" cy="13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0" name="Clip" r:id="rId6" imgW="16404336" imgH="17445228" progId="MS_ClipArt_Gallery.5">
                    <p:embed/>
                  </p:oleObj>
                </mc:Choice>
                <mc:Fallback>
                  <p:oleObj name="Clip" r:id="rId6" imgW="16404336" imgH="17445228" progId="MS_ClipArt_Gallery.5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9" y="1488"/>
                          <a:ext cx="1309" cy="13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86" name="Text Box 11"/>
            <p:cNvSpPr txBox="1">
              <a:spLocks noChangeArrowheads="1"/>
            </p:cNvSpPr>
            <p:nvPr/>
          </p:nvSpPr>
          <p:spPr bwMode="auto">
            <a:xfrm>
              <a:off x="3539" y="2864"/>
              <a:ext cx="1896" cy="2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CCFFFF"/>
                  </a:solidFill>
                </a:rPr>
                <a:t>Purchasing Manager</a:t>
              </a:r>
            </a:p>
          </p:txBody>
        </p:sp>
      </p:grpSp>
      <p:sp>
        <p:nvSpPr>
          <p:cNvPr id="715788" name="Text Box 12"/>
          <p:cNvSpPr txBox="1">
            <a:spLocks noChangeArrowheads="1"/>
          </p:cNvSpPr>
          <p:nvPr/>
        </p:nvSpPr>
        <p:spPr bwMode="auto">
          <a:xfrm>
            <a:off x="417513" y="5337175"/>
            <a:ext cx="8297862" cy="1216025"/>
          </a:xfrm>
          <a:prstGeom prst="re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8100" dir="2700000" algn="ctr" rotWithShape="0">
              <a:schemeClr val="tx1"/>
            </a:outer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30000"/>
              </a:spcBef>
            </a:pPr>
            <a:r>
              <a:rPr lang="en-US" altLang="en-US" sz="2400">
                <a:solidFill>
                  <a:schemeClr val="tx2"/>
                </a:solidFill>
                <a:cs typeface="Times New Roman" panose="02020603050405020304" pitchFamily="18" charset="0"/>
              </a:rPr>
              <a:t>The standard price is used to compute the quantity variance</a:t>
            </a:r>
            <a:br>
              <a:rPr lang="en-US" altLang="en-US" sz="2400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chemeClr val="tx2"/>
                </a:solidFill>
                <a:cs typeface="Times New Roman" panose="02020603050405020304" pitchFamily="18" charset="0"/>
              </a:rPr>
              <a:t>so that the production manager is not held responsible for</a:t>
            </a:r>
            <a:br>
              <a:rPr lang="en-US" altLang="en-US" sz="2400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en-US" altLang="en-US" sz="2400">
                <a:solidFill>
                  <a:schemeClr val="tx2"/>
                </a:solidFill>
                <a:cs typeface="Times New Roman" panose="02020603050405020304" pitchFamily="18" charset="0"/>
              </a:rPr>
              <a:t>the purchasing manager’s performance.</a:t>
            </a:r>
          </a:p>
        </p:txBody>
      </p:sp>
      <p:sp>
        <p:nvSpPr>
          <p:cNvPr id="15" name="Title 11"/>
          <p:cNvSpPr txBox="1">
            <a:spLocks/>
          </p:cNvSpPr>
          <p:nvPr/>
        </p:nvSpPr>
        <p:spPr bwMode="auto">
          <a:xfrm>
            <a:off x="609600" y="6096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4000" dirty="0">
                <a:solidFill>
                  <a:schemeClr val="tx2"/>
                </a:solidFill>
                <a:latin typeface="+mj-lt"/>
                <a:ea typeface="+mj-ea"/>
                <a:cs typeface="Arial" charset="0"/>
              </a:rPr>
              <a:t>Responsibility for Materials Variances</a:t>
            </a:r>
            <a:endParaRPr lang="en-US" sz="40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5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5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5788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Group 2"/>
          <p:cNvGrpSpPr>
            <a:grpSpLocks/>
          </p:cNvGrpSpPr>
          <p:nvPr/>
        </p:nvGrpSpPr>
        <p:grpSpPr bwMode="auto">
          <a:xfrm>
            <a:off x="169863" y="1752600"/>
            <a:ext cx="3868737" cy="3006725"/>
            <a:chOff x="347" y="1248"/>
            <a:chExt cx="2437" cy="1894"/>
          </a:xfrm>
        </p:grpSpPr>
        <p:sp>
          <p:nvSpPr>
            <p:cNvPr id="25612" name="Freeform 3"/>
            <p:cNvSpPr>
              <a:spLocks/>
            </p:cNvSpPr>
            <p:nvPr/>
          </p:nvSpPr>
          <p:spPr bwMode="auto">
            <a:xfrm>
              <a:off x="384" y="1248"/>
              <a:ext cx="2400" cy="1894"/>
            </a:xfrm>
            <a:custGeom>
              <a:avLst/>
              <a:gdLst>
                <a:gd name="T0" fmla="*/ 85 w 2751"/>
                <a:gd name="T1" fmla="*/ 0 h 1894"/>
                <a:gd name="T2" fmla="*/ 86 w 2751"/>
                <a:gd name="T3" fmla="*/ 8 h 1894"/>
                <a:gd name="T4" fmla="*/ 86 w 2751"/>
                <a:gd name="T5" fmla="*/ 23 h 1894"/>
                <a:gd name="T6" fmla="*/ 88 w 2751"/>
                <a:gd name="T7" fmla="*/ 42 h 1894"/>
                <a:gd name="T8" fmla="*/ 88 w 2751"/>
                <a:gd name="T9" fmla="*/ 66 h 1894"/>
                <a:gd name="T10" fmla="*/ 89 w 2751"/>
                <a:gd name="T11" fmla="*/ 93 h 1894"/>
                <a:gd name="T12" fmla="*/ 90 w 2751"/>
                <a:gd name="T13" fmla="*/ 125 h 1894"/>
                <a:gd name="T14" fmla="*/ 92 w 2751"/>
                <a:gd name="T15" fmla="*/ 159 h 1894"/>
                <a:gd name="T16" fmla="*/ 92 w 2751"/>
                <a:gd name="T17" fmla="*/ 194 h 1894"/>
                <a:gd name="T18" fmla="*/ 92 w 2751"/>
                <a:gd name="T19" fmla="*/ 1314 h 1894"/>
                <a:gd name="T20" fmla="*/ 92 w 2751"/>
                <a:gd name="T21" fmla="*/ 1361 h 1894"/>
                <a:gd name="T22" fmla="*/ 90 w 2751"/>
                <a:gd name="T23" fmla="*/ 1422 h 1894"/>
                <a:gd name="T24" fmla="*/ 89 w 2751"/>
                <a:gd name="T25" fmla="*/ 1481 h 1894"/>
                <a:gd name="T26" fmla="*/ 88 w 2751"/>
                <a:gd name="T27" fmla="*/ 1536 h 1894"/>
                <a:gd name="T28" fmla="*/ 88 w 2751"/>
                <a:gd name="T29" fmla="*/ 1591 h 1894"/>
                <a:gd name="T30" fmla="*/ 86 w 2751"/>
                <a:gd name="T31" fmla="*/ 1642 h 1894"/>
                <a:gd name="T32" fmla="*/ 85 w 2751"/>
                <a:gd name="T33" fmla="*/ 1688 h 1894"/>
                <a:gd name="T34" fmla="*/ 83 w 2751"/>
                <a:gd name="T35" fmla="*/ 1735 h 1894"/>
                <a:gd name="T36" fmla="*/ 80 w 2751"/>
                <a:gd name="T37" fmla="*/ 1771 h 1894"/>
                <a:gd name="T38" fmla="*/ 80 w 2751"/>
                <a:gd name="T39" fmla="*/ 1804 h 1894"/>
                <a:gd name="T40" fmla="*/ 79 w 2751"/>
                <a:gd name="T41" fmla="*/ 1836 h 1894"/>
                <a:gd name="T42" fmla="*/ 77 w 2751"/>
                <a:gd name="T43" fmla="*/ 1859 h 1894"/>
                <a:gd name="T44" fmla="*/ 75 w 2751"/>
                <a:gd name="T45" fmla="*/ 1879 h 1894"/>
                <a:gd name="T46" fmla="*/ 72 w 2751"/>
                <a:gd name="T47" fmla="*/ 1893 h 1894"/>
                <a:gd name="T48" fmla="*/ 74 w 2751"/>
                <a:gd name="T49" fmla="*/ 1885 h 1894"/>
                <a:gd name="T50" fmla="*/ 75 w 2751"/>
                <a:gd name="T51" fmla="*/ 1872 h 1894"/>
                <a:gd name="T52" fmla="*/ 75 w 2751"/>
                <a:gd name="T53" fmla="*/ 1853 h 1894"/>
                <a:gd name="T54" fmla="*/ 77 w 2751"/>
                <a:gd name="T55" fmla="*/ 1832 h 1894"/>
                <a:gd name="T56" fmla="*/ 77 w 2751"/>
                <a:gd name="T57" fmla="*/ 1804 h 1894"/>
                <a:gd name="T58" fmla="*/ 78 w 2751"/>
                <a:gd name="T59" fmla="*/ 1777 h 1894"/>
                <a:gd name="T60" fmla="*/ 78 w 2751"/>
                <a:gd name="T61" fmla="*/ 1745 h 1894"/>
                <a:gd name="T62" fmla="*/ 79 w 2751"/>
                <a:gd name="T63" fmla="*/ 1711 h 1894"/>
                <a:gd name="T64" fmla="*/ 79 w 2751"/>
                <a:gd name="T65" fmla="*/ 1677 h 1894"/>
                <a:gd name="T66" fmla="*/ 78 w 2751"/>
                <a:gd name="T67" fmla="*/ 1644 h 1894"/>
                <a:gd name="T68" fmla="*/ 78 w 2751"/>
                <a:gd name="T69" fmla="*/ 1617 h 1894"/>
                <a:gd name="T70" fmla="*/ 77 w 2751"/>
                <a:gd name="T71" fmla="*/ 1585 h 1894"/>
                <a:gd name="T72" fmla="*/ 77 w 2751"/>
                <a:gd name="T73" fmla="*/ 1559 h 1894"/>
                <a:gd name="T74" fmla="*/ 75 w 2751"/>
                <a:gd name="T75" fmla="*/ 1540 h 1894"/>
                <a:gd name="T76" fmla="*/ 75 w 2751"/>
                <a:gd name="T77" fmla="*/ 1523 h 1894"/>
                <a:gd name="T78" fmla="*/ 74 w 2751"/>
                <a:gd name="T79" fmla="*/ 1513 h 1894"/>
                <a:gd name="T80" fmla="*/ 72 w 2751"/>
                <a:gd name="T81" fmla="*/ 1506 h 1894"/>
                <a:gd name="T82" fmla="*/ 6 w 2751"/>
                <a:gd name="T83" fmla="*/ 1506 h 1894"/>
                <a:gd name="T84" fmla="*/ 5 w 2751"/>
                <a:gd name="T85" fmla="*/ 1500 h 1894"/>
                <a:gd name="T86" fmla="*/ 3 w 2751"/>
                <a:gd name="T87" fmla="*/ 1485 h 1894"/>
                <a:gd name="T88" fmla="*/ 3 w 2751"/>
                <a:gd name="T89" fmla="*/ 1466 h 1894"/>
                <a:gd name="T90" fmla="*/ 3 w 2751"/>
                <a:gd name="T91" fmla="*/ 1441 h 1894"/>
                <a:gd name="T92" fmla="*/ 3 w 2751"/>
                <a:gd name="T93" fmla="*/ 1413 h 1894"/>
                <a:gd name="T94" fmla="*/ 3 w 2751"/>
                <a:gd name="T95" fmla="*/ 1384 h 1894"/>
                <a:gd name="T96" fmla="*/ 3 w 2751"/>
                <a:gd name="T97" fmla="*/ 1350 h 1894"/>
                <a:gd name="T98" fmla="*/ 0 w 2751"/>
                <a:gd name="T99" fmla="*/ 1314 h 1894"/>
                <a:gd name="T100" fmla="*/ 0 w 2751"/>
                <a:gd name="T101" fmla="*/ 194 h 1894"/>
                <a:gd name="T102" fmla="*/ 3 w 2751"/>
                <a:gd name="T103" fmla="*/ 159 h 1894"/>
                <a:gd name="T104" fmla="*/ 3 w 2751"/>
                <a:gd name="T105" fmla="*/ 125 h 1894"/>
                <a:gd name="T106" fmla="*/ 3 w 2751"/>
                <a:gd name="T107" fmla="*/ 95 h 1894"/>
                <a:gd name="T108" fmla="*/ 3 w 2751"/>
                <a:gd name="T109" fmla="*/ 66 h 1894"/>
                <a:gd name="T110" fmla="*/ 3 w 2751"/>
                <a:gd name="T111" fmla="*/ 42 h 1894"/>
                <a:gd name="T112" fmla="*/ 3 w 2751"/>
                <a:gd name="T113" fmla="*/ 23 h 1894"/>
                <a:gd name="T114" fmla="*/ 5 w 2751"/>
                <a:gd name="T115" fmla="*/ 8 h 1894"/>
                <a:gd name="T116" fmla="*/ 6 w 2751"/>
                <a:gd name="T117" fmla="*/ 0 h 1894"/>
                <a:gd name="T118" fmla="*/ 85 w 2751"/>
                <a:gd name="T119" fmla="*/ 0 h 189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51"/>
                <a:gd name="T181" fmla="*/ 0 h 1894"/>
                <a:gd name="T182" fmla="*/ 2751 w 2751"/>
                <a:gd name="T183" fmla="*/ 1894 h 189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51" h="1894">
                  <a:moveTo>
                    <a:pt x="2567" y="0"/>
                  </a:moveTo>
                  <a:lnTo>
                    <a:pt x="2597" y="8"/>
                  </a:lnTo>
                  <a:lnTo>
                    <a:pt x="2632" y="23"/>
                  </a:lnTo>
                  <a:lnTo>
                    <a:pt x="2663" y="42"/>
                  </a:lnTo>
                  <a:lnTo>
                    <a:pt x="2687" y="66"/>
                  </a:lnTo>
                  <a:lnTo>
                    <a:pt x="2709" y="93"/>
                  </a:lnTo>
                  <a:lnTo>
                    <a:pt x="2728" y="125"/>
                  </a:lnTo>
                  <a:lnTo>
                    <a:pt x="2742" y="159"/>
                  </a:lnTo>
                  <a:lnTo>
                    <a:pt x="2750" y="194"/>
                  </a:lnTo>
                  <a:lnTo>
                    <a:pt x="2750" y="1314"/>
                  </a:lnTo>
                  <a:lnTo>
                    <a:pt x="2740" y="1361"/>
                  </a:lnTo>
                  <a:lnTo>
                    <a:pt x="2726" y="1422"/>
                  </a:lnTo>
                  <a:lnTo>
                    <a:pt x="2705" y="1481"/>
                  </a:lnTo>
                  <a:lnTo>
                    <a:pt x="2679" y="1536"/>
                  </a:lnTo>
                  <a:lnTo>
                    <a:pt x="2650" y="1591"/>
                  </a:lnTo>
                  <a:lnTo>
                    <a:pt x="2616" y="1642"/>
                  </a:lnTo>
                  <a:lnTo>
                    <a:pt x="2575" y="1688"/>
                  </a:lnTo>
                  <a:lnTo>
                    <a:pt x="2532" y="1735"/>
                  </a:lnTo>
                  <a:lnTo>
                    <a:pt x="2485" y="1771"/>
                  </a:lnTo>
                  <a:lnTo>
                    <a:pt x="2436" y="1804"/>
                  </a:lnTo>
                  <a:lnTo>
                    <a:pt x="2384" y="1836"/>
                  </a:lnTo>
                  <a:lnTo>
                    <a:pt x="2326" y="1859"/>
                  </a:lnTo>
                  <a:lnTo>
                    <a:pt x="2271" y="1879"/>
                  </a:lnTo>
                  <a:lnTo>
                    <a:pt x="2212" y="1893"/>
                  </a:lnTo>
                  <a:lnTo>
                    <a:pt x="2243" y="1885"/>
                  </a:lnTo>
                  <a:lnTo>
                    <a:pt x="2274" y="1872"/>
                  </a:lnTo>
                  <a:lnTo>
                    <a:pt x="2302" y="1853"/>
                  </a:lnTo>
                  <a:lnTo>
                    <a:pt x="2325" y="1832"/>
                  </a:lnTo>
                  <a:lnTo>
                    <a:pt x="2343" y="1804"/>
                  </a:lnTo>
                  <a:lnTo>
                    <a:pt x="2361" y="1777"/>
                  </a:lnTo>
                  <a:lnTo>
                    <a:pt x="2371" y="1745"/>
                  </a:lnTo>
                  <a:lnTo>
                    <a:pt x="2373" y="1711"/>
                  </a:lnTo>
                  <a:lnTo>
                    <a:pt x="2373" y="1677"/>
                  </a:lnTo>
                  <a:lnTo>
                    <a:pt x="2369" y="1644"/>
                  </a:lnTo>
                  <a:lnTo>
                    <a:pt x="2357" y="1617"/>
                  </a:lnTo>
                  <a:lnTo>
                    <a:pt x="2341" y="1585"/>
                  </a:lnTo>
                  <a:lnTo>
                    <a:pt x="2318" y="1559"/>
                  </a:lnTo>
                  <a:lnTo>
                    <a:pt x="2294" y="1540"/>
                  </a:lnTo>
                  <a:lnTo>
                    <a:pt x="2267" y="1523"/>
                  </a:lnTo>
                  <a:lnTo>
                    <a:pt x="2237" y="1513"/>
                  </a:lnTo>
                  <a:lnTo>
                    <a:pt x="2212" y="1506"/>
                  </a:lnTo>
                  <a:lnTo>
                    <a:pt x="181" y="1506"/>
                  </a:lnTo>
                  <a:lnTo>
                    <a:pt x="149" y="1500"/>
                  </a:lnTo>
                  <a:lnTo>
                    <a:pt x="118" y="1485"/>
                  </a:lnTo>
                  <a:lnTo>
                    <a:pt x="87" y="1466"/>
                  </a:lnTo>
                  <a:lnTo>
                    <a:pt x="61" y="1441"/>
                  </a:lnTo>
                  <a:lnTo>
                    <a:pt x="41" y="1413"/>
                  </a:lnTo>
                  <a:lnTo>
                    <a:pt x="20" y="1384"/>
                  </a:lnTo>
                  <a:lnTo>
                    <a:pt x="8" y="1350"/>
                  </a:lnTo>
                  <a:lnTo>
                    <a:pt x="0" y="1314"/>
                  </a:lnTo>
                  <a:lnTo>
                    <a:pt x="0" y="194"/>
                  </a:lnTo>
                  <a:lnTo>
                    <a:pt x="8" y="159"/>
                  </a:lnTo>
                  <a:lnTo>
                    <a:pt x="20" y="125"/>
                  </a:lnTo>
                  <a:lnTo>
                    <a:pt x="39" y="95"/>
                  </a:lnTo>
                  <a:lnTo>
                    <a:pt x="59" y="66"/>
                  </a:lnTo>
                  <a:lnTo>
                    <a:pt x="87" y="42"/>
                  </a:lnTo>
                  <a:lnTo>
                    <a:pt x="116" y="23"/>
                  </a:lnTo>
                  <a:lnTo>
                    <a:pt x="149" y="8"/>
                  </a:lnTo>
                  <a:lnTo>
                    <a:pt x="181" y="0"/>
                  </a:lnTo>
                  <a:lnTo>
                    <a:pt x="2567" y="0"/>
                  </a:lnTo>
                </a:path>
              </a:pathLst>
            </a:custGeom>
            <a:solidFill>
              <a:srgbClr val="FFCCCC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3" name="Rectangle 4"/>
            <p:cNvSpPr>
              <a:spLocks noChangeArrowheads="1"/>
            </p:cNvSpPr>
            <p:nvPr/>
          </p:nvSpPr>
          <p:spPr bwMode="auto">
            <a:xfrm>
              <a:off x="347" y="1347"/>
              <a:ext cx="2380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4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I am not responsible for</a:t>
              </a:r>
              <a:br>
                <a:rPr lang="en-US" altLang="en-US" sz="2400">
                  <a:solidFill>
                    <a:schemeClr val="tx2"/>
                  </a:solidFill>
                </a:rPr>
              </a:br>
              <a:r>
                <a:rPr lang="en-US" altLang="en-US" sz="2400">
                  <a:solidFill>
                    <a:schemeClr val="tx2"/>
                  </a:solidFill>
                </a:rPr>
                <a:t> this unfavorable materials</a:t>
              </a:r>
              <a:br>
                <a:rPr lang="en-US" altLang="en-US" sz="2400">
                  <a:solidFill>
                    <a:schemeClr val="tx2"/>
                  </a:solidFill>
                </a:rPr>
              </a:br>
              <a:r>
                <a:rPr lang="en-US" altLang="en-US" sz="2400">
                  <a:solidFill>
                    <a:schemeClr val="tx2"/>
                  </a:solidFill>
                </a:rPr>
                <a:t>quantity variance.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4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 You purchased cheap</a:t>
              </a:r>
              <a:br>
                <a:rPr lang="en-US" altLang="en-US" sz="2400">
                  <a:solidFill>
                    <a:schemeClr val="tx2"/>
                  </a:solidFill>
                </a:rPr>
              </a:br>
              <a:r>
                <a:rPr lang="en-US" altLang="en-US" sz="2400">
                  <a:solidFill>
                    <a:schemeClr val="tx2"/>
                  </a:solidFill>
                </a:rPr>
                <a:t>material, so my people</a:t>
              </a:r>
              <a:br>
                <a:rPr lang="en-US" altLang="en-US" sz="2400">
                  <a:solidFill>
                    <a:schemeClr val="tx2"/>
                  </a:solidFill>
                </a:rPr>
              </a:br>
              <a:r>
                <a:rPr lang="en-US" altLang="en-US" sz="2400">
                  <a:solidFill>
                    <a:schemeClr val="tx2"/>
                  </a:solidFill>
                </a:rPr>
                <a:t>had to use more of it.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572000" y="1524000"/>
            <a:ext cx="4367213" cy="2592388"/>
            <a:chOff x="2962" y="480"/>
            <a:chExt cx="2751" cy="2593"/>
          </a:xfrm>
        </p:grpSpPr>
        <p:sp>
          <p:nvSpPr>
            <p:cNvPr id="25610" name="Freeform 6"/>
            <p:cNvSpPr>
              <a:spLocks/>
            </p:cNvSpPr>
            <p:nvPr/>
          </p:nvSpPr>
          <p:spPr bwMode="auto">
            <a:xfrm>
              <a:off x="2962" y="480"/>
              <a:ext cx="2751" cy="2593"/>
            </a:xfrm>
            <a:custGeom>
              <a:avLst/>
              <a:gdLst>
                <a:gd name="T0" fmla="*/ 183 w 2751"/>
                <a:gd name="T1" fmla="*/ 0 h 2593"/>
                <a:gd name="T2" fmla="*/ 153 w 2751"/>
                <a:gd name="T3" fmla="*/ 12 h 2593"/>
                <a:gd name="T4" fmla="*/ 118 w 2751"/>
                <a:gd name="T5" fmla="*/ 32 h 2593"/>
                <a:gd name="T6" fmla="*/ 87 w 2751"/>
                <a:gd name="T7" fmla="*/ 58 h 2593"/>
                <a:gd name="T8" fmla="*/ 63 w 2751"/>
                <a:gd name="T9" fmla="*/ 90 h 2593"/>
                <a:gd name="T10" fmla="*/ 41 w 2751"/>
                <a:gd name="T11" fmla="*/ 128 h 2593"/>
                <a:gd name="T12" fmla="*/ 22 w 2751"/>
                <a:gd name="T13" fmla="*/ 171 h 2593"/>
                <a:gd name="T14" fmla="*/ 8 w 2751"/>
                <a:gd name="T15" fmla="*/ 218 h 2593"/>
                <a:gd name="T16" fmla="*/ 0 w 2751"/>
                <a:gd name="T17" fmla="*/ 266 h 2593"/>
                <a:gd name="T18" fmla="*/ 0 w 2751"/>
                <a:gd name="T19" fmla="*/ 1800 h 2593"/>
                <a:gd name="T20" fmla="*/ 10 w 2751"/>
                <a:gd name="T21" fmla="*/ 1863 h 2593"/>
                <a:gd name="T22" fmla="*/ 24 w 2751"/>
                <a:gd name="T23" fmla="*/ 1947 h 2593"/>
                <a:gd name="T24" fmla="*/ 45 w 2751"/>
                <a:gd name="T25" fmla="*/ 2028 h 2593"/>
                <a:gd name="T26" fmla="*/ 71 w 2751"/>
                <a:gd name="T27" fmla="*/ 2103 h 2593"/>
                <a:gd name="T28" fmla="*/ 100 w 2751"/>
                <a:gd name="T29" fmla="*/ 2178 h 2593"/>
                <a:gd name="T30" fmla="*/ 134 w 2751"/>
                <a:gd name="T31" fmla="*/ 2248 h 2593"/>
                <a:gd name="T32" fmla="*/ 175 w 2751"/>
                <a:gd name="T33" fmla="*/ 2312 h 2593"/>
                <a:gd name="T34" fmla="*/ 218 w 2751"/>
                <a:gd name="T35" fmla="*/ 2375 h 2593"/>
                <a:gd name="T36" fmla="*/ 265 w 2751"/>
                <a:gd name="T37" fmla="*/ 2425 h 2593"/>
                <a:gd name="T38" fmla="*/ 314 w 2751"/>
                <a:gd name="T39" fmla="*/ 2471 h 2593"/>
                <a:gd name="T40" fmla="*/ 366 w 2751"/>
                <a:gd name="T41" fmla="*/ 2515 h 2593"/>
                <a:gd name="T42" fmla="*/ 424 w 2751"/>
                <a:gd name="T43" fmla="*/ 2546 h 2593"/>
                <a:gd name="T44" fmla="*/ 479 w 2751"/>
                <a:gd name="T45" fmla="*/ 2572 h 2593"/>
                <a:gd name="T46" fmla="*/ 538 w 2751"/>
                <a:gd name="T47" fmla="*/ 2592 h 2593"/>
                <a:gd name="T48" fmla="*/ 507 w 2751"/>
                <a:gd name="T49" fmla="*/ 2580 h 2593"/>
                <a:gd name="T50" fmla="*/ 476 w 2751"/>
                <a:gd name="T51" fmla="*/ 2563 h 2593"/>
                <a:gd name="T52" fmla="*/ 448 w 2751"/>
                <a:gd name="T53" fmla="*/ 2537 h 2593"/>
                <a:gd name="T54" fmla="*/ 425 w 2751"/>
                <a:gd name="T55" fmla="*/ 2508 h 2593"/>
                <a:gd name="T56" fmla="*/ 407 w 2751"/>
                <a:gd name="T57" fmla="*/ 2471 h 2593"/>
                <a:gd name="T58" fmla="*/ 389 w 2751"/>
                <a:gd name="T59" fmla="*/ 2433 h 2593"/>
                <a:gd name="T60" fmla="*/ 379 w 2751"/>
                <a:gd name="T61" fmla="*/ 2390 h 2593"/>
                <a:gd name="T62" fmla="*/ 377 w 2751"/>
                <a:gd name="T63" fmla="*/ 2343 h 2593"/>
                <a:gd name="T64" fmla="*/ 377 w 2751"/>
                <a:gd name="T65" fmla="*/ 2297 h 2593"/>
                <a:gd name="T66" fmla="*/ 381 w 2751"/>
                <a:gd name="T67" fmla="*/ 2252 h 2593"/>
                <a:gd name="T68" fmla="*/ 393 w 2751"/>
                <a:gd name="T69" fmla="*/ 2214 h 2593"/>
                <a:gd name="T70" fmla="*/ 409 w 2751"/>
                <a:gd name="T71" fmla="*/ 2170 h 2593"/>
                <a:gd name="T72" fmla="*/ 432 w 2751"/>
                <a:gd name="T73" fmla="*/ 2135 h 2593"/>
                <a:gd name="T74" fmla="*/ 456 w 2751"/>
                <a:gd name="T75" fmla="*/ 2109 h 2593"/>
                <a:gd name="T76" fmla="*/ 483 w 2751"/>
                <a:gd name="T77" fmla="*/ 2086 h 2593"/>
                <a:gd name="T78" fmla="*/ 513 w 2751"/>
                <a:gd name="T79" fmla="*/ 2072 h 2593"/>
                <a:gd name="T80" fmla="*/ 538 w 2751"/>
                <a:gd name="T81" fmla="*/ 2063 h 2593"/>
                <a:gd name="T82" fmla="*/ 2569 w 2751"/>
                <a:gd name="T83" fmla="*/ 2063 h 2593"/>
                <a:gd name="T84" fmla="*/ 2601 w 2751"/>
                <a:gd name="T85" fmla="*/ 2054 h 2593"/>
                <a:gd name="T86" fmla="*/ 2632 w 2751"/>
                <a:gd name="T87" fmla="*/ 2034 h 2593"/>
                <a:gd name="T88" fmla="*/ 2663 w 2751"/>
                <a:gd name="T89" fmla="*/ 2007 h 2593"/>
                <a:gd name="T90" fmla="*/ 2689 w 2751"/>
                <a:gd name="T91" fmla="*/ 1973 h 2593"/>
                <a:gd name="T92" fmla="*/ 2709 w 2751"/>
                <a:gd name="T93" fmla="*/ 1935 h 2593"/>
                <a:gd name="T94" fmla="*/ 2730 w 2751"/>
                <a:gd name="T95" fmla="*/ 1895 h 2593"/>
                <a:gd name="T96" fmla="*/ 2742 w 2751"/>
                <a:gd name="T97" fmla="*/ 1848 h 2593"/>
                <a:gd name="T98" fmla="*/ 2750 w 2751"/>
                <a:gd name="T99" fmla="*/ 1800 h 2593"/>
                <a:gd name="T100" fmla="*/ 2750 w 2751"/>
                <a:gd name="T101" fmla="*/ 266 h 2593"/>
                <a:gd name="T102" fmla="*/ 2742 w 2751"/>
                <a:gd name="T103" fmla="*/ 218 h 2593"/>
                <a:gd name="T104" fmla="*/ 2730 w 2751"/>
                <a:gd name="T105" fmla="*/ 171 h 2593"/>
                <a:gd name="T106" fmla="*/ 2711 w 2751"/>
                <a:gd name="T107" fmla="*/ 130 h 2593"/>
                <a:gd name="T108" fmla="*/ 2691 w 2751"/>
                <a:gd name="T109" fmla="*/ 90 h 2593"/>
                <a:gd name="T110" fmla="*/ 2663 w 2751"/>
                <a:gd name="T111" fmla="*/ 58 h 2593"/>
                <a:gd name="T112" fmla="*/ 2634 w 2751"/>
                <a:gd name="T113" fmla="*/ 32 h 2593"/>
                <a:gd name="T114" fmla="*/ 2601 w 2751"/>
                <a:gd name="T115" fmla="*/ 12 h 2593"/>
                <a:gd name="T116" fmla="*/ 2569 w 2751"/>
                <a:gd name="T117" fmla="*/ 0 h 2593"/>
                <a:gd name="T118" fmla="*/ 183 w 2751"/>
                <a:gd name="T119" fmla="*/ 0 h 259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51"/>
                <a:gd name="T181" fmla="*/ 0 h 2593"/>
                <a:gd name="T182" fmla="*/ 2751 w 2751"/>
                <a:gd name="T183" fmla="*/ 2593 h 259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51" h="2593">
                  <a:moveTo>
                    <a:pt x="183" y="0"/>
                  </a:moveTo>
                  <a:lnTo>
                    <a:pt x="153" y="12"/>
                  </a:lnTo>
                  <a:lnTo>
                    <a:pt x="118" y="32"/>
                  </a:lnTo>
                  <a:lnTo>
                    <a:pt x="87" y="58"/>
                  </a:lnTo>
                  <a:lnTo>
                    <a:pt x="63" y="90"/>
                  </a:lnTo>
                  <a:lnTo>
                    <a:pt x="41" y="128"/>
                  </a:lnTo>
                  <a:lnTo>
                    <a:pt x="22" y="171"/>
                  </a:lnTo>
                  <a:lnTo>
                    <a:pt x="8" y="218"/>
                  </a:lnTo>
                  <a:lnTo>
                    <a:pt x="0" y="266"/>
                  </a:lnTo>
                  <a:lnTo>
                    <a:pt x="0" y="1800"/>
                  </a:lnTo>
                  <a:lnTo>
                    <a:pt x="10" y="1863"/>
                  </a:lnTo>
                  <a:lnTo>
                    <a:pt x="24" y="1947"/>
                  </a:lnTo>
                  <a:lnTo>
                    <a:pt x="45" y="2028"/>
                  </a:lnTo>
                  <a:lnTo>
                    <a:pt x="71" y="2103"/>
                  </a:lnTo>
                  <a:lnTo>
                    <a:pt x="100" y="2178"/>
                  </a:lnTo>
                  <a:lnTo>
                    <a:pt x="134" y="2248"/>
                  </a:lnTo>
                  <a:lnTo>
                    <a:pt x="175" y="2312"/>
                  </a:lnTo>
                  <a:lnTo>
                    <a:pt x="218" y="2375"/>
                  </a:lnTo>
                  <a:lnTo>
                    <a:pt x="265" y="2425"/>
                  </a:lnTo>
                  <a:lnTo>
                    <a:pt x="314" y="2471"/>
                  </a:lnTo>
                  <a:lnTo>
                    <a:pt x="366" y="2515"/>
                  </a:lnTo>
                  <a:lnTo>
                    <a:pt x="424" y="2546"/>
                  </a:lnTo>
                  <a:lnTo>
                    <a:pt x="479" y="2572"/>
                  </a:lnTo>
                  <a:lnTo>
                    <a:pt x="538" y="2592"/>
                  </a:lnTo>
                  <a:lnTo>
                    <a:pt x="507" y="2580"/>
                  </a:lnTo>
                  <a:lnTo>
                    <a:pt x="476" y="2563"/>
                  </a:lnTo>
                  <a:lnTo>
                    <a:pt x="448" y="2537"/>
                  </a:lnTo>
                  <a:lnTo>
                    <a:pt x="425" y="2508"/>
                  </a:lnTo>
                  <a:lnTo>
                    <a:pt x="407" y="2471"/>
                  </a:lnTo>
                  <a:lnTo>
                    <a:pt x="389" y="2433"/>
                  </a:lnTo>
                  <a:lnTo>
                    <a:pt x="379" y="2390"/>
                  </a:lnTo>
                  <a:lnTo>
                    <a:pt x="377" y="2343"/>
                  </a:lnTo>
                  <a:lnTo>
                    <a:pt x="377" y="2297"/>
                  </a:lnTo>
                  <a:lnTo>
                    <a:pt x="381" y="2252"/>
                  </a:lnTo>
                  <a:lnTo>
                    <a:pt x="393" y="2214"/>
                  </a:lnTo>
                  <a:lnTo>
                    <a:pt x="409" y="2170"/>
                  </a:lnTo>
                  <a:lnTo>
                    <a:pt x="432" y="2135"/>
                  </a:lnTo>
                  <a:lnTo>
                    <a:pt x="456" y="2109"/>
                  </a:lnTo>
                  <a:lnTo>
                    <a:pt x="483" y="2086"/>
                  </a:lnTo>
                  <a:lnTo>
                    <a:pt x="513" y="2072"/>
                  </a:lnTo>
                  <a:lnTo>
                    <a:pt x="538" y="2063"/>
                  </a:lnTo>
                  <a:lnTo>
                    <a:pt x="2569" y="2063"/>
                  </a:lnTo>
                  <a:lnTo>
                    <a:pt x="2601" y="2054"/>
                  </a:lnTo>
                  <a:lnTo>
                    <a:pt x="2632" y="2034"/>
                  </a:lnTo>
                  <a:lnTo>
                    <a:pt x="2663" y="2007"/>
                  </a:lnTo>
                  <a:lnTo>
                    <a:pt x="2689" y="1973"/>
                  </a:lnTo>
                  <a:lnTo>
                    <a:pt x="2709" y="1935"/>
                  </a:lnTo>
                  <a:lnTo>
                    <a:pt x="2730" y="1895"/>
                  </a:lnTo>
                  <a:lnTo>
                    <a:pt x="2742" y="1848"/>
                  </a:lnTo>
                  <a:lnTo>
                    <a:pt x="2750" y="1800"/>
                  </a:lnTo>
                  <a:lnTo>
                    <a:pt x="2750" y="266"/>
                  </a:lnTo>
                  <a:lnTo>
                    <a:pt x="2742" y="218"/>
                  </a:lnTo>
                  <a:lnTo>
                    <a:pt x="2730" y="171"/>
                  </a:lnTo>
                  <a:lnTo>
                    <a:pt x="2711" y="130"/>
                  </a:lnTo>
                  <a:lnTo>
                    <a:pt x="2691" y="90"/>
                  </a:lnTo>
                  <a:lnTo>
                    <a:pt x="2663" y="58"/>
                  </a:lnTo>
                  <a:lnTo>
                    <a:pt x="2634" y="32"/>
                  </a:lnTo>
                  <a:lnTo>
                    <a:pt x="2601" y="12"/>
                  </a:lnTo>
                  <a:lnTo>
                    <a:pt x="2569" y="0"/>
                  </a:lnTo>
                  <a:lnTo>
                    <a:pt x="183" y="0"/>
                  </a:lnTo>
                </a:path>
              </a:pathLst>
            </a:custGeom>
            <a:solidFill>
              <a:srgbClr val="CCFFCC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11" name="Rectangle 7"/>
            <p:cNvSpPr>
              <a:spLocks noChangeArrowheads="1"/>
            </p:cNvSpPr>
            <p:nvPr/>
          </p:nvSpPr>
          <p:spPr bwMode="auto">
            <a:xfrm>
              <a:off x="3063" y="536"/>
              <a:ext cx="2643" cy="17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4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</a:rPr>
                <a:t>Your poor scheduling sometimes requires me to rush order materials at a higher price, causing unfavorable price variances.  </a:t>
              </a:r>
            </a:p>
          </p:txBody>
        </p:sp>
      </p:grp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4794250" y="3886200"/>
          <a:ext cx="229235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4" name="Clip" r:id="rId4" imgW="16404336" imgH="17445228" progId="MS_ClipArt_Gallery.5">
                  <p:embed/>
                </p:oleObj>
              </mc:Choice>
              <mc:Fallback>
                <p:oleObj name="Clip" r:id="rId4" imgW="16404336" imgH="17445228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3886200"/>
                        <a:ext cx="229235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3"/>
          <p:cNvGraphicFramePr>
            <a:graphicFrameLocks noChangeAspect="1"/>
          </p:cNvGraphicFramePr>
          <p:nvPr/>
        </p:nvGraphicFramePr>
        <p:xfrm>
          <a:off x="990600" y="4267200"/>
          <a:ext cx="3124200" cy="208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5" name="Clip" r:id="rId6" imgW="3657600" imgH="2437790" progId="MS_ClipArt_Gallery.5">
                  <p:embed/>
                </p:oleObj>
              </mc:Choice>
              <mc:Fallback>
                <p:oleObj name="Clip" r:id="rId6" imgW="3657600" imgH="243779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67200"/>
                        <a:ext cx="3124200" cy="208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57200" y="228600"/>
            <a:ext cx="8229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eaLnBrk="0" hangingPunct="0">
              <a:defRPr/>
            </a:pPr>
            <a:endParaRPr lang="en-US" sz="4000" dirty="0">
              <a:solidFill>
                <a:schemeClr val="tx2"/>
              </a:solidFill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13319" name="Title 1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Responsibility for Materials Variances</a:t>
            </a:r>
            <a:endParaRPr lang="en-US" dirty="0" smtClean="0">
              <a:ea typeface="MS PGothic" pitchFamily="34" charset="-128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965200" y="6238875"/>
            <a:ext cx="2941638" cy="466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CCFFFF"/>
                </a:solidFill>
              </a:rPr>
              <a:t>Production Manager</a:t>
            </a:r>
          </a:p>
        </p:txBody>
      </p:sp>
      <p:sp>
        <p:nvSpPr>
          <p:cNvPr id="25609" name="Text Box 11"/>
          <p:cNvSpPr txBox="1">
            <a:spLocks noChangeArrowheads="1"/>
          </p:cNvSpPr>
          <p:nvPr/>
        </p:nvSpPr>
        <p:spPr bwMode="auto">
          <a:xfrm>
            <a:off x="4648200" y="6248400"/>
            <a:ext cx="3009900" cy="4667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>
                <a:solidFill>
                  <a:srgbClr val="CCFFFF"/>
                </a:solidFill>
              </a:rPr>
              <a:t>Purchasing Manager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1938" y="2247900"/>
            <a:ext cx="8610600" cy="3848100"/>
          </a:xfrm>
          <a:noFill/>
        </p:spPr>
        <p:txBody>
          <a:bodyPr lIns="90488" tIns="44450" rIns="90488" bIns="44450"/>
          <a:lstStyle/>
          <a:p>
            <a:pPr algn="ctr">
              <a:lnSpc>
                <a:spcPct val="90000"/>
              </a:lnSpc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Hanson Inc. has the following direct materials standard to manufacture one Zippy:</a:t>
            </a:r>
          </a:p>
          <a:p>
            <a:pPr algn="ctr">
              <a:lnSpc>
                <a:spcPct val="90000"/>
              </a:lnSpc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solidFill>
                  <a:srgbClr val="FF0000"/>
                </a:solidFill>
                <a:cs typeface="Arial" panose="020B0604020202020204" pitchFamily="34" charset="0"/>
              </a:rPr>
              <a:t>1.5 pounds per Zippy at $4.00 per pound</a:t>
            </a:r>
          </a:p>
          <a:p>
            <a:pPr algn="ctr">
              <a:lnSpc>
                <a:spcPct val="90000"/>
              </a:lnSpc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solidFill>
                  <a:schemeClr val="accent2"/>
                </a:solidFill>
                <a:cs typeface="Arial" panose="020B0604020202020204" pitchFamily="34" charset="0"/>
              </a:rPr>
              <a:t>  </a:t>
            </a:r>
            <a:r>
              <a:rPr lang="en-US" altLang="en-US" smtClean="0">
                <a:cs typeface="Arial" panose="020B0604020202020204" pitchFamily="34" charset="0"/>
              </a:rPr>
              <a:t>Last week, 1,700 pounds of materials were purchased and used to make 1,000 Zippies. The materials cost a total of $6,630. 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26629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26631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26638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39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632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26633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34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35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36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6637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6630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26628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43138"/>
            <a:ext cx="7924800" cy="3395662"/>
          </a:xfr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   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How many pounds of materials should Hanson have used to make 1,000 Zippies?</a:t>
            </a:r>
            <a:endParaRPr lang="en-US" dirty="0">
              <a:ea typeface="MS PGothic" pitchFamily="34" charset="-128"/>
              <a:cs typeface="Arial" pitchFamily="34" charset="0"/>
            </a:endParaRP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a.	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1,700 pounds.</a:t>
            </a:r>
            <a:endParaRPr lang="en-US" dirty="0">
              <a:ea typeface="MS PGothic" pitchFamily="34" charset="-128"/>
              <a:cs typeface="Arial" pitchFamily="34" charset="0"/>
            </a:endParaRP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b.	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1,500 pounds.</a:t>
            </a:r>
            <a:endParaRPr lang="en-US" dirty="0">
              <a:ea typeface="MS PGothic" pitchFamily="34" charset="-128"/>
              <a:cs typeface="Arial" pitchFamily="34" charset="0"/>
            </a:endParaRP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c.	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1,200 pounds.</a:t>
            </a:r>
            <a:endParaRPr lang="en-US" dirty="0">
              <a:ea typeface="MS PGothic" pitchFamily="34" charset="-128"/>
              <a:cs typeface="Arial" pitchFamily="34" charset="0"/>
            </a:endParaRP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d.	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1,000 pounds.</a:t>
            </a:r>
            <a:endParaRPr lang="en-US" dirty="0">
              <a:ea typeface="MS PGothic" pitchFamily="34" charset="-128"/>
              <a:cs typeface="Arial" pitchFamily="34" charset="0"/>
            </a:endParaRP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27653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27655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27662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63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7656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27657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58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59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660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7661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7654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27652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28681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28683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28690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91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8684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28685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86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87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688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8689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8682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28675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609600" y="2243138"/>
            <a:ext cx="7924800" cy="33956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Times" pitchFamily="34" charset="0"/>
              <a:buNone/>
              <a:defRPr/>
            </a:pPr>
            <a:r>
              <a:rPr lang="en-US" sz="2800" dirty="0">
                <a:ea typeface="MS PGothic" pitchFamily="34" charset="-128"/>
                <a:cs typeface="Arial" pitchFamily="34" charset="0"/>
              </a:rPr>
              <a:t>   How many pounds of materials should Hanson have used to make 1,000 Zippies?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Times" pitchFamily="34" charset="0"/>
              <a:buNone/>
              <a:defRPr/>
            </a:pPr>
            <a:r>
              <a:rPr lang="en-US" sz="2800" dirty="0">
                <a:ea typeface="MS PGothic" pitchFamily="34" charset="-128"/>
                <a:cs typeface="Arial" pitchFamily="34" charset="0"/>
              </a:rPr>
              <a:t>	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MS PGothic" pitchFamily="34" charset="-128"/>
                <a:cs typeface="Arial" pitchFamily="34" charset="0"/>
              </a:rPr>
              <a:t>a.	1,700 pounds.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Times" pitchFamily="34" charset="0"/>
              <a:buNone/>
              <a:defRPr/>
            </a:pPr>
            <a:r>
              <a:rPr lang="en-US" sz="2800" dirty="0">
                <a:ea typeface="MS PGothic" pitchFamily="34" charset="-128"/>
                <a:cs typeface="Arial" pitchFamily="34" charset="0"/>
              </a:rPr>
              <a:t>	b.	1,500 pounds.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Times" pitchFamily="34" charset="0"/>
              <a:buNone/>
              <a:defRPr/>
            </a:pPr>
            <a:r>
              <a:rPr lang="en-US" sz="2800" dirty="0">
                <a:ea typeface="MS PGothic" pitchFamily="34" charset="-128"/>
                <a:cs typeface="Arial" pitchFamily="34" charset="0"/>
              </a:rPr>
              <a:t>	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MS PGothic" pitchFamily="34" charset="-128"/>
                <a:cs typeface="Arial" pitchFamily="34" charset="0"/>
              </a:rPr>
              <a:t>c.	1,200 pounds.</a:t>
            </a:r>
          </a:p>
          <a:p>
            <a:pPr marL="365125" indent="-255588" eaLnBrk="0" hangingPunct="0">
              <a:spcBef>
                <a:spcPts val="300"/>
              </a:spcBef>
              <a:buClr>
                <a:srgbClr val="A04DA3"/>
              </a:buClr>
              <a:buFont typeface="Times" pitchFamily="34" charset="0"/>
              <a:buNone/>
              <a:defRPr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MS PGothic" pitchFamily="34" charset="-128"/>
                <a:cs typeface="Arial" pitchFamily="34" charset="0"/>
              </a:rPr>
              <a:t>	d.	1,000 pounds.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833438" y="3581400"/>
            <a:ext cx="635000" cy="6350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grpSp>
        <p:nvGrpSpPr>
          <p:cNvPr id="28678" name="Group 4"/>
          <p:cNvGrpSpPr>
            <a:grpSpLocks/>
          </p:cNvGrpSpPr>
          <p:nvPr/>
        </p:nvGrpSpPr>
        <p:grpSpPr bwMode="auto">
          <a:xfrm>
            <a:off x="3886200" y="3732213"/>
            <a:ext cx="4724400" cy="1500187"/>
            <a:chOff x="2550" y="2591"/>
            <a:chExt cx="2976" cy="945"/>
          </a:xfrm>
        </p:grpSpPr>
        <p:sp>
          <p:nvSpPr>
            <p:cNvPr id="28679" name="Freeform 5"/>
            <p:cNvSpPr>
              <a:spLocks/>
            </p:cNvSpPr>
            <p:nvPr/>
          </p:nvSpPr>
          <p:spPr bwMode="auto">
            <a:xfrm>
              <a:off x="2550" y="2591"/>
              <a:ext cx="1230" cy="769"/>
            </a:xfrm>
            <a:custGeom>
              <a:avLst/>
              <a:gdLst>
                <a:gd name="T0" fmla="*/ 259 w 1230"/>
                <a:gd name="T1" fmla="*/ 67 h 769"/>
                <a:gd name="T2" fmla="*/ 313 w 1230"/>
                <a:gd name="T3" fmla="*/ 82 h 769"/>
                <a:gd name="T4" fmla="*/ 399 w 1230"/>
                <a:gd name="T5" fmla="*/ 103 h 769"/>
                <a:gd name="T6" fmla="*/ 489 w 1230"/>
                <a:gd name="T7" fmla="*/ 129 h 769"/>
                <a:gd name="T8" fmla="*/ 571 w 1230"/>
                <a:gd name="T9" fmla="*/ 158 h 769"/>
                <a:gd name="T10" fmla="*/ 656 w 1230"/>
                <a:gd name="T11" fmla="*/ 192 h 769"/>
                <a:gd name="T12" fmla="*/ 730 w 1230"/>
                <a:gd name="T13" fmla="*/ 229 h 769"/>
                <a:gd name="T14" fmla="*/ 812 w 1230"/>
                <a:gd name="T15" fmla="*/ 267 h 769"/>
                <a:gd name="T16" fmla="*/ 878 w 1230"/>
                <a:gd name="T17" fmla="*/ 312 h 769"/>
                <a:gd name="T18" fmla="*/ 942 w 1230"/>
                <a:gd name="T19" fmla="*/ 354 h 769"/>
                <a:gd name="T20" fmla="*/ 1006 w 1230"/>
                <a:gd name="T21" fmla="*/ 402 h 769"/>
                <a:gd name="T22" fmla="*/ 1055 w 1230"/>
                <a:gd name="T23" fmla="*/ 452 h 769"/>
                <a:gd name="T24" fmla="*/ 1101 w 1230"/>
                <a:gd name="T25" fmla="*/ 498 h 769"/>
                <a:gd name="T26" fmla="*/ 1145 w 1230"/>
                <a:gd name="T27" fmla="*/ 550 h 769"/>
                <a:gd name="T28" fmla="*/ 1171 w 1230"/>
                <a:gd name="T29" fmla="*/ 599 h 769"/>
                <a:gd name="T30" fmla="*/ 1199 w 1230"/>
                <a:gd name="T31" fmla="*/ 651 h 769"/>
                <a:gd name="T32" fmla="*/ 1217 w 1230"/>
                <a:gd name="T33" fmla="*/ 702 h 769"/>
                <a:gd name="T34" fmla="*/ 1229 w 1230"/>
                <a:gd name="T35" fmla="*/ 750 h 769"/>
                <a:gd name="T36" fmla="*/ 1227 w 1230"/>
                <a:gd name="T37" fmla="*/ 768 h 769"/>
                <a:gd name="T38" fmla="*/ 1207 w 1230"/>
                <a:gd name="T39" fmla="*/ 702 h 769"/>
                <a:gd name="T40" fmla="*/ 1181 w 1230"/>
                <a:gd name="T41" fmla="*/ 656 h 769"/>
                <a:gd name="T42" fmla="*/ 1145 w 1230"/>
                <a:gd name="T43" fmla="*/ 610 h 769"/>
                <a:gd name="T44" fmla="*/ 1099 w 1230"/>
                <a:gd name="T45" fmla="*/ 565 h 769"/>
                <a:gd name="T46" fmla="*/ 1045 w 1230"/>
                <a:gd name="T47" fmla="*/ 522 h 769"/>
                <a:gd name="T48" fmla="*/ 980 w 1230"/>
                <a:gd name="T49" fmla="*/ 475 h 769"/>
                <a:gd name="T50" fmla="*/ 908 w 1230"/>
                <a:gd name="T51" fmla="*/ 432 h 769"/>
                <a:gd name="T52" fmla="*/ 830 w 1230"/>
                <a:gd name="T53" fmla="*/ 394 h 769"/>
                <a:gd name="T54" fmla="*/ 744 w 1230"/>
                <a:gd name="T55" fmla="*/ 353 h 769"/>
                <a:gd name="T56" fmla="*/ 650 w 1230"/>
                <a:gd name="T57" fmla="*/ 316 h 769"/>
                <a:gd name="T58" fmla="*/ 557 w 1230"/>
                <a:gd name="T59" fmla="*/ 285 h 769"/>
                <a:gd name="T60" fmla="*/ 459 w 1230"/>
                <a:gd name="T61" fmla="*/ 255 h 769"/>
                <a:gd name="T62" fmla="*/ 359 w 1230"/>
                <a:gd name="T63" fmla="*/ 229 h 769"/>
                <a:gd name="T64" fmla="*/ 255 w 1230"/>
                <a:gd name="T65" fmla="*/ 207 h 769"/>
                <a:gd name="T66" fmla="*/ 251 w 1230"/>
                <a:gd name="T67" fmla="*/ 277 h 769"/>
                <a:gd name="T68" fmla="*/ 0 w 1230"/>
                <a:gd name="T69" fmla="*/ 94 h 769"/>
                <a:gd name="T70" fmla="*/ 259 w 1230"/>
                <a:gd name="T71" fmla="*/ 0 h 769"/>
                <a:gd name="T72" fmla="*/ 259 w 1230"/>
                <a:gd name="T73" fmla="*/ 67 h 76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30"/>
                <a:gd name="T112" fmla="*/ 0 h 769"/>
                <a:gd name="T113" fmla="*/ 1230 w 1230"/>
                <a:gd name="T114" fmla="*/ 769 h 76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30" h="769">
                  <a:moveTo>
                    <a:pt x="259" y="67"/>
                  </a:moveTo>
                  <a:lnTo>
                    <a:pt x="313" y="82"/>
                  </a:lnTo>
                  <a:lnTo>
                    <a:pt x="399" y="103"/>
                  </a:lnTo>
                  <a:lnTo>
                    <a:pt x="489" y="129"/>
                  </a:lnTo>
                  <a:lnTo>
                    <a:pt x="571" y="158"/>
                  </a:lnTo>
                  <a:lnTo>
                    <a:pt x="656" y="192"/>
                  </a:lnTo>
                  <a:lnTo>
                    <a:pt x="730" y="229"/>
                  </a:lnTo>
                  <a:lnTo>
                    <a:pt x="812" y="267"/>
                  </a:lnTo>
                  <a:lnTo>
                    <a:pt x="878" y="312"/>
                  </a:lnTo>
                  <a:lnTo>
                    <a:pt x="942" y="354"/>
                  </a:lnTo>
                  <a:lnTo>
                    <a:pt x="1006" y="402"/>
                  </a:lnTo>
                  <a:lnTo>
                    <a:pt x="1055" y="452"/>
                  </a:lnTo>
                  <a:lnTo>
                    <a:pt x="1101" y="498"/>
                  </a:lnTo>
                  <a:lnTo>
                    <a:pt x="1145" y="550"/>
                  </a:lnTo>
                  <a:lnTo>
                    <a:pt x="1171" y="599"/>
                  </a:lnTo>
                  <a:lnTo>
                    <a:pt x="1199" y="651"/>
                  </a:lnTo>
                  <a:lnTo>
                    <a:pt x="1217" y="702"/>
                  </a:lnTo>
                  <a:lnTo>
                    <a:pt x="1229" y="750"/>
                  </a:lnTo>
                  <a:lnTo>
                    <a:pt x="1227" y="768"/>
                  </a:lnTo>
                  <a:lnTo>
                    <a:pt x="1207" y="702"/>
                  </a:lnTo>
                  <a:lnTo>
                    <a:pt x="1181" y="656"/>
                  </a:lnTo>
                  <a:lnTo>
                    <a:pt x="1145" y="610"/>
                  </a:lnTo>
                  <a:lnTo>
                    <a:pt x="1099" y="565"/>
                  </a:lnTo>
                  <a:lnTo>
                    <a:pt x="1045" y="522"/>
                  </a:lnTo>
                  <a:lnTo>
                    <a:pt x="980" y="475"/>
                  </a:lnTo>
                  <a:lnTo>
                    <a:pt x="908" y="432"/>
                  </a:lnTo>
                  <a:lnTo>
                    <a:pt x="830" y="394"/>
                  </a:lnTo>
                  <a:lnTo>
                    <a:pt x="744" y="353"/>
                  </a:lnTo>
                  <a:lnTo>
                    <a:pt x="650" y="316"/>
                  </a:lnTo>
                  <a:lnTo>
                    <a:pt x="557" y="285"/>
                  </a:lnTo>
                  <a:lnTo>
                    <a:pt x="459" y="255"/>
                  </a:lnTo>
                  <a:lnTo>
                    <a:pt x="359" y="229"/>
                  </a:lnTo>
                  <a:lnTo>
                    <a:pt x="255" y="207"/>
                  </a:lnTo>
                  <a:lnTo>
                    <a:pt x="251" y="277"/>
                  </a:lnTo>
                  <a:lnTo>
                    <a:pt x="0" y="94"/>
                  </a:lnTo>
                  <a:lnTo>
                    <a:pt x="259" y="0"/>
                  </a:lnTo>
                  <a:lnTo>
                    <a:pt x="259" y="6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0" name="Rectangle 6"/>
            <p:cNvSpPr>
              <a:spLocks noChangeArrowheads="1"/>
            </p:cNvSpPr>
            <p:nvPr/>
          </p:nvSpPr>
          <p:spPr bwMode="auto">
            <a:xfrm>
              <a:off x="2646" y="3014"/>
              <a:ext cx="2880" cy="522"/>
            </a:xfrm>
            <a:prstGeom prst="rect">
              <a:avLst/>
            </a:prstGeom>
            <a:solidFill>
              <a:srgbClr val="FFFF99"/>
            </a:solidFill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</a:rPr>
                <a:t>The standard quantity is: 1,000 × 1.5 pounds per Zippy.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43138"/>
            <a:ext cx="7924800" cy="3395662"/>
          </a:xfr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   Hanson’s 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materials </a:t>
            </a:r>
            <a:r>
              <a:rPr lang="en-US" dirty="0">
                <a:ea typeface="MS PGothic" pitchFamily="34" charset="-128"/>
                <a:cs typeface="Arial" pitchFamily="34" charset="0"/>
              </a:rPr>
              <a:t>quantity variance (MQV)</a:t>
            </a:r>
            <a:br>
              <a:rPr lang="en-US" dirty="0">
                <a:ea typeface="MS PGothic" pitchFamily="34" charset="-128"/>
                <a:cs typeface="Arial" pitchFamily="34" charset="0"/>
              </a:rPr>
            </a:br>
            <a:r>
              <a:rPr lang="en-US" dirty="0">
                <a:ea typeface="MS PGothic" pitchFamily="34" charset="-128"/>
                <a:cs typeface="Arial" pitchFamily="34" charset="0"/>
              </a:rPr>
              <a:t>for the week was: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a.	$170 unfavorable.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b.	$170 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c.	$800 unfavorable.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d.	$800 favorable.</a:t>
            </a:r>
          </a:p>
        </p:txBody>
      </p:sp>
      <p:grpSp>
        <p:nvGrpSpPr>
          <p:cNvPr id="29699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29701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29703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29710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11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9704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29705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06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07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9708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29709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9702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29700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80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2243138"/>
            <a:ext cx="7924800" cy="3395662"/>
          </a:xfr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   Hanson’s 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materials </a:t>
            </a:r>
            <a:r>
              <a:rPr lang="en-US" dirty="0">
                <a:ea typeface="MS PGothic" pitchFamily="34" charset="-128"/>
                <a:cs typeface="Arial" pitchFamily="34" charset="0"/>
              </a:rPr>
              <a:t>quantity variance (MQV)</a:t>
            </a:r>
            <a:br>
              <a:rPr lang="en-US" dirty="0">
                <a:ea typeface="MS PGothic" pitchFamily="34" charset="-128"/>
                <a:cs typeface="Arial" pitchFamily="34" charset="0"/>
              </a:rPr>
            </a:br>
            <a:r>
              <a:rPr lang="en-US" dirty="0">
                <a:ea typeface="MS PGothic" pitchFamily="34" charset="-128"/>
                <a:cs typeface="Arial" pitchFamily="34" charset="0"/>
              </a:rPr>
              <a:t>for the week was: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MS PGothic" pitchFamily="34" charset="-128"/>
                <a:cs typeface="Arial" pitchFamily="34" charset="0"/>
              </a:rPr>
              <a:t>a.	$170 unfavorable.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MS PGothic" pitchFamily="34" charset="-128"/>
                <a:cs typeface="Arial" pitchFamily="34" charset="0"/>
              </a:rPr>
              <a:t>	b.	$170 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c.	$800 unfavorable.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ea typeface="MS PGothic" pitchFamily="34" charset="-128"/>
                <a:cs typeface="Arial" pitchFamily="34" charset="0"/>
              </a:rPr>
              <a:t>d.	$800 favorable</a:t>
            </a:r>
            <a:r>
              <a:rPr lang="en-US" dirty="0">
                <a:solidFill>
                  <a:srgbClr val="FFCC66"/>
                </a:solidFill>
                <a:ea typeface="MS PGothic" pitchFamily="34" charset="-128"/>
                <a:cs typeface="Arial" pitchFamily="34" charset="0"/>
              </a:rPr>
              <a:t>.</a:t>
            </a:r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833438" y="4035425"/>
            <a:ext cx="635000" cy="6350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3586163" y="4251325"/>
            <a:ext cx="5324475" cy="2073275"/>
            <a:chOff x="2259" y="2798"/>
            <a:chExt cx="3354" cy="1306"/>
          </a:xfrm>
        </p:grpSpPr>
        <p:sp>
          <p:nvSpPr>
            <p:cNvPr id="30738" name="Freeform 5"/>
            <p:cNvSpPr>
              <a:spLocks/>
            </p:cNvSpPr>
            <p:nvPr/>
          </p:nvSpPr>
          <p:spPr bwMode="auto">
            <a:xfrm flipV="1">
              <a:off x="2832" y="2798"/>
              <a:ext cx="750" cy="988"/>
            </a:xfrm>
            <a:custGeom>
              <a:avLst/>
              <a:gdLst>
                <a:gd name="T0" fmla="*/ 158 w 750"/>
                <a:gd name="T1" fmla="*/ 901 h 988"/>
                <a:gd name="T2" fmla="*/ 191 w 750"/>
                <a:gd name="T3" fmla="*/ 881 h 988"/>
                <a:gd name="T4" fmla="*/ 243 w 750"/>
                <a:gd name="T5" fmla="*/ 855 h 988"/>
                <a:gd name="T6" fmla="*/ 298 w 750"/>
                <a:gd name="T7" fmla="*/ 822 h 988"/>
                <a:gd name="T8" fmla="*/ 348 w 750"/>
                <a:gd name="T9" fmla="*/ 784 h 988"/>
                <a:gd name="T10" fmla="*/ 400 w 750"/>
                <a:gd name="T11" fmla="*/ 740 h 988"/>
                <a:gd name="T12" fmla="*/ 445 w 750"/>
                <a:gd name="T13" fmla="*/ 692 h 988"/>
                <a:gd name="T14" fmla="*/ 495 w 750"/>
                <a:gd name="T15" fmla="*/ 643 h 988"/>
                <a:gd name="T16" fmla="*/ 535 w 750"/>
                <a:gd name="T17" fmla="*/ 586 h 988"/>
                <a:gd name="T18" fmla="*/ 574 w 750"/>
                <a:gd name="T19" fmla="*/ 532 h 988"/>
                <a:gd name="T20" fmla="*/ 613 w 750"/>
                <a:gd name="T21" fmla="*/ 471 h 988"/>
                <a:gd name="T22" fmla="*/ 643 w 750"/>
                <a:gd name="T23" fmla="*/ 407 h 988"/>
                <a:gd name="T24" fmla="*/ 671 w 750"/>
                <a:gd name="T25" fmla="*/ 347 h 988"/>
                <a:gd name="T26" fmla="*/ 698 w 750"/>
                <a:gd name="T27" fmla="*/ 281 h 988"/>
                <a:gd name="T28" fmla="*/ 714 w 750"/>
                <a:gd name="T29" fmla="*/ 218 h 988"/>
                <a:gd name="T30" fmla="*/ 731 w 750"/>
                <a:gd name="T31" fmla="*/ 150 h 988"/>
                <a:gd name="T32" fmla="*/ 742 w 750"/>
                <a:gd name="T33" fmla="*/ 84 h 988"/>
                <a:gd name="T34" fmla="*/ 749 w 750"/>
                <a:gd name="T35" fmla="*/ 23 h 988"/>
                <a:gd name="T36" fmla="*/ 748 w 750"/>
                <a:gd name="T37" fmla="*/ 0 h 988"/>
                <a:gd name="T38" fmla="*/ 736 w 750"/>
                <a:gd name="T39" fmla="*/ 84 h 988"/>
                <a:gd name="T40" fmla="*/ 720 w 750"/>
                <a:gd name="T41" fmla="*/ 144 h 988"/>
                <a:gd name="T42" fmla="*/ 698 w 750"/>
                <a:gd name="T43" fmla="*/ 203 h 988"/>
                <a:gd name="T44" fmla="*/ 670 w 750"/>
                <a:gd name="T45" fmla="*/ 260 h 988"/>
                <a:gd name="T46" fmla="*/ 637 w 750"/>
                <a:gd name="T47" fmla="*/ 316 h 988"/>
                <a:gd name="T48" fmla="*/ 597 w 750"/>
                <a:gd name="T49" fmla="*/ 377 h 988"/>
                <a:gd name="T50" fmla="*/ 554 w 750"/>
                <a:gd name="T51" fmla="*/ 432 h 988"/>
                <a:gd name="T52" fmla="*/ 506 w 750"/>
                <a:gd name="T53" fmla="*/ 480 h 988"/>
                <a:gd name="T54" fmla="*/ 453 w 750"/>
                <a:gd name="T55" fmla="*/ 533 h 988"/>
                <a:gd name="T56" fmla="*/ 396 w 750"/>
                <a:gd name="T57" fmla="*/ 580 h 988"/>
                <a:gd name="T58" fmla="*/ 340 w 750"/>
                <a:gd name="T59" fmla="*/ 621 h 988"/>
                <a:gd name="T60" fmla="*/ 280 w 750"/>
                <a:gd name="T61" fmla="*/ 659 h 988"/>
                <a:gd name="T62" fmla="*/ 219 w 750"/>
                <a:gd name="T63" fmla="*/ 692 h 988"/>
                <a:gd name="T64" fmla="*/ 155 w 750"/>
                <a:gd name="T65" fmla="*/ 721 h 988"/>
                <a:gd name="T66" fmla="*/ 153 w 750"/>
                <a:gd name="T67" fmla="*/ 631 h 988"/>
                <a:gd name="T68" fmla="*/ 0 w 750"/>
                <a:gd name="T69" fmla="*/ 866 h 988"/>
                <a:gd name="T70" fmla="*/ 158 w 750"/>
                <a:gd name="T71" fmla="*/ 987 h 988"/>
                <a:gd name="T72" fmla="*/ 158 w 750"/>
                <a:gd name="T73" fmla="*/ 901 h 9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50"/>
                <a:gd name="T112" fmla="*/ 0 h 988"/>
                <a:gd name="T113" fmla="*/ 750 w 750"/>
                <a:gd name="T114" fmla="*/ 988 h 98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50" h="988">
                  <a:moveTo>
                    <a:pt x="158" y="901"/>
                  </a:moveTo>
                  <a:lnTo>
                    <a:pt x="191" y="881"/>
                  </a:lnTo>
                  <a:lnTo>
                    <a:pt x="243" y="855"/>
                  </a:lnTo>
                  <a:lnTo>
                    <a:pt x="298" y="822"/>
                  </a:lnTo>
                  <a:lnTo>
                    <a:pt x="348" y="784"/>
                  </a:lnTo>
                  <a:lnTo>
                    <a:pt x="400" y="740"/>
                  </a:lnTo>
                  <a:lnTo>
                    <a:pt x="445" y="692"/>
                  </a:lnTo>
                  <a:lnTo>
                    <a:pt x="495" y="643"/>
                  </a:lnTo>
                  <a:lnTo>
                    <a:pt x="535" y="586"/>
                  </a:lnTo>
                  <a:lnTo>
                    <a:pt x="574" y="532"/>
                  </a:lnTo>
                  <a:lnTo>
                    <a:pt x="613" y="471"/>
                  </a:lnTo>
                  <a:lnTo>
                    <a:pt x="643" y="407"/>
                  </a:lnTo>
                  <a:lnTo>
                    <a:pt x="671" y="347"/>
                  </a:lnTo>
                  <a:lnTo>
                    <a:pt x="698" y="281"/>
                  </a:lnTo>
                  <a:lnTo>
                    <a:pt x="714" y="218"/>
                  </a:lnTo>
                  <a:lnTo>
                    <a:pt x="731" y="150"/>
                  </a:lnTo>
                  <a:lnTo>
                    <a:pt x="742" y="84"/>
                  </a:lnTo>
                  <a:lnTo>
                    <a:pt x="749" y="23"/>
                  </a:lnTo>
                  <a:lnTo>
                    <a:pt x="748" y="0"/>
                  </a:lnTo>
                  <a:lnTo>
                    <a:pt x="736" y="84"/>
                  </a:lnTo>
                  <a:lnTo>
                    <a:pt x="720" y="144"/>
                  </a:lnTo>
                  <a:lnTo>
                    <a:pt x="698" y="203"/>
                  </a:lnTo>
                  <a:lnTo>
                    <a:pt x="670" y="260"/>
                  </a:lnTo>
                  <a:lnTo>
                    <a:pt x="637" y="316"/>
                  </a:lnTo>
                  <a:lnTo>
                    <a:pt x="597" y="377"/>
                  </a:lnTo>
                  <a:lnTo>
                    <a:pt x="554" y="432"/>
                  </a:lnTo>
                  <a:lnTo>
                    <a:pt x="506" y="480"/>
                  </a:lnTo>
                  <a:lnTo>
                    <a:pt x="453" y="533"/>
                  </a:lnTo>
                  <a:lnTo>
                    <a:pt x="396" y="580"/>
                  </a:lnTo>
                  <a:lnTo>
                    <a:pt x="340" y="621"/>
                  </a:lnTo>
                  <a:lnTo>
                    <a:pt x="280" y="659"/>
                  </a:lnTo>
                  <a:lnTo>
                    <a:pt x="219" y="692"/>
                  </a:lnTo>
                  <a:lnTo>
                    <a:pt x="155" y="721"/>
                  </a:lnTo>
                  <a:lnTo>
                    <a:pt x="153" y="631"/>
                  </a:lnTo>
                  <a:lnTo>
                    <a:pt x="0" y="866"/>
                  </a:lnTo>
                  <a:lnTo>
                    <a:pt x="158" y="987"/>
                  </a:lnTo>
                  <a:lnTo>
                    <a:pt x="158" y="90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 rot="10800000"/>
            <a:lstStyle/>
            <a:p>
              <a:endParaRPr lang="en-US"/>
            </a:p>
          </p:txBody>
        </p:sp>
        <p:sp>
          <p:nvSpPr>
            <p:cNvPr id="30739" name="Rectangle 6"/>
            <p:cNvSpPr>
              <a:spLocks noChangeArrowheads="1"/>
            </p:cNvSpPr>
            <p:nvPr/>
          </p:nvSpPr>
          <p:spPr bwMode="auto">
            <a:xfrm>
              <a:off x="2259" y="3326"/>
              <a:ext cx="3354" cy="778"/>
            </a:xfrm>
            <a:prstGeom prst="rect">
              <a:avLst/>
            </a:prstGeom>
            <a:solidFill>
              <a:srgbClr val="EAEAEA"/>
            </a:solidFill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45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</a:rPr>
                <a:t> MQV = SP(AQ - SQ)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MQV = $4.00(1,700 lbs - 1,500 lbs)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MQV = $800 unfavorable</a:t>
              </a:r>
            </a:p>
          </p:txBody>
        </p:sp>
      </p:grpSp>
      <p:grpSp>
        <p:nvGrpSpPr>
          <p:cNvPr id="30725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30727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30729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30736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37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0730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30731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32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33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734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735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0728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30726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935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723900" y="2057400"/>
            <a:ext cx="7697788" cy="3525838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   Hanson’s 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materials </a:t>
            </a:r>
            <a:r>
              <a:rPr lang="en-US" dirty="0">
                <a:ea typeface="MS PGothic" pitchFamily="34" charset="-128"/>
                <a:cs typeface="Arial" pitchFamily="34" charset="0"/>
              </a:rPr>
              <a:t>price variance (MPV)</a:t>
            </a:r>
            <a:br>
              <a:rPr lang="en-US" dirty="0">
                <a:ea typeface="MS PGothic" pitchFamily="34" charset="-128"/>
                <a:cs typeface="Arial" pitchFamily="34" charset="0"/>
              </a:rPr>
            </a:br>
            <a:r>
              <a:rPr lang="en-US" dirty="0">
                <a:ea typeface="MS PGothic" pitchFamily="34" charset="-128"/>
                <a:cs typeface="Arial" pitchFamily="34" charset="0"/>
              </a:rPr>
              <a:t>for the week was: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a.	$170 unfavorable.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b.	$170 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c.	$800 unfavorable.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d.	$800 favorable.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31749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31751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31758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9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1752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31753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4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5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756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57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1750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31748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cover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Setting Direct Materials Standards </a:t>
            </a: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942975" y="1574800"/>
            <a:ext cx="2743200" cy="1006475"/>
          </a:xfrm>
          <a:prstGeom prst="roundRect">
            <a:avLst>
              <a:gd name="adj" fmla="val 12495"/>
            </a:avLst>
          </a:prstGeom>
          <a:solidFill>
            <a:srgbClr val="C00000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3078" name="Rectangle 4"/>
          <p:cNvSpPr>
            <a:spLocks noChangeArrowheads="1"/>
          </p:cNvSpPr>
          <p:nvPr/>
        </p:nvSpPr>
        <p:spPr bwMode="auto">
          <a:xfrm>
            <a:off x="1133475" y="1624013"/>
            <a:ext cx="2354263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Standard Price</a:t>
            </a:r>
            <a:br>
              <a:rPr lang="en-US" sz="24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</a:br>
            <a:r>
              <a:rPr lang="en-US" sz="24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per Unit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937125" y="2452688"/>
            <a:ext cx="3913188" cy="3783012"/>
            <a:chOff x="3134" y="1545"/>
            <a:chExt cx="2465" cy="2383"/>
          </a:xfrm>
        </p:grpSpPr>
        <p:cxnSp>
          <p:nvCxnSpPr>
            <p:cNvPr id="5134" name="AutoShape 6"/>
            <p:cNvCxnSpPr>
              <a:cxnSpLocks noChangeShapeType="1"/>
              <a:stCxn id="3083" idx="2"/>
            </p:cNvCxnSpPr>
            <p:nvPr/>
          </p:nvCxnSpPr>
          <p:spPr bwMode="auto">
            <a:xfrm rot="5400000">
              <a:off x="4111" y="1778"/>
              <a:ext cx="471" cy="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88" name="AutoShape 7"/>
            <p:cNvSpPr>
              <a:spLocks noChangeArrowheads="1"/>
            </p:cNvSpPr>
            <p:nvPr/>
          </p:nvSpPr>
          <p:spPr bwMode="auto">
            <a:xfrm>
              <a:off x="3134" y="2024"/>
              <a:ext cx="2432" cy="1904"/>
            </a:xfrm>
            <a:prstGeom prst="octagon">
              <a:avLst>
                <a:gd name="adj" fmla="val 29282"/>
              </a:avLst>
            </a:prstGeom>
            <a:solidFill>
              <a:schemeClr val="accent6">
                <a:lumMod val="40000"/>
                <a:lumOff val="6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136" name="Rectangle 8"/>
            <p:cNvSpPr>
              <a:spLocks noChangeArrowheads="1"/>
            </p:cNvSpPr>
            <p:nvPr/>
          </p:nvSpPr>
          <p:spPr bwMode="auto">
            <a:xfrm>
              <a:off x="3201" y="2271"/>
              <a:ext cx="2398" cy="5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tx2"/>
                  </a:solidFill>
                </a:rPr>
                <a:t>Summarized in </a:t>
              </a:r>
              <a:br>
                <a:rPr lang="en-US" altLang="en-US" sz="2400" b="1">
                  <a:solidFill>
                    <a:schemeClr val="tx2"/>
                  </a:solidFill>
                </a:rPr>
              </a:br>
              <a:r>
                <a:rPr lang="en-US" altLang="en-US" sz="2400" b="1">
                  <a:solidFill>
                    <a:schemeClr val="tx2"/>
                  </a:solidFill>
                </a:rPr>
                <a:t>a Bill of Materials.</a:t>
              </a:r>
            </a:p>
          </p:txBody>
        </p:sp>
        <p:graphicFrame>
          <p:nvGraphicFramePr>
            <p:cNvPr id="5137" name="Object 3"/>
            <p:cNvGraphicFramePr>
              <a:graphicFrameLocks noChangeAspect="1"/>
            </p:cNvGraphicFramePr>
            <p:nvPr/>
          </p:nvGraphicFramePr>
          <p:xfrm>
            <a:off x="3544" y="2761"/>
            <a:ext cx="1728" cy="1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8" name="Clip" r:id="rId4" imgW="3657600" imgH="2437790" progId="MS_ClipArt_Gallery.5">
                    <p:embed/>
                  </p:oleObj>
                </mc:Choice>
                <mc:Fallback>
                  <p:oleObj name="Clip" r:id="rId4" imgW="3657600" imgH="2437790" progId="MS_ClipArt_Gallery.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4" y="2761"/>
                          <a:ext cx="1728" cy="1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1000" y="2590800"/>
            <a:ext cx="3860800" cy="3644900"/>
            <a:chOff x="352" y="1632"/>
            <a:chExt cx="2432" cy="2296"/>
          </a:xfrm>
        </p:grpSpPr>
        <p:sp>
          <p:nvSpPr>
            <p:cNvPr id="5130" name="AutoShape 11"/>
            <p:cNvSpPr>
              <a:spLocks noChangeArrowheads="1"/>
            </p:cNvSpPr>
            <p:nvPr/>
          </p:nvSpPr>
          <p:spPr bwMode="auto">
            <a:xfrm>
              <a:off x="352" y="2024"/>
              <a:ext cx="2432" cy="1904"/>
            </a:xfrm>
            <a:prstGeom prst="octagon">
              <a:avLst>
                <a:gd name="adj" fmla="val 29282"/>
              </a:avLst>
            </a:prstGeom>
            <a:solidFill>
              <a:srgbClr val="EAEAEA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5131" name="Rectangle 12"/>
            <p:cNvSpPr>
              <a:spLocks noChangeArrowheads="1"/>
            </p:cNvSpPr>
            <p:nvPr/>
          </p:nvSpPr>
          <p:spPr bwMode="auto">
            <a:xfrm>
              <a:off x="721" y="2247"/>
              <a:ext cx="1693" cy="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tx2"/>
                  </a:solidFill>
                </a:rPr>
                <a:t>Final, delivered</a:t>
              </a:r>
              <a:br>
                <a:rPr lang="en-US" altLang="en-US" sz="2400" b="1">
                  <a:solidFill>
                    <a:schemeClr val="tx2"/>
                  </a:solidFill>
                </a:rPr>
              </a:br>
              <a:r>
                <a:rPr lang="en-US" altLang="en-US" sz="2400" b="1">
                  <a:solidFill>
                    <a:schemeClr val="tx2"/>
                  </a:solidFill>
                </a:rPr>
                <a:t>cost of materials,</a:t>
              </a:r>
              <a:br>
                <a:rPr lang="en-US" altLang="en-US" sz="2400" b="1">
                  <a:solidFill>
                    <a:schemeClr val="tx2"/>
                  </a:solidFill>
                </a:rPr>
              </a:br>
              <a:r>
                <a:rPr lang="en-US" altLang="en-US" sz="2400" b="1">
                  <a:solidFill>
                    <a:schemeClr val="tx2"/>
                  </a:solidFill>
                </a:rPr>
                <a:t>net of discounts.</a:t>
              </a:r>
            </a:p>
          </p:txBody>
        </p:sp>
        <p:graphicFrame>
          <p:nvGraphicFramePr>
            <p:cNvPr id="5132" name="Object 2"/>
            <p:cNvGraphicFramePr>
              <a:graphicFrameLocks noChangeAspect="1"/>
            </p:cNvGraphicFramePr>
            <p:nvPr/>
          </p:nvGraphicFramePr>
          <p:xfrm>
            <a:off x="960" y="2976"/>
            <a:ext cx="1231" cy="9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9" name="Clip" r:id="rId6" imgW="4519613" imgH="3467100" progId="MS_ClipArt_Gallery.5">
                    <p:embed/>
                  </p:oleObj>
                </mc:Choice>
                <mc:Fallback>
                  <p:oleObj name="Clip" r:id="rId6" imgW="4519613" imgH="3467100" progId="MS_ClipArt_Gallery.5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0" y="2976"/>
                          <a:ext cx="1231" cy="9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133" name="AutoShape 14"/>
            <p:cNvCxnSpPr>
              <a:cxnSpLocks noChangeShapeType="1"/>
            </p:cNvCxnSpPr>
            <p:nvPr/>
          </p:nvCxnSpPr>
          <p:spPr bwMode="auto">
            <a:xfrm rot="5400000">
              <a:off x="1366" y="1834"/>
              <a:ext cx="403" cy="0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127" name="Group 15"/>
          <p:cNvGrpSpPr>
            <a:grpSpLocks/>
          </p:cNvGrpSpPr>
          <p:nvPr/>
        </p:nvGrpSpPr>
        <p:grpSpPr bwMode="auto">
          <a:xfrm>
            <a:off x="5441950" y="1574800"/>
            <a:ext cx="2847975" cy="1006475"/>
            <a:chOff x="3452" y="992"/>
            <a:chExt cx="1794" cy="634"/>
          </a:xfrm>
        </p:grpSpPr>
        <p:sp>
          <p:nvSpPr>
            <p:cNvPr id="3082" name="AutoShape 16"/>
            <p:cNvSpPr>
              <a:spLocks noChangeArrowheads="1"/>
            </p:cNvSpPr>
            <p:nvPr/>
          </p:nvSpPr>
          <p:spPr bwMode="auto">
            <a:xfrm>
              <a:off x="3505" y="992"/>
              <a:ext cx="1728" cy="634"/>
            </a:xfrm>
            <a:prstGeom prst="roundRect">
              <a:avLst>
                <a:gd name="adj" fmla="val 12495"/>
              </a:avLst>
            </a:prstGeom>
            <a:solidFill>
              <a:schemeClr val="accent6">
                <a:lumMod val="75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3083" name="Rectangle 17"/>
            <p:cNvSpPr>
              <a:spLocks noChangeArrowheads="1"/>
            </p:cNvSpPr>
            <p:nvPr/>
          </p:nvSpPr>
          <p:spPr bwMode="auto">
            <a:xfrm>
              <a:off x="3452" y="1023"/>
              <a:ext cx="1794" cy="5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>
                <a:defRPr/>
              </a:pPr>
              <a:r>
                <a:rPr lang="en-US" sz="24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  <a:t>Standard Quantity</a:t>
              </a:r>
              <a:br>
                <a:rPr lang="en-US" sz="24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solidFill>
                    <a:srgbClr val="FFFF99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  <a:t>per Unit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9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3900" y="2057400"/>
            <a:ext cx="7697788" cy="3525838"/>
          </a:xfrm>
          <a:solidFill>
            <a:schemeClr val="accent3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lIns="90488" tIns="44450" rIns="90488" bIns="44450"/>
          <a:lstStyle/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   Hanson’s </a:t>
            </a:r>
            <a:r>
              <a:rPr lang="en-US" dirty="0" smtClean="0">
                <a:ea typeface="MS PGothic" pitchFamily="34" charset="-128"/>
                <a:cs typeface="Arial" pitchFamily="34" charset="0"/>
              </a:rPr>
              <a:t>materials </a:t>
            </a:r>
            <a:r>
              <a:rPr lang="en-US" dirty="0">
                <a:ea typeface="MS PGothic" pitchFamily="34" charset="-128"/>
                <a:cs typeface="Arial" pitchFamily="34" charset="0"/>
              </a:rPr>
              <a:t>price variance (MPV)</a:t>
            </a:r>
            <a:br>
              <a:rPr lang="en-US" dirty="0">
                <a:ea typeface="MS PGothic" pitchFamily="34" charset="-128"/>
                <a:cs typeface="Arial" pitchFamily="34" charset="0"/>
              </a:rPr>
            </a:br>
            <a:r>
              <a:rPr lang="en-US" dirty="0">
                <a:ea typeface="MS PGothic" pitchFamily="34" charset="-128"/>
                <a:cs typeface="Arial" pitchFamily="34" charset="0"/>
              </a:rPr>
              <a:t>for the week was: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</a:t>
            </a:r>
            <a:r>
              <a:rPr lang="en-US" dirty="0">
                <a:solidFill>
                  <a:schemeClr val="hlink"/>
                </a:solidFill>
                <a:ea typeface="MS PGothic" pitchFamily="34" charset="-128"/>
                <a:cs typeface="Arial" pitchFamily="34" charset="0"/>
              </a:rPr>
              <a:t>a.	$170 unfavorable</a:t>
            </a:r>
            <a:r>
              <a:rPr lang="en-US" dirty="0">
                <a:solidFill>
                  <a:srgbClr val="FFCC66"/>
                </a:solidFill>
                <a:ea typeface="MS PGothic" pitchFamily="34" charset="-128"/>
                <a:cs typeface="Arial" pitchFamily="34" charset="0"/>
              </a:rPr>
              <a:t>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b.	$170 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ea typeface="MS PGothic" pitchFamily="34" charset="-128"/>
                <a:cs typeface="Arial" pitchFamily="34" charset="0"/>
              </a:rPr>
              <a:t>	</a:t>
            </a:r>
            <a:r>
              <a:rPr lang="en-US" dirty="0">
                <a:solidFill>
                  <a:schemeClr val="hlink"/>
                </a:solidFill>
                <a:ea typeface="MS PGothic" pitchFamily="34" charset="-128"/>
                <a:cs typeface="Arial" pitchFamily="34" charset="0"/>
              </a:rPr>
              <a:t>c.	$800 unfavorable.</a:t>
            </a:r>
          </a:p>
          <a:p>
            <a:pPr>
              <a:buFont typeface="Times" pitchFamily="34" charset="0"/>
              <a:buNone/>
              <a:defRPr/>
            </a:pPr>
            <a:r>
              <a:rPr lang="en-US" dirty="0">
                <a:solidFill>
                  <a:schemeClr val="hlink"/>
                </a:solidFill>
                <a:ea typeface="MS PGothic" pitchFamily="34" charset="-128"/>
                <a:cs typeface="Arial" pitchFamily="34" charset="0"/>
              </a:rPr>
              <a:t>	d.	$800 favorable.</a:t>
            </a:r>
          </a:p>
        </p:txBody>
      </p:sp>
      <p:sp>
        <p:nvSpPr>
          <p:cNvPr id="32771" name="Oval 3"/>
          <p:cNvSpPr>
            <a:spLocks noChangeArrowheads="1"/>
          </p:cNvSpPr>
          <p:nvPr/>
        </p:nvSpPr>
        <p:spPr bwMode="auto">
          <a:xfrm>
            <a:off x="949325" y="3392488"/>
            <a:ext cx="635000" cy="6350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3962400" y="3657600"/>
            <a:ext cx="5105400" cy="1981200"/>
            <a:chOff x="2598" y="2544"/>
            <a:chExt cx="3216" cy="1248"/>
          </a:xfrm>
        </p:grpSpPr>
        <p:sp>
          <p:nvSpPr>
            <p:cNvPr id="32786" name="Freeform 5"/>
            <p:cNvSpPr>
              <a:spLocks/>
            </p:cNvSpPr>
            <p:nvPr/>
          </p:nvSpPr>
          <p:spPr bwMode="auto">
            <a:xfrm>
              <a:off x="2742" y="2544"/>
              <a:ext cx="1230" cy="769"/>
            </a:xfrm>
            <a:custGeom>
              <a:avLst/>
              <a:gdLst>
                <a:gd name="T0" fmla="*/ 259 w 1230"/>
                <a:gd name="T1" fmla="*/ 67 h 769"/>
                <a:gd name="T2" fmla="*/ 313 w 1230"/>
                <a:gd name="T3" fmla="*/ 82 h 769"/>
                <a:gd name="T4" fmla="*/ 399 w 1230"/>
                <a:gd name="T5" fmla="*/ 103 h 769"/>
                <a:gd name="T6" fmla="*/ 489 w 1230"/>
                <a:gd name="T7" fmla="*/ 129 h 769"/>
                <a:gd name="T8" fmla="*/ 571 w 1230"/>
                <a:gd name="T9" fmla="*/ 158 h 769"/>
                <a:gd name="T10" fmla="*/ 656 w 1230"/>
                <a:gd name="T11" fmla="*/ 192 h 769"/>
                <a:gd name="T12" fmla="*/ 730 w 1230"/>
                <a:gd name="T13" fmla="*/ 229 h 769"/>
                <a:gd name="T14" fmla="*/ 812 w 1230"/>
                <a:gd name="T15" fmla="*/ 267 h 769"/>
                <a:gd name="T16" fmla="*/ 878 w 1230"/>
                <a:gd name="T17" fmla="*/ 312 h 769"/>
                <a:gd name="T18" fmla="*/ 942 w 1230"/>
                <a:gd name="T19" fmla="*/ 354 h 769"/>
                <a:gd name="T20" fmla="*/ 1006 w 1230"/>
                <a:gd name="T21" fmla="*/ 402 h 769"/>
                <a:gd name="T22" fmla="*/ 1055 w 1230"/>
                <a:gd name="T23" fmla="*/ 452 h 769"/>
                <a:gd name="T24" fmla="*/ 1101 w 1230"/>
                <a:gd name="T25" fmla="*/ 498 h 769"/>
                <a:gd name="T26" fmla="*/ 1145 w 1230"/>
                <a:gd name="T27" fmla="*/ 550 h 769"/>
                <a:gd name="T28" fmla="*/ 1171 w 1230"/>
                <a:gd name="T29" fmla="*/ 599 h 769"/>
                <a:gd name="T30" fmla="*/ 1199 w 1230"/>
                <a:gd name="T31" fmla="*/ 651 h 769"/>
                <a:gd name="T32" fmla="*/ 1217 w 1230"/>
                <a:gd name="T33" fmla="*/ 702 h 769"/>
                <a:gd name="T34" fmla="*/ 1229 w 1230"/>
                <a:gd name="T35" fmla="*/ 750 h 769"/>
                <a:gd name="T36" fmla="*/ 1227 w 1230"/>
                <a:gd name="T37" fmla="*/ 768 h 769"/>
                <a:gd name="T38" fmla="*/ 1207 w 1230"/>
                <a:gd name="T39" fmla="*/ 702 h 769"/>
                <a:gd name="T40" fmla="*/ 1181 w 1230"/>
                <a:gd name="T41" fmla="*/ 656 h 769"/>
                <a:gd name="T42" fmla="*/ 1145 w 1230"/>
                <a:gd name="T43" fmla="*/ 610 h 769"/>
                <a:gd name="T44" fmla="*/ 1099 w 1230"/>
                <a:gd name="T45" fmla="*/ 565 h 769"/>
                <a:gd name="T46" fmla="*/ 1045 w 1230"/>
                <a:gd name="T47" fmla="*/ 522 h 769"/>
                <a:gd name="T48" fmla="*/ 980 w 1230"/>
                <a:gd name="T49" fmla="*/ 475 h 769"/>
                <a:gd name="T50" fmla="*/ 908 w 1230"/>
                <a:gd name="T51" fmla="*/ 432 h 769"/>
                <a:gd name="T52" fmla="*/ 830 w 1230"/>
                <a:gd name="T53" fmla="*/ 394 h 769"/>
                <a:gd name="T54" fmla="*/ 744 w 1230"/>
                <a:gd name="T55" fmla="*/ 353 h 769"/>
                <a:gd name="T56" fmla="*/ 650 w 1230"/>
                <a:gd name="T57" fmla="*/ 316 h 769"/>
                <a:gd name="T58" fmla="*/ 557 w 1230"/>
                <a:gd name="T59" fmla="*/ 285 h 769"/>
                <a:gd name="T60" fmla="*/ 459 w 1230"/>
                <a:gd name="T61" fmla="*/ 255 h 769"/>
                <a:gd name="T62" fmla="*/ 359 w 1230"/>
                <a:gd name="T63" fmla="*/ 229 h 769"/>
                <a:gd name="T64" fmla="*/ 255 w 1230"/>
                <a:gd name="T65" fmla="*/ 207 h 769"/>
                <a:gd name="T66" fmla="*/ 251 w 1230"/>
                <a:gd name="T67" fmla="*/ 277 h 769"/>
                <a:gd name="T68" fmla="*/ 0 w 1230"/>
                <a:gd name="T69" fmla="*/ 94 h 769"/>
                <a:gd name="T70" fmla="*/ 259 w 1230"/>
                <a:gd name="T71" fmla="*/ 0 h 769"/>
                <a:gd name="T72" fmla="*/ 259 w 1230"/>
                <a:gd name="T73" fmla="*/ 67 h 76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30"/>
                <a:gd name="T112" fmla="*/ 0 h 769"/>
                <a:gd name="T113" fmla="*/ 1230 w 1230"/>
                <a:gd name="T114" fmla="*/ 769 h 769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30" h="769">
                  <a:moveTo>
                    <a:pt x="259" y="67"/>
                  </a:moveTo>
                  <a:lnTo>
                    <a:pt x="313" y="82"/>
                  </a:lnTo>
                  <a:lnTo>
                    <a:pt x="399" y="103"/>
                  </a:lnTo>
                  <a:lnTo>
                    <a:pt x="489" y="129"/>
                  </a:lnTo>
                  <a:lnTo>
                    <a:pt x="571" y="158"/>
                  </a:lnTo>
                  <a:lnTo>
                    <a:pt x="656" y="192"/>
                  </a:lnTo>
                  <a:lnTo>
                    <a:pt x="730" y="229"/>
                  </a:lnTo>
                  <a:lnTo>
                    <a:pt x="812" y="267"/>
                  </a:lnTo>
                  <a:lnTo>
                    <a:pt x="878" y="312"/>
                  </a:lnTo>
                  <a:lnTo>
                    <a:pt x="942" y="354"/>
                  </a:lnTo>
                  <a:lnTo>
                    <a:pt x="1006" y="402"/>
                  </a:lnTo>
                  <a:lnTo>
                    <a:pt x="1055" y="452"/>
                  </a:lnTo>
                  <a:lnTo>
                    <a:pt x="1101" y="498"/>
                  </a:lnTo>
                  <a:lnTo>
                    <a:pt x="1145" y="550"/>
                  </a:lnTo>
                  <a:lnTo>
                    <a:pt x="1171" y="599"/>
                  </a:lnTo>
                  <a:lnTo>
                    <a:pt x="1199" y="651"/>
                  </a:lnTo>
                  <a:lnTo>
                    <a:pt x="1217" y="702"/>
                  </a:lnTo>
                  <a:lnTo>
                    <a:pt x="1229" y="750"/>
                  </a:lnTo>
                  <a:lnTo>
                    <a:pt x="1227" y="768"/>
                  </a:lnTo>
                  <a:lnTo>
                    <a:pt x="1207" y="702"/>
                  </a:lnTo>
                  <a:lnTo>
                    <a:pt x="1181" y="656"/>
                  </a:lnTo>
                  <a:lnTo>
                    <a:pt x="1145" y="610"/>
                  </a:lnTo>
                  <a:lnTo>
                    <a:pt x="1099" y="565"/>
                  </a:lnTo>
                  <a:lnTo>
                    <a:pt x="1045" y="522"/>
                  </a:lnTo>
                  <a:lnTo>
                    <a:pt x="980" y="475"/>
                  </a:lnTo>
                  <a:lnTo>
                    <a:pt x="908" y="432"/>
                  </a:lnTo>
                  <a:lnTo>
                    <a:pt x="830" y="394"/>
                  </a:lnTo>
                  <a:lnTo>
                    <a:pt x="744" y="353"/>
                  </a:lnTo>
                  <a:lnTo>
                    <a:pt x="650" y="316"/>
                  </a:lnTo>
                  <a:lnTo>
                    <a:pt x="557" y="285"/>
                  </a:lnTo>
                  <a:lnTo>
                    <a:pt x="459" y="255"/>
                  </a:lnTo>
                  <a:lnTo>
                    <a:pt x="359" y="229"/>
                  </a:lnTo>
                  <a:lnTo>
                    <a:pt x="255" y="207"/>
                  </a:lnTo>
                  <a:lnTo>
                    <a:pt x="251" y="277"/>
                  </a:lnTo>
                  <a:lnTo>
                    <a:pt x="0" y="94"/>
                  </a:lnTo>
                  <a:lnTo>
                    <a:pt x="259" y="0"/>
                  </a:lnTo>
                  <a:lnTo>
                    <a:pt x="259" y="6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Rectangle 6"/>
            <p:cNvSpPr>
              <a:spLocks noChangeArrowheads="1"/>
            </p:cNvSpPr>
            <p:nvPr/>
          </p:nvSpPr>
          <p:spPr bwMode="auto">
            <a:xfrm>
              <a:off x="2598" y="3014"/>
              <a:ext cx="3216" cy="778"/>
            </a:xfrm>
            <a:prstGeom prst="rect">
              <a:avLst/>
            </a:prstGeom>
            <a:solidFill>
              <a:srgbClr val="FFFF99"/>
            </a:solidFill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</a:rPr>
                <a:t> MPV = AQ(AP - SP)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MPV = 1,700 lbs. × ($3.90 - 4.00)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MPV = $170 Favorable</a:t>
              </a:r>
            </a:p>
          </p:txBody>
        </p:sp>
      </p:grpSp>
      <p:grpSp>
        <p:nvGrpSpPr>
          <p:cNvPr id="32773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32775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32777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32784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5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2778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32779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0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1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2782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2783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2776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32774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ChangeArrowheads="1"/>
          </p:cNvSpPr>
          <p:nvPr/>
        </p:nvSpPr>
        <p:spPr bwMode="auto">
          <a:xfrm>
            <a:off x="266700" y="3286125"/>
            <a:ext cx="8607425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1,700 lbs.                   1,700 lbs.                     1,500 lbs.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× 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$3.90 per lb.               $4.00 per lb.                $4.00 per lb.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</a:t>
            </a:r>
            <a:r>
              <a:rPr lang="en-US" altLang="en-US" sz="2400">
                <a:solidFill>
                  <a:srgbClr val="FF0000"/>
                </a:solidFill>
              </a:rPr>
              <a:t>= $6,630                     = $ 6,800                     = $6,000  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76300" y="5037138"/>
            <a:ext cx="3883025" cy="1516062"/>
            <a:chOff x="626" y="3024"/>
            <a:chExt cx="2446" cy="955"/>
          </a:xfrm>
        </p:grpSpPr>
        <p:sp>
          <p:nvSpPr>
            <p:cNvPr id="33816" name="Freeform 4"/>
            <p:cNvSpPr>
              <a:spLocks/>
            </p:cNvSpPr>
            <p:nvPr/>
          </p:nvSpPr>
          <p:spPr bwMode="auto">
            <a:xfrm>
              <a:off x="852" y="3024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7" name="Rectangle 5"/>
            <p:cNvSpPr>
              <a:spLocks noChangeArrowheads="1"/>
            </p:cNvSpPr>
            <p:nvPr/>
          </p:nvSpPr>
          <p:spPr bwMode="auto">
            <a:xfrm>
              <a:off x="626" y="3457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Price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$170 favorable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248150" y="5037138"/>
            <a:ext cx="3883025" cy="1516062"/>
            <a:chOff x="2750" y="3024"/>
            <a:chExt cx="2446" cy="955"/>
          </a:xfrm>
        </p:grpSpPr>
        <p:sp>
          <p:nvSpPr>
            <p:cNvPr id="33814" name="Rectangle 7"/>
            <p:cNvSpPr>
              <a:spLocks noChangeArrowheads="1"/>
            </p:cNvSpPr>
            <p:nvPr/>
          </p:nvSpPr>
          <p:spPr bwMode="auto">
            <a:xfrm>
              <a:off x="2750" y="3457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Quantity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$800 unfavorable</a:t>
              </a:r>
            </a:p>
          </p:txBody>
        </p:sp>
        <p:sp>
          <p:nvSpPr>
            <p:cNvPr id="33815" name="Freeform 8"/>
            <p:cNvSpPr>
              <a:spLocks/>
            </p:cNvSpPr>
            <p:nvPr/>
          </p:nvSpPr>
          <p:spPr bwMode="auto">
            <a:xfrm>
              <a:off x="2965" y="3024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7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33803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33805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33812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13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3806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33807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08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09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10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3811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3804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33798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33799" name="Line 6"/>
          <p:cNvSpPr>
            <a:spLocks noChangeShapeType="1"/>
          </p:cNvSpPr>
          <p:nvPr/>
        </p:nvSpPr>
        <p:spPr bwMode="auto">
          <a:xfrm>
            <a:off x="481013" y="2876550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Line 7"/>
          <p:cNvSpPr>
            <a:spLocks noChangeShapeType="1"/>
          </p:cNvSpPr>
          <p:nvPr/>
        </p:nvSpPr>
        <p:spPr bwMode="auto">
          <a:xfrm>
            <a:off x="3363913" y="2876550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Line 8"/>
          <p:cNvSpPr>
            <a:spLocks noChangeShapeType="1"/>
          </p:cNvSpPr>
          <p:nvPr/>
        </p:nvSpPr>
        <p:spPr bwMode="auto">
          <a:xfrm>
            <a:off x="6246813" y="2876550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Rectangle 5"/>
          <p:cNvSpPr>
            <a:spLocks noChangeArrowheads="1"/>
          </p:cNvSpPr>
          <p:nvPr/>
        </p:nvSpPr>
        <p:spPr bwMode="auto">
          <a:xfrm>
            <a:off x="228600" y="1970088"/>
            <a:ext cx="875982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Actual Quantity        Actual Quantity     Standard Quantity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  ×                                 ×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Actual Price           Standard Price         Standard Price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114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34834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34836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34843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4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34837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34838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39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0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41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4842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4835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34819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  <p:grpSp>
        <p:nvGrpSpPr>
          <p:cNvPr id="34820" name="Group 29"/>
          <p:cNvGrpSpPr>
            <a:grpSpLocks/>
          </p:cNvGrpSpPr>
          <p:nvPr/>
        </p:nvGrpSpPr>
        <p:grpSpPr bwMode="auto">
          <a:xfrm flipH="1">
            <a:off x="2011363" y="1295400"/>
            <a:ext cx="5303837" cy="2133600"/>
            <a:chOff x="1143000" y="1295400"/>
            <a:chExt cx="5303520" cy="2133600"/>
          </a:xfrm>
        </p:grpSpPr>
        <p:cxnSp>
          <p:nvCxnSpPr>
            <p:cNvPr id="28" name="Straight Arrow Connector 27"/>
            <p:cNvCxnSpPr/>
            <p:nvPr/>
          </p:nvCxnSpPr>
          <p:spPr>
            <a:xfrm rot="5400000">
              <a:off x="1485829" y="1866943"/>
              <a:ext cx="1676400" cy="144771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1143000" y="1295400"/>
              <a:ext cx="5303520" cy="64611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8575">
              <a:solidFill>
                <a:srgbClr val="FF0000"/>
              </a:solidFill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Arial" charset="0"/>
                </a:rPr>
                <a:t>Recall that the standard quantity for 1,000 Zippies</a:t>
              </a:r>
              <a:br>
                <a:rPr lang="en-US" dirty="0">
                  <a:latin typeface="Arial" charset="0"/>
                </a:rPr>
              </a:br>
              <a:r>
                <a:rPr lang="en-US" dirty="0">
                  <a:latin typeface="Arial" charset="0"/>
                </a:rPr>
                <a:t>is 1,000 × 1.5 pounds per Zippy = 1,500 pounds.</a:t>
              </a:r>
            </a:p>
          </p:txBody>
        </p:sp>
      </p:grpSp>
      <p:sp>
        <p:nvSpPr>
          <p:cNvPr id="34821" name="Rectangle 2"/>
          <p:cNvSpPr>
            <a:spLocks noChangeArrowheads="1"/>
          </p:cNvSpPr>
          <p:nvPr/>
        </p:nvSpPr>
        <p:spPr bwMode="auto">
          <a:xfrm>
            <a:off x="266700" y="3286125"/>
            <a:ext cx="8607425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1,700 lbs.                   1,700 lbs.                     1,500 lbs.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× 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$3.90 per lb.               $4.00 per lb.                $4.00 per lb.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</a:t>
            </a:r>
            <a:r>
              <a:rPr lang="en-US" altLang="en-US" sz="2400">
                <a:solidFill>
                  <a:srgbClr val="FF0000"/>
                </a:solidFill>
              </a:rPr>
              <a:t>= $6,630                     = $ 6,800                     = $6,000   </a:t>
            </a:r>
          </a:p>
        </p:txBody>
      </p:sp>
      <p:grpSp>
        <p:nvGrpSpPr>
          <p:cNvPr id="34822" name="Group 3"/>
          <p:cNvGrpSpPr>
            <a:grpSpLocks/>
          </p:cNvGrpSpPr>
          <p:nvPr/>
        </p:nvGrpSpPr>
        <p:grpSpPr bwMode="auto">
          <a:xfrm>
            <a:off x="876300" y="5037138"/>
            <a:ext cx="3883025" cy="1516062"/>
            <a:chOff x="626" y="3024"/>
            <a:chExt cx="2446" cy="955"/>
          </a:xfrm>
        </p:grpSpPr>
        <p:sp>
          <p:nvSpPr>
            <p:cNvPr id="34830" name="Freeform 4"/>
            <p:cNvSpPr>
              <a:spLocks/>
            </p:cNvSpPr>
            <p:nvPr/>
          </p:nvSpPr>
          <p:spPr bwMode="auto">
            <a:xfrm>
              <a:off x="852" y="3024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31" name="Rectangle 5"/>
            <p:cNvSpPr>
              <a:spLocks noChangeArrowheads="1"/>
            </p:cNvSpPr>
            <p:nvPr/>
          </p:nvSpPr>
          <p:spPr bwMode="auto">
            <a:xfrm>
              <a:off x="626" y="3457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Price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$170 favorable</a:t>
              </a:r>
            </a:p>
          </p:txBody>
        </p:sp>
      </p:grpSp>
      <p:grpSp>
        <p:nvGrpSpPr>
          <p:cNvPr id="34823" name="Group 6"/>
          <p:cNvGrpSpPr>
            <a:grpSpLocks/>
          </p:cNvGrpSpPr>
          <p:nvPr/>
        </p:nvGrpSpPr>
        <p:grpSpPr bwMode="auto">
          <a:xfrm>
            <a:off x="4248150" y="5037138"/>
            <a:ext cx="3883025" cy="1516062"/>
            <a:chOff x="2750" y="3024"/>
            <a:chExt cx="2446" cy="955"/>
          </a:xfrm>
        </p:grpSpPr>
        <p:sp>
          <p:nvSpPr>
            <p:cNvPr id="34828" name="Rectangle 7"/>
            <p:cNvSpPr>
              <a:spLocks noChangeArrowheads="1"/>
            </p:cNvSpPr>
            <p:nvPr/>
          </p:nvSpPr>
          <p:spPr bwMode="auto">
            <a:xfrm>
              <a:off x="2750" y="3457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Quantity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$800 unfavorable</a:t>
              </a:r>
            </a:p>
          </p:txBody>
        </p:sp>
        <p:sp>
          <p:nvSpPr>
            <p:cNvPr id="34829" name="Freeform 8"/>
            <p:cNvSpPr>
              <a:spLocks/>
            </p:cNvSpPr>
            <p:nvPr/>
          </p:nvSpPr>
          <p:spPr bwMode="auto">
            <a:xfrm>
              <a:off x="2965" y="3024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24" name="Line 6"/>
          <p:cNvSpPr>
            <a:spLocks noChangeShapeType="1"/>
          </p:cNvSpPr>
          <p:nvPr/>
        </p:nvSpPr>
        <p:spPr bwMode="auto">
          <a:xfrm>
            <a:off x="481013" y="2876550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Line 7"/>
          <p:cNvSpPr>
            <a:spLocks noChangeShapeType="1"/>
          </p:cNvSpPr>
          <p:nvPr/>
        </p:nvSpPr>
        <p:spPr bwMode="auto">
          <a:xfrm>
            <a:off x="3363913" y="2876550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Line 8"/>
          <p:cNvSpPr>
            <a:spLocks noChangeShapeType="1"/>
          </p:cNvSpPr>
          <p:nvPr/>
        </p:nvSpPr>
        <p:spPr bwMode="auto">
          <a:xfrm>
            <a:off x="6246813" y="2876550"/>
            <a:ext cx="2286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Rectangle 5"/>
          <p:cNvSpPr>
            <a:spLocks noChangeArrowheads="1"/>
          </p:cNvSpPr>
          <p:nvPr/>
        </p:nvSpPr>
        <p:spPr bwMode="auto">
          <a:xfrm>
            <a:off x="228600" y="1970088"/>
            <a:ext cx="875982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Actual Quantity        Actual Quantity     Standard Quantity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  ×                                 ×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Actual Price           Standard Price         Standard Price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Learning Objective 2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5000" y="2462213"/>
            <a:ext cx="5334000" cy="2185987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  <a:cs typeface="Times New Roman" pitchFamily="18" charset="0"/>
              </a:rPr>
              <a:t>Compute the direct labor rate and efficiency variances and explain</a:t>
            </a:r>
            <a:b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  <a:cs typeface="Times New Roman" pitchFamily="18" charset="0"/>
              </a:rPr>
            </a:b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  <a:cs typeface="Times New Roman" pitchFamily="18" charset="0"/>
              </a:rPr>
              <a:t>their significance. </a:t>
            </a:r>
            <a:endParaRPr lang="en-US" sz="3400" b="1" dirty="0">
              <a:solidFill>
                <a:schemeClr val="accent6">
                  <a:lumMod val="75000"/>
                </a:schemeClr>
              </a:solidFill>
              <a:latin typeface="+mj-lt"/>
              <a:ea typeface="MS PGothic" pitchFamily="34" charset="-12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10600" cy="3810000"/>
          </a:xfrm>
          <a:noFill/>
        </p:spPr>
        <p:txBody>
          <a:bodyPr lIns="90488" tIns="44450" rIns="90488" bIns="44450"/>
          <a:lstStyle/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Glacier Peak Outfitters has the following direct labor standard for its mountain parka.</a:t>
            </a:r>
          </a:p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rgbClr val="FF0000"/>
                </a:solidFill>
                <a:cs typeface="Arial" panose="020B0604020202020204" pitchFamily="34" charset="0"/>
              </a:rPr>
              <a:t>1.2 standard hours per parka at $10.00 per hour</a:t>
            </a:r>
          </a:p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solidFill>
                  <a:schemeClr val="accent2"/>
                </a:solidFill>
                <a:cs typeface="Arial" panose="020B0604020202020204" pitchFamily="34" charset="0"/>
              </a:rPr>
              <a:t>  </a:t>
            </a:r>
            <a:r>
              <a:rPr lang="en-US" altLang="en-US" smtClean="0">
                <a:cs typeface="Arial" panose="020B0604020202020204" pitchFamily="34" charset="0"/>
              </a:rPr>
              <a:t>Last month, employees actually worked 2,500 hours at a total labor cost of $26,250 to make 2,000 parkas.  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en-US" smtClean="0">
                <a:cs typeface="Arial" panose="020B0604020202020204" pitchFamily="34" charset="0"/>
              </a:rPr>
              <a:t>Labor Variances – An Example</a:t>
            </a:r>
          </a:p>
        </p:txBody>
      </p:sp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7086600" y="57150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9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150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952500" y="4341813"/>
            <a:ext cx="3883025" cy="1516062"/>
            <a:chOff x="552" y="2735"/>
            <a:chExt cx="2446" cy="955"/>
          </a:xfrm>
        </p:grpSpPr>
        <p:sp>
          <p:nvSpPr>
            <p:cNvPr id="37901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2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Rate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$1,250 unfavorable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324350" y="4341813"/>
            <a:ext cx="3883025" cy="1516062"/>
            <a:chOff x="2676" y="2735"/>
            <a:chExt cx="2446" cy="955"/>
          </a:xfrm>
        </p:grpSpPr>
        <p:sp>
          <p:nvSpPr>
            <p:cNvPr id="37899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Efficiency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$1,000 unfavorable</a:t>
              </a:r>
            </a:p>
          </p:txBody>
        </p:sp>
        <p:sp>
          <p:nvSpPr>
            <p:cNvPr id="37900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7892" name="Rectangle 9"/>
          <p:cNvSpPr>
            <a:spLocks noChangeArrowheads="1"/>
          </p:cNvSpPr>
          <p:nvPr/>
        </p:nvSpPr>
        <p:spPr bwMode="auto">
          <a:xfrm>
            <a:off x="266700" y="1524000"/>
            <a:ext cx="87598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Actual Hours            Actual Hours	      Standard Hours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×                               ×  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Actual Rate             Standard Rate           Standard Rate</a:t>
            </a:r>
          </a:p>
        </p:txBody>
      </p:sp>
      <p:sp>
        <p:nvSpPr>
          <p:cNvPr id="37893" name="Line 10"/>
          <p:cNvSpPr>
            <a:spLocks noChangeShapeType="1"/>
          </p:cNvSpPr>
          <p:nvPr/>
        </p:nvSpPr>
        <p:spPr bwMode="auto">
          <a:xfrm>
            <a:off x="455613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4" name="Line 11"/>
          <p:cNvSpPr>
            <a:spLocks noChangeShapeType="1"/>
          </p:cNvSpPr>
          <p:nvPr/>
        </p:nvSpPr>
        <p:spPr bwMode="auto">
          <a:xfrm>
            <a:off x="3402013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12"/>
          <p:cNvSpPr>
            <a:spLocks noChangeShapeType="1"/>
          </p:cNvSpPr>
          <p:nvPr/>
        </p:nvSpPr>
        <p:spPr bwMode="auto">
          <a:xfrm>
            <a:off x="6416675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6" name="Rectangle 1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en-US" smtClean="0">
                <a:cs typeface="Arial" panose="020B0604020202020204" pitchFamily="34" charset="0"/>
              </a:rPr>
              <a:t>Labor Variances Summary</a:t>
            </a:r>
          </a:p>
        </p:txBody>
      </p:sp>
      <p:sp>
        <p:nvSpPr>
          <p:cNvPr id="37897" name="Rectangle 4"/>
          <p:cNvSpPr>
            <a:spLocks noChangeArrowheads="1"/>
          </p:cNvSpPr>
          <p:nvPr/>
        </p:nvSpPr>
        <p:spPr bwMode="auto">
          <a:xfrm>
            <a:off x="342900" y="2590800"/>
            <a:ext cx="8607425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2,500 hours                 2,500 hours                  2,400 hours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 ×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$10.50 per hour         $10.00 per hour          $10.00 per hour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</a:t>
            </a:r>
            <a:r>
              <a:rPr lang="en-US" altLang="en-US" sz="2400">
                <a:solidFill>
                  <a:srgbClr val="FF0000"/>
                </a:solidFill>
              </a:rPr>
              <a:t>= $26,250                  = $25,000                     = $24,000   </a:t>
            </a:r>
          </a:p>
        </p:txBody>
      </p:sp>
      <p:graphicFrame>
        <p:nvGraphicFramePr>
          <p:cNvPr id="37898" name="Object 2"/>
          <p:cNvGraphicFramePr>
            <a:graphicFrameLocks noChangeAspect="1"/>
          </p:cNvGraphicFramePr>
          <p:nvPr/>
        </p:nvGraphicFramePr>
        <p:xfrm>
          <a:off x="7086600" y="57150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3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150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en-US" smtClean="0">
                <a:cs typeface="Arial" panose="020B0604020202020204" pitchFamily="34" charset="0"/>
              </a:rPr>
              <a:t>Labor Variances Summary</a:t>
            </a:r>
          </a:p>
        </p:txBody>
      </p:sp>
      <p:graphicFrame>
        <p:nvGraphicFramePr>
          <p:cNvPr id="38915" name="Object 2"/>
          <p:cNvGraphicFramePr>
            <a:graphicFrameLocks noChangeAspect="1"/>
          </p:cNvGraphicFramePr>
          <p:nvPr/>
        </p:nvGraphicFramePr>
        <p:xfrm>
          <a:off x="7086600" y="57150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0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150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8916" name="Group 3"/>
          <p:cNvGrpSpPr>
            <a:grpSpLocks/>
          </p:cNvGrpSpPr>
          <p:nvPr/>
        </p:nvGrpSpPr>
        <p:grpSpPr bwMode="auto">
          <a:xfrm>
            <a:off x="952500" y="4341813"/>
            <a:ext cx="3883025" cy="1516062"/>
            <a:chOff x="552" y="2735"/>
            <a:chExt cx="2446" cy="955"/>
          </a:xfrm>
        </p:grpSpPr>
        <p:sp>
          <p:nvSpPr>
            <p:cNvPr id="38928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9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Rate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$1,250 unfavorable</a:t>
              </a:r>
            </a:p>
          </p:txBody>
        </p:sp>
      </p:grpSp>
      <p:grpSp>
        <p:nvGrpSpPr>
          <p:cNvPr id="38917" name="Group 6"/>
          <p:cNvGrpSpPr>
            <a:grpSpLocks/>
          </p:cNvGrpSpPr>
          <p:nvPr/>
        </p:nvGrpSpPr>
        <p:grpSpPr bwMode="auto">
          <a:xfrm>
            <a:off x="4324350" y="4341813"/>
            <a:ext cx="3883025" cy="1516062"/>
            <a:chOff x="2676" y="2735"/>
            <a:chExt cx="2446" cy="955"/>
          </a:xfrm>
        </p:grpSpPr>
        <p:sp>
          <p:nvSpPr>
            <p:cNvPr id="38926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Efficiency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$1,000 unfavorable</a:t>
              </a:r>
            </a:p>
          </p:txBody>
        </p:sp>
        <p:sp>
          <p:nvSpPr>
            <p:cNvPr id="38927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8918" name="Rectangle 9"/>
          <p:cNvSpPr>
            <a:spLocks noChangeArrowheads="1"/>
          </p:cNvSpPr>
          <p:nvPr/>
        </p:nvSpPr>
        <p:spPr bwMode="auto">
          <a:xfrm>
            <a:off x="266700" y="1524000"/>
            <a:ext cx="87598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Actual Hours            Actual Hours	      Standard Hours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×                               ×  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Actual Rate             Standard Rate           Standard Rate</a:t>
            </a:r>
          </a:p>
        </p:txBody>
      </p:sp>
      <p:sp>
        <p:nvSpPr>
          <p:cNvPr id="38919" name="Line 10"/>
          <p:cNvSpPr>
            <a:spLocks noChangeShapeType="1"/>
          </p:cNvSpPr>
          <p:nvPr/>
        </p:nvSpPr>
        <p:spPr bwMode="auto">
          <a:xfrm>
            <a:off x="455613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11"/>
          <p:cNvSpPr>
            <a:spLocks noChangeShapeType="1"/>
          </p:cNvSpPr>
          <p:nvPr/>
        </p:nvSpPr>
        <p:spPr bwMode="auto">
          <a:xfrm>
            <a:off x="3402013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12"/>
          <p:cNvSpPr>
            <a:spLocks noChangeShapeType="1"/>
          </p:cNvSpPr>
          <p:nvPr/>
        </p:nvSpPr>
        <p:spPr bwMode="auto">
          <a:xfrm>
            <a:off x="6416675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Rectangle 4"/>
          <p:cNvSpPr>
            <a:spLocks noChangeArrowheads="1"/>
          </p:cNvSpPr>
          <p:nvPr/>
        </p:nvSpPr>
        <p:spPr bwMode="auto">
          <a:xfrm>
            <a:off x="342900" y="2590800"/>
            <a:ext cx="8607425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2,500 hours                 2,500 hours                  2,400 hours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 ×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$10.50 per hour         $10.00 per hour          $10.00 per hour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</a:t>
            </a:r>
            <a:r>
              <a:rPr lang="en-US" altLang="en-US" sz="2400">
                <a:solidFill>
                  <a:srgbClr val="FF0000"/>
                </a:solidFill>
              </a:rPr>
              <a:t>= $26,250                  = $25,000                     = $24,000   </a:t>
            </a:r>
          </a:p>
        </p:txBody>
      </p:sp>
      <p:grpSp>
        <p:nvGrpSpPr>
          <p:cNvPr id="38923" name="Group 9"/>
          <p:cNvGrpSpPr>
            <a:grpSpLocks/>
          </p:cNvGrpSpPr>
          <p:nvPr/>
        </p:nvGrpSpPr>
        <p:grpSpPr bwMode="auto">
          <a:xfrm flipH="1">
            <a:off x="1905000" y="2806700"/>
            <a:ext cx="4876800" cy="850900"/>
            <a:chOff x="1152" y="1920"/>
            <a:chExt cx="3072" cy="536"/>
          </a:xfrm>
        </p:grpSpPr>
        <p:sp>
          <p:nvSpPr>
            <p:cNvPr id="38924" name="Line 10"/>
            <p:cNvSpPr>
              <a:spLocks noChangeShapeType="1"/>
            </p:cNvSpPr>
            <p:nvPr/>
          </p:nvSpPr>
          <p:spPr bwMode="auto">
            <a:xfrm flipH="1" flipV="1">
              <a:off x="1152" y="1968"/>
              <a:ext cx="72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5" name="Text Box 11"/>
            <p:cNvSpPr txBox="1">
              <a:spLocks noChangeArrowheads="1"/>
            </p:cNvSpPr>
            <p:nvPr/>
          </p:nvSpPr>
          <p:spPr bwMode="auto">
            <a:xfrm>
              <a:off x="1392" y="1920"/>
              <a:ext cx="2832" cy="536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/>
                <a:t>1.2 hours per parka </a:t>
              </a:r>
              <a:r>
                <a:rPr lang="en-US" altLang="en-US" sz="2400">
                  <a:sym typeface="Symbol" panose="05050102010706020507" pitchFamily="18" charset="2"/>
                </a:rPr>
                <a:t> 2,000 parkas = 2,400 hours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5000"/>
              </a:lnSpc>
            </a:pPr>
            <a:r>
              <a:rPr lang="en-US" altLang="en-US" smtClean="0">
                <a:cs typeface="Arial" panose="020B0604020202020204" pitchFamily="34" charset="0"/>
              </a:rPr>
              <a:t>Labor Variances Summary</a:t>
            </a:r>
          </a:p>
        </p:txBody>
      </p:sp>
      <p:graphicFrame>
        <p:nvGraphicFramePr>
          <p:cNvPr id="39939" name="Object 2"/>
          <p:cNvGraphicFramePr>
            <a:graphicFrameLocks noChangeAspect="1"/>
          </p:cNvGraphicFramePr>
          <p:nvPr/>
        </p:nvGraphicFramePr>
        <p:xfrm>
          <a:off x="7086600" y="57150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150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40" name="Group 3"/>
          <p:cNvGrpSpPr>
            <a:grpSpLocks/>
          </p:cNvGrpSpPr>
          <p:nvPr/>
        </p:nvGrpSpPr>
        <p:grpSpPr bwMode="auto">
          <a:xfrm>
            <a:off x="952500" y="4341813"/>
            <a:ext cx="3883025" cy="1516062"/>
            <a:chOff x="552" y="2735"/>
            <a:chExt cx="2446" cy="955"/>
          </a:xfrm>
        </p:grpSpPr>
        <p:sp>
          <p:nvSpPr>
            <p:cNvPr id="39952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53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Rate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$1,250 unfavorable</a:t>
              </a:r>
            </a:p>
          </p:txBody>
        </p:sp>
      </p:grpSp>
      <p:grpSp>
        <p:nvGrpSpPr>
          <p:cNvPr id="39941" name="Group 6"/>
          <p:cNvGrpSpPr>
            <a:grpSpLocks/>
          </p:cNvGrpSpPr>
          <p:nvPr/>
        </p:nvGrpSpPr>
        <p:grpSpPr bwMode="auto">
          <a:xfrm>
            <a:off x="4324350" y="4341813"/>
            <a:ext cx="3883025" cy="1516062"/>
            <a:chOff x="2676" y="2735"/>
            <a:chExt cx="2446" cy="955"/>
          </a:xfrm>
        </p:grpSpPr>
        <p:sp>
          <p:nvSpPr>
            <p:cNvPr id="39950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Efficiency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$1,000 unfavorable</a:t>
              </a:r>
            </a:p>
          </p:txBody>
        </p:sp>
        <p:sp>
          <p:nvSpPr>
            <p:cNvPr id="39951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42" name="Rectangle 9"/>
          <p:cNvSpPr>
            <a:spLocks noChangeArrowheads="1"/>
          </p:cNvSpPr>
          <p:nvPr/>
        </p:nvSpPr>
        <p:spPr bwMode="auto">
          <a:xfrm>
            <a:off x="266700" y="1524000"/>
            <a:ext cx="8759825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Actual Hours            Actual Hours	      Standard Hours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×                               ×  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Actual Rate             Standard Rate           Standard Rate</a:t>
            </a:r>
          </a:p>
        </p:txBody>
      </p:sp>
      <p:sp>
        <p:nvSpPr>
          <p:cNvPr id="39943" name="Line 10"/>
          <p:cNvSpPr>
            <a:spLocks noChangeShapeType="1"/>
          </p:cNvSpPr>
          <p:nvPr/>
        </p:nvSpPr>
        <p:spPr bwMode="auto">
          <a:xfrm>
            <a:off x="455613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Line 11"/>
          <p:cNvSpPr>
            <a:spLocks noChangeShapeType="1"/>
          </p:cNvSpPr>
          <p:nvPr/>
        </p:nvSpPr>
        <p:spPr bwMode="auto">
          <a:xfrm>
            <a:off x="3402013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Line 12"/>
          <p:cNvSpPr>
            <a:spLocks noChangeShapeType="1"/>
          </p:cNvSpPr>
          <p:nvPr/>
        </p:nvSpPr>
        <p:spPr bwMode="auto">
          <a:xfrm>
            <a:off x="6416675" y="2436813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4"/>
          <p:cNvSpPr>
            <a:spLocks noChangeArrowheads="1"/>
          </p:cNvSpPr>
          <p:nvPr/>
        </p:nvSpPr>
        <p:spPr bwMode="auto">
          <a:xfrm>
            <a:off x="342900" y="2590800"/>
            <a:ext cx="8607425" cy="175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2,500 hours                 2,500 hours                  2,400 hours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 ×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$10.50 per hour         $10.00 per hour          $10.00 per hour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</a:t>
            </a:r>
            <a:r>
              <a:rPr lang="en-US" altLang="en-US" sz="2400">
                <a:solidFill>
                  <a:srgbClr val="FF0000"/>
                </a:solidFill>
              </a:rPr>
              <a:t>= $26,250                  = $25,000                     = $24,000   </a:t>
            </a:r>
          </a:p>
        </p:txBody>
      </p:sp>
      <p:grpSp>
        <p:nvGrpSpPr>
          <p:cNvPr id="39947" name="Group 9"/>
          <p:cNvGrpSpPr>
            <a:grpSpLocks/>
          </p:cNvGrpSpPr>
          <p:nvPr/>
        </p:nvGrpSpPr>
        <p:grpSpPr bwMode="auto">
          <a:xfrm>
            <a:off x="2667000" y="3048000"/>
            <a:ext cx="4003675" cy="850900"/>
            <a:chOff x="1632" y="1920"/>
            <a:chExt cx="1920" cy="536"/>
          </a:xfrm>
        </p:grpSpPr>
        <p:sp>
          <p:nvSpPr>
            <p:cNvPr id="39948" name="Line 10"/>
            <p:cNvSpPr>
              <a:spLocks noChangeShapeType="1"/>
            </p:cNvSpPr>
            <p:nvPr/>
          </p:nvSpPr>
          <p:spPr bwMode="auto">
            <a:xfrm flipH="1">
              <a:off x="1632" y="2160"/>
              <a:ext cx="33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9" name="Text Box 11"/>
            <p:cNvSpPr txBox="1">
              <a:spLocks noChangeArrowheads="1"/>
            </p:cNvSpPr>
            <p:nvPr/>
          </p:nvSpPr>
          <p:spPr bwMode="auto">
            <a:xfrm>
              <a:off x="1920" y="1920"/>
              <a:ext cx="1632" cy="536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/>
                <a:t>$26,250 </a:t>
              </a:r>
              <a:r>
                <a:rPr lang="en-US" altLang="en-US" sz="2400">
                  <a:sym typeface="Symbol" panose="05050102010706020507" pitchFamily="18" charset="2"/>
                </a:rPr>
                <a:t> 2,500 hours = $10.50 per hour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mtClean="0">
                <a:cs typeface="Arial" panose="020B0604020202020204" pitchFamily="34" charset="0"/>
              </a:rPr>
              <a:t>Labor Variances: Using the Factored Equations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953000"/>
          </a:xfr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u="sng" dirty="0" smtClean="0">
                <a:cs typeface="Arial" charset="0"/>
              </a:rPr>
              <a:t>Labor rate variance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LRV = (AH × AR) – (AH × SR) 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	     = AH (AR – SR)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= 2,500 hours ($10.50 per hour – $10.00 per hour)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= 2,500 hours ($0.50 per hour)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= $1,250 unfavorable</a:t>
            </a:r>
          </a:p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u="sng" dirty="0" smtClean="0">
                <a:cs typeface="Arial" charset="0"/>
              </a:rPr>
              <a:t>Labor efficiency variance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LEV = (AH × SR) – (SH × SR)  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= SR (AH – SH)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= $10.00 per hour (2,500 hours – 2,400 hours)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= $10.00 per hour (100 hours) </a:t>
            </a:r>
          </a:p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	       = $1,000 unfavorable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endParaRPr lang="en-US" sz="2200" dirty="0" smtClean="0">
              <a:cs typeface="Arial" charset="0"/>
            </a:endParaRPr>
          </a:p>
        </p:txBody>
      </p:sp>
      <p:graphicFrame>
        <p:nvGraphicFramePr>
          <p:cNvPr id="40964" name="Object 2"/>
          <p:cNvGraphicFramePr>
            <a:graphicFrameLocks noChangeAspect="1"/>
          </p:cNvGraphicFramePr>
          <p:nvPr/>
        </p:nvGraphicFramePr>
        <p:xfrm>
          <a:off x="7086600" y="57150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57150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Responsibility for Labor Variances</a:t>
            </a:r>
          </a:p>
        </p:txBody>
      </p:sp>
      <p:grpSp>
        <p:nvGrpSpPr>
          <p:cNvPr id="41987" name="Group 3"/>
          <p:cNvGrpSpPr>
            <a:grpSpLocks/>
          </p:cNvGrpSpPr>
          <p:nvPr/>
        </p:nvGrpSpPr>
        <p:grpSpPr bwMode="auto">
          <a:xfrm>
            <a:off x="838200" y="3733800"/>
            <a:ext cx="3124200" cy="2514600"/>
            <a:chOff x="672" y="1584"/>
            <a:chExt cx="1968" cy="1584"/>
          </a:xfrm>
        </p:grpSpPr>
        <p:graphicFrame>
          <p:nvGraphicFramePr>
            <p:cNvPr id="42001" name="Object 2"/>
            <p:cNvGraphicFramePr>
              <a:graphicFrameLocks noChangeAspect="1"/>
            </p:cNvGraphicFramePr>
            <p:nvPr/>
          </p:nvGraphicFramePr>
          <p:xfrm>
            <a:off x="672" y="1584"/>
            <a:ext cx="1968" cy="13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003" name="Clip" r:id="rId4" imgW="3657600" imgH="2437790" progId="MS_ClipArt_Gallery.5">
                    <p:embed/>
                  </p:oleObj>
                </mc:Choice>
                <mc:Fallback>
                  <p:oleObj name="Clip" r:id="rId4" imgW="3657600" imgH="2437790" progId="MS_ClipArt_Gallery.5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2" y="1584"/>
                          <a:ext cx="1968" cy="13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2002" name="Text Box 5"/>
            <p:cNvSpPr txBox="1">
              <a:spLocks noChangeArrowheads="1"/>
            </p:cNvSpPr>
            <p:nvPr/>
          </p:nvSpPr>
          <p:spPr bwMode="auto">
            <a:xfrm>
              <a:off x="704" y="2874"/>
              <a:ext cx="1853" cy="2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CCFFFF"/>
                  </a:solidFill>
                </a:rPr>
                <a:t>Production Manager</a:t>
              </a:r>
            </a:p>
          </p:txBody>
        </p:sp>
      </p:grpSp>
      <p:sp>
        <p:nvSpPr>
          <p:cNvPr id="41988" name="Text Box 6"/>
          <p:cNvSpPr txBox="1">
            <a:spLocks noChangeArrowheads="1"/>
          </p:cNvSpPr>
          <p:nvPr/>
        </p:nvSpPr>
        <p:spPr bwMode="auto">
          <a:xfrm>
            <a:off x="381000" y="1600200"/>
            <a:ext cx="3859213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Production managers are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usually held accountable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for labor variances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because they can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influence the: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429000" y="1677988"/>
            <a:ext cx="5272088" cy="1636712"/>
            <a:chOff x="2160" y="1057"/>
            <a:chExt cx="3321" cy="1031"/>
          </a:xfrm>
        </p:grpSpPr>
        <p:sp>
          <p:nvSpPr>
            <p:cNvPr id="41999" name="AutoShape 8"/>
            <p:cNvSpPr>
              <a:spLocks noChangeArrowheads="1"/>
            </p:cNvSpPr>
            <p:nvPr/>
          </p:nvSpPr>
          <p:spPr bwMode="auto">
            <a:xfrm>
              <a:off x="3256" y="1057"/>
              <a:ext cx="2225" cy="586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/>
                <a:t>Mix of skill levels</a:t>
              </a:r>
              <a:br>
                <a:rPr lang="en-US" altLang="en-US" sz="2400"/>
              </a:br>
              <a:r>
                <a:rPr lang="en-US" altLang="en-US" sz="2400"/>
                <a:t>assigned to work tasks. </a:t>
              </a:r>
            </a:p>
          </p:txBody>
        </p:sp>
        <p:cxnSp>
          <p:nvCxnSpPr>
            <p:cNvPr id="42000" name="AutoShape 9"/>
            <p:cNvCxnSpPr>
              <a:cxnSpLocks noChangeShapeType="1"/>
              <a:endCxn id="41999" idx="1"/>
            </p:cNvCxnSpPr>
            <p:nvPr/>
          </p:nvCxnSpPr>
          <p:spPr bwMode="auto">
            <a:xfrm flipV="1">
              <a:off x="2160" y="1350"/>
              <a:ext cx="1087" cy="73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3429000" y="2855913"/>
            <a:ext cx="5257800" cy="930275"/>
            <a:chOff x="2160" y="1799"/>
            <a:chExt cx="3312" cy="586"/>
          </a:xfrm>
        </p:grpSpPr>
        <p:sp>
          <p:nvSpPr>
            <p:cNvPr id="41997" name="AutoShape 11"/>
            <p:cNvSpPr>
              <a:spLocks noChangeArrowheads="1"/>
            </p:cNvSpPr>
            <p:nvPr/>
          </p:nvSpPr>
          <p:spPr bwMode="auto">
            <a:xfrm>
              <a:off x="3264" y="1799"/>
              <a:ext cx="2208" cy="586"/>
            </a:xfrm>
            <a:prstGeom prst="roundRect">
              <a:avLst>
                <a:gd name="adj" fmla="val 16667"/>
              </a:avLst>
            </a:prstGeom>
            <a:solidFill>
              <a:srgbClr val="FFCC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Level of employee motivation.</a:t>
              </a:r>
            </a:p>
          </p:txBody>
        </p:sp>
        <p:cxnSp>
          <p:nvCxnSpPr>
            <p:cNvPr id="41998" name="AutoShape 12"/>
            <p:cNvCxnSpPr>
              <a:cxnSpLocks noChangeShapeType="1"/>
              <a:endCxn id="41997" idx="1"/>
            </p:cNvCxnSpPr>
            <p:nvPr/>
          </p:nvCxnSpPr>
          <p:spPr bwMode="auto">
            <a:xfrm>
              <a:off x="2160" y="2088"/>
              <a:ext cx="1095" cy="4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3"/>
          <p:cNvGrpSpPr>
            <a:grpSpLocks/>
          </p:cNvGrpSpPr>
          <p:nvPr/>
        </p:nvGrpSpPr>
        <p:grpSpPr bwMode="auto">
          <a:xfrm>
            <a:off x="3429000" y="3314700"/>
            <a:ext cx="5257800" cy="1649413"/>
            <a:chOff x="2160" y="2088"/>
            <a:chExt cx="3312" cy="1039"/>
          </a:xfrm>
        </p:grpSpPr>
        <p:sp>
          <p:nvSpPr>
            <p:cNvPr id="41995" name="AutoShape 14"/>
            <p:cNvSpPr>
              <a:spLocks noChangeArrowheads="1"/>
            </p:cNvSpPr>
            <p:nvPr/>
          </p:nvSpPr>
          <p:spPr bwMode="auto">
            <a:xfrm>
              <a:off x="3264" y="2541"/>
              <a:ext cx="2208" cy="586"/>
            </a:xfrm>
            <a:prstGeom prst="roundRect">
              <a:avLst>
                <a:gd name="adj" fmla="val 16667"/>
              </a:avLst>
            </a:prstGeom>
            <a:solidFill>
              <a:srgbClr val="CCECFF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3000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Quality of production supervision.</a:t>
              </a:r>
              <a:endParaRPr lang="en-US" altLang="en-US" sz="2400"/>
            </a:p>
          </p:txBody>
        </p:sp>
        <p:cxnSp>
          <p:nvCxnSpPr>
            <p:cNvPr id="41996" name="AutoShape 15"/>
            <p:cNvCxnSpPr>
              <a:cxnSpLocks noChangeShapeType="1"/>
              <a:endCxn id="41995" idx="1"/>
            </p:cNvCxnSpPr>
            <p:nvPr/>
          </p:nvCxnSpPr>
          <p:spPr bwMode="auto">
            <a:xfrm>
              <a:off x="2160" y="2088"/>
              <a:ext cx="1095" cy="746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3429000" y="3314700"/>
            <a:ext cx="5259388" cy="2827338"/>
            <a:chOff x="2160" y="2088"/>
            <a:chExt cx="3313" cy="1781"/>
          </a:xfrm>
        </p:grpSpPr>
        <p:sp>
          <p:nvSpPr>
            <p:cNvPr id="41993" name="AutoShape 17"/>
            <p:cNvSpPr>
              <a:spLocks noChangeArrowheads="1"/>
            </p:cNvSpPr>
            <p:nvPr/>
          </p:nvSpPr>
          <p:spPr bwMode="auto">
            <a:xfrm>
              <a:off x="3263" y="3283"/>
              <a:ext cx="2210" cy="586"/>
            </a:xfrm>
            <a:prstGeom prst="roundRect">
              <a:avLst>
                <a:gd name="adj" fmla="val 16667"/>
              </a:avLst>
            </a:prstGeom>
            <a:solidFill>
              <a:srgbClr val="FFCC99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30000"/>
                </a:spcBef>
                <a:buClrTx/>
                <a:buFontTx/>
                <a:buNone/>
              </a:pPr>
              <a:r>
                <a:rPr lang="en-US" altLang="en-US" sz="2400">
                  <a:cs typeface="Times New Roman" panose="02020603050405020304" pitchFamily="18" charset="0"/>
                </a:rPr>
                <a:t>Quality of training provided to employees.</a:t>
              </a:r>
              <a:endParaRPr lang="en-US" altLang="en-US" sz="2400"/>
            </a:p>
          </p:txBody>
        </p:sp>
        <p:cxnSp>
          <p:nvCxnSpPr>
            <p:cNvPr id="41994" name="AutoShape 18"/>
            <p:cNvCxnSpPr>
              <a:cxnSpLocks noChangeShapeType="1"/>
              <a:endCxn id="41993" idx="1"/>
            </p:cNvCxnSpPr>
            <p:nvPr/>
          </p:nvCxnSpPr>
          <p:spPr bwMode="auto">
            <a:xfrm>
              <a:off x="2160" y="2088"/>
              <a:ext cx="1094" cy="1488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Setting Direct Labor Standards </a:t>
            </a:r>
          </a:p>
        </p:txBody>
      </p:sp>
      <p:graphicFrame>
        <p:nvGraphicFramePr>
          <p:cNvPr id="6147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Clip" r:id="rId4" imgW="0" imgH="0" progId="MS_ClipArt_Gallery.5">
                  <p:embed/>
                </p:oleObj>
              </mc:Choice>
              <mc:Fallback>
                <p:oleObj name="Clip" r:id="rId4" imgW="0" imgH="0" progId="MS_ClipArt_Gallery.5">
                  <p:embed/>
                  <p:pic>
                    <p:nvPicPr>
                      <p:cNvPr id="0" name="Rectangl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927600" y="1574800"/>
            <a:ext cx="3860800" cy="4673600"/>
            <a:chOff x="3158" y="992"/>
            <a:chExt cx="2432" cy="2944"/>
          </a:xfrm>
        </p:grpSpPr>
        <p:sp>
          <p:nvSpPr>
            <p:cNvPr id="6155" name="AutoShape 11" descr="Bouquet"/>
            <p:cNvSpPr>
              <a:spLocks noChangeArrowheads="1"/>
            </p:cNvSpPr>
            <p:nvPr/>
          </p:nvSpPr>
          <p:spPr bwMode="auto">
            <a:xfrm>
              <a:off x="3158" y="2024"/>
              <a:ext cx="2432" cy="1904"/>
            </a:xfrm>
            <a:prstGeom prst="octagon">
              <a:avLst>
                <a:gd name="adj" fmla="val 29282"/>
              </a:avLst>
            </a:prstGeom>
            <a:blipFill dpi="0" rotWithShape="0">
              <a:blip r:embed="rId5"/>
              <a:srcRect/>
              <a:tile tx="0" ty="0" sx="100000" sy="100000" flip="none" algn="tl"/>
            </a:blip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156" name="Rectangle 13"/>
            <p:cNvSpPr>
              <a:spLocks noChangeArrowheads="1"/>
            </p:cNvSpPr>
            <p:nvPr/>
          </p:nvSpPr>
          <p:spPr bwMode="auto">
            <a:xfrm>
              <a:off x="3175" y="2232"/>
              <a:ext cx="2398" cy="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tx2"/>
                  </a:solidFill>
                </a:rPr>
                <a:t>Use time and </a:t>
              </a:r>
              <a:br>
                <a:rPr lang="en-US" altLang="en-US" sz="2400" b="1">
                  <a:solidFill>
                    <a:schemeClr val="tx2"/>
                  </a:solidFill>
                </a:rPr>
              </a:br>
              <a:r>
                <a:rPr lang="en-US" altLang="en-US" sz="2400" b="1">
                  <a:solidFill>
                    <a:schemeClr val="tx2"/>
                  </a:solidFill>
                </a:rPr>
                <a:t>motion studies for</a:t>
              </a:r>
              <a:br>
                <a:rPr lang="en-US" altLang="en-US" sz="2400" b="1">
                  <a:solidFill>
                    <a:schemeClr val="tx2"/>
                  </a:solidFill>
                </a:rPr>
              </a:br>
              <a:r>
                <a:rPr lang="en-US" altLang="en-US" sz="2400" b="1">
                  <a:solidFill>
                    <a:schemeClr val="tx2"/>
                  </a:solidFill>
                </a:rPr>
                <a:t>each labor operation.</a:t>
              </a:r>
            </a:p>
          </p:txBody>
        </p:sp>
        <p:sp>
          <p:nvSpPr>
            <p:cNvPr id="6157" name="Line 14"/>
            <p:cNvSpPr>
              <a:spLocks noChangeShapeType="1"/>
            </p:cNvSpPr>
            <p:nvPr/>
          </p:nvSpPr>
          <p:spPr bwMode="auto">
            <a:xfrm>
              <a:off x="4374" y="1561"/>
              <a:ext cx="0" cy="4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158" name="Object 3"/>
            <p:cNvGraphicFramePr>
              <a:graphicFrameLocks noChangeAspect="1"/>
            </p:cNvGraphicFramePr>
            <p:nvPr/>
          </p:nvGraphicFramePr>
          <p:xfrm>
            <a:off x="4137" y="2935"/>
            <a:ext cx="519" cy="10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1" name="Clip" r:id="rId6" imgW="4700257" imgH="9071572" progId="MS_ClipArt_Gallery.5">
                    <p:embed/>
                  </p:oleObj>
                </mc:Choice>
                <mc:Fallback>
                  <p:oleObj name="Clip" r:id="rId6" imgW="4700257" imgH="9071572" progId="MS_ClipArt_Gallery.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37" y="2935"/>
                          <a:ext cx="519" cy="10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AutoShape 12"/>
            <p:cNvSpPr>
              <a:spLocks noChangeArrowheads="1"/>
            </p:cNvSpPr>
            <p:nvPr/>
          </p:nvSpPr>
          <p:spPr bwMode="auto">
            <a:xfrm>
              <a:off x="3566" y="992"/>
              <a:ext cx="1613" cy="634"/>
            </a:xfrm>
            <a:prstGeom prst="roundRect">
              <a:avLst>
                <a:gd name="adj" fmla="val 12495"/>
              </a:avLst>
            </a:prstGeom>
            <a:solidFill>
              <a:srgbClr val="0070C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  <a:t>Standard Hours</a:t>
              </a:r>
              <a:b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  <a:t>per Unit</a:t>
              </a:r>
            </a:p>
          </p:txBody>
        </p:sp>
      </p:grp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381000" y="1574800"/>
            <a:ext cx="3860800" cy="4660900"/>
            <a:chOff x="352" y="992"/>
            <a:chExt cx="2432" cy="2936"/>
          </a:xfrm>
        </p:grpSpPr>
        <p:sp>
          <p:nvSpPr>
            <p:cNvPr id="6150" name="AutoShape 5" descr="White marble"/>
            <p:cNvSpPr>
              <a:spLocks noChangeArrowheads="1"/>
            </p:cNvSpPr>
            <p:nvPr/>
          </p:nvSpPr>
          <p:spPr bwMode="auto">
            <a:xfrm>
              <a:off x="352" y="2024"/>
              <a:ext cx="2432" cy="1904"/>
            </a:xfrm>
            <a:prstGeom prst="octagon">
              <a:avLst>
                <a:gd name="adj" fmla="val 29282"/>
              </a:avLst>
            </a:prstGeom>
            <a:blipFill dpi="0" rotWithShape="0">
              <a:blip r:embed="rId8"/>
              <a:srcRect/>
              <a:tile tx="0" ty="0" sx="100000" sy="100000" flip="none" algn="tl"/>
            </a:blip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151" name="Rectangle 6"/>
            <p:cNvSpPr>
              <a:spLocks noChangeArrowheads="1"/>
            </p:cNvSpPr>
            <p:nvPr/>
          </p:nvSpPr>
          <p:spPr bwMode="auto">
            <a:xfrm>
              <a:off x="379" y="2208"/>
              <a:ext cx="2396" cy="7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Often a single</a:t>
              </a:r>
              <a:br>
                <a:rPr lang="en-US" altLang="en-US" sz="2400" b="1"/>
              </a:br>
              <a:r>
                <a:rPr lang="en-US" altLang="en-US" sz="2400" b="1"/>
                <a:t>rate is used that reflects</a:t>
              </a:r>
              <a:br>
                <a:rPr lang="en-US" altLang="en-US" sz="2400" b="1"/>
              </a:br>
              <a:r>
                <a:rPr lang="en-US" altLang="en-US" sz="2400" b="1"/>
                <a:t>the mix of wages earned.</a:t>
              </a:r>
            </a:p>
          </p:txBody>
        </p:sp>
        <p:sp>
          <p:nvSpPr>
            <p:cNvPr id="6152" name="Line 7"/>
            <p:cNvSpPr>
              <a:spLocks noChangeShapeType="1"/>
            </p:cNvSpPr>
            <p:nvPr/>
          </p:nvSpPr>
          <p:spPr bwMode="auto">
            <a:xfrm>
              <a:off x="1568" y="1554"/>
              <a:ext cx="0" cy="4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6153" name="Object 4"/>
            <p:cNvGraphicFramePr>
              <a:graphicFrameLocks noChangeAspect="1"/>
            </p:cNvGraphicFramePr>
            <p:nvPr/>
          </p:nvGraphicFramePr>
          <p:xfrm>
            <a:off x="864" y="2938"/>
            <a:ext cx="1383" cy="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62" name="Clip" r:id="rId9" imgW="19461480" imgH="13371576" progId="MS_ClipArt_Gallery.5">
                    <p:embed/>
                  </p:oleObj>
                </mc:Choice>
                <mc:Fallback>
                  <p:oleObj name="Clip" r:id="rId9" imgW="19461480" imgH="13371576" progId="MS_ClipArt_Gallery.5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938"/>
                          <a:ext cx="1383" cy="9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8" name="AutoShape 4"/>
            <p:cNvSpPr>
              <a:spLocks noChangeArrowheads="1"/>
            </p:cNvSpPr>
            <p:nvPr/>
          </p:nvSpPr>
          <p:spPr bwMode="auto">
            <a:xfrm>
              <a:off x="761" y="992"/>
              <a:ext cx="1613" cy="634"/>
            </a:xfrm>
            <a:prstGeom prst="roundRect">
              <a:avLst>
                <a:gd name="adj" fmla="val 12495"/>
              </a:avLst>
            </a:prstGeom>
            <a:solidFill>
              <a:schemeClr val="bg1">
                <a:lumMod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  <a:t>Standard Rate</a:t>
              </a:r>
              <a:b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  <a:t>per Hour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Group 3"/>
          <p:cNvGrpSpPr>
            <a:grpSpLocks/>
          </p:cNvGrpSpPr>
          <p:nvPr/>
        </p:nvGrpSpPr>
        <p:grpSpPr bwMode="auto">
          <a:xfrm>
            <a:off x="587375" y="1981200"/>
            <a:ext cx="4060825" cy="3006725"/>
            <a:chOff x="178" y="1248"/>
            <a:chExt cx="2558" cy="1894"/>
          </a:xfrm>
        </p:grpSpPr>
        <p:sp>
          <p:nvSpPr>
            <p:cNvPr id="43017" name="Freeform 4"/>
            <p:cNvSpPr>
              <a:spLocks/>
            </p:cNvSpPr>
            <p:nvPr/>
          </p:nvSpPr>
          <p:spPr bwMode="auto">
            <a:xfrm>
              <a:off x="178" y="1248"/>
              <a:ext cx="2558" cy="1894"/>
            </a:xfrm>
            <a:custGeom>
              <a:avLst/>
              <a:gdLst>
                <a:gd name="T0" fmla="*/ 417 w 2751"/>
                <a:gd name="T1" fmla="*/ 0 h 1894"/>
                <a:gd name="T2" fmla="*/ 421 w 2751"/>
                <a:gd name="T3" fmla="*/ 8 h 1894"/>
                <a:gd name="T4" fmla="*/ 427 w 2751"/>
                <a:gd name="T5" fmla="*/ 23 h 1894"/>
                <a:gd name="T6" fmla="*/ 431 w 2751"/>
                <a:gd name="T7" fmla="*/ 42 h 1894"/>
                <a:gd name="T8" fmla="*/ 436 w 2751"/>
                <a:gd name="T9" fmla="*/ 66 h 1894"/>
                <a:gd name="T10" fmla="*/ 441 w 2751"/>
                <a:gd name="T11" fmla="*/ 93 h 1894"/>
                <a:gd name="T12" fmla="*/ 442 w 2751"/>
                <a:gd name="T13" fmla="*/ 125 h 1894"/>
                <a:gd name="T14" fmla="*/ 444 w 2751"/>
                <a:gd name="T15" fmla="*/ 159 h 1894"/>
                <a:gd name="T16" fmla="*/ 446 w 2751"/>
                <a:gd name="T17" fmla="*/ 194 h 1894"/>
                <a:gd name="T18" fmla="*/ 446 w 2751"/>
                <a:gd name="T19" fmla="*/ 1314 h 1894"/>
                <a:gd name="T20" fmla="*/ 444 w 2751"/>
                <a:gd name="T21" fmla="*/ 1361 h 1894"/>
                <a:gd name="T22" fmla="*/ 442 w 2751"/>
                <a:gd name="T23" fmla="*/ 1422 h 1894"/>
                <a:gd name="T24" fmla="*/ 439 w 2751"/>
                <a:gd name="T25" fmla="*/ 1481 h 1894"/>
                <a:gd name="T26" fmla="*/ 433 w 2751"/>
                <a:gd name="T27" fmla="*/ 1536 h 1894"/>
                <a:gd name="T28" fmla="*/ 431 w 2751"/>
                <a:gd name="T29" fmla="*/ 1591 h 1894"/>
                <a:gd name="T30" fmla="*/ 425 w 2751"/>
                <a:gd name="T31" fmla="*/ 1642 h 1894"/>
                <a:gd name="T32" fmla="*/ 418 w 2751"/>
                <a:gd name="T33" fmla="*/ 1688 h 1894"/>
                <a:gd name="T34" fmla="*/ 410 w 2751"/>
                <a:gd name="T35" fmla="*/ 1735 h 1894"/>
                <a:gd name="T36" fmla="*/ 403 w 2751"/>
                <a:gd name="T37" fmla="*/ 1771 h 1894"/>
                <a:gd name="T38" fmla="*/ 395 w 2751"/>
                <a:gd name="T39" fmla="*/ 1804 h 1894"/>
                <a:gd name="T40" fmla="*/ 388 w 2751"/>
                <a:gd name="T41" fmla="*/ 1836 h 1894"/>
                <a:gd name="T42" fmla="*/ 378 w 2751"/>
                <a:gd name="T43" fmla="*/ 1859 h 1894"/>
                <a:gd name="T44" fmla="*/ 368 w 2751"/>
                <a:gd name="T45" fmla="*/ 1879 h 1894"/>
                <a:gd name="T46" fmla="*/ 360 w 2751"/>
                <a:gd name="T47" fmla="*/ 1893 h 1894"/>
                <a:gd name="T48" fmla="*/ 364 w 2751"/>
                <a:gd name="T49" fmla="*/ 1885 h 1894"/>
                <a:gd name="T50" fmla="*/ 368 w 2751"/>
                <a:gd name="T51" fmla="*/ 1872 h 1894"/>
                <a:gd name="T52" fmla="*/ 373 w 2751"/>
                <a:gd name="T53" fmla="*/ 1853 h 1894"/>
                <a:gd name="T54" fmla="*/ 378 w 2751"/>
                <a:gd name="T55" fmla="*/ 1832 h 1894"/>
                <a:gd name="T56" fmla="*/ 381 w 2751"/>
                <a:gd name="T57" fmla="*/ 1804 h 1894"/>
                <a:gd name="T58" fmla="*/ 382 w 2751"/>
                <a:gd name="T59" fmla="*/ 1777 h 1894"/>
                <a:gd name="T60" fmla="*/ 384 w 2751"/>
                <a:gd name="T61" fmla="*/ 1745 h 1894"/>
                <a:gd name="T62" fmla="*/ 384 w 2751"/>
                <a:gd name="T63" fmla="*/ 1711 h 1894"/>
                <a:gd name="T64" fmla="*/ 384 w 2751"/>
                <a:gd name="T65" fmla="*/ 1677 h 1894"/>
                <a:gd name="T66" fmla="*/ 384 w 2751"/>
                <a:gd name="T67" fmla="*/ 1644 h 1894"/>
                <a:gd name="T68" fmla="*/ 382 w 2751"/>
                <a:gd name="T69" fmla="*/ 1617 h 1894"/>
                <a:gd name="T70" fmla="*/ 380 w 2751"/>
                <a:gd name="T71" fmla="*/ 1585 h 1894"/>
                <a:gd name="T72" fmla="*/ 375 w 2751"/>
                <a:gd name="T73" fmla="*/ 1559 h 1894"/>
                <a:gd name="T74" fmla="*/ 373 w 2751"/>
                <a:gd name="T75" fmla="*/ 1540 h 1894"/>
                <a:gd name="T76" fmla="*/ 367 w 2751"/>
                <a:gd name="T77" fmla="*/ 1523 h 1894"/>
                <a:gd name="T78" fmla="*/ 363 w 2751"/>
                <a:gd name="T79" fmla="*/ 1513 h 1894"/>
                <a:gd name="T80" fmla="*/ 360 w 2751"/>
                <a:gd name="T81" fmla="*/ 1506 h 1894"/>
                <a:gd name="T82" fmla="*/ 29 w 2751"/>
                <a:gd name="T83" fmla="*/ 1506 h 1894"/>
                <a:gd name="T84" fmla="*/ 25 w 2751"/>
                <a:gd name="T85" fmla="*/ 1500 h 1894"/>
                <a:gd name="T86" fmla="*/ 19 w 2751"/>
                <a:gd name="T87" fmla="*/ 1485 h 1894"/>
                <a:gd name="T88" fmla="*/ 15 w 2751"/>
                <a:gd name="T89" fmla="*/ 1466 h 1894"/>
                <a:gd name="T90" fmla="*/ 10 w 2751"/>
                <a:gd name="T91" fmla="*/ 1441 h 1894"/>
                <a:gd name="T92" fmla="*/ 7 w 2751"/>
                <a:gd name="T93" fmla="*/ 1413 h 1894"/>
                <a:gd name="T94" fmla="*/ 7 w 2751"/>
                <a:gd name="T95" fmla="*/ 1384 h 1894"/>
                <a:gd name="T96" fmla="*/ 7 w 2751"/>
                <a:gd name="T97" fmla="*/ 1350 h 1894"/>
                <a:gd name="T98" fmla="*/ 0 w 2751"/>
                <a:gd name="T99" fmla="*/ 1314 h 1894"/>
                <a:gd name="T100" fmla="*/ 0 w 2751"/>
                <a:gd name="T101" fmla="*/ 194 h 1894"/>
                <a:gd name="T102" fmla="*/ 7 w 2751"/>
                <a:gd name="T103" fmla="*/ 159 h 1894"/>
                <a:gd name="T104" fmla="*/ 7 w 2751"/>
                <a:gd name="T105" fmla="*/ 125 h 1894"/>
                <a:gd name="T106" fmla="*/ 7 w 2751"/>
                <a:gd name="T107" fmla="*/ 95 h 1894"/>
                <a:gd name="T108" fmla="*/ 10 w 2751"/>
                <a:gd name="T109" fmla="*/ 66 h 1894"/>
                <a:gd name="T110" fmla="*/ 15 w 2751"/>
                <a:gd name="T111" fmla="*/ 42 h 1894"/>
                <a:gd name="T112" fmla="*/ 19 w 2751"/>
                <a:gd name="T113" fmla="*/ 23 h 1894"/>
                <a:gd name="T114" fmla="*/ 25 w 2751"/>
                <a:gd name="T115" fmla="*/ 8 h 1894"/>
                <a:gd name="T116" fmla="*/ 29 w 2751"/>
                <a:gd name="T117" fmla="*/ 0 h 1894"/>
                <a:gd name="T118" fmla="*/ 417 w 2751"/>
                <a:gd name="T119" fmla="*/ 0 h 189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751"/>
                <a:gd name="T181" fmla="*/ 0 h 1894"/>
                <a:gd name="T182" fmla="*/ 2751 w 2751"/>
                <a:gd name="T183" fmla="*/ 1894 h 189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751" h="1894">
                  <a:moveTo>
                    <a:pt x="2567" y="0"/>
                  </a:moveTo>
                  <a:lnTo>
                    <a:pt x="2597" y="8"/>
                  </a:lnTo>
                  <a:lnTo>
                    <a:pt x="2632" y="23"/>
                  </a:lnTo>
                  <a:lnTo>
                    <a:pt x="2663" y="42"/>
                  </a:lnTo>
                  <a:lnTo>
                    <a:pt x="2687" y="66"/>
                  </a:lnTo>
                  <a:lnTo>
                    <a:pt x="2709" y="93"/>
                  </a:lnTo>
                  <a:lnTo>
                    <a:pt x="2728" y="125"/>
                  </a:lnTo>
                  <a:lnTo>
                    <a:pt x="2742" y="159"/>
                  </a:lnTo>
                  <a:lnTo>
                    <a:pt x="2750" y="194"/>
                  </a:lnTo>
                  <a:lnTo>
                    <a:pt x="2750" y="1314"/>
                  </a:lnTo>
                  <a:lnTo>
                    <a:pt x="2740" y="1361"/>
                  </a:lnTo>
                  <a:lnTo>
                    <a:pt x="2726" y="1422"/>
                  </a:lnTo>
                  <a:lnTo>
                    <a:pt x="2705" y="1481"/>
                  </a:lnTo>
                  <a:lnTo>
                    <a:pt x="2679" y="1536"/>
                  </a:lnTo>
                  <a:lnTo>
                    <a:pt x="2650" y="1591"/>
                  </a:lnTo>
                  <a:lnTo>
                    <a:pt x="2616" y="1642"/>
                  </a:lnTo>
                  <a:lnTo>
                    <a:pt x="2575" y="1688"/>
                  </a:lnTo>
                  <a:lnTo>
                    <a:pt x="2532" y="1735"/>
                  </a:lnTo>
                  <a:lnTo>
                    <a:pt x="2485" y="1771"/>
                  </a:lnTo>
                  <a:lnTo>
                    <a:pt x="2436" y="1804"/>
                  </a:lnTo>
                  <a:lnTo>
                    <a:pt x="2384" y="1836"/>
                  </a:lnTo>
                  <a:lnTo>
                    <a:pt x="2326" y="1859"/>
                  </a:lnTo>
                  <a:lnTo>
                    <a:pt x="2271" y="1879"/>
                  </a:lnTo>
                  <a:lnTo>
                    <a:pt x="2212" y="1893"/>
                  </a:lnTo>
                  <a:lnTo>
                    <a:pt x="2243" y="1885"/>
                  </a:lnTo>
                  <a:lnTo>
                    <a:pt x="2274" y="1872"/>
                  </a:lnTo>
                  <a:lnTo>
                    <a:pt x="2302" y="1853"/>
                  </a:lnTo>
                  <a:lnTo>
                    <a:pt x="2325" y="1832"/>
                  </a:lnTo>
                  <a:lnTo>
                    <a:pt x="2343" y="1804"/>
                  </a:lnTo>
                  <a:lnTo>
                    <a:pt x="2361" y="1777"/>
                  </a:lnTo>
                  <a:lnTo>
                    <a:pt x="2371" y="1745"/>
                  </a:lnTo>
                  <a:lnTo>
                    <a:pt x="2373" y="1711"/>
                  </a:lnTo>
                  <a:lnTo>
                    <a:pt x="2373" y="1677"/>
                  </a:lnTo>
                  <a:lnTo>
                    <a:pt x="2369" y="1644"/>
                  </a:lnTo>
                  <a:lnTo>
                    <a:pt x="2357" y="1617"/>
                  </a:lnTo>
                  <a:lnTo>
                    <a:pt x="2341" y="1585"/>
                  </a:lnTo>
                  <a:lnTo>
                    <a:pt x="2318" y="1559"/>
                  </a:lnTo>
                  <a:lnTo>
                    <a:pt x="2294" y="1540"/>
                  </a:lnTo>
                  <a:lnTo>
                    <a:pt x="2267" y="1523"/>
                  </a:lnTo>
                  <a:lnTo>
                    <a:pt x="2237" y="1513"/>
                  </a:lnTo>
                  <a:lnTo>
                    <a:pt x="2212" y="1506"/>
                  </a:lnTo>
                  <a:lnTo>
                    <a:pt x="181" y="1506"/>
                  </a:lnTo>
                  <a:lnTo>
                    <a:pt x="149" y="1500"/>
                  </a:lnTo>
                  <a:lnTo>
                    <a:pt x="118" y="1485"/>
                  </a:lnTo>
                  <a:lnTo>
                    <a:pt x="87" y="1466"/>
                  </a:lnTo>
                  <a:lnTo>
                    <a:pt x="61" y="1441"/>
                  </a:lnTo>
                  <a:lnTo>
                    <a:pt x="41" y="1413"/>
                  </a:lnTo>
                  <a:lnTo>
                    <a:pt x="20" y="1384"/>
                  </a:lnTo>
                  <a:lnTo>
                    <a:pt x="8" y="1350"/>
                  </a:lnTo>
                  <a:lnTo>
                    <a:pt x="0" y="1314"/>
                  </a:lnTo>
                  <a:lnTo>
                    <a:pt x="0" y="194"/>
                  </a:lnTo>
                  <a:lnTo>
                    <a:pt x="8" y="159"/>
                  </a:lnTo>
                  <a:lnTo>
                    <a:pt x="20" y="125"/>
                  </a:lnTo>
                  <a:lnTo>
                    <a:pt x="39" y="95"/>
                  </a:lnTo>
                  <a:lnTo>
                    <a:pt x="59" y="66"/>
                  </a:lnTo>
                  <a:lnTo>
                    <a:pt x="87" y="42"/>
                  </a:lnTo>
                  <a:lnTo>
                    <a:pt x="116" y="23"/>
                  </a:lnTo>
                  <a:lnTo>
                    <a:pt x="149" y="8"/>
                  </a:lnTo>
                  <a:lnTo>
                    <a:pt x="181" y="0"/>
                  </a:lnTo>
                  <a:lnTo>
                    <a:pt x="2567" y="0"/>
                  </a:lnTo>
                </a:path>
              </a:pathLst>
            </a:custGeom>
            <a:solidFill>
              <a:srgbClr val="CCECFF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8" name="Rectangle 5"/>
            <p:cNvSpPr>
              <a:spLocks noChangeArrowheads="1"/>
            </p:cNvSpPr>
            <p:nvPr/>
          </p:nvSpPr>
          <p:spPr bwMode="auto">
            <a:xfrm>
              <a:off x="360" y="1347"/>
              <a:ext cx="2163" cy="13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40000"/>
                </a:spcBef>
                <a:buClrTx/>
                <a:buFontTx/>
                <a:buNone/>
              </a:pPr>
              <a:r>
                <a:rPr lang="en-US" altLang="en-US" sz="2400"/>
                <a:t>I am not responsible for</a:t>
              </a:r>
              <a:br>
                <a:rPr lang="en-US" altLang="en-US" sz="2400"/>
              </a:br>
              <a:r>
                <a:rPr lang="en-US" altLang="en-US" sz="2400"/>
                <a:t> the unfavorable labor</a:t>
              </a:r>
              <a:br>
                <a:rPr lang="en-US" altLang="en-US" sz="2400"/>
              </a:br>
              <a:r>
                <a:rPr lang="en-US" altLang="en-US" sz="2400"/>
                <a:t>efficiency variance!</a:t>
              </a:r>
            </a:p>
            <a:p>
              <a:pPr algn="ctr" eaLnBrk="1" hangingPunct="1">
                <a:lnSpc>
                  <a:spcPct val="90000"/>
                </a:lnSpc>
                <a:spcBef>
                  <a:spcPct val="40000"/>
                </a:spcBef>
                <a:buClrTx/>
                <a:buFontTx/>
                <a:buNone/>
              </a:pPr>
              <a:r>
                <a:rPr lang="en-US" altLang="en-US" sz="2400"/>
                <a:t> You purchased cheap</a:t>
              </a:r>
              <a:br>
                <a:rPr lang="en-US" altLang="en-US" sz="2400"/>
              </a:br>
              <a:r>
                <a:rPr lang="en-US" altLang="en-US" sz="2400"/>
                <a:t>material, so it took more</a:t>
              </a:r>
              <a:br>
                <a:rPr lang="en-US" altLang="en-US" sz="2400"/>
              </a:br>
              <a:r>
                <a:rPr lang="en-US" altLang="en-US" sz="2400"/>
                <a:t>time to process it. 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334000" y="1295400"/>
            <a:ext cx="3430588" cy="3363913"/>
            <a:chOff x="3360" y="816"/>
            <a:chExt cx="2161" cy="2119"/>
          </a:xfrm>
        </p:grpSpPr>
        <p:sp>
          <p:nvSpPr>
            <p:cNvPr id="43015" name="Freeform 7"/>
            <p:cNvSpPr>
              <a:spLocks/>
            </p:cNvSpPr>
            <p:nvPr/>
          </p:nvSpPr>
          <p:spPr bwMode="auto">
            <a:xfrm>
              <a:off x="3360" y="816"/>
              <a:ext cx="2161" cy="2119"/>
            </a:xfrm>
            <a:custGeom>
              <a:avLst/>
              <a:gdLst>
                <a:gd name="T0" fmla="*/ 144 w 2161"/>
                <a:gd name="T1" fmla="*/ 0 h 1687"/>
                <a:gd name="T2" fmla="*/ 120 w 2161"/>
                <a:gd name="T3" fmla="*/ 2368 h 1687"/>
                <a:gd name="T4" fmla="*/ 93 w 2161"/>
                <a:gd name="T5" fmla="*/ 6073 h 1687"/>
                <a:gd name="T6" fmla="*/ 69 w 2161"/>
                <a:gd name="T7" fmla="*/ 11273 h 1687"/>
                <a:gd name="T8" fmla="*/ 50 w 2161"/>
                <a:gd name="T9" fmla="*/ 17511 h 1687"/>
                <a:gd name="T10" fmla="*/ 32 w 2161"/>
                <a:gd name="T11" fmla="*/ 24883 h 1687"/>
                <a:gd name="T12" fmla="*/ 17 w 2161"/>
                <a:gd name="T13" fmla="*/ 33170 h 1687"/>
                <a:gd name="T14" fmla="*/ 6 w 2161"/>
                <a:gd name="T15" fmla="*/ 42296 h 1687"/>
                <a:gd name="T16" fmla="*/ 0 w 2161"/>
                <a:gd name="T17" fmla="*/ 51759 h 1687"/>
                <a:gd name="T18" fmla="*/ 0 w 2161"/>
                <a:gd name="T19" fmla="*/ 349815 h 1687"/>
                <a:gd name="T20" fmla="*/ 8 w 2161"/>
                <a:gd name="T21" fmla="*/ 362178 h 1687"/>
                <a:gd name="T22" fmla="*/ 19 w 2161"/>
                <a:gd name="T23" fmla="*/ 378485 h 1687"/>
                <a:gd name="T24" fmla="*/ 35 w 2161"/>
                <a:gd name="T25" fmla="*/ 394101 h 1687"/>
                <a:gd name="T26" fmla="*/ 56 w 2161"/>
                <a:gd name="T27" fmla="*/ 408782 h 1687"/>
                <a:gd name="T28" fmla="*/ 78 w 2161"/>
                <a:gd name="T29" fmla="*/ 423490 h 1687"/>
                <a:gd name="T30" fmla="*/ 105 w 2161"/>
                <a:gd name="T31" fmla="*/ 436877 h 1687"/>
                <a:gd name="T32" fmla="*/ 138 w 2161"/>
                <a:gd name="T33" fmla="*/ 449483 h 1687"/>
                <a:gd name="T34" fmla="*/ 171 w 2161"/>
                <a:gd name="T35" fmla="*/ 461731 h 1687"/>
                <a:gd name="T36" fmla="*/ 208 w 2161"/>
                <a:gd name="T37" fmla="*/ 471175 h 1687"/>
                <a:gd name="T38" fmla="*/ 246 w 2161"/>
                <a:gd name="T39" fmla="*/ 480356 h 1687"/>
                <a:gd name="T40" fmla="*/ 288 w 2161"/>
                <a:gd name="T41" fmla="*/ 488881 h 1687"/>
                <a:gd name="T42" fmla="*/ 333 w 2161"/>
                <a:gd name="T43" fmla="*/ 494879 h 1687"/>
                <a:gd name="T44" fmla="*/ 376 w 2161"/>
                <a:gd name="T45" fmla="*/ 499814 h 1687"/>
                <a:gd name="T46" fmla="*/ 422 w 2161"/>
                <a:gd name="T47" fmla="*/ 503831 h 1687"/>
                <a:gd name="T48" fmla="*/ 398 w 2161"/>
                <a:gd name="T49" fmla="*/ 501534 h 1687"/>
                <a:gd name="T50" fmla="*/ 374 w 2161"/>
                <a:gd name="T51" fmla="*/ 497944 h 1687"/>
                <a:gd name="T52" fmla="*/ 352 w 2161"/>
                <a:gd name="T53" fmla="*/ 493226 h 1687"/>
                <a:gd name="T54" fmla="*/ 334 w 2161"/>
                <a:gd name="T55" fmla="*/ 487513 h 1687"/>
                <a:gd name="T56" fmla="*/ 320 w 2161"/>
                <a:gd name="T57" fmla="*/ 480356 h 1687"/>
                <a:gd name="T58" fmla="*/ 306 w 2161"/>
                <a:gd name="T59" fmla="*/ 472887 h 1687"/>
                <a:gd name="T60" fmla="*/ 298 w 2161"/>
                <a:gd name="T61" fmla="*/ 464600 h 1687"/>
                <a:gd name="T62" fmla="*/ 296 w 2161"/>
                <a:gd name="T63" fmla="*/ 455296 h 1687"/>
                <a:gd name="T64" fmla="*/ 296 w 2161"/>
                <a:gd name="T65" fmla="*/ 446628 h 1687"/>
                <a:gd name="T66" fmla="*/ 299 w 2161"/>
                <a:gd name="T67" fmla="*/ 437690 h 1687"/>
                <a:gd name="T68" fmla="*/ 309 w 2161"/>
                <a:gd name="T69" fmla="*/ 430313 h 1687"/>
                <a:gd name="T70" fmla="*/ 321 w 2161"/>
                <a:gd name="T71" fmla="*/ 421609 h 1687"/>
                <a:gd name="T72" fmla="*/ 339 w 2161"/>
                <a:gd name="T73" fmla="*/ 415115 h 1687"/>
                <a:gd name="T74" fmla="*/ 358 w 2161"/>
                <a:gd name="T75" fmla="*/ 409757 h 1687"/>
                <a:gd name="T76" fmla="*/ 379 w 2161"/>
                <a:gd name="T77" fmla="*/ 405280 h 1687"/>
                <a:gd name="T78" fmla="*/ 403 w 2161"/>
                <a:gd name="T79" fmla="*/ 402831 h 1687"/>
                <a:gd name="T80" fmla="*/ 422 w 2161"/>
                <a:gd name="T81" fmla="*/ 401115 h 1687"/>
                <a:gd name="T82" fmla="*/ 2018 w 2161"/>
                <a:gd name="T83" fmla="*/ 401115 h 1687"/>
                <a:gd name="T84" fmla="*/ 2043 w 2161"/>
                <a:gd name="T85" fmla="*/ 399286 h 1687"/>
                <a:gd name="T86" fmla="*/ 2067 w 2161"/>
                <a:gd name="T87" fmla="*/ 395527 h 1687"/>
                <a:gd name="T88" fmla="*/ 2091 w 2161"/>
                <a:gd name="T89" fmla="*/ 390363 h 1687"/>
                <a:gd name="T90" fmla="*/ 2112 w 2161"/>
                <a:gd name="T91" fmla="*/ 383549 h 1687"/>
                <a:gd name="T92" fmla="*/ 2128 w 2161"/>
                <a:gd name="T93" fmla="*/ 376219 h 1687"/>
                <a:gd name="T94" fmla="*/ 2144 w 2161"/>
                <a:gd name="T95" fmla="*/ 368510 h 1687"/>
                <a:gd name="T96" fmla="*/ 2154 w 2161"/>
                <a:gd name="T97" fmla="*/ 359284 h 1687"/>
                <a:gd name="T98" fmla="*/ 2160 w 2161"/>
                <a:gd name="T99" fmla="*/ 349815 h 1687"/>
                <a:gd name="T100" fmla="*/ 2160 w 2161"/>
                <a:gd name="T101" fmla="*/ 51759 h 1687"/>
                <a:gd name="T102" fmla="*/ 2154 w 2161"/>
                <a:gd name="T103" fmla="*/ 42296 h 1687"/>
                <a:gd name="T104" fmla="*/ 2144 w 2161"/>
                <a:gd name="T105" fmla="*/ 33170 h 1687"/>
                <a:gd name="T106" fmla="*/ 2130 w 2161"/>
                <a:gd name="T107" fmla="*/ 25309 h 1687"/>
                <a:gd name="T108" fmla="*/ 2114 w 2161"/>
                <a:gd name="T109" fmla="*/ 17511 h 1687"/>
                <a:gd name="T110" fmla="*/ 2091 w 2161"/>
                <a:gd name="T111" fmla="*/ 11273 h 1687"/>
                <a:gd name="T112" fmla="*/ 2069 w 2161"/>
                <a:gd name="T113" fmla="*/ 6073 h 1687"/>
                <a:gd name="T114" fmla="*/ 2043 w 2161"/>
                <a:gd name="T115" fmla="*/ 2368 h 1687"/>
                <a:gd name="T116" fmla="*/ 2018 w 2161"/>
                <a:gd name="T117" fmla="*/ 0 h 1687"/>
                <a:gd name="T118" fmla="*/ 144 w 2161"/>
                <a:gd name="T119" fmla="*/ 0 h 168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161"/>
                <a:gd name="T181" fmla="*/ 0 h 1687"/>
                <a:gd name="T182" fmla="*/ 2161 w 2161"/>
                <a:gd name="T183" fmla="*/ 1687 h 168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161" h="1687">
                  <a:moveTo>
                    <a:pt x="144" y="0"/>
                  </a:moveTo>
                  <a:lnTo>
                    <a:pt x="120" y="8"/>
                  </a:lnTo>
                  <a:lnTo>
                    <a:pt x="93" y="21"/>
                  </a:lnTo>
                  <a:lnTo>
                    <a:pt x="69" y="38"/>
                  </a:lnTo>
                  <a:lnTo>
                    <a:pt x="50" y="58"/>
                  </a:lnTo>
                  <a:lnTo>
                    <a:pt x="32" y="83"/>
                  </a:lnTo>
                  <a:lnTo>
                    <a:pt x="17" y="111"/>
                  </a:lnTo>
                  <a:lnTo>
                    <a:pt x="6" y="142"/>
                  </a:lnTo>
                  <a:lnTo>
                    <a:pt x="0" y="173"/>
                  </a:lnTo>
                  <a:lnTo>
                    <a:pt x="0" y="1171"/>
                  </a:lnTo>
                  <a:lnTo>
                    <a:pt x="8" y="1212"/>
                  </a:lnTo>
                  <a:lnTo>
                    <a:pt x="19" y="1267"/>
                  </a:lnTo>
                  <a:lnTo>
                    <a:pt x="35" y="1319"/>
                  </a:lnTo>
                  <a:lnTo>
                    <a:pt x="56" y="1368"/>
                  </a:lnTo>
                  <a:lnTo>
                    <a:pt x="78" y="1417"/>
                  </a:lnTo>
                  <a:lnTo>
                    <a:pt x="105" y="1462"/>
                  </a:lnTo>
                  <a:lnTo>
                    <a:pt x="138" y="1504"/>
                  </a:lnTo>
                  <a:lnTo>
                    <a:pt x="171" y="1545"/>
                  </a:lnTo>
                  <a:lnTo>
                    <a:pt x="208" y="1577"/>
                  </a:lnTo>
                  <a:lnTo>
                    <a:pt x="246" y="1607"/>
                  </a:lnTo>
                  <a:lnTo>
                    <a:pt x="288" y="1636"/>
                  </a:lnTo>
                  <a:lnTo>
                    <a:pt x="333" y="1656"/>
                  </a:lnTo>
                  <a:lnTo>
                    <a:pt x="376" y="1673"/>
                  </a:lnTo>
                  <a:lnTo>
                    <a:pt x="422" y="1686"/>
                  </a:lnTo>
                  <a:lnTo>
                    <a:pt x="398" y="1678"/>
                  </a:lnTo>
                  <a:lnTo>
                    <a:pt x="374" y="1667"/>
                  </a:lnTo>
                  <a:lnTo>
                    <a:pt x="352" y="1650"/>
                  </a:lnTo>
                  <a:lnTo>
                    <a:pt x="334" y="1631"/>
                  </a:lnTo>
                  <a:lnTo>
                    <a:pt x="320" y="1607"/>
                  </a:lnTo>
                  <a:lnTo>
                    <a:pt x="306" y="1583"/>
                  </a:lnTo>
                  <a:lnTo>
                    <a:pt x="298" y="1555"/>
                  </a:lnTo>
                  <a:lnTo>
                    <a:pt x="296" y="1524"/>
                  </a:lnTo>
                  <a:lnTo>
                    <a:pt x="296" y="1494"/>
                  </a:lnTo>
                  <a:lnTo>
                    <a:pt x="299" y="1465"/>
                  </a:lnTo>
                  <a:lnTo>
                    <a:pt x="309" y="1440"/>
                  </a:lnTo>
                  <a:lnTo>
                    <a:pt x="321" y="1411"/>
                  </a:lnTo>
                  <a:lnTo>
                    <a:pt x="339" y="1389"/>
                  </a:lnTo>
                  <a:lnTo>
                    <a:pt x="358" y="1372"/>
                  </a:lnTo>
                  <a:lnTo>
                    <a:pt x="379" y="1357"/>
                  </a:lnTo>
                  <a:lnTo>
                    <a:pt x="403" y="1348"/>
                  </a:lnTo>
                  <a:lnTo>
                    <a:pt x="422" y="1342"/>
                  </a:lnTo>
                  <a:lnTo>
                    <a:pt x="2018" y="1342"/>
                  </a:lnTo>
                  <a:lnTo>
                    <a:pt x="2043" y="1336"/>
                  </a:lnTo>
                  <a:lnTo>
                    <a:pt x="2067" y="1323"/>
                  </a:lnTo>
                  <a:lnTo>
                    <a:pt x="2091" y="1306"/>
                  </a:lnTo>
                  <a:lnTo>
                    <a:pt x="2112" y="1283"/>
                  </a:lnTo>
                  <a:lnTo>
                    <a:pt x="2128" y="1259"/>
                  </a:lnTo>
                  <a:lnTo>
                    <a:pt x="2144" y="1233"/>
                  </a:lnTo>
                  <a:lnTo>
                    <a:pt x="2154" y="1202"/>
                  </a:lnTo>
                  <a:lnTo>
                    <a:pt x="2160" y="1171"/>
                  </a:lnTo>
                  <a:lnTo>
                    <a:pt x="2160" y="173"/>
                  </a:lnTo>
                  <a:lnTo>
                    <a:pt x="2154" y="142"/>
                  </a:lnTo>
                  <a:lnTo>
                    <a:pt x="2144" y="111"/>
                  </a:lnTo>
                  <a:lnTo>
                    <a:pt x="2130" y="85"/>
                  </a:lnTo>
                  <a:lnTo>
                    <a:pt x="2114" y="58"/>
                  </a:lnTo>
                  <a:lnTo>
                    <a:pt x="2091" y="38"/>
                  </a:lnTo>
                  <a:lnTo>
                    <a:pt x="2069" y="21"/>
                  </a:lnTo>
                  <a:lnTo>
                    <a:pt x="2043" y="8"/>
                  </a:lnTo>
                  <a:lnTo>
                    <a:pt x="2018" y="0"/>
                  </a:lnTo>
                  <a:lnTo>
                    <a:pt x="144" y="0"/>
                  </a:lnTo>
                </a:path>
              </a:pathLst>
            </a:custGeom>
            <a:solidFill>
              <a:srgbClr val="EAEAEA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016" name="Rectangle 8"/>
            <p:cNvSpPr>
              <a:spLocks noChangeArrowheads="1"/>
            </p:cNvSpPr>
            <p:nvPr/>
          </p:nvSpPr>
          <p:spPr bwMode="auto">
            <a:xfrm>
              <a:off x="3399" y="912"/>
              <a:ext cx="2120" cy="15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40000"/>
                </a:spcBef>
                <a:buClrTx/>
                <a:buFontTx/>
                <a:buNone/>
              </a:pPr>
              <a:r>
                <a:rPr lang="en-US" altLang="en-US" sz="2400"/>
                <a:t>I think it took more time to process the materials because the Maintenance Department has poorly maintained your equipment.</a:t>
              </a:r>
            </a:p>
          </p:txBody>
        </p:sp>
      </p:grpSp>
      <p:graphicFrame>
        <p:nvGraphicFramePr>
          <p:cNvPr id="43012" name="Object 2"/>
          <p:cNvGraphicFramePr>
            <a:graphicFrameLocks noChangeAspect="1"/>
          </p:cNvGraphicFramePr>
          <p:nvPr/>
        </p:nvGraphicFramePr>
        <p:xfrm>
          <a:off x="5251450" y="4114800"/>
          <a:ext cx="229235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9" name="Clip" r:id="rId4" imgW="16404336" imgH="17445228" progId="MS_ClipArt_Gallery.5">
                  <p:embed/>
                </p:oleObj>
              </mc:Choice>
              <mc:Fallback>
                <p:oleObj name="Clip" r:id="rId4" imgW="16404336" imgH="17445228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450" y="4114800"/>
                        <a:ext cx="2292350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3"/>
          <p:cNvGraphicFramePr>
            <a:graphicFrameLocks noChangeAspect="1"/>
          </p:cNvGraphicFramePr>
          <p:nvPr/>
        </p:nvGraphicFramePr>
        <p:xfrm>
          <a:off x="1371600" y="4495800"/>
          <a:ext cx="3124200" cy="208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Clip" r:id="rId6" imgW="3657600" imgH="2437790" progId="MS_ClipArt_Gallery.5">
                  <p:embed/>
                </p:oleObj>
              </mc:Choice>
              <mc:Fallback>
                <p:oleObj name="Clip" r:id="rId6" imgW="3657600" imgH="243779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95800"/>
                        <a:ext cx="3124200" cy="2081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cs typeface="Arial" panose="020B0604020202020204" pitchFamily="34" charset="0"/>
              </a:rPr>
              <a:t>Responsibility for Labor Variances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152400" y="2362200"/>
            <a:ext cx="86868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65000"/>
              </a:spcBef>
              <a:buClrTx/>
              <a:buFontTx/>
              <a:buNone/>
            </a:pPr>
            <a:r>
              <a:rPr lang="en-US" altLang="en-US" b="1">
                <a:solidFill>
                  <a:schemeClr val="bg2"/>
                </a:solidFill>
              </a:rPr>
              <a:t>  </a:t>
            </a:r>
            <a:r>
              <a:rPr lang="en-US" altLang="en-US"/>
              <a:t>Hanson Inc. has the following direct labor</a:t>
            </a:r>
            <a:br>
              <a:rPr lang="en-US" altLang="en-US"/>
            </a:br>
            <a:r>
              <a:rPr lang="en-US" altLang="en-US"/>
              <a:t>standard to manufacture one Zippy:</a:t>
            </a:r>
          </a:p>
          <a:p>
            <a:pPr algn="ctr" eaLnBrk="1" hangingPunct="1">
              <a:lnSpc>
                <a:spcPct val="90000"/>
              </a:lnSpc>
              <a:spcBef>
                <a:spcPct val="65000"/>
              </a:spcBef>
              <a:buClrTx/>
              <a:buFontTx/>
              <a:buNone/>
            </a:pPr>
            <a:r>
              <a:rPr lang="en-US" altLang="en-US" b="1">
                <a:solidFill>
                  <a:srgbClr val="00FF00"/>
                </a:solidFill>
              </a:rPr>
              <a:t> </a:t>
            </a:r>
            <a:r>
              <a:rPr lang="en-US" altLang="en-US" b="1">
                <a:solidFill>
                  <a:srgbClr val="FF0000"/>
                </a:solidFill>
              </a:rPr>
              <a:t>1.5 standard hours per Zippy at</a:t>
            </a:r>
            <a:br>
              <a:rPr lang="en-US" altLang="en-US" b="1">
                <a:solidFill>
                  <a:srgbClr val="FF0000"/>
                </a:solidFill>
              </a:rPr>
            </a:br>
            <a:r>
              <a:rPr lang="en-US" altLang="en-US" b="1">
                <a:solidFill>
                  <a:srgbClr val="FF0000"/>
                </a:solidFill>
              </a:rPr>
              <a:t>$12.00 per direct labor hour</a:t>
            </a:r>
          </a:p>
          <a:p>
            <a:pPr algn="ctr" eaLnBrk="1" hangingPunct="1">
              <a:lnSpc>
                <a:spcPct val="90000"/>
              </a:lnSpc>
              <a:spcBef>
                <a:spcPct val="65000"/>
              </a:spcBef>
              <a:buClrTx/>
              <a:buFontTx/>
              <a:buNone/>
            </a:pPr>
            <a:r>
              <a:rPr lang="en-US" altLang="en-US" b="1">
                <a:solidFill>
                  <a:srgbClr val="00FF00"/>
                </a:solidFill>
              </a:rPr>
              <a:t>   </a:t>
            </a:r>
            <a:r>
              <a:rPr lang="en-US" altLang="en-US"/>
              <a:t>Last week, 1,550 direct labor hours were</a:t>
            </a:r>
            <a:br>
              <a:rPr lang="en-US" altLang="en-US"/>
            </a:br>
            <a:r>
              <a:rPr lang="en-US" altLang="en-US"/>
              <a:t>worked at a total labor cost of $18,910</a:t>
            </a:r>
            <a:br>
              <a:rPr lang="en-US" altLang="en-US"/>
            </a:br>
            <a:r>
              <a:rPr lang="en-US" altLang="en-US"/>
              <a:t>to make 1,000 Zippies. </a:t>
            </a:r>
          </a:p>
        </p:txBody>
      </p:sp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44037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44039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44046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7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4040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44041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2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3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44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44045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4038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44036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ChangeArrowheads="1"/>
          </p:cNvSpPr>
          <p:nvPr/>
        </p:nvSpPr>
        <p:spPr bwMode="auto">
          <a:xfrm>
            <a:off x="914400" y="2209800"/>
            <a:ext cx="73152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   Hanson’s labor rate variance (LRV) for the week was: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a. $310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b. $310 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c. $300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d. $300 favorable.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45061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45063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45070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71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5064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45065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66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67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5068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45069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5062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45060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4690" grpId="0" animBg="1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ChangeArrowheads="1"/>
          </p:cNvSpPr>
          <p:nvPr/>
        </p:nvSpPr>
        <p:spPr bwMode="auto">
          <a:xfrm>
            <a:off x="914400" y="2209800"/>
            <a:ext cx="7315200" cy="38862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   </a:t>
            </a:r>
            <a:r>
              <a:rPr lang="en-US" sz="2800" dirty="0">
                <a:latin typeface="Arial" charset="0"/>
                <a:ea typeface="MS PGothic" pitchFamily="34" charset="-128"/>
              </a:rPr>
              <a:t>Hanson’s labor rate variance (LRV) for the week was: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a. $310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hlink"/>
                </a:solidFill>
                <a:latin typeface="Arial" charset="0"/>
                <a:ea typeface="MS PGothic" pitchFamily="34" charset="-128"/>
              </a:rPr>
              <a:t>	b. $310 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hlink"/>
                </a:solidFill>
                <a:latin typeface="Arial" charset="0"/>
                <a:ea typeface="MS PGothic" pitchFamily="34" charset="-128"/>
              </a:rPr>
              <a:t>	c. $300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hlink"/>
                </a:solidFill>
                <a:latin typeface="Arial" charset="0"/>
                <a:ea typeface="MS PGothic" pitchFamily="34" charset="-128"/>
              </a:rPr>
              <a:t>	d. $300 favorable.</a:t>
            </a:r>
          </a:p>
        </p:txBody>
      </p:sp>
      <p:sp>
        <p:nvSpPr>
          <p:cNvPr id="46083" name="Oval 4"/>
          <p:cNvSpPr>
            <a:spLocks noChangeArrowheads="1"/>
          </p:cNvSpPr>
          <p:nvPr/>
        </p:nvSpPr>
        <p:spPr bwMode="auto">
          <a:xfrm>
            <a:off x="1100138" y="3130550"/>
            <a:ext cx="635000" cy="6350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grpSp>
        <p:nvGrpSpPr>
          <p:cNvPr id="46084" name="Group 5"/>
          <p:cNvGrpSpPr>
            <a:grpSpLocks/>
          </p:cNvGrpSpPr>
          <p:nvPr/>
        </p:nvGrpSpPr>
        <p:grpSpPr bwMode="auto">
          <a:xfrm>
            <a:off x="3886200" y="3284538"/>
            <a:ext cx="5029200" cy="2125662"/>
            <a:chOff x="2448" y="2160"/>
            <a:chExt cx="3168" cy="1339"/>
          </a:xfrm>
        </p:grpSpPr>
        <p:sp>
          <p:nvSpPr>
            <p:cNvPr id="46098" name="Freeform 6"/>
            <p:cNvSpPr>
              <a:spLocks/>
            </p:cNvSpPr>
            <p:nvPr/>
          </p:nvSpPr>
          <p:spPr bwMode="auto">
            <a:xfrm>
              <a:off x="2928" y="2160"/>
              <a:ext cx="750" cy="988"/>
            </a:xfrm>
            <a:custGeom>
              <a:avLst/>
              <a:gdLst>
                <a:gd name="T0" fmla="*/ 158 w 750"/>
                <a:gd name="T1" fmla="*/ 86 h 988"/>
                <a:gd name="T2" fmla="*/ 191 w 750"/>
                <a:gd name="T3" fmla="*/ 106 h 988"/>
                <a:gd name="T4" fmla="*/ 243 w 750"/>
                <a:gd name="T5" fmla="*/ 132 h 988"/>
                <a:gd name="T6" fmla="*/ 298 w 750"/>
                <a:gd name="T7" fmla="*/ 165 h 988"/>
                <a:gd name="T8" fmla="*/ 348 w 750"/>
                <a:gd name="T9" fmla="*/ 203 h 988"/>
                <a:gd name="T10" fmla="*/ 400 w 750"/>
                <a:gd name="T11" fmla="*/ 247 h 988"/>
                <a:gd name="T12" fmla="*/ 445 w 750"/>
                <a:gd name="T13" fmla="*/ 295 h 988"/>
                <a:gd name="T14" fmla="*/ 495 w 750"/>
                <a:gd name="T15" fmla="*/ 344 h 988"/>
                <a:gd name="T16" fmla="*/ 535 w 750"/>
                <a:gd name="T17" fmla="*/ 401 h 988"/>
                <a:gd name="T18" fmla="*/ 574 w 750"/>
                <a:gd name="T19" fmla="*/ 455 h 988"/>
                <a:gd name="T20" fmla="*/ 613 w 750"/>
                <a:gd name="T21" fmla="*/ 516 h 988"/>
                <a:gd name="T22" fmla="*/ 643 w 750"/>
                <a:gd name="T23" fmla="*/ 580 h 988"/>
                <a:gd name="T24" fmla="*/ 671 w 750"/>
                <a:gd name="T25" fmla="*/ 640 h 988"/>
                <a:gd name="T26" fmla="*/ 698 w 750"/>
                <a:gd name="T27" fmla="*/ 706 h 988"/>
                <a:gd name="T28" fmla="*/ 714 w 750"/>
                <a:gd name="T29" fmla="*/ 769 h 988"/>
                <a:gd name="T30" fmla="*/ 731 w 750"/>
                <a:gd name="T31" fmla="*/ 837 h 988"/>
                <a:gd name="T32" fmla="*/ 742 w 750"/>
                <a:gd name="T33" fmla="*/ 903 h 988"/>
                <a:gd name="T34" fmla="*/ 749 w 750"/>
                <a:gd name="T35" fmla="*/ 964 h 988"/>
                <a:gd name="T36" fmla="*/ 748 w 750"/>
                <a:gd name="T37" fmla="*/ 987 h 988"/>
                <a:gd name="T38" fmla="*/ 736 w 750"/>
                <a:gd name="T39" fmla="*/ 903 h 988"/>
                <a:gd name="T40" fmla="*/ 720 w 750"/>
                <a:gd name="T41" fmla="*/ 843 h 988"/>
                <a:gd name="T42" fmla="*/ 698 w 750"/>
                <a:gd name="T43" fmla="*/ 784 h 988"/>
                <a:gd name="T44" fmla="*/ 670 w 750"/>
                <a:gd name="T45" fmla="*/ 727 h 988"/>
                <a:gd name="T46" fmla="*/ 637 w 750"/>
                <a:gd name="T47" fmla="*/ 671 h 988"/>
                <a:gd name="T48" fmla="*/ 597 w 750"/>
                <a:gd name="T49" fmla="*/ 610 h 988"/>
                <a:gd name="T50" fmla="*/ 554 w 750"/>
                <a:gd name="T51" fmla="*/ 555 h 988"/>
                <a:gd name="T52" fmla="*/ 506 w 750"/>
                <a:gd name="T53" fmla="*/ 507 h 988"/>
                <a:gd name="T54" fmla="*/ 453 w 750"/>
                <a:gd name="T55" fmla="*/ 454 h 988"/>
                <a:gd name="T56" fmla="*/ 396 w 750"/>
                <a:gd name="T57" fmla="*/ 407 h 988"/>
                <a:gd name="T58" fmla="*/ 340 w 750"/>
                <a:gd name="T59" fmla="*/ 366 h 988"/>
                <a:gd name="T60" fmla="*/ 280 w 750"/>
                <a:gd name="T61" fmla="*/ 328 h 988"/>
                <a:gd name="T62" fmla="*/ 219 w 750"/>
                <a:gd name="T63" fmla="*/ 295 h 988"/>
                <a:gd name="T64" fmla="*/ 155 w 750"/>
                <a:gd name="T65" fmla="*/ 266 h 988"/>
                <a:gd name="T66" fmla="*/ 153 w 750"/>
                <a:gd name="T67" fmla="*/ 356 h 988"/>
                <a:gd name="T68" fmla="*/ 0 w 750"/>
                <a:gd name="T69" fmla="*/ 121 h 988"/>
                <a:gd name="T70" fmla="*/ 158 w 750"/>
                <a:gd name="T71" fmla="*/ 0 h 988"/>
                <a:gd name="T72" fmla="*/ 158 w 750"/>
                <a:gd name="T73" fmla="*/ 86 h 9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50"/>
                <a:gd name="T112" fmla="*/ 0 h 988"/>
                <a:gd name="T113" fmla="*/ 750 w 750"/>
                <a:gd name="T114" fmla="*/ 988 h 98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50" h="988">
                  <a:moveTo>
                    <a:pt x="158" y="86"/>
                  </a:moveTo>
                  <a:lnTo>
                    <a:pt x="191" y="106"/>
                  </a:lnTo>
                  <a:lnTo>
                    <a:pt x="243" y="132"/>
                  </a:lnTo>
                  <a:lnTo>
                    <a:pt x="298" y="165"/>
                  </a:lnTo>
                  <a:lnTo>
                    <a:pt x="348" y="203"/>
                  </a:lnTo>
                  <a:lnTo>
                    <a:pt x="400" y="247"/>
                  </a:lnTo>
                  <a:lnTo>
                    <a:pt x="445" y="295"/>
                  </a:lnTo>
                  <a:lnTo>
                    <a:pt x="495" y="344"/>
                  </a:lnTo>
                  <a:lnTo>
                    <a:pt x="535" y="401"/>
                  </a:lnTo>
                  <a:lnTo>
                    <a:pt x="574" y="455"/>
                  </a:lnTo>
                  <a:lnTo>
                    <a:pt x="613" y="516"/>
                  </a:lnTo>
                  <a:lnTo>
                    <a:pt x="643" y="580"/>
                  </a:lnTo>
                  <a:lnTo>
                    <a:pt x="671" y="640"/>
                  </a:lnTo>
                  <a:lnTo>
                    <a:pt x="698" y="706"/>
                  </a:lnTo>
                  <a:lnTo>
                    <a:pt x="714" y="769"/>
                  </a:lnTo>
                  <a:lnTo>
                    <a:pt x="731" y="837"/>
                  </a:lnTo>
                  <a:lnTo>
                    <a:pt x="742" y="903"/>
                  </a:lnTo>
                  <a:lnTo>
                    <a:pt x="749" y="964"/>
                  </a:lnTo>
                  <a:lnTo>
                    <a:pt x="748" y="987"/>
                  </a:lnTo>
                  <a:lnTo>
                    <a:pt x="736" y="903"/>
                  </a:lnTo>
                  <a:lnTo>
                    <a:pt x="720" y="843"/>
                  </a:lnTo>
                  <a:lnTo>
                    <a:pt x="698" y="784"/>
                  </a:lnTo>
                  <a:lnTo>
                    <a:pt x="670" y="727"/>
                  </a:lnTo>
                  <a:lnTo>
                    <a:pt x="637" y="671"/>
                  </a:lnTo>
                  <a:lnTo>
                    <a:pt x="597" y="610"/>
                  </a:lnTo>
                  <a:lnTo>
                    <a:pt x="554" y="555"/>
                  </a:lnTo>
                  <a:lnTo>
                    <a:pt x="506" y="507"/>
                  </a:lnTo>
                  <a:lnTo>
                    <a:pt x="453" y="454"/>
                  </a:lnTo>
                  <a:lnTo>
                    <a:pt x="396" y="407"/>
                  </a:lnTo>
                  <a:lnTo>
                    <a:pt x="340" y="366"/>
                  </a:lnTo>
                  <a:lnTo>
                    <a:pt x="280" y="328"/>
                  </a:lnTo>
                  <a:lnTo>
                    <a:pt x="219" y="295"/>
                  </a:lnTo>
                  <a:lnTo>
                    <a:pt x="155" y="266"/>
                  </a:lnTo>
                  <a:lnTo>
                    <a:pt x="153" y="356"/>
                  </a:lnTo>
                  <a:lnTo>
                    <a:pt x="0" y="121"/>
                  </a:lnTo>
                  <a:lnTo>
                    <a:pt x="158" y="0"/>
                  </a:lnTo>
                  <a:lnTo>
                    <a:pt x="158" y="86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099" name="Rectangle 7"/>
            <p:cNvSpPr>
              <a:spLocks noChangeArrowheads="1"/>
            </p:cNvSpPr>
            <p:nvPr/>
          </p:nvSpPr>
          <p:spPr bwMode="auto">
            <a:xfrm>
              <a:off x="2448" y="2721"/>
              <a:ext cx="3168" cy="778"/>
            </a:xfrm>
            <a:prstGeom prst="rect">
              <a:avLst/>
            </a:prstGeom>
            <a:solidFill>
              <a:schemeClr val="bg2"/>
            </a:solidFill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</a:rPr>
                <a:t> LRV = AH(AR - SR)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LRV = 1,550 hrs($12.20 - $12.00)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LRV = $310 unfavorable</a:t>
              </a:r>
            </a:p>
          </p:txBody>
        </p:sp>
      </p:grpSp>
      <p:grpSp>
        <p:nvGrpSpPr>
          <p:cNvPr id="46085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46087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46089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46096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7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6090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46091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2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3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6094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46095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6088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46086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ChangeArrowheads="1"/>
          </p:cNvSpPr>
          <p:nvPr/>
        </p:nvSpPr>
        <p:spPr bwMode="auto">
          <a:xfrm>
            <a:off x="685800" y="2057400"/>
            <a:ext cx="7772400" cy="381000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   Hanson’s labor efficiency variance (LEV)</a:t>
            </a:r>
            <a:br>
              <a:rPr lang="en-US" sz="2800" dirty="0">
                <a:latin typeface="Arial" charset="0"/>
                <a:ea typeface="MS PGothic" pitchFamily="34" charset="-128"/>
              </a:rPr>
            </a:br>
            <a:r>
              <a:rPr lang="en-US" sz="2800" dirty="0">
                <a:latin typeface="Arial" charset="0"/>
                <a:ea typeface="MS PGothic" pitchFamily="34" charset="-128"/>
              </a:rPr>
              <a:t>for the week was: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a. $590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b. $590 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c. $600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d. $600 favorable.</a:t>
            </a:r>
          </a:p>
        </p:txBody>
      </p:sp>
      <p:grpSp>
        <p:nvGrpSpPr>
          <p:cNvPr id="47107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47109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47111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47118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19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7112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47113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14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15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7116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47117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7110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47108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786" grpId="0" animBg="1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ChangeArrowheads="1"/>
          </p:cNvSpPr>
          <p:nvPr/>
        </p:nvSpPr>
        <p:spPr bwMode="auto">
          <a:xfrm>
            <a:off x="685800" y="2057400"/>
            <a:ext cx="7772400" cy="381000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   Hanson’s labor efficiency variance (LEV)</a:t>
            </a:r>
            <a:br>
              <a:rPr lang="en-US" sz="2800" dirty="0">
                <a:latin typeface="Arial" charset="0"/>
                <a:ea typeface="MS PGothic" pitchFamily="34" charset="-128"/>
              </a:rPr>
            </a:br>
            <a:r>
              <a:rPr lang="en-US" sz="2800" dirty="0">
                <a:latin typeface="Arial" charset="0"/>
                <a:ea typeface="MS PGothic" pitchFamily="34" charset="-128"/>
              </a:rPr>
              <a:t>for the week was: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</a:rPr>
              <a:t>a. $590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</a:rPr>
              <a:t>	b. $590 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c. $600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</a:rPr>
              <a:t>d. $600 favorable.</a:t>
            </a:r>
          </a:p>
        </p:txBody>
      </p:sp>
      <p:sp>
        <p:nvSpPr>
          <p:cNvPr id="48131" name="Oval 4"/>
          <p:cNvSpPr>
            <a:spLocks noChangeArrowheads="1"/>
          </p:cNvSpPr>
          <p:nvPr/>
        </p:nvSpPr>
        <p:spPr bwMode="auto">
          <a:xfrm>
            <a:off x="896938" y="4013200"/>
            <a:ext cx="635000" cy="6350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grpSp>
        <p:nvGrpSpPr>
          <p:cNvPr id="48132" name="Group 5"/>
          <p:cNvGrpSpPr>
            <a:grpSpLocks/>
          </p:cNvGrpSpPr>
          <p:nvPr/>
        </p:nvGrpSpPr>
        <p:grpSpPr bwMode="auto">
          <a:xfrm>
            <a:off x="3276600" y="4191000"/>
            <a:ext cx="5334000" cy="2025650"/>
            <a:chOff x="2304" y="2756"/>
            <a:chExt cx="3360" cy="1276"/>
          </a:xfrm>
        </p:grpSpPr>
        <p:sp>
          <p:nvSpPr>
            <p:cNvPr id="48146" name="Freeform 6"/>
            <p:cNvSpPr>
              <a:spLocks/>
            </p:cNvSpPr>
            <p:nvPr/>
          </p:nvSpPr>
          <p:spPr bwMode="auto">
            <a:xfrm flipV="1">
              <a:off x="3009" y="2756"/>
              <a:ext cx="750" cy="988"/>
            </a:xfrm>
            <a:custGeom>
              <a:avLst/>
              <a:gdLst>
                <a:gd name="T0" fmla="*/ 158 w 750"/>
                <a:gd name="T1" fmla="*/ 901 h 988"/>
                <a:gd name="T2" fmla="*/ 191 w 750"/>
                <a:gd name="T3" fmla="*/ 881 h 988"/>
                <a:gd name="T4" fmla="*/ 243 w 750"/>
                <a:gd name="T5" fmla="*/ 855 h 988"/>
                <a:gd name="T6" fmla="*/ 298 w 750"/>
                <a:gd name="T7" fmla="*/ 822 h 988"/>
                <a:gd name="T8" fmla="*/ 348 w 750"/>
                <a:gd name="T9" fmla="*/ 784 h 988"/>
                <a:gd name="T10" fmla="*/ 400 w 750"/>
                <a:gd name="T11" fmla="*/ 740 h 988"/>
                <a:gd name="T12" fmla="*/ 445 w 750"/>
                <a:gd name="T13" fmla="*/ 692 h 988"/>
                <a:gd name="T14" fmla="*/ 495 w 750"/>
                <a:gd name="T15" fmla="*/ 643 h 988"/>
                <a:gd name="T16" fmla="*/ 535 w 750"/>
                <a:gd name="T17" fmla="*/ 586 h 988"/>
                <a:gd name="T18" fmla="*/ 574 w 750"/>
                <a:gd name="T19" fmla="*/ 532 h 988"/>
                <a:gd name="T20" fmla="*/ 613 w 750"/>
                <a:gd name="T21" fmla="*/ 471 h 988"/>
                <a:gd name="T22" fmla="*/ 643 w 750"/>
                <a:gd name="T23" fmla="*/ 407 h 988"/>
                <a:gd name="T24" fmla="*/ 671 w 750"/>
                <a:gd name="T25" fmla="*/ 347 h 988"/>
                <a:gd name="T26" fmla="*/ 698 w 750"/>
                <a:gd name="T27" fmla="*/ 281 h 988"/>
                <a:gd name="T28" fmla="*/ 714 w 750"/>
                <a:gd name="T29" fmla="*/ 218 h 988"/>
                <a:gd name="T30" fmla="*/ 731 w 750"/>
                <a:gd name="T31" fmla="*/ 150 h 988"/>
                <a:gd name="T32" fmla="*/ 742 w 750"/>
                <a:gd name="T33" fmla="*/ 84 h 988"/>
                <a:gd name="T34" fmla="*/ 749 w 750"/>
                <a:gd name="T35" fmla="*/ 23 h 988"/>
                <a:gd name="T36" fmla="*/ 748 w 750"/>
                <a:gd name="T37" fmla="*/ 0 h 988"/>
                <a:gd name="T38" fmla="*/ 736 w 750"/>
                <a:gd name="T39" fmla="*/ 84 h 988"/>
                <a:gd name="T40" fmla="*/ 720 w 750"/>
                <a:gd name="T41" fmla="*/ 144 h 988"/>
                <a:gd name="T42" fmla="*/ 698 w 750"/>
                <a:gd name="T43" fmla="*/ 203 h 988"/>
                <a:gd name="T44" fmla="*/ 670 w 750"/>
                <a:gd name="T45" fmla="*/ 260 h 988"/>
                <a:gd name="T46" fmla="*/ 637 w 750"/>
                <a:gd name="T47" fmla="*/ 316 h 988"/>
                <a:gd name="T48" fmla="*/ 597 w 750"/>
                <a:gd name="T49" fmla="*/ 377 h 988"/>
                <a:gd name="T50" fmla="*/ 554 w 750"/>
                <a:gd name="T51" fmla="*/ 432 h 988"/>
                <a:gd name="T52" fmla="*/ 506 w 750"/>
                <a:gd name="T53" fmla="*/ 480 h 988"/>
                <a:gd name="T54" fmla="*/ 453 w 750"/>
                <a:gd name="T55" fmla="*/ 533 h 988"/>
                <a:gd name="T56" fmla="*/ 396 w 750"/>
                <a:gd name="T57" fmla="*/ 580 h 988"/>
                <a:gd name="T58" fmla="*/ 340 w 750"/>
                <a:gd name="T59" fmla="*/ 621 h 988"/>
                <a:gd name="T60" fmla="*/ 280 w 750"/>
                <a:gd name="T61" fmla="*/ 659 h 988"/>
                <a:gd name="T62" fmla="*/ 219 w 750"/>
                <a:gd name="T63" fmla="*/ 692 h 988"/>
                <a:gd name="T64" fmla="*/ 155 w 750"/>
                <a:gd name="T65" fmla="*/ 721 h 988"/>
                <a:gd name="T66" fmla="*/ 153 w 750"/>
                <a:gd name="T67" fmla="*/ 631 h 988"/>
                <a:gd name="T68" fmla="*/ 0 w 750"/>
                <a:gd name="T69" fmla="*/ 866 h 988"/>
                <a:gd name="T70" fmla="*/ 158 w 750"/>
                <a:gd name="T71" fmla="*/ 987 h 988"/>
                <a:gd name="T72" fmla="*/ 158 w 750"/>
                <a:gd name="T73" fmla="*/ 901 h 9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50"/>
                <a:gd name="T112" fmla="*/ 0 h 988"/>
                <a:gd name="T113" fmla="*/ 750 w 750"/>
                <a:gd name="T114" fmla="*/ 988 h 98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50" h="988">
                  <a:moveTo>
                    <a:pt x="158" y="901"/>
                  </a:moveTo>
                  <a:lnTo>
                    <a:pt x="191" y="881"/>
                  </a:lnTo>
                  <a:lnTo>
                    <a:pt x="243" y="855"/>
                  </a:lnTo>
                  <a:lnTo>
                    <a:pt x="298" y="822"/>
                  </a:lnTo>
                  <a:lnTo>
                    <a:pt x="348" y="784"/>
                  </a:lnTo>
                  <a:lnTo>
                    <a:pt x="400" y="740"/>
                  </a:lnTo>
                  <a:lnTo>
                    <a:pt x="445" y="692"/>
                  </a:lnTo>
                  <a:lnTo>
                    <a:pt x="495" y="643"/>
                  </a:lnTo>
                  <a:lnTo>
                    <a:pt x="535" y="586"/>
                  </a:lnTo>
                  <a:lnTo>
                    <a:pt x="574" y="532"/>
                  </a:lnTo>
                  <a:lnTo>
                    <a:pt x="613" y="471"/>
                  </a:lnTo>
                  <a:lnTo>
                    <a:pt x="643" y="407"/>
                  </a:lnTo>
                  <a:lnTo>
                    <a:pt x="671" y="347"/>
                  </a:lnTo>
                  <a:lnTo>
                    <a:pt x="698" y="281"/>
                  </a:lnTo>
                  <a:lnTo>
                    <a:pt x="714" y="218"/>
                  </a:lnTo>
                  <a:lnTo>
                    <a:pt x="731" y="150"/>
                  </a:lnTo>
                  <a:lnTo>
                    <a:pt x="742" y="84"/>
                  </a:lnTo>
                  <a:lnTo>
                    <a:pt x="749" y="23"/>
                  </a:lnTo>
                  <a:lnTo>
                    <a:pt x="748" y="0"/>
                  </a:lnTo>
                  <a:lnTo>
                    <a:pt x="736" y="84"/>
                  </a:lnTo>
                  <a:lnTo>
                    <a:pt x="720" y="144"/>
                  </a:lnTo>
                  <a:lnTo>
                    <a:pt x="698" y="203"/>
                  </a:lnTo>
                  <a:lnTo>
                    <a:pt x="670" y="260"/>
                  </a:lnTo>
                  <a:lnTo>
                    <a:pt x="637" y="316"/>
                  </a:lnTo>
                  <a:lnTo>
                    <a:pt x="597" y="377"/>
                  </a:lnTo>
                  <a:lnTo>
                    <a:pt x="554" y="432"/>
                  </a:lnTo>
                  <a:lnTo>
                    <a:pt x="506" y="480"/>
                  </a:lnTo>
                  <a:lnTo>
                    <a:pt x="453" y="533"/>
                  </a:lnTo>
                  <a:lnTo>
                    <a:pt x="396" y="580"/>
                  </a:lnTo>
                  <a:lnTo>
                    <a:pt x="340" y="621"/>
                  </a:lnTo>
                  <a:lnTo>
                    <a:pt x="280" y="659"/>
                  </a:lnTo>
                  <a:lnTo>
                    <a:pt x="219" y="692"/>
                  </a:lnTo>
                  <a:lnTo>
                    <a:pt x="155" y="721"/>
                  </a:lnTo>
                  <a:lnTo>
                    <a:pt x="153" y="631"/>
                  </a:lnTo>
                  <a:lnTo>
                    <a:pt x="0" y="866"/>
                  </a:lnTo>
                  <a:lnTo>
                    <a:pt x="158" y="987"/>
                  </a:lnTo>
                  <a:lnTo>
                    <a:pt x="158" y="90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147" name="Rectangle 7"/>
            <p:cNvSpPr>
              <a:spLocks noChangeArrowheads="1"/>
            </p:cNvSpPr>
            <p:nvPr/>
          </p:nvSpPr>
          <p:spPr bwMode="auto">
            <a:xfrm>
              <a:off x="2304" y="3254"/>
              <a:ext cx="3360" cy="778"/>
            </a:xfrm>
            <a:prstGeom prst="rect">
              <a:avLst/>
            </a:prstGeom>
            <a:solidFill>
              <a:srgbClr val="CCECFF"/>
            </a:solidFill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</a:rPr>
                <a:t> LEV = SR(AH - SH)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LEV = $12.00(1,550 hrs - 1,500 hrs)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LEV = $600 unfavorable</a:t>
              </a:r>
            </a:p>
          </p:txBody>
        </p:sp>
      </p:grpSp>
      <p:grpSp>
        <p:nvGrpSpPr>
          <p:cNvPr id="48133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48135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48137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48144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45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8138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48139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40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41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8142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48143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8136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48134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917575" y="4800600"/>
            <a:ext cx="3883025" cy="1516063"/>
            <a:chOff x="578" y="3024"/>
            <a:chExt cx="2446" cy="955"/>
          </a:xfrm>
        </p:grpSpPr>
        <p:sp>
          <p:nvSpPr>
            <p:cNvPr id="49176" name="Freeform 7"/>
            <p:cNvSpPr>
              <a:spLocks/>
            </p:cNvSpPr>
            <p:nvPr/>
          </p:nvSpPr>
          <p:spPr bwMode="auto">
            <a:xfrm>
              <a:off x="805" y="3024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177" name="Rectangle 8"/>
            <p:cNvSpPr>
              <a:spLocks noChangeArrowheads="1"/>
            </p:cNvSpPr>
            <p:nvPr/>
          </p:nvSpPr>
          <p:spPr bwMode="auto">
            <a:xfrm>
              <a:off x="578" y="3457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Rate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$310 unfavorable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365625" y="4800600"/>
            <a:ext cx="3883025" cy="1516063"/>
            <a:chOff x="2750" y="3024"/>
            <a:chExt cx="2446" cy="955"/>
          </a:xfrm>
        </p:grpSpPr>
        <p:sp>
          <p:nvSpPr>
            <p:cNvPr id="49174" name="Rectangle 10"/>
            <p:cNvSpPr>
              <a:spLocks noChangeArrowheads="1"/>
            </p:cNvSpPr>
            <p:nvPr/>
          </p:nvSpPr>
          <p:spPr bwMode="auto">
            <a:xfrm>
              <a:off x="2750" y="3457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Efficiency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$600 unfavorable</a:t>
              </a:r>
            </a:p>
          </p:txBody>
        </p:sp>
        <p:sp>
          <p:nvSpPr>
            <p:cNvPr id="49175" name="Freeform 11"/>
            <p:cNvSpPr>
              <a:spLocks/>
            </p:cNvSpPr>
            <p:nvPr/>
          </p:nvSpPr>
          <p:spPr bwMode="auto">
            <a:xfrm>
              <a:off x="2965" y="3024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62892" name="Rectangle 12"/>
          <p:cNvSpPr>
            <a:spLocks noChangeArrowheads="1"/>
          </p:cNvSpPr>
          <p:nvPr/>
        </p:nvSpPr>
        <p:spPr bwMode="auto">
          <a:xfrm>
            <a:off x="230188" y="3049588"/>
            <a:ext cx="86074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1,550 hours                 1,550 hours                 1,500 hours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  ×                                 ×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$12.20 per hour          $12.00 per hour           $12.00 per hour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</a:t>
            </a:r>
            <a:r>
              <a:rPr lang="en-US" altLang="en-US" sz="2400">
                <a:solidFill>
                  <a:srgbClr val="FF0000"/>
                </a:solidFill>
              </a:rPr>
              <a:t>= $18,910                     = $18,600                     = $18,000   </a:t>
            </a:r>
          </a:p>
        </p:txBody>
      </p:sp>
      <p:grpSp>
        <p:nvGrpSpPr>
          <p:cNvPr id="49157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49163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49165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49172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73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9166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49167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8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69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9170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49171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49164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49158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49159" name="Rectangle 9"/>
          <p:cNvSpPr>
            <a:spLocks noChangeArrowheads="1"/>
          </p:cNvSpPr>
          <p:nvPr/>
        </p:nvSpPr>
        <p:spPr bwMode="auto">
          <a:xfrm>
            <a:off x="266700" y="1995488"/>
            <a:ext cx="875982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Actual Hours            Actual Hours	      Standard Hours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×                               ×  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Actual Rate             Standard Rate           Standard Rate</a:t>
            </a:r>
          </a:p>
        </p:txBody>
      </p:sp>
      <p:sp>
        <p:nvSpPr>
          <p:cNvPr id="49160" name="Line 10"/>
          <p:cNvSpPr>
            <a:spLocks noChangeShapeType="1"/>
          </p:cNvSpPr>
          <p:nvPr/>
        </p:nvSpPr>
        <p:spPr bwMode="auto">
          <a:xfrm>
            <a:off x="455613" y="29083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11"/>
          <p:cNvSpPr>
            <a:spLocks noChangeShapeType="1"/>
          </p:cNvSpPr>
          <p:nvPr/>
        </p:nvSpPr>
        <p:spPr bwMode="auto">
          <a:xfrm>
            <a:off x="3402013" y="29083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Line 12"/>
          <p:cNvSpPr>
            <a:spLocks noChangeShapeType="1"/>
          </p:cNvSpPr>
          <p:nvPr/>
        </p:nvSpPr>
        <p:spPr bwMode="auto">
          <a:xfrm>
            <a:off x="6416675" y="29083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2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2892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Learning Objective 3</a:t>
            </a:r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905000" y="2462213"/>
            <a:ext cx="5334000" cy="2708275"/>
          </a:xfrm>
          <a:prstGeom prst="rect">
            <a:avLst/>
          </a:prstGeom>
          <a:solidFill>
            <a:schemeClr val="bg1"/>
          </a:solidFill>
          <a:ln w="762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400" b="1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MS PGothic" pitchFamily="34" charset="-128"/>
                <a:cs typeface="Times New Roman" pitchFamily="18" charset="0"/>
              </a:rPr>
              <a:t>Compute the variable manufacturing overhead rate and efficiency  variances and explain their significance.</a:t>
            </a:r>
            <a:endParaRPr lang="en-US" sz="3400" b="1" dirty="0">
              <a:solidFill>
                <a:schemeClr val="accent6">
                  <a:lumMod val="75000"/>
                </a:schemeClr>
              </a:solidFill>
              <a:latin typeface="+mj-lt"/>
              <a:ea typeface="MS PGothic" pitchFamily="34" charset="-12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610600" cy="4343400"/>
          </a:xfrm>
          <a:noFill/>
        </p:spPr>
        <p:txBody>
          <a:bodyPr lIns="90488" tIns="44450" rIns="90488" bIns="44450"/>
          <a:lstStyle/>
          <a:p>
            <a:pPr algn="ctr">
              <a:lnSpc>
                <a:spcPct val="90000"/>
              </a:lnSpc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Glacier Peak Outfitters has the following direct variable manufacturing overhead labor standard for its mountain parka.</a:t>
            </a:r>
          </a:p>
          <a:p>
            <a:pPr algn="ctr">
              <a:lnSpc>
                <a:spcPct val="90000"/>
              </a:lnSpc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rgbClr val="FF0000"/>
                </a:solidFill>
                <a:cs typeface="Arial" panose="020B0604020202020204" pitchFamily="34" charset="0"/>
              </a:rPr>
              <a:t>1.2 standard hours per parka at $4.00 per hour</a:t>
            </a:r>
          </a:p>
          <a:p>
            <a:pPr algn="ctr">
              <a:lnSpc>
                <a:spcPct val="90000"/>
              </a:lnSpc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solidFill>
                  <a:schemeClr val="accent2"/>
                </a:solidFill>
                <a:cs typeface="Arial" panose="020B0604020202020204" pitchFamily="34" charset="0"/>
              </a:rPr>
              <a:t>  </a:t>
            </a:r>
            <a:r>
              <a:rPr lang="en-US" altLang="en-US" smtClean="0">
                <a:cs typeface="Arial" panose="020B0604020202020204" pitchFamily="34" charset="0"/>
              </a:rPr>
              <a:t>Last month, employees actually worked 2,500 hours to make 2,000 parkas.  Actual variable manufacturing overhead for the month was $10,500.</a:t>
            </a:r>
            <a:br>
              <a:rPr lang="en-US" altLang="en-US" smtClean="0">
                <a:cs typeface="Arial" panose="020B0604020202020204" pitchFamily="34" charset="0"/>
              </a:rPr>
            </a:br>
            <a:r>
              <a:rPr lang="en-US" altLang="en-US" smtClean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altLang="en-US" smtClean="0">
                <a:cs typeface="Arial" panose="020B0604020202020204" pitchFamily="34" charset="0"/>
              </a:rPr>
              <a:t>Variable Manufacturing Overhead Variances – An  Example</a:t>
            </a:r>
          </a:p>
        </p:txBody>
      </p:sp>
      <p:graphicFrame>
        <p:nvGraphicFramePr>
          <p:cNvPr id="51204" name="Object 2"/>
          <p:cNvGraphicFramePr>
            <a:graphicFrameLocks noChangeAspect="1"/>
          </p:cNvGraphicFramePr>
          <p:nvPr/>
        </p:nvGraphicFramePr>
        <p:xfrm>
          <a:off x="7162800" y="56896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5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6896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8" name="Rectangle 2"/>
          <p:cNvSpPr>
            <a:spLocks noChangeArrowheads="1"/>
          </p:cNvSpPr>
          <p:nvPr/>
        </p:nvSpPr>
        <p:spPr bwMode="auto">
          <a:xfrm>
            <a:off x="266700" y="2668588"/>
            <a:ext cx="86074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2,500 hours                 2,500 hours                  2,400 hours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 × 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$4.20 per hour            $4.00 per hour              $4.00 per hour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</a:t>
            </a:r>
            <a:r>
              <a:rPr lang="en-US" altLang="en-US" sz="2400">
                <a:solidFill>
                  <a:srgbClr val="FF0000"/>
                </a:solidFill>
              </a:rPr>
              <a:t>= $10,500                    = $10,000                      = $9,600  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76300" y="4341813"/>
            <a:ext cx="3883025" cy="1516062"/>
            <a:chOff x="552" y="2735"/>
            <a:chExt cx="2446" cy="955"/>
          </a:xfrm>
        </p:grpSpPr>
        <p:sp>
          <p:nvSpPr>
            <p:cNvPr id="52237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238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Rate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$500 unfavorable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248150" y="4341813"/>
            <a:ext cx="3883025" cy="1516062"/>
            <a:chOff x="2676" y="2735"/>
            <a:chExt cx="2446" cy="955"/>
          </a:xfrm>
        </p:grpSpPr>
        <p:sp>
          <p:nvSpPr>
            <p:cNvPr id="52235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Efficiency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$400 unfavorable</a:t>
              </a:r>
            </a:p>
          </p:txBody>
        </p:sp>
        <p:sp>
          <p:nvSpPr>
            <p:cNvPr id="52236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229" name="Rectangle 1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altLang="en-US" smtClean="0">
                <a:cs typeface="Arial" panose="020B0604020202020204" pitchFamily="34" charset="0"/>
              </a:rPr>
              <a:t>Variable Manufacturing Overhead Variances Summary</a:t>
            </a:r>
          </a:p>
        </p:txBody>
      </p:sp>
      <p:graphicFrame>
        <p:nvGraphicFramePr>
          <p:cNvPr id="52230" name="Object 2"/>
          <p:cNvGraphicFramePr>
            <a:graphicFrameLocks noChangeAspect="1"/>
          </p:cNvGraphicFramePr>
          <p:nvPr/>
        </p:nvGraphicFramePr>
        <p:xfrm>
          <a:off x="7162800" y="56896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9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6896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1" name="Rectangle 9"/>
          <p:cNvSpPr>
            <a:spLocks noChangeArrowheads="1"/>
          </p:cNvSpPr>
          <p:nvPr/>
        </p:nvSpPr>
        <p:spPr bwMode="auto">
          <a:xfrm>
            <a:off x="266700" y="1690688"/>
            <a:ext cx="875982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Actual Hours            Actual Hours	      Standard Hours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×                               ×  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Actual Rate             Standard Rate           Standard Rate</a:t>
            </a:r>
          </a:p>
        </p:txBody>
      </p:sp>
      <p:sp>
        <p:nvSpPr>
          <p:cNvPr id="52232" name="Line 10"/>
          <p:cNvSpPr>
            <a:spLocks noChangeShapeType="1"/>
          </p:cNvSpPr>
          <p:nvPr/>
        </p:nvSpPr>
        <p:spPr bwMode="auto">
          <a:xfrm>
            <a:off x="455613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3" name="Line 11"/>
          <p:cNvSpPr>
            <a:spLocks noChangeShapeType="1"/>
          </p:cNvSpPr>
          <p:nvPr/>
        </p:nvSpPr>
        <p:spPr bwMode="auto">
          <a:xfrm>
            <a:off x="3402013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2234" name="Line 12"/>
          <p:cNvSpPr>
            <a:spLocks noChangeShapeType="1"/>
          </p:cNvSpPr>
          <p:nvPr/>
        </p:nvSpPr>
        <p:spPr bwMode="auto">
          <a:xfrm>
            <a:off x="6416675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6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9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Setting Variable Manufacturing Overhead Standards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1000" y="1574800"/>
            <a:ext cx="3860800" cy="4660900"/>
            <a:chOff x="432" y="992"/>
            <a:chExt cx="2432" cy="2936"/>
          </a:xfrm>
        </p:grpSpPr>
        <p:sp>
          <p:nvSpPr>
            <p:cNvPr id="5132" name="AutoShape 5"/>
            <p:cNvSpPr>
              <a:spLocks noChangeArrowheads="1"/>
            </p:cNvSpPr>
            <p:nvPr/>
          </p:nvSpPr>
          <p:spPr bwMode="auto">
            <a:xfrm>
              <a:off x="432" y="2024"/>
              <a:ext cx="2432" cy="1904"/>
            </a:xfrm>
            <a:prstGeom prst="octagon">
              <a:avLst>
                <a:gd name="adj" fmla="val 29282"/>
              </a:avLst>
            </a:prstGeom>
            <a:solidFill>
              <a:schemeClr val="bg2">
                <a:lumMod val="75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7179" name="Rectangle 6"/>
            <p:cNvSpPr>
              <a:spLocks noChangeArrowheads="1"/>
            </p:cNvSpPr>
            <p:nvPr/>
          </p:nvSpPr>
          <p:spPr bwMode="auto">
            <a:xfrm>
              <a:off x="471" y="2163"/>
              <a:ext cx="2355" cy="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The rate is the </a:t>
              </a:r>
              <a:br>
                <a:rPr lang="en-US" altLang="en-US" sz="2400" b="1"/>
              </a:br>
              <a:r>
                <a:rPr lang="en-US" altLang="en-US" sz="2400" b="1"/>
                <a:t>variable portion of the </a:t>
              </a:r>
              <a:br>
                <a:rPr lang="en-US" altLang="en-US" sz="2400" b="1"/>
              </a:br>
              <a:r>
                <a:rPr lang="en-US" altLang="en-US" sz="2400" b="1"/>
                <a:t>predetermined overhead</a:t>
              </a:r>
              <a:br>
                <a:rPr lang="en-US" altLang="en-US" sz="2400" b="1"/>
              </a:br>
              <a:r>
                <a:rPr lang="en-US" altLang="en-US" sz="2400" b="1"/>
                <a:t> rate.</a:t>
              </a:r>
            </a:p>
          </p:txBody>
        </p:sp>
        <p:sp>
          <p:nvSpPr>
            <p:cNvPr id="7180" name="Line 7"/>
            <p:cNvSpPr>
              <a:spLocks noChangeShapeType="1"/>
            </p:cNvSpPr>
            <p:nvPr/>
          </p:nvSpPr>
          <p:spPr bwMode="auto">
            <a:xfrm>
              <a:off x="1648" y="1561"/>
              <a:ext cx="0" cy="4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81" name="Object 3"/>
            <p:cNvGraphicFramePr>
              <a:graphicFrameLocks noChangeAspect="1"/>
            </p:cNvGraphicFramePr>
            <p:nvPr/>
          </p:nvGraphicFramePr>
          <p:xfrm>
            <a:off x="1344" y="3122"/>
            <a:ext cx="1056" cy="7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3" name="Clip" r:id="rId4" imgW="3657600" imgH="2640787" progId="MS_ClipArt_Gallery.5">
                    <p:embed/>
                  </p:oleObj>
                </mc:Choice>
                <mc:Fallback>
                  <p:oleObj name="Clip" r:id="rId4" imgW="3657600" imgH="2640787" progId="MS_ClipArt_Gallery.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3122"/>
                          <a:ext cx="1056" cy="7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1" name="AutoShape 4"/>
            <p:cNvSpPr>
              <a:spLocks noChangeArrowheads="1"/>
            </p:cNvSpPr>
            <p:nvPr/>
          </p:nvSpPr>
          <p:spPr bwMode="auto">
            <a:xfrm>
              <a:off x="984" y="992"/>
              <a:ext cx="1328" cy="656"/>
            </a:xfrm>
            <a:prstGeom prst="roundRect">
              <a:avLst>
                <a:gd name="adj" fmla="val 1249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800" b="1" dirty="0">
                  <a:latin typeface="Arial" charset="0"/>
                  <a:ea typeface="MS PGothic" pitchFamily="34" charset="-128"/>
                </a:rPr>
                <a:t>Price</a:t>
              </a:r>
              <a:br>
                <a:rPr lang="en-US" sz="2800" b="1" dirty="0">
                  <a:latin typeface="Arial" charset="0"/>
                  <a:ea typeface="MS PGothic" pitchFamily="34" charset="-128"/>
                </a:rPr>
              </a:br>
              <a:r>
                <a:rPr lang="en-US" sz="2800" b="1" dirty="0">
                  <a:latin typeface="Arial" charset="0"/>
                  <a:ea typeface="MS PGothic" pitchFamily="34" charset="-128"/>
                </a:rPr>
                <a:t>Standard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940300" y="1574800"/>
            <a:ext cx="3898900" cy="4660900"/>
            <a:chOff x="3158" y="992"/>
            <a:chExt cx="2456" cy="2936"/>
          </a:xfrm>
        </p:grpSpPr>
        <p:sp>
          <p:nvSpPr>
            <p:cNvPr id="5127" name="AutoShape 10"/>
            <p:cNvSpPr>
              <a:spLocks noChangeArrowheads="1"/>
            </p:cNvSpPr>
            <p:nvPr/>
          </p:nvSpPr>
          <p:spPr bwMode="auto">
            <a:xfrm>
              <a:off x="3158" y="2024"/>
              <a:ext cx="2432" cy="1904"/>
            </a:xfrm>
            <a:prstGeom prst="octagon">
              <a:avLst>
                <a:gd name="adj" fmla="val 29282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2800" dirty="0">
                <a:solidFill>
                  <a:schemeClr val="accent2"/>
                </a:solidFill>
                <a:latin typeface="Times New Roman" pitchFamily="18" charset="0"/>
                <a:ea typeface="MS PGothic" pitchFamily="34" charset="-128"/>
              </a:endParaRPr>
            </a:p>
          </p:txBody>
        </p:sp>
        <p:sp>
          <p:nvSpPr>
            <p:cNvPr id="7174" name="Rectangle 12"/>
            <p:cNvSpPr>
              <a:spLocks noChangeArrowheads="1"/>
            </p:cNvSpPr>
            <p:nvPr/>
          </p:nvSpPr>
          <p:spPr bwMode="auto">
            <a:xfrm>
              <a:off x="3159" y="2187"/>
              <a:ext cx="2455" cy="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 b="1"/>
                <a:t>The quantity is </a:t>
              </a:r>
              <a:br>
                <a:rPr lang="en-US" altLang="en-US" sz="2400" b="1"/>
              </a:br>
              <a:r>
                <a:rPr lang="en-US" altLang="en-US" sz="2400" b="1"/>
                <a:t>the activity in the allocation base for   predetermined overhead.</a:t>
              </a:r>
            </a:p>
          </p:txBody>
        </p:sp>
        <p:sp>
          <p:nvSpPr>
            <p:cNvPr id="7175" name="Line 13"/>
            <p:cNvSpPr>
              <a:spLocks noChangeShapeType="1"/>
            </p:cNvSpPr>
            <p:nvPr/>
          </p:nvSpPr>
          <p:spPr bwMode="auto">
            <a:xfrm>
              <a:off x="4374" y="1561"/>
              <a:ext cx="0" cy="46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7176" name="Object 2"/>
            <p:cNvGraphicFramePr>
              <a:graphicFrameLocks noChangeAspect="1"/>
            </p:cNvGraphicFramePr>
            <p:nvPr/>
          </p:nvGraphicFramePr>
          <p:xfrm>
            <a:off x="3888" y="3168"/>
            <a:ext cx="1104" cy="70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4" name="Clip" r:id="rId6" imgW="3657600" imgH="2640787" progId="MS_ClipArt_Gallery.5">
                    <p:embed/>
                  </p:oleObj>
                </mc:Choice>
                <mc:Fallback>
                  <p:oleObj name="Clip" r:id="rId6" imgW="3657600" imgH="2640787" progId="MS_ClipArt_Gallery.5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3168"/>
                          <a:ext cx="1104" cy="70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AutoShape 11"/>
            <p:cNvSpPr>
              <a:spLocks noChangeArrowheads="1"/>
            </p:cNvSpPr>
            <p:nvPr/>
          </p:nvSpPr>
          <p:spPr bwMode="auto">
            <a:xfrm>
              <a:off x="3710" y="992"/>
              <a:ext cx="1328" cy="656"/>
            </a:xfrm>
            <a:prstGeom prst="roundRect">
              <a:avLst>
                <a:gd name="adj" fmla="val 12495"/>
              </a:avLst>
            </a:prstGeom>
            <a:solidFill>
              <a:srgbClr val="7030A0"/>
            </a:solidFill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  <a:t>Quantity</a:t>
              </a:r>
              <a:b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</a:br>
              <a:r>
                <a: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rPr>
                <a:t>Standard</a:t>
              </a: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altLang="en-US" smtClean="0">
                <a:cs typeface="Arial" panose="020B0604020202020204" pitchFamily="34" charset="0"/>
              </a:rPr>
              <a:t>Variable Manufacturing Overhead Variances Summary</a:t>
            </a:r>
          </a:p>
        </p:txBody>
      </p:sp>
      <p:graphicFrame>
        <p:nvGraphicFramePr>
          <p:cNvPr id="53251" name="Object 2"/>
          <p:cNvGraphicFramePr>
            <a:graphicFrameLocks noChangeAspect="1"/>
          </p:cNvGraphicFramePr>
          <p:nvPr/>
        </p:nvGraphicFramePr>
        <p:xfrm>
          <a:off x="7162800" y="56896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66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6896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2" name="Rectangle 2"/>
          <p:cNvSpPr>
            <a:spLocks noChangeArrowheads="1"/>
          </p:cNvSpPr>
          <p:nvPr/>
        </p:nvSpPr>
        <p:spPr bwMode="auto">
          <a:xfrm>
            <a:off x="266700" y="2668588"/>
            <a:ext cx="86074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2,500 hours                 2,500 hours                  2,400 hours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 × 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$4.20 per hour            $4.00 per hour              $4.00 per hour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</a:t>
            </a:r>
            <a:r>
              <a:rPr lang="en-US" altLang="en-US" sz="2400">
                <a:solidFill>
                  <a:srgbClr val="FF0000"/>
                </a:solidFill>
              </a:rPr>
              <a:t>= $10,500                    = $10,000                      = $9,600   </a:t>
            </a:r>
          </a:p>
        </p:txBody>
      </p:sp>
      <p:grpSp>
        <p:nvGrpSpPr>
          <p:cNvPr id="53253" name="Group 3"/>
          <p:cNvGrpSpPr>
            <a:grpSpLocks/>
          </p:cNvGrpSpPr>
          <p:nvPr/>
        </p:nvGrpSpPr>
        <p:grpSpPr bwMode="auto">
          <a:xfrm>
            <a:off x="876300" y="4341813"/>
            <a:ext cx="3883025" cy="1516062"/>
            <a:chOff x="552" y="2735"/>
            <a:chExt cx="2446" cy="955"/>
          </a:xfrm>
        </p:grpSpPr>
        <p:sp>
          <p:nvSpPr>
            <p:cNvPr id="53264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265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Rate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$500 unfavorable</a:t>
              </a:r>
            </a:p>
          </p:txBody>
        </p:sp>
      </p:grpSp>
      <p:grpSp>
        <p:nvGrpSpPr>
          <p:cNvPr id="53254" name="Group 6"/>
          <p:cNvGrpSpPr>
            <a:grpSpLocks/>
          </p:cNvGrpSpPr>
          <p:nvPr/>
        </p:nvGrpSpPr>
        <p:grpSpPr bwMode="auto">
          <a:xfrm>
            <a:off x="4248150" y="4341813"/>
            <a:ext cx="3883025" cy="1516062"/>
            <a:chOff x="2676" y="2735"/>
            <a:chExt cx="2446" cy="955"/>
          </a:xfrm>
        </p:grpSpPr>
        <p:sp>
          <p:nvSpPr>
            <p:cNvPr id="53262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Efficiency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$400 unfavorable</a:t>
              </a:r>
            </a:p>
          </p:txBody>
        </p:sp>
        <p:sp>
          <p:nvSpPr>
            <p:cNvPr id="53263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266700" y="1690688"/>
            <a:ext cx="875982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Actual Hours            Actual Hours	      Standard Hours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×                               ×  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Actual Rate             Standard Rate           Standard Rate</a:t>
            </a:r>
          </a:p>
        </p:txBody>
      </p:sp>
      <p:sp>
        <p:nvSpPr>
          <p:cNvPr id="53256" name="Line 10"/>
          <p:cNvSpPr>
            <a:spLocks noChangeShapeType="1"/>
          </p:cNvSpPr>
          <p:nvPr/>
        </p:nvSpPr>
        <p:spPr bwMode="auto">
          <a:xfrm>
            <a:off x="455613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7" name="Line 11"/>
          <p:cNvSpPr>
            <a:spLocks noChangeShapeType="1"/>
          </p:cNvSpPr>
          <p:nvPr/>
        </p:nvSpPr>
        <p:spPr bwMode="auto">
          <a:xfrm>
            <a:off x="3402013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58" name="Line 12"/>
          <p:cNvSpPr>
            <a:spLocks noChangeShapeType="1"/>
          </p:cNvSpPr>
          <p:nvPr/>
        </p:nvSpPr>
        <p:spPr bwMode="auto">
          <a:xfrm>
            <a:off x="6416675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3259" name="Group 13"/>
          <p:cNvGrpSpPr>
            <a:grpSpLocks/>
          </p:cNvGrpSpPr>
          <p:nvPr/>
        </p:nvGrpSpPr>
        <p:grpSpPr bwMode="auto">
          <a:xfrm>
            <a:off x="1905000" y="3048000"/>
            <a:ext cx="4876800" cy="850900"/>
            <a:chOff x="1392" y="1920"/>
            <a:chExt cx="3072" cy="536"/>
          </a:xfrm>
        </p:grpSpPr>
        <p:sp>
          <p:nvSpPr>
            <p:cNvPr id="53260" name="Line 14"/>
            <p:cNvSpPr>
              <a:spLocks noChangeShapeType="1"/>
            </p:cNvSpPr>
            <p:nvPr/>
          </p:nvSpPr>
          <p:spPr bwMode="auto">
            <a:xfrm flipV="1">
              <a:off x="4032" y="1920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1" name="Text Box 15"/>
            <p:cNvSpPr txBox="1">
              <a:spLocks noChangeArrowheads="1"/>
            </p:cNvSpPr>
            <p:nvPr/>
          </p:nvSpPr>
          <p:spPr bwMode="auto">
            <a:xfrm>
              <a:off x="1392" y="1920"/>
              <a:ext cx="2832" cy="536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/>
                <a:t>1.2 hours per parka </a:t>
              </a:r>
              <a:r>
                <a:rPr lang="en-US" altLang="en-US" sz="2400">
                  <a:sym typeface="Symbol" panose="05050102010706020507" pitchFamily="18" charset="2"/>
                </a:rPr>
                <a:t> 2,000 parkas = 2,400 hours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7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altLang="en-US" smtClean="0">
                <a:cs typeface="Arial" panose="020B0604020202020204" pitchFamily="34" charset="0"/>
              </a:rPr>
              <a:t>Variable Manufacturing Overhead Variances Summary</a:t>
            </a:r>
          </a:p>
        </p:txBody>
      </p:sp>
      <p:graphicFrame>
        <p:nvGraphicFramePr>
          <p:cNvPr id="54275" name="Object 2"/>
          <p:cNvGraphicFramePr>
            <a:graphicFrameLocks noChangeAspect="1"/>
          </p:cNvGraphicFramePr>
          <p:nvPr/>
        </p:nvGraphicFramePr>
        <p:xfrm>
          <a:off x="7162800" y="56896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90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6896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266700" y="2668588"/>
            <a:ext cx="86074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2,500 hours                 2,500 hours                  2,400 hours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×                                 × 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$4.20 per hour            $4.00 per hour              $4.00 per hour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</a:t>
            </a:r>
            <a:r>
              <a:rPr lang="en-US" altLang="en-US" sz="2400">
                <a:solidFill>
                  <a:srgbClr val="FF0000"/>
                </a:solidFill>
              </a:rPr>
              <a:t>= $10,500                    = $10,000                      = $9,600   </a:t>
            </a:r>
          </a:p>
        </p:txBody>
      </p:sp>
      <p:grpSp>
        <p:nvGrpSpPr>
          <p:cNvPr id="54277" name="Group 3"/>
          <p:cNvGrpSpPr>
            <a:grpSpLocks/>
          </p:cNvGrpSpPr>
          <p:nvPr/>
        </p:nvGrpSpPr>
        <p:grpSpPr bwMode="auto">
          <a:xfrm>
            <a:off x="876300" y="4341813"/>
            <a:ext cx="3883025" cy="1516062"/>
            <a:chOff x="552" y="2735"/>
            <a:chExt cx="2446" cy="955"/>
          </a:xfrm>
        </p:grpSpPr>
        <p:sp>
          <p:nvSpPr>
            <p:cNvPr id="54288" name="Freeform 4"/>
            <p:cNvSpPr>
              <a:spLocks/>
            </p:cNvSpPr>
            <p:nvPr/>
          </p:nvSpPr>
          <p:spPr bwMode="auto">
            <a:xfrm>
              <a:off x="778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289" name="Rectangle 5"/>
            <p:cNvSpPr>
              <a:spLocks noChangeArrowheads="1"/>
            </p:cNvSpPr>
            <p:nvPr/>
          </p:nvSpPr>
          <p:spPr bwMode="auto">
            <a:xfrm>
              <a:off x="552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Rate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$500 unfavorable</a:t>
              </a:r>
            </a:p>
          </p:txBody>
        </p:sp>
      </p:grpSp>
      <p:grpSp>
        <p:nvGrpSpPr>
          <p:cNvPr id="54278" name="Group 6"/>
          <p:cNvGrpSpPr>
            <a:grpSpLocks/>
          </p:cNvGrpSpPr>
          <p:nvPr/>
        </p:nvGrpSpPr>
        <p:grpSpPr bwMode="auto">
          <a:xfrm>
            <a:off x="4248150" y="4341813"/>
            <a:ext cx="3883025" cy="1516062"/>
            <a:chOff x="2676" y="2735"/>
            <a:chExt cx="2446" cy="955"/>
          </a:xfrm>
        </p:grpSpPr>
        <p:sp>
          <p:nvSpPr>
            <p:cNvPr id="54286" name="Rectangle 7"/>
            <p:cNvSpPr>
              <a:spLocks noChangeArrowheads="1"/>
            </p:cNvSpPr>
            <p:nvPr/>
          </p:nvSpPr>
          <p:spPr bwMode="auto">
            <a:xfrm>
              <a:off x="2676" y="3168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Efficiency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$400 unfavorable</a:t>
              </a:r>
            </a:p>
          </p:txBody>
        </p:sp>
        <p:sp>
          <p:nvSpPr>
            <p:cNvPr id="54287" name="Freeform 8"/>
            <p:cNvSpPr>
              <a:spLocks/>
            </p:cNvSpPr>
            <p:nvPr/>
          </p:nvSpPr>
          <p:spPr bwMode="auto">
            <a:xfrm>
              <a:off x="2891" y="2735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279" name="Rectangle 9"/>
          <p:cNvSpPr>
            <a:spLocks noChangeArrowheads="1"/>
          </p:cNvSpPr>
          <p:nvPr/>
        </p:nvSpPr>
        <p:spPr bwMode="auto">
          <a:xfrm>
            <a:off x="266700" y="1690688"/>
            <a:ext cx="875982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Actual Hours            Actual Hours	      Standard Hours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×                               ×  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Actual Rate             Standard Rate           Standard Rate</a:t>
            </a:r>
          </a:p>
        </p:txBody>
      </p:sp>
      <p:sp>
        <p:nvSpPr>
          <p:cNvPr id="54280" name="Line 10"/>
          <p:cNvSpPr>
            <a:spLocks noChangeShapeType="1"/>
          </p:cNvSpPr>
          <p:nvPr/>
        </p:nvSpPr>
        <p:spPr bwMode="auto">
          <a:xfrm>
            <a:off x="455613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Line 11"/>
          <p:cNvSpPr>
            <a:spLocks noChangeShapeType="1"/>
          </p:cNvSpPr>
          <p:nvPr/>
        </p:nvSpPr>
        <p:spPr bwMode="auto">
          <a:xfrm>
            <a:off x="3402013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Line 12"/>
          <p:cNvSpPr>
            <a:spLocks noChangeShapeType="1"/>
          </p:cNvSpPr>
          <p:nvPr/>
        </p:nvSpPr>
        <p:spPr bwMode="auto">
          <a:xfrm>
            <a:off x="6416675" y="26035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283" name="Group 14"/>
          <p:cNvGrpSpPr>
            <a:grpSpLocks/>
          </p:cNvGrpSpPr>
          <p:nvPr/>
        </p:nvGrpSpPr>
        <p:grpSpPr bwMode="auto">
          <a:xfrm>
            <a:off x="2438400" y="3035300"/>
            <a:ext cx="4003675" cy="850900"/>
            <a:chOff x="1632" y="1920"/>
            <a:chExt cx="1920" cy="536"/>
          </a:xfrm>
        </p:grpSpPr>
        <p:sp>
          <p:nvSpPr>
            <p:cNvPr id="54284" name="Line 15"/>
            <p:cNvSpPr>
              <a:spLocks noChangeShapeType="1"/>
            </p:cNvSpPr>
            <p:nvPr/>
          </p:nvSpPr>
          <p:spPr bwMode="auto">
            <a:xfrm flipH="1">
              <a:off x="1632" y="2160"/>
              <a:ext cx="336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85" name="Text Box 16"/>
            <p:cNvSpPr txBox="1">
              <a:spLocks noChangeArrowheads="1"/>
            </p:cNvSpPr>
            <p:nvPr/>
          </p:nvSpPr>
          <p:spPr bwMode="auto">
            <a:xfrm>
              <a:off x="1920" y="1920"/>
              <a:ext cx="1632" cy="536"/>
            </a:xfrm>
            <a:prstGeom prst="rect">
              <a:avLst/>
            </a:prstGeom>
            <a:solidFill>
              <a:srgbClr val="CCEC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/>
                <a:t>$10,500 </a:t>
              </a:r>
              <a:r>
                <a:rPr lang="en-US" altLang="en-US" sz="2400">
                  <a:sym typeface="Symbol" panose="05050102010706020507" pitchFamily="18" charset="2"/>
                </a:rPr>
                <a:t> 2,500 hours = $4.20 per hour</a:t>
              </a:r>
              <a:endParaRPr lang="en-US" altLang="en-US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80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Variable Manufacturing Overhead Variances: Using Factored Equations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953000"/>
          </a:xfr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600" u="sng" dirty="0" smtClean="0">
                <a:cs typeface="Arial" charset="0"/>
              </a:rPr>
              <a:t>Variable manufacturing overhead rate variance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VMRV  = (AH × AR) – (AH – SR)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    = AH (AR – SR)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	         = 2,500 hours ($4.20 per hour – $4.00 per hour)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    = 2,500 hours ($0.20 per hour)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    = $500 unfavorable</a:t>
            </a:r>
          </a:p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600" u="sng" dirty="0" smtClean="0">
                <a:cs typeface="Arial" charset="0"/>
              </a:rPr>
              <a:t>Variable manufacturing overhead efficiency variance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VMEV = (AH × SR) – (SH – SR)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		    = SR (AH – SH)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   = $4.00 per hour (2,500 hours – 2,400 hours)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   = $4.00 per hour (100 hours) </a:t>
            </a:r>
          </a:p>
          <a:p>
            <a:pPr>
              <a:buSzPct val="70000"/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r>
              <a:rPr lang="en-US" sz="2200" dirty="0" smtClean="0">
                <a:solidFill>
                  <a:srgbClr val="5E2D37"/>
                </a:solidFill>
                <a:cs typeface="Arial" charset="0"/>
              </a:rPr>
              <a:t>               = $400 unfavorable</a:t>
            </a:r>
          </a:p>
          <a:p>
            <a:pPr lvl="1">
              <a:buFont typeface="Wingdings" pitchFamily="2" charset="2"/>
              <a:buNone/>
              <a:tabLst>
                <a:tab pos="2057400" algn="ctr"/>
                <a:tab pos="5029200" algn="ctr"/>
              </a:tabLst>
              <a:defRPr/>
            </a:pPr>
            <a:endParaRPr lang="en-US" sz="2200" dirty="0" smtClean="0">
              <a:solidFill>
                <a:srgbClr val="5E2D37"/>
              </a:solidFill>
              <a:cs typeface="Arial" charset="0"/>
            </a:endParaRPr>
          </a:p>
        </p:txBody>
      </p:sp>
      <p:graphicFrame>
        <p:nvGraphicFramePr>
          <p:cNvPr id="55300" name="Object 2"/>
          <p:cNvGraphicFramePr>
            <a:graphicFrameLocks noChangeAspect="1"/>
          </p:cNvGraphicFramePr>
          <p:nvPr/>
        </p:nvGraphicFramePr>
        <p:xfrm>
          <a:off x="7162800" y="56896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56896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76200" y="2133600"/>
            <a:ext cx="8915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65000"/>
              </a:spcBef>
              <a:buClrTx/>
              <a:buFontTx/>
              <a:buNone/>
            </a:pPr>
            <a:r>
              <a:rPr lang="en-US" altLang="en-US" b="1">
                <a:solidFill>
                  <a:schemeClr val="bg2"/>
                </a:solidFill>
              </a:rPr>
              <a:t>  </a:t>
            </a:r>
            <a:r>
              <a:rPr lang="en-US" altLang="en-US"/>
              <a:t>Hanson Inc. has the following variable</a:t>
            </a:r>
            <a:br>
              <a:rPr lang="en-US" altLang="en-US"/>
            </a:br>
            <a:r>
              <a:rPr lang="en-US" altLang="en-US"/>
              <a:t>manufacturing overhead standard to</a:t>
            </a:r>
            <a:br>
              <a:rPr lang="en-US" altLang="en-US"/>
            </a:br>
            <a:r>
              <a:rPr lang="en-US" altLang="en-US"/>
              <a:t>manufacture one Zippy:</a:t>
            </a:r>
          </a:p>
          <a:p>
            <a:pPr algn="ctr" eaLnBrk="1" hangingPunct="1">
              <a:lnSpc>
                <a:spcPct val="90000"/>
              </a:lnSpc>
              <a:spcBef>
                <a:spcPct val="65000"/>
              </a:spcBef>
              <a:buClrTx/>
              <a:buFontTx/>
              <a:buNone/>
            </a:pPr>
            <a:r>
              <a:rPr lang="en-US" altLang="en-US" b="1">
                <a:solidFill>
                  <a:srgbClr val="00FF00"/>
                </a:solidFill>
              </a:rPr>
              <a:t> </a:t>
            </a:r>
            <a:r>
              <a:rPr lang="en-US" altLang="en-US" b="1">
                <a:solidFill>
                  <a:srgbClr val="FF0000"/>
                </a:solidFill>
              </a:rPr>
              <a:t>1.5 standard hours per Zippy at</a:t>
            </a:r>
            <a:br>
              <a:rPr lang="en-US" altLang="en-US" b="1">
                <a:solidFill>
                  <a:srgbClr val="FF0000"/>
                </a:solidFill>
              </a:rPr>
            </a:br>
            <a:r>
              <a:rPr lang="en-US" altLang="en-US" b="1">
                <a:solidFill>
                  <a:srgbClr val="FF0000"/>
                </a:solidFill>
              </a:rPr>
              <a:t>$3.00 per direct labor hour</a:t>
            </a:r>
          </a:p>
          <a:p>
            <a:pPr algn="ctr" eaLnBrk="1" hangingPunct="1">
              <a:lnSpc>
                <a:spcPct val="90000"/>
              </a:lnSpc>
              <a:spcBef>
                <a:spcPct val="65000"/>
              </a:spcBef>
              <a:buClrTx/>
              <a:buFontTx/>
              <a:buNone/>
            </a:pPr>
            <a:r>
              <a:rPr lang="en-US" altLang="en-US" b="1">
                <a:solidFill>
                  <a:srgbClr val="00FF00"/>
                </a:solidFill>
              </a:rPr>
              <a:t>   </a:t>
            </a:r>
            <a:r>
              <a:rPr lang="en-US" altLang="en-US"/>
              <a:t>Last week, 1,550 hours were worked to make</a:t>
            </a:r>
            <a:br>
              <a:rPr lang="en-US" altLang="en-US"/>
            </a:br>
            <a:r>
              <a:rPr lang="en-US" altLang="en-US"/>
              <a:t>1,000 Zippies, and $5,115 was spent for</a:t>
            </a:r>
            <a:br>
              <a:rPr lang="en-US" altLang="en-US"/>
            </a:br>
            <a:r>
              <a:rPr lang="en-US" altLang="en-US"/>
              <a:t>variable manufacturing overhead.</a:t>
            </a:r>
          </a:p>
        </p:txBody>
      </p:sp>
      <p:grpSp>
        <p:nvGrpSpPr>
          <p:cNvPr id="56323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56325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56327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56334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5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6328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56329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0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1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6332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6333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6326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56324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ChangeArrowheads="1"/>
          </p:cNvSpPr>
          <p:nvPr/>
        </p:nvSpPr>
        <p:spPr bwMode="auto">
          <a:xfrm>
            <a:off x="647700" y="1981200"/>
            <a:ext cx="7848600" cy="419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marL="342900" indent="-3429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   Hanson’s rate variance (VMRV) for variable manufacturing overhead for the week was: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	a.	$465 unfavorable.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	b.	$400 favorable.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	c.	$335 unfavorable.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	d.	$300 favorable.</a:t>
            </a:r>
          </a:p>
        </p:txBody>
      </p:sp>
      <p:grpSp>
        <p:nvGrpSpPr>
          <p:cNvPr id="57347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57349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57351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57358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59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7352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57353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54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55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7356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7357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7350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57348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7218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647700" y="1981200"/>
            <a:ext cx="7848600" cy="419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>
            <a:lvl1pPr marL="342900" indent="-3429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   Hanson’s rate variance (VMRV) for variable manufacturing overhead for the week was: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	a.	$465 unfavorable.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tx2"/>
                </a:solidFill>
              </a:rPr>
              <a:t>	</a:t>
            </a:r>
            <a:r>
              <a:rPr lang="en-US" altLang="en-US">
                <a:solidFill>
                  <a:schemeClr val="hlink"/>
                </a:solidFill>
              </a:rPr>
              <a:t>b.	$400 favorable.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hlink"/>
                </a:solidFill>
              </a:rPr>
              <a:t>	c.	$335 unfavorable.</a:t>
            </a:r>
          </a:p>
          <a:p>
            <a:pPr eaLnBrk="1" hangingPunct="1">
              <a:spcBef>
                <a:spcPct val="20000"/>
              </a:spcBef>
              <a:buClrTx/>
              <a:buFontTx/>
              <a:buNone/>
            </a:pPr>
            <a:r>
              <a:rPr lang="en-US" altLang="en-US">
                <a:solidFill>
                  <a:schemeClr val="hlink"/>
                </a:solidFill>
              </a:rPr>
              <a:t>	d.	$300 favorable.</a:t>
            </a:r>
          </a:p>
        </p:txBody>
      </p:sp>
      <p:sp>
        <p:nvSpPr>
          <p:cNvPr id="58371" name="Oval 3"/>
          <p:cNvSpPr>
            <a:spLocks noChangeArrowheads="1"/>
          </p:cNvSpPr>
          <p:nvPr/>
        </p:nvSpPr>
        <p:spPr bwMode="auto">
          <a:xfrm>
            <a:off x="876300" y="2895600"/>
            <a:ext cx="635000" cy="6350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grpSp>
        <p:nvGrpSpPr>
          <p:cNvPr id="58372" name="Group 5"/>
          <p:cNvGrpSpPr>
            <a:grpSpLocks/>
          </p:cNvGrpSpPr>
          <p:nvPr/>
        </p:nvGrpSpPr>
        <p:grpSpPr bwMode="auto">
          <a:xfrm>
            <a:off x="4114800" y="3048000"/>
            <a:ext cx="4872038" cy="1979613"/>
            <a:chOff x="2739" y="2256"/>
            <a:chExt cx="2922" cy="1247"/>
          </a:xfrm>
        </p:grpSpPr>
        <p:sp>
          <p:nvSpPr>
            <p:cNvPr id="58386" name="Freeform 6"/>
            <p:cNvSpPr>
              <a:spLocks/>
            </p:cNvSpPr>
            <p:nvPr/>
          </p:nvSpPr>
          <p:spPr bwMode="auto">
            <a:xfrm>
              <a:off x="3090" y="2256"/>
              <a:ext cx="750" cy="988"/>
            </a:xfrm>
            <a:custGeom>
              <a:avLst/>
              <a:gdLst>
                <a:gd name="T0" fmla="*/ 158 w 750"/>
                <a:gd name="T1" fmla="*/ 86 h 988"/>
                <a:gd name="T2" fmla="*/ 191 w 750"/>
                <a:gd name="T3" fmla="*/ 106 h 988"/>
                <a:gd name="T4" fmla="*/ 243 w 750"/>
                <a:gd name="T5" fmla="*/ 132 h 988"/>
                <a:gd name="T6" fmla="*/ 298 w 750"/>
                <a:gd name="T7" fmla="*/ 165 h 988"/>
                <a:gd name="T8" fmla="*/ 348 w 750"/>
                <a:gd name="T9" fmla="*/ 203 h 988"/>
                <a:gd name="T10" fmla="*/ 400 w 750"/>
                <a:gd name="T11" fmla="*/ 247 h 988"/>
                <a:gd name="T12" fmla="*/ 445 w 750"/>
                <a:gd name="T13" fmla="*/ 295 h 988"/>
                <a:gd name="T14" fmla="*/ 495 w 750"/>
                <a:gd name="T15" fmla="*/ 344 h 988"/>
                <a:gd name="T16" fmla="*/ 535 w 750"/>
                <a:gd name="T17" fmla="*/ 401 h 988"/>
                <a:gd name="T18" fmla="*/ 574 w 750"/>
                <a:gd name="T19" fmla="*/ 455 h 988"/>
                <a:gd name="T20" fmla="*/ 613 w 750"/>
                <a:gd name="T21" fmla="*/ 516 h 988"/>
                <a:gd name="T22" fmla="*/ 643 w 750"/>
                <a:gd name="T23" fmla="*/ 580 h 988"/>
                <a:gd name="T24" fmla="*/ 671 w 750"/>
                <a:gd name="T25" fmla="*/ 640 h 988"/>
                <a:gd name="T26" fmla="*/ 698 w 750"/>
                <a:gd name="T27" fmla="*/ 706 h 988"/>
                <a:gd name="T28" fmla="*/ 714 w 750"/>
                <a:gd name="T29" fmla="*/ 769 h 988"/>
                <a:gd name="T30" fmla="*/ 731 w 750"/>
                <a:gd name="T31" fmla="*/ 837 h 988"/>
                <a:gd name="T32" fmla="*/ 742 w 750"/>
                <a:gd name="T33" fmla="*/ 903 h 988"/>
                <a:gd name="T34" fmla="*/ 749 w 750"/>
                <a:gd name="T35" fmla="*/ 964 h 988"/>
                <a:gd name="T36" fmla="*/ 748 w 750"/>
                <a:gd name="T37" fmla="*/ 987 h 988"/>
                <a:gd name="T38" fmla="*/ 736 w 750"/>
                <a:gd name="T39" fmla="*/ 903 h 988"/>
                <a:gd name="T40" fmla="*/ 720 w 750"/>
                <a:gd name="T41" fmla="*/ 843 h 988"/>
                <a:gd name="T42" fmla="*/ 698 w 750"/>
                <a:gd name="T43" fmla="*/ 784 h 988"/>
                <a:gd name="T44" fmla="*/ 670 w 750"/>
                <a:gd name="T45" fmla="*/ 727 h 988"/>
                <a:gd name="T46" fmla="*/ 637 w 750"/>
                <a:gd name="T47" fmla="*/ 671 h 988"/>
                <a:gd name="T48" fmla="*/ 597 w 750"/>
                <a:gd name="T49" fmla="*/ 610 h 988"/>
                <a:gd name="T50" fmla="*/ 554 w 750"/>
                <a:gd name="T51" fmla="*/ 555 h 988"/>
                <a:gd name="T52" fmla="*/ 506 w 750"/>
                <a:gd name="T53" fmla="*/ 507 h 988"/>
                <a:gd name="T54" fmla="*/ 453 w 750"/>
                <a:gd name="T55" fmla="*/ 454 h 988"/>
                <a:gd name="T56" fmla="*/ 396 w 750"/>
                <a:gd name="T57" fmla="*/ 407 h 988"/>
                <a:gd name="T58" fmla="*/ 340 w 750"/>
                <a:gd name="T59" fmla="*/ 366 h 988"/>
                <a:gd name="T60" fmla="*/ 280 w 750"/>
                <a:gd name="T61" fmla="*/ 328 h 988"/>
                <a:gd name="T62" fmla="*/ 219 w 750"/>
                <a:gd name="T63" fmla="*/ 295 h 988"/>
                <a:gd name="T64" fmla="*/ 155 w 750"/>
                <a:gd name="T65" fmla="*/ 266 h 988"/>
                <a:gd name="T66" fmla="*/ 153 w 750"/>
                <a:gd name="T67" fmla="*/ 356 h 988"/>
                <a:gd name="T68" fmla="*/ 0 w 750"/>
                <a:gd name="T69" fmla="*/ 121 h 988"/>
                <a:gd name="T70" fmla="*/ 158 w 750"/>
                <a:gd name="T71" fmla="*/ 0 h 988"/>
                <a:gd name="T72" fmla="*/ 158 w 750"/>
                <a:gd name="T73" fmla="*/ 86 h 9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50"/>
                <a:gd name="T112" fmla="*/ 0 h 988"/>
                <a:gd name="T113" fmla="*/ 750 w 750"/>
                <a:gd name="T114" fmla="*/ 988 h 98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50" h="988">
                  <a:moveTo>
                    <a:pt x="158" y="86"/>
                  </a:moveTo>
                  <a:lnTo>
                    <a:pt x="191" y="106"/>
                  </a:lnTo>
                  <a:lnTo>
                    <a:pt x="243" y="132"/>
                  </a:lnTo>
                  <a:lnTo>
                    <a:pt x="298" y="165"/>
                  </a:lnTo>
                  <a:lnTo>
                    <a:pt x="348" y="203"/>
                  </a:lnTo>
                  <a:lnTo>
                    <a:pt x="400" y="247"/>
                  </a:lnTo>
                  <a:lnTo>
                    <a:pt x="445" y="295"/>
                  </a:lnTo>
                  <a:lnTo>
                    <a:pt x="495" y="344"/>
                  </a:lnTo>
                  <a:lnTo>
                    <a:pt x="535" y="401"/>
                  </a:lnTo>
                  <a:lnTo>
                    <a:pt x="574" y="455"/>
                  </a:lnTo>
                  <a:lnTo>
                    <a:pt x="613" y="516"/>
                  </a:lnTo>
                  <a:lnTo>
                    <a:pt x="643" y="580"/>
                  </a:lnTo>
                  <a:lnTo>
                    <a:pt x="671" y="640"/>
                  </a:lnTo>
                  <a:lnTo>
                    <a:pt x="698" y="706"/>
                  </a:lnTo>
                  <a:lnTo>
                    <a:pt x="714" y="769"/>
                  </a:lnTo>
                  <a:lnTo>
                    <a:pt x="731" y="837"/>
                  </a:lnTo>
                  <a:lnTo>
                    <a:pt x="742" y="903"/>
                  </a:lnTo>
                  <a:lnTo>
                    <a:pt x="749" y="964"/>
                  </a:lnTo>
                  <a:lnTo>
                    <a:pt x="748" y="987"/>
                  </a:lnTo>
                  <a:lnTo>
                    <a:pt x="736" y="903"/>
                  </a:lnTo>
                  <a:lnTo>
                    <a:pt x="720" y="843"/>
                  </a:lnTo>
                  <a:lnTo>
                    <a:pt x="698" y="784"/>
                  </a:lnTo>
                  <a:lnTo>
                    <a:pt x="670" y="727"/>
                  </a:lnTo>
                  <a:lnTo>
                    <a:pt x="637" y="671"/>
                  </a:lnTo>
                  <a:lnTo>
                    <a:pt x="597" y="610"/>
                  </a:lnTo>
                  <a:lnTo>
                    <a:pt x="554" y="555"/>
                  </a:lnTo>
                  <a:lnTo>
                    <a:pt x="506" y="507"/>
                  </a:lnTo>
                  <a:lnTo>
                    <a:pt x="453" y="454"/>
                  </a:lnTo>
                  <a:lnTo>
                    <a:pt x="396" y="407"/>
                  </a:lnTo>
                  <a:lnTo>
                    <a:pt x="340" y="366"/>
                  </a:lnTo>
                  <a:lnTo>
                    <a:pt x="280" y="328"/>
                  </a:lnTo>
                  <a:lnTo>
                    <a:pt x="219" y="295"/>
                  </a:lnTo>
                  <a:lnTo>
                    <a:pt x="155" y="266"/>
                  </a:lnTo>
                  <a:lnTo>
                    <a:pt x="153" y="356"/>
                  </a:lnTo>
                  <a:lnTo>
                    <a:pt x="0" y="121"/>
                  </a:lnTo>
                  <a:lnTo>
                    <a:pt x="158" y="0"/>
                  </a:lnTo>
                  <a:lnTo>
                    <a:pt x="158" y="86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387" name="Rectangle 7"/>
            <p:cNvSpPr>
              <a:spLocks noChangeArrowheads="1"/>
            </p:cNvSpPr>
            <p:nvPr/>
          </p:nvSpPr>
          <p:spPr bwMode="auto">
            <a:xfrm>
              <a:off x="2739" y="2749"/>
              <a:ext cx="2922" cy="754"/>
            </a:xfrm>
            <a:prstGeom prst="rect">
              <a:avLst/>
            </a:prstGeom>
            <a:solidFill>
              <a:schemeClr val="bg1"/>
            </a:solidFill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rgbClr val="FF0000"/>
                  </a:solidFill>
                </a:rPr>
                <a:t> VMRV = AH(AR - SR)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VMRV = 1,550 hrs($3.30 - $3.00)</a:t>
              </a:r>
              <a:br>
                <a:rPr lang="en-US" altLang="en-US" sz="2400" b="1">
                  <a:solidFill>
                    <a:srgbClr val="FF0000"/>
                  </a:solidFill>
                </a:rPr>
              </a:br>
              <a:r>
                <a:rPr lang="en-US" altLang="en-US" sz="2400" b="1">
                  <a:solidFill>
                    <a:srgbClr val="FF0000"/>
                  </a:solidFill>
                </a:rPr>
                <a:t> VMRV = $465 unfavorable</a:t>
              </a:r>
            </a:p>
          </p:txBody>
        </p:sp>
      </p:grpSp>
      <p:grpSp>
        <p:nvGrpSpPr>
          <p:cNvPr id="58373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58375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58377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58384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5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8378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58379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0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1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8382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8383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8376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58374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ChangeArrowheads="1"/>
          </p:cNvSpPr>
          <p:nvPr/>
        </p:nvSpPr>
        <p:spPr bwMode="auto">
          <a:xfrm>
            <a:off x="571500" y="1981200"/>
            <a:ext cx="8001000" cy="373380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   Hanson’s efficiency variance (VMEV) for variable manufacturing overhead for the week was: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a.	$435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b.	$435 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c.	$150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latin typeface="Arial" charset="0"/>
                <a:ea typeface="MS PGothic" pitchFamily="34" charset="-128"/>
              </a:rPr>
              <a:t>	d.	$150 favorable.</a:t>
            </a:r>
          </a:p>
        </p:txBody>
      </p:sp>
      <p:grpSp>
        <p:nvGrpSpPr>
          <p:cNvPr id="59395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59397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59399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59406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7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9400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59401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2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3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9404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9405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59398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59396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1314" grpId="0" animBg="1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ChangeArrowheads="1"/>
          </p:cNvSpPr>
          <p:nvPr/>
        </p:nvSpPr>
        <p:spPr bwMode="auto">
          <a:xfrm>
            <a:off x="571500" y="1981200"/>
            <a:ext cx="8001000" cy="3733800"/>
          </a:xfrm>
          <a:prstGeom prst="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   </a:t>
            </a:r>
            <a:r>
              <a:rPr lang="en-US" sz="2800" dirty="0">
                <a:latin typeface="Arial" charset="0"/>
                <a:ea typeface="MS PGothic" pitchFamily="34" charset="-128"/>
              </a:rPr>
              <a:t>Hanson’s efficiency variance (VMEV) for variable manufacturing overhead for the week was: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	</a:t>
            </a:r>
            <a:r>
              <a:rPr lang="en-US" sz="2800" dirty="0">
                <a:solidFill>
                  <a:schemeClr val="hlink"/>
                </a:solidFill>
                <a:latin typeface="Arial" charset="0"/>
                <a:ea typeface="MS PGothic" pitchFamily="34" charset="-128"/>
              </a:rPr>
              <a:t>a.	$435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hlink"/>
                </a:solidFill>
                <a:latin typeface="Arial" charset="0"/>
                <a:ea typeface="MS PGothic" pitchFamily="34" charset="-128"/>
              </a:rPr>
              <a:t>	b.	$435 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	</a:t>
            </a:r>
            <a:r>
              <a:rPr lang="en-US" sz="2800" dirty="0">
                <a:latin typeface="Arial" charset="0"/>
                <a:ea typeface="MS PGothic" pitchFamily="34" charset="-128"/>
              </a:rPr>
              <a:t>c.	$150 unfavorable.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800" dirty="0">
                <a:solidFill>
                  <a:schemeClr val="tx2"/>
                </a:solidFill>
                <a:latin typeface="Arial" charset="0"/>
                <a:ea typeface="MS PGothic" pitchFamily="34" charset="-128"/>
              </a:rPr>
              <a:t>	</a:t>
            </a:r>
            <a:r>
              <a:rPr lang="en-US" sz="2800" dirty="0">
                <a:solidFill>
                  <a:schemeClr val="hlink"/>
                </a:solidFill>
                <a:latin typeface="Arial" charset="0"/>
                <a:ea typeface="MS PGothic" pitchFamily="34" charset="-128"/>
              </a:rPr>
              <a:t>d.	$150 favorable.</a:t>
            </a:r>
          </a:p>
        </p:txBody>
      </p:sp>
      <p:sp>
        <p:nvSpPr>
          <p:cNvPr id="60419" name="Oval 3"/>
          <p:cNvSpPr>
            <a:spLocks noChangeArrowheads="1"/>
          </p:cNvSpPr>
          <p:nvPr/>
        </p:nvSpPr>
        <p:spPr bwMode="auto">
          <a:xfrm>
            <a:off x="812800" y="4343400"/>
            <a:ext cx="635000" cy="635000"/>
          </a:xfrm>
          <a:prstGeom prst="ellips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124200" y="4749800"/>
            <a:ext cx="5843588" cy="1727200"/>
            <a:chOff x="1968" y="2992"/>
            <a:chExt cx="3681" cy="1088"/>
          </a:xfrm>
        </p:grpSpPr>
        <p:sp>
          <p:nvSpPr>
            <p:cNvPr id="60437" name="Freeform 6"/>
            <p:cNvSpPr>
              <a:spLocks/>
            </p:cNvSpPr>
            <p:nvPr/>
          </p:nvSpPr>
          <p:spPr bwMode="auto">
            <a:xfrm flipV="1">
              <a:off x="2857" y="2992"/>
              <a:ext cx="871" cy="720"/>
            </a:xfrm>
            <a:custGeom>
              <a:avLst/>
              <a:gdLst>
                <a:gd name="T0" fmla="*/ 6628 w 750"/>
                <a:gd name="T1" fmla="*/ 1 h 988"/>
                <a:gd name="T2" fmla="*/ 8054 w 750"/>
                <a:gd name="T3" fmla="*/ 1 h 988"/>
                <a:gd name="T4" fmla="*/ 10185 w 750"/>
                <a:gd name="T5" fmla="*/ 1 h 988"/>
                <a:gd name="T6" fmla="*/ 12526 w 750"/>
                <a:gd name="T7" fmla="*/ 1 h 988"/>
                <a:gd name="T8" fmla="*/ 14649 w 750"/>
                <a:gd name="T9" fmla="*/ 1 h 988"/>
                <a:gd name="T10" fmla="*/ 16817 w 750"/>
                <a:gd name="T11" fmla="*/ 1 h 988"/>
                <a:gd name="T12" fmla="*/ 18725 w 750"/>
                <a:gd name="T13" fmla="*/ 1 h 988"/>
                <a:gd name="T14" fmla="*/ 20835 w 750"/>
                <a:gd name="T15" fmla="*/ 1 h 988"/>
                <a:gd name="T16" fmla="*/ 22485 w 750"/>
                <a:gd name="T17" fmla="*/ 1 h 988"/>
                <a:gd name="T18" fmla="*/ 24173 w 750"/>
                <a:gd name="T19" fmla="*/ 1 h 988"/>
                <a:gd name="T20" fmla="*/ 25786 w 750"/>
                <a:gd name="T21" fmla="*/ 1 h 988"/>
                <a:gd name="T22" fmla="*/ 27083 w 750"/>
                <a:gd name="T23" fmla="*/ 1 h 988"/>
                <a:gd name="T24" fmla="*/ 28240 w 750"/>
                <a:gd name="T25" fmla="*/ 1 h 988"/>
                <a:gd name="T26" fmla="*/ 29369 w 750"/>
                <a:gd name="T27" fmla="*/ 1 h 988"/>
                <a:gd name="T28" fmla="*/ 30005 w 750"/>
                <a:gd name="T29" fmla="*/ 1 h 988"/>
                <a:gd name="T30" fmla="*/ 30746 w 750"/>
                <a:gd name="T31" fmla="*/ 1 h 988"/>
                <a:gd name="T32" fmla="*/ 31206 w 750"/>
                <a:gd name="T33" fmla="*/ 1 h 988"/>
                <a:gd name="T34" fmla="*/ 31492 w 750"/>
                <a:gd name="T35" fmla="*/ 1 h 988"/>
                <a:gd name="T36" fmla="*/ 31481 w 750"/>
                <a:gd name="T37" fmla="*/ 0 h 988"/>
                <a:gd name="T38" fmla="*/ 30961 w 750"/>
                <a:gd name="T39" fmla="*/ 1 h 988"/>
                <a:gd name="T40" fmla="*/ 30282 w 750"/>
                <a:gd name="T41" fmla="*/ 1 h 988"/>
                <a:gd name="T42" fmla="*/ 29369 w 750"/>
                <a:gd name="T43" fmla="*/ 1 h 988"/>
                <a:gd name="T44" fmla="*/ 28177 w 750"/>
                <a:gd name="T45" fmla="*/ 1 h 988"/>
                <a:gd name="T46" fmla="*/ 26808 w 750"/>
                <a:gd name="T47" fmla="*/ 1 h 988"/>
                <a:gd name="T48" fmla="*/ 25094 w 750"/>
                <a:gd name="T49" fmla="*/ 1 h 988"/>
                <a:gd name="T50" fmla="*/ 23321 w 750"/>
                <a:gd name="T51" fmla="*/ 1 h 988"/>
                <a:gd name="T52" fmla="*/ 21326 w 750"/>
                <a:gd name="T53" fmla="*/ 1 h 988"/>
                <a:gd name="T54" fmla="*/ 19090 w 750"/>
                <a:gd name="T55" fmla="*/ 1 h 988"/>
                <a:gd name="T56" fmla="*/ 16648 w 750"/>
                <a:gd name="T57" fmla="*/ 1 h 988"/>
                <a:gd name="T58" fmla="*/ 14322 w 750"/>
                <a:gd name="T59" fmla="*/ 1 h 988"/>
                <a:gd name="T60" fmla="*/ 11763 w 750"/>
                <a:gd name="T61" fmla="*/ 1 h 988"/>
                <a:gd name="T62" fmla="*/ 9215 w 750"/>
                <a:gd name="T63" fmla="*/ 1 h 988"/>
                <a:gd name="T64" fmla="*/ 6503 w 750"/>
                <a:gd name="T65" fmla="*/ 1 h 988"/>
                <a:gd name="T66" fmla="*/ 6457 w 750"/>
                <a:gd name="T67" fmla="*/ 1 h 988"/>
                <a:gd name="T68" fmla="*/ 0 w 750"/>
                <a:gd name="T69" fmla="*/ 1 h 988"/>
                <a:gd name="T70" fmla="*/ 6628 w 750"/>
                <a:gd name="T71" fmla="*/ 1 h 988"/>
                <a:gd name="T72" fmla="*/ 6628 w 750"/>
                <a:gd name="T73" fmla="*/ 1 h 98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750"/>
                <a:gd name="T112" fmla="*/ 0 h 988"/>
                <a:gd name="T113" fmla="*/ 750 w 750"/>
                <a:gd name="T114" fmla="*/ 988 h 98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750" h="988">
                  <a:moveTo>
                    <a:pt x="158" y="901"/>
                  </a:moveTo>
                  <a:lnTo>
                    <a:pt x="191" y="881"/>
                  </a:lnTo>
                  <a:lnTo>
                    <a:pt x="243" y="855"/>
                  </a:lnTo>
                  <a:lnTo>
                    <a:pt x="298" y="822"/>
                  </a:lnTo>
                  <a:lnTo>
                    <a:pt x="348" y="784"/>
                  </a:lnTo>
                  <a:lnTo>
                    <a:pt x="400" y="740"/>
                  </a:lnTo>
                  <a:lnTo>
                    <a:pt x="445" y="692"/>
                  </a:lnTo>
                  <a:lnTo>
                    <a:pt x="495" y="643"/>
                  </a:lnTo>
                  <a:lnTo>
                    <a:pt x="535" y="586"/>
                  </a:lnTo>
                  <a:lnTo>
                    <a:pt x="574" y="532"/>
                  </a:lnTo>
                  <a:lnTo>
                    <a:pt x="613" y="471"/>
                  </a:lnTo>
                  <a:lnTo>
                    <a:pt x="643" y="407"/>
                  </a:lnTo>
                  <a:lnTo>
                    <a:pt x="671" y="347"/>
                  </a:lnTo>
                  <a:lnTo>
                    <a:pt x="698" y="281"/>
                  </a:lnTo>
                  <a:lnTo>
                    <a:pt x="714" y="218"/>
                  </a:lnTo>
                  <a:lnTo>
                    <a:pt x="731" y="150"/>
                  </a:lnTo>
                  <a:lnTo>
                    <a:pt x="742" y="84"/>
                  </a:lnTo>
                  <a:lnTo>
                    <a:pt x="749" y="23"/>
                  </a:lnTo>
                  <a:lnTo>
                    <a:pt x="748" y="0"/>
                  </a:lnTo>
                  <a:lnTo>
                    <a:pt x="736" y="84"/>
                  </a:lnTo>
                  <a:lnTo>
                    <a:pt x="720" y="144"/>
                  </a:lnTo>
                  <a:lnTo>
                    <a:pt x="698" y="203"/>
                  </a:lnTo>
                  <a:lnTo>
                    <a:pt x="670" y="260"/>
                  </a:lnTo>
                  <a:lnTo>
                    <a:pt x="637" y="316"/>
                  </a:lnTo>
                  <a:lnTo>
                    <a:pt x="597" y="377"/>
                  </a:lnTo>
                  <a:lnTo>
                    <a:pt x="554" y="432"/>
                  </a:lnTo>
                  <a:lnTo>
                    <a:pt x="506" y="480"/>
                  </a:lnTo>
                  <a:lnTo>
                    <a:pt x="453" y="533"/>
                  </a:lnTo>
                  <a:lnTo>
                    <a:pt x="396" y="580"/>
                  </a:lnTo>
                  <a:lnTo>
                    <a:pt x="340" y="621"/>
                  </a:lnTo>
                  <a:lnTo>
                    <a:pt x="280" y="659"/>
                  </a:lnTo>
                  <a:lnTo>
                    <a:pt x="219" y="692"/>
                  </a:lnTo>
                  <a:lnTo>
                    <a:pt x="155" y="721"/>
                  </a:lnTo>
                  <a:lnTo>
                    <a:pt x="153" y="631"/>
                  </a:lnTo>
                  <a:lnTo>
                    <a:pt x="0" y="866"/>
                  </a:lnTo>
                  <a:lnTo>
                    <a:pt x="158" y="987"/>
                  </a:lnTo>
                  <a:lnTo>
                    <a:pt x="158" y="90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230" name="Rectangle 7"/>
            <p:cNvSpPr>
              <a:spLocks noChangeArrowheads="1"/>
            </p:cNvSpPr>
            <p:nvPr/>
          </p:nvSpPr>
          <p:spPr bwMode="auto">
            <a:xfrm>
              <a:off x="1968" y="3302"/>
              <a:ext cx="3681" cy="77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b="1" dirty="0">
                  <a:solidFill>
                    <a:srgbClr val="FF0000"/>
                  </a:solidFill>
                  <a:latin typeface="Arial" charset="0"/>
                  <a:ea typeface="MS PGothic" pitchFamily="34" charset="-128"/>
                </a:rPr>
                <a:t> VMEV = SR(AH - SH)</a:t>
              </a:r>
              <a:br>
                <a:rPr lang="en-US" sz="2400" b="1" dirty="0">
                  <a:solidFill>
                    <a:srgbClr val="FF0000"/>
                  </a:solidFill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solidFill>
                    <a:srgbClr val="FF0000"/>
                  </a:solidFill>
                  <a:latin typeface="Arial" charset="0"/>
                  <a:ea typeface="MS PGothic" pitchFamily="34" charset="-128"/>
                </a:rPr>
                <a:t> VMEV = $3.00(1,550 hrs - 1,500 hrs)</a:t>
              </a:r>
              <a:br>
                <a:rPr lang="en-US" sz="2400" b="1" dirty="0">
                  <a:solidFill>
                    <a:srgbClr val="FF0000"/>
                  </a:solidFill>
                  <a:latin typeface="Arial" charset="0"/>
                  <a:ea typeface="MS PGothic" pitchFamily="34" charset="-128"/>
                </a:rPr>
              </a:br>
              <a:r>
                <a:rPr lang="en-US" sz="2400" b="1" dirty="0">
                  <a:solidFill>
                    <a:srgbClr val="FF0000"/>
                  </a:solidFill>
                  <a:latin typeface="Arial" charset="0"/>
                  <a:ea typeface="MS PGothic" pitchFamily="34" charset="-128"/>
                </a:rPr>
                <a:t> VMEV = $150 unfavorable</a:t>
              </a: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4624388" y="4067175"/>
            <a:ext cx="4419600" cy="1571625"/>
            <a:chOff x="2913" y="2562"/>
            <a:chExt cx="2784" cy="990"/>
          </a:xfrm>
        </p:grpSpPr>
        <p:sp>
          <p:nvSpPr>
            <p:cNvPr id="60435" name="AutoShape 9"/>
            <p:cNvSpPr>
              <a:spLocks noChangeArrowheads="1"/>
            </p:cNvSpPr>
            <p:nvPr/>
          </p:nvSpPr>
          <p:spPr bwMode="auto">
            <a:xfrm rot="5400000" flipV="1">
              <a:off x="4419" y="3021"/>
              <a:ext cx="816" cy="245"/>
            </a:xfrm>
            <a:prstGeom prst="rightArrow">
              <a:avLst>
                <a:gd name="adj1" fmla="val 50000"/>
                <a:gd name="adj2" fmla="val 166546"/>
              </a:avLst>
            </a:prstGeom>
            <a:solidFill>
              <a:srgbClr val="FF0000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0436" name="Rectangle 10"/>
            <p:cNvSpPr>
              <a:spLocks noChangeArrowheads="1"/>
            </p:cNvSpPr>
            <p:nvPr/>
          </p:nvSpPr>
          <p:spPr bwMode="auto">
            <a:xfrm>
              <a:off x="2913" y="2562"/>
              <a:ext cx="2784" cy="318"/>
            </a:xfrm>
            <a:prstGeom prst="rect">
              <a:avLst/>
            </a:prstGeom>
            <a:solidFill>
              <a:srgbClr val="009900"/>
            </a:solidFill>
            <a:ln w="50800">
              <a:solidFill>
                <a:srgbClr val="FF0000"/>
              </a:solidFill>
              <a:miter lim="800000"/>
              <a:headEnd/>
              <a:tailEnd/>
            </a:ln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rgbClr val="FFFF99"/>
                  </a:solidFill>
                </a:rPr>
                <a:t>1,000 units × 1.5 hrs per unit</a:t>
              </a:r>
            </a:p>
          </p:txBody>
        </p:sp>
      </p:grpSp>
      <p:grpSp>
        <p:nvGrpSpPr>
          <p:cNvPr id="60422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60424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60426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60433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34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0427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60428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29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30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0431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0432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0425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60423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7575" y="4800600"/>
            <a:ext cx="3883025" cy="1516063"/>
            <a:chOff x="578" y="3024"/>
            <a:chExt cx="2446" cy="955"/>
          </a:xfrm>
        </p:grpSpPr>
        <p:sp>
          <p:nvSpPr>
            <p:cNvPr id="61464" name="Freeform 3"/>
            <p:cNvSpPr>
              <a:spLocks/>
            </p:cNvSpPr>
            <p:nvPr/>
          </p:nvSpPr>
          <p:spPr bwMode="auto">
            <a:xfrm>
              <a:off x="805" y="3024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465" name="Rectangle 4"/>
            <p:cNvSpPr>
              <a:spLocks noChangeArrowheads="1"/>
            </p:cNvSpPr>
            <p:nvPr/>
          </p:nvSpPr>
          <p:spPr bwMode="auto">
            <a:xfrm>
              <a:off x="578" y="3457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Rate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$465 unfavorable</a:t>
              </a:r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4365625" y="4800600"/>
            <a:ext cx="3883025" cy="1516063"/>
            <a:chOff x="2750" y="3024"/>
            <a:chExt cx="2446" cy="955"/>
          </a:xfrm>
        </p:grpSpPr>
        <p:sp>
          <p:nvSpPr>
            <p:cNvPr id="61462" name="Rectangle 6"/>
            <p:cNvSpPr>
              <a:spLocks noChangeArrowheads="1"/>
            </p:cNvSpPr>
            <p:nvPr/>
          </p:nvSpPr>
          <p:spPr bwMode="auto">
            <a:xfrm>
              <a:off x="2750" y="3457"/>
              <a:ext cx="2446" cy="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FF0000"/>
                  </a:solidFill>
                </a:rPr>
                <a:t>Efficiency variance</a:t>
              </a:r>
              <a:br>
                <a:rPr lang="en-US" altLang="en-US" sz="2400">
                  <a:solidFill>
                    <a:srgbClr val="FF0000"/>
                  </a:solidFill>
                </a:rPr>
              </a:br>
              <a:r>
                <a:rPr lang="en-US" altLang="en-US" sz="2400">
                  <a:solidFill>
                    <a:srgbClr val="FF0000"/>
                  </a:solidFill>
                </a:rPr>
                <a:t>$150 unfavorable</a:t>
              </a:r>
            </a:p>
          </p:txBody>
        </p:sp>
        <p:sp>
          <p:nvSpPr>
            <p:cNvPr id="61463" name="Freeform 7"/>
            <p:cNvSpPr>
              <a:spLocks/>
            </p:cNvSpPr>
            <p:nvPr/>
          </p:nvSpPr>
          <p:spPr bwMode="auto">
            <a:xfrm>
              <a:off x="2965" y="3024"/>
              <a:ext cx="1980" cy="390"/>
            </a:xfrm>
            <a:custGeom>
              <a:avLst/>
              <a:gdLst>
                <a:gd name="T0" fmla="*/ 1645 w 1980"/>
                <a:gd name="T1" fmla="*/ 255 h 390"/>
                <a:gd name="T2" fmla="*/ 1718 w 1980"/>
                <a:gd name="T3" fmla="*/ 244 h 390"/>
                <a:gd name="T4" fmla="*/ 1787 w 1980"/>
                <a:gd name="T5" fmla="*/ 224 h 390"/>
                <a:gd name="T6" fmla="*/ 1849 w 1980"/>
                <a:gd name="T7" fmla="*/ 194 h 390"/>
                <a:gd name="T8" fmla="*/ 1900 w 1980"/>
                <a:gd name="T9" fmla="*/ 156 h 390"/>
                <a:gd name="T10" fmla="*/ 1940 w 1980"/>
                <a:gd name="T11" fmla="*/ 112 h 390"/>
                <a:gd name="T12" fmla="*/ 1966 w 1980"/>
                <a:gd name="T13" fmla="*/ 64 h 390"/>
                <a:gd name="T14" fmla="*/ 1978 w 1980"/>
                <a:gd name="T15" fmla="*/ 13 h 390"/>
                <a:gd name="T16" fmla="*/ 1978 w 1980"/>
                <a:gd name="T17" fmla="*/ 21 h 390"/>
                <a:gd name="T18" fmla="*/ 1961 w 1980"/>
                <a:gd name="T19" fmla="*/ 64 h 390"/>
                <a:gd name="T20" fmla="*/ 1933 w 1980"/>
                <a:gd name="T21" fmla="*/ 102 h 390"/>
                <a:gd name="T22" fmla="*/ 1891 w 1980"/>
                <a:gd name="T23" fmla="*/ 134 h 390"/>
                <a:gd name="T24" fmla="*/ 1839 w 1980"/>
                <a:gd name="T25" fmla="*/ 159 h 390"/>
                <a:gd name="T26" fmla="*/ 1781 w 1980"/>
                <a:gd name="T27" fmla="*/ 174 h 390"/>
                <a:gd name="T28" fmla="*/ 1719 w 1980"/>
                <a:gd name="T29" fmla="*/ 180 h 390"/>
                <a:gd name="T30" fmla="*/ 1185 w 1980"/>
                <a:gd name="T31" fmla="*/ 182 h 390"/>
                <a:gd name="T32" fmla="*/ 1129 w 1980"/>
                <a:gd name="T33" fmla="*/ 193 h 390"/>
                <a:gd name="T34" fmla="*/ 1080 w 1980"/>
                <a:gd name="T35" fmla="*/ 213 h 390"/>
                <a:gd name="T36" fmla="*/ 1038 w 1980"/>
                <a:gd name="T37" fmla="*/ 242 h 390"/>
                <a:gd name="T38" fmla="*/ 1010 w 1980"/>
                <a:gd name="T39" fmla="*/ 276 h 390"/>
                <a:gd name="T40" fmla="*/ 994 w 1980"/>
                <a:gd name="T41" fmla="*/ 316 h 390"/>
                <a:gd name="T42" fmla="*/ 990 w 1980"/>
                <a:gd name="T43" fmla="*/ 338 h 390"/>
                <a:gd name="T44" fmla="*/ 986 w 1980"/>
                <a:gd name="T45" fmla="*/ 316 h 390"/>
                <a:gd name="T46" fmla="*/ 971 w 1980"/>
                <a:gd name="T47" fmla="*/ 276 h 390"/>
                <a:gd name="T48" fmla="*/ 941 w 1980"/>
                <a:gd name="T49" fmla="*/ 242 h 390"/>
                <a:gd name="T50" fmla="*/ 900 w 1980"/>
                <a:gd name="T51" fmla="*/ 213 h 390"/>
                <a:gd name="T52" fmla="*/ 851 w 1980"/>
                <a:gd name="T53" fmla="*/ 193 h 390"/>
                <a:gd name="T54" fmla="*/ 795 w 1980"/>
                <a:gd name="T55" fmla="*/ 182 h 390"/>
                <a:gd name="T56" fmla="*/ 261 w 1980"/>
                <a:gd name="T57" fmla="*/ 180 h 390"/>
                <a:gd name="T58" fmla="*/ 199 w 1980"/>
                <a:gd name="T59" fmla="*/ 174 h 390"/>
                <a:gd name="T60" fmla="*/ 141 w 1980"/>
                <a:gd name="T61" fmla="*/ 159 h 390"/>
                <a:gd name="T62" fmla="*/ 90 w 1980"/>
                <a:gd name="T63" fmla="*/ 134 h 390"/>
                <a:gd name="T64" fmla="*/ 48 w 1980"/>
                <a:gd name="T65" fmla="*/ 102 h 390"/>
                <a:gd name="T66" fmla="*/ 19 w 1980"/>
                <a:gd name="T67" fmla="*/ 64 h 390"/>
                <a:gd name="T68" fmla="*/ 3 w 1980"/>
                <a:gd name="T69" fmla="*/ 21 h 390"/>
                <a:gd name="T70" fmla="*/ 2 w 1980"/>
                <a:gd name="T71" fmla="*/ 13 h 390"/>
                <a:gd name="T72" fmla="*/ 13 w 1980"/>
                <a:gd name="T73" fmla="*/ 64 h 390"/>
                <a:gd name="T74" fmla="*/ 40 w 1980"/>
                <a:gd name="T75" fmla="*/ 112 h 390"/>
                <a:gd name="T76" fmla="*/ 81 w 1980"/>
                <a:gd name="T77" fmla="*/ 156 h 390"/>
                <a:gd name="T78" fmla="*/ 132 w 1980"/>
                <a:gd name="T79" fmla="*/ 194 h 390"/>
                <a:gd name="T80" fmla="*/ 193 w 1980"/>
                <a:gd name="T81" fmla="*/ 224 h 390"/>
                <a:gd name="T82" fmla="*/ 262 w 1980"/>
                <a:gd name="T83" fmla="*/ 244 h 390"/>
                <a:gd name="T84" fmla="*/ 334 w 1980"/>
                <a:gd name="T85" fmla="*/ 255 h 390"/>
                <a:gd name="T86" fmla="*/ 803 w 1980"/>
                <a:gd name="T87" fmla="*/ 257 h 390"/>
                <a:gd name="T88" fmla="*/ 856 w 1980"/>
                <a:gd name="T89" fmla="*/ 262 h 390"/>
                <a:gd name="T90" fmla="*/ 903 w 1980"/>
                <a:gd name="T91" fmla="*/ 277 h 390"/>
                <a:gd name="T92" fmla="*/ 943 w 1980"/>
                <a:gd name="T93" fmla="*/ 302 h 390"/>
                <a:gd name="T94" fmla="*/ 971 w 1980"/>
                <a:gd name="T95" fmla="*/ 333 h 390"/>
                <a:gd name="T96" fmla="*/ 986 w 1980"/>
                <a:gd name="T97" fmla="*/ 369 h 390"/>
                <a:gd name="T98" fmla="*/ 990 w 1980"/>
                <a:gd name="T99" fmla="*/ 389 h 390"/>
                <a:gd name="T100" fmla="*/ 997 w 1980"/>
                <a:gd name="T101" fmla="*/ 352 h 390"/>
                <a:gd name="T102" fmla="*/ 1019 w 1980"/>
                <a:gd name="T103" fmla="*/ 318 h 390"/>
                <a:gd name="T104" fmla="*/ 1053 w 1980"/>
                <a:gd name="T105" fmla="*/ 290 h 390"/>
                <a:gd name="T106" fmla="*/ 1097 w 1980"/>
                <a:gd name="T107" fmla="*/ 270 h 390"/>
                <a:gd name="T108" fmla="*/ 1146 w 1980"/>
                <a:gd name="T109" fmla="*/ 259 h 390"/>
                <a:gd name="T110" fmla="*/ 1175 w 1980"/>
                <a:gd name="T111" fmla="*/ 257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85416" name="Rectangle 8"/>
          <p:cNvSpPr>
            <a:spLocks noChangeArrowheads="1"/>
          </p:cNvSpPr>
          <p:nvPr/>
        </p:nvSpPr>
        <p:spPr bwMode="auto">
          <a:xfrm>
            <a:off x="230188" y="3049588"/>
            <a:ext cx="8607425" cy="175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1,550 hours               1,550 hours                 1,500 hours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         ×                              ×                                 ×</a:t>
            </a:r>
            <a:br>
              <a:rPr lang="en-US" altLang="en-US" sz="2400">
                <a:solidFill>
                  <a:schemeClr val="tx2"/>
                </a:solidFill>
              </a:rPr>
            </a:br>
            <a:r>
              <a:rPr lang="en-US" altLang="en-US" sz="2400">
                <a:solidFill>
                  <a:schemeClr val="tx2"/>
                </a:solidFill>
              </a:rPr>
              <a:t>    $3.30 per hour           $3.00 per hour            $3.00 per hour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400">
                <a:solidFill>
                  <a:schemeClr val="tx2"/>
                </a:solidFill>
              </a:rPr>
              <a:t>        </a:t>
            </a:r>
            <a:r>
              <a:rPr lang="en-US" altLang="en-US" sz="2400">
                <a:solidFill>
                  <a:srgbClr val="FF0000"/>
                </a:solidFill>
              </a:rPr>
              <a:t>= $5,115                     = $4,650                       = $4,500   </a:t>
            </a:r>
          </a:p>
        </p:txBody>
      </p:sp>
      <p:grpSp>
        <p:nvGrpSpPr>
          <p:cNvPr id="61445" name="Group 3"/>
          <p:cNvGrpSpPr>
            <a:grpSpLocks/>
          </p:cNvGrpSpPr>
          <p:nvPr/>
        </p:nvGrpSpPr>
        <p:grpSpPr bwMode="auto">
          <a:xfrm>
            <a:off x="7789863" y="496888"/>
            <a:ext cx="1201737" cy="1408112"/>
            <a:chOff x="4667" y="210"/>
            <a:chExt cx="757" cy="887"/>
          </a:xfrm>
        </p:grpSpPr>
        <p:grpSp>
          <p:nvGrpSpPr>
            <p:cNvPr id="61451" name="Group 4"/>
            <p:cNvGrpSpPr>
              <a:grpSpLocks/>
            </p:cNvGrpSpPr>
            <p:nvPr/>
          </p:nvGrpSpPr>
          <p:grpSpPr bwMode="auto">
            <a:xfrm>
              <a:off x="4667" y="210"/>
              <a:ext cx="648" cy="887"/>
              <a:chOff x="4667" y="210"/>
              <a:chExt cx="648" cy="887"/>
            </a:xfrm>
          </p:grpSpPr>
          <p:grpSp>
            <p:nvGrpSpPr>
              <p:cNvPr id="61453" name="Group 5"/>
              <p:cNvGrpSpPr>
                <a:grpSpLocks/>
              </p:cNvGrpSpPr>
              <p:nvPr/>
            </p:nvGrpSpPr>
            <p:grpSpPr bwMode="auto">
              <a:xfrm>
                <a:off x="4667" y="260"/>
                <a:ext cx="87" cy="788"/>
                <a:chOff x="4667" y="260"/>
                <a:chExt cx="87" cy="788"/>
              </a:xfrm>
            </p:grpSpPr>
            <p:sp>
              <p:nvSpPr>
                <p:cNvPr id="61460" name="Freeform 6"/>
                <p:cNvSpPr>
                  <a:spLocks/>
                </p:cNvSpPr>
                <p:nvPr/>
              </p:nvSpPr>
              <p:spPr bwMode="auto">
                <a:xfrm>
                  <a:off x="4667" y="260"/>
                  <a:ext cx="87" cy="788"/>
                </a:xfrm>
                <a:custGeom>
                  <a:avLst/>
                  <a:gdLst>
                    <a:gd name="T0" fmla="*/ 0 w 261"/>
                    <a:gd name="T1" fmla="*/ 0 h 2363"/>
                    <a:gd name="T2" fmla="*/ 0 w 261"/>
                    <a:gd name="T3" fmla="*/ 0 h 2363"/>
                    <a:gd name="T4" fmla="*/ 0 w 261"/>
                    <a:gd name="T5" fmla="*/ 0 h 2363"/>
                    <a:gd name="T6" fmla="*/ 0 w 261"/>
                    <a:gd name="T7" fmla="*/ 0 h 2363"/>
                    <a:gd name="T8" fmla="*/ 0 w 261"/>
                    <a:gd name="T9" fmla="*/ 0 h 2363"/>
                    <a:gd name="T10" fmla="*/ 0 w 261"/>
                    <a:gd name="T11" fmla="*/ 0 h 2363"/>
                    <a:gd name="T12" fmla="*/ 0 w 261"/>
                    <a:gd name="T13" fmla="*/ 0 h 2363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61"/>
                    <a:gd name="T22" fmla="*/ 0 h 2363"/>
                    <a:gd name="T23" fmla="*/ 261 w 261"/>
                    <a:gd name="T24" fmla="*/ 2363 h 2363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61" h="2363">
                      <a:moveTo>
                        <a:pt x="111" y="0"/>
                      </a:moveTo>
                      <a:lnTo>
                        <a:pt x="0" y="262"/>
                      </a:lnTo>
                      <a:lnTo>
                        <a:pt x="0" y="2100"/>
                      </a:lnTo>
                      <a:lnTo>
                        <a:pt x="149" y="2363"/>
                      </a:lnTo>
                      <a:lnTo>
                        <a:pt x="261" y="2100"/>
                      </a:lnTo>
                      <a:lnTo>
                        <a:pt x="261" y="226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61" name="Freeform 7"/>
                <p:cNvSpPr>
                  <a:spLocks/>
                </p:cNvSpPr>
                <p:nvPr/>
              </p:nvSpPr>
              <p:spPr bwMode="auto">
                <a:xfrm>
                  <a:off x="4667" y="260"/>
                  <a:ext cx="75" cy="788"/>
                </a:xfrm>
                <a:custGeom>
                  <a:avLst/>
                  <a:gdLst>
                    <a:gd name="T0" fmla="*/ 0 w 225"/>
                    <a:gd name="T1" fmla="*/ 0 h 2363"/>
                    <a:gd name="T2" fmla="*/ 0 w 225"/>
                    <a:gd name="T3" fmla="*/ 0 h 2363"/>
                    <a:gd name="T4" fmla="*/ 0 w 225"/>
                    <a:gd name="T5" fmla="*/ 0 h 2363"/>
                    <a:gd name="T6" fmla="*/ 0 w 225"/>
                    <a:gd name="T7" fmla="*/ 0 h 2363"/>
                    <a:gd name="T8" fmla="*/ 0 w 225"/>
                    <a:gd name="T9" fmla="*/ 0 h 2363"/>
                    <a:gd name="T10" fmla="*/ 0 w 225"/>
                    <a:gd name="T11" fmla="*/ 0 h 2363"/>
                    <a:gd name="T12" fmla="*/ 0 w 225"/>
                    <a:gd name="T13" fmla="*/ 0 h 2363"/>
                    <a:gd name="T14" fmla="*/ 0 w 225"/>
                    <a:gd name="T15" fmla="*/ 0 h 2363"/>
                    <a:gd name="T16" fmla="*/ 0 w 225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225"/>
                    <a:gd name="T28" fmla="*/ 0 h 2363"/>
                    <a:gd name="T29" fmla="*/ 225 w 225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225" h="2363">
                      <a:moveTo>
                        <a:pt x="111" y="0"/>
                      </a:moveTo>
                      <a:lnTo>
                        <a:pt x="185" y="112"/>
                      </a:lnTo>
                      <a:lnTo>
                        <a:pt x="111" y="262"/>
                      </a:lnTo>
                      <a:lnTo>
                        <a:pt x="111" y="1988"/>
                      </a:lnTo>
                      <a:lnTo>
                        <a:pt x="225" y="2213"/>
                      </a:lnTo>
                      <a:lnTo>
                        <a:pt x="149" y="2363"/>
                      </a:lnTo>
                      <a:lnTo>
                        <a:pt x="0" y="2100"/>
                      </a:lnTo>
                      <a:lnTo>
                        <a:pt x="0" y="262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BFBFD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1454" name="Group 8"/>
              <p:cNvGrpSpPr>
                <a:grpSpLocks/>
              </p:cNvGrpSpPr>
              <p:nvPr/>
            </p:nvGrpSpPr>
            <p:grpSpPr bwMode="auto">
              <a:xfrm>
                <a:off x="4679" y="210"/>
                <a:ext cx="636" cy="887"/>
                <a:chOff x="4679" y="210"/>
                <a:chExt cx="636" cy="887"/>
              </a:xfrm>
            </p:grpSpPr>
            <p:sp>
              <p:nvSpPr>
                <p:cNvPr id="61455" name="Freeform 9"/>
                <p:cNvSpPr>
                  <a:spLocks/>
                </p:cNvSpPr>
                <p:nvPr/>
              </p:nvSpPr>
              <p:spPr bwMode="auto">
                <a:xfrm>
                  <a:off x="4679" y="210"/>
                  <a:ext cx="611" cy="50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34"/>
                    <a:gd name="T16" fmla="*/ 0 h 149"/>
                    <a:gd name="T17" fmla="*/ 1834 w 1834"/>
                    <a:gd name="T18" fmla="*/ 149 h 14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34" h="149">
                      <a:moveTo>
                        <a:pt x="75" y="149"/>
                      </a:moveTo>
                      <a:lnTo>
                        <a:pt x="0" y="0"/>
                      </a:lnTo>
                      <a:lnTo>
                        <a:pt x="1834" y="0"/>
                      </a:lnTo>
                      <a:lnTo>
                        <a:pt x="1760" y="149"/>
                      </a:lnTo>
                      <a:lnTo>
                        <a:pt x="75" y="149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56" name="Freeform 10"/>
                <p:cNvSpPr>
                  <a:spLocks/>
                </p:cNvSpPr>
                <p:nvPr/>
              </p:nvSpPr>
              <p:spPr bwMode="auto">
                <a:xfrm>
                  <a:off x="4692" y="1048"/>
                  <a:ext cx="611" cy="49"/>
                </a:xfrm>
                <a:custGeom>
                  <a:avLst/>
                  <a:gdLst>
                    <a:gd name="T0" fmla="*/ 0 w 1834"/>
                    <a:gd name="T1" fmla="*/ 0 h 149"/>
                    <a:gd name="T2" fmla="*/ 0 w 1834"/>
                    <a:gd name="T3" fmla="*/ 0 h 149"/>
                    <a:gd name="T4" fmla="*/ 0 w 1834"/>
                    <a:gd name="T5" fmla="*/ 0 h 149"/>
                    <a:gd name="T6" fmla="*/ 0 w 1834"/>
                    <a:gd name="T7" fmla="*/ 0 h 149"/>
                    <a:gd name="T8" fmla="*/ 0 w 1834"/>
                    <a:gd name="T9" fmla="*/ 0 h 149"/>
                    <a:gd name="T10" fmla="*/ 0 w 1834"/>
                    <a:gd name="T11" fmla="*/ 0 h 14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834"/>
                    <a:gd name="T19" fmla="*/ 0 h 149"/>
                    <a:gd name="T20" fmla="*/ 1834 w 1834"/>
                    <a:gd name="T21" fmla="*/ 149 h 14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834" h="149">
                      <a:moveTo>
                        <a:pt x="75" y="0"/>
                      </a:moveTo>
                      <a:lnTo>
                        <a:pt x="1722" y="0"/>
                      </a:lnTo>
                      <a:lnTo>
                        <a:pt x="1834" y="113"/>
                      </a:lnTo>
                      <a:lnTo>
                        <a:pt x="1760" y="149"/>
                      </a:lnTo>
                      <a:lnTo>
                        <a:pt x="0" y="149"/>
                      </a:lnTo>
                      <a:lnTo>
                        <a:pt x="75" y="0"/>
                      </a:lnTo>
                      <a:close/>
                    </a:path>
                  </a:pathLst>
                </a:custGeom>
                <a:solidFill>
                  <a:srgbClr val="9F9FB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57" name="Freeform 11"/>
                <p:cNvSpPr>
                  <a:spLocks/>
                </p:cNvSpPr>
                <p:nvPr/>
              </p:nvSpPr>
              <p:spPr bwMode="auto">
                <a:xfrm>
                  <a:off x="4704" y="260"/>
                  <a:ext cx="611" cy="788"/>
                </a:xfrm>
                <a:custGeom>
                  <a:avLst/>
                  <a:gdLst>
                    <a:gd name="T0" fmla="*/ 0 w 1834"/>
                    <a:gd name="T1" fmla="*/ 0 h 2363"/>
                    <a:gd name="T2" fmla="*/ 0 w 1834"/>
                    <a:gd name="T3" fmla="*/ 0 h 2363"/>
                    <a:gd name="T4" fmla="*/ 0 w 1834"/>
                    <a:gd name="T5" fmla="*/ 0 h 2363"/>
                    <a:gd name="T6" fmla="*/ 0 w 1834"/>
                    <a:gd name="T7" fmla="*/ 0 h 2363"/>
                    <a:gd name="T8" fmla="*/ 0 w 1834"/>
                    <a:gd name="T9" fmla="*/ 0 h 2363"/>
                    <a:gd name="T10" fmla="*/ 0 w 1834"/>
                    <a:gd name="T11" fmla="*/ 0 h 2363"/>
                    <a:gd name="T12" fmla="*/ 0 w 1834"/>
                    <a:gd name="T13" fmla="*/ 0 h 2363"/>
                    <a:gd name="T14" fmla="*/ 0 w 1834"/>
                    <a:gd name="T15" fmla="*/ 0 h 2363"/>
                    <a:gd name="T16" fmla="*/ 0 w 1834"/>
                    <a:gd name="T17" fmla="*/ 0 h 2363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834"/>
                    <a:gd name="T28" fmla="*/ 0 h 2363"/>
                    <a:gd name="T29" fmla="*/ 1834 w 1834"/>
                    <a:gd name="T30" fmla="*/ 2363 h 2363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834" h="2363">
                      <a:moveTo>
                        <a:pt x="38" y="2363"/>
                      </a:moveTo>
                      <a:lnTo>
                        <a:pt x="1685" y="2363"/>
                      </a:lnTo>
                      <a:lnTo>
                        <a:pt x="1834" y="2100"/>
                      </a:lnTo>
                      <a:lnTo>
                        <a:pt x="1834" y="226"/>
                      </a:lnTo>
                      <a:lnTo>
                        <a:pt x="1685" y="0"/>
                      </a:lnTo>
                      <a:lnTo>
                        <a:pt x="0" y="0"/>
                      </a:lnTo>
                      <a:lnTo>
                        <a:pt x="150" y="226"/>
                      </a:lnTo>
                      <a:lnTo>
                        <a:pt x="150" y="2100"/>
                      </a:lnTo>
                      <a:lnTo>
                        <a:pt x="38" y="2363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458" name="Rectangle 12"/>
                <p:cNvSpPr>
                  <a:spLocks noChangeArrowheads="1"/>
                </p:cNvSpPr>
                <p:nvPr/>
              </p:nvSpPr>
              <p:spPr bwMode="auto">
                <a:xfrm>
                  <a:off x="4755" y="511"/>
                  <a:ext cx="559" cy="160"/>
                </a:xfrm>
                <a:prstGeom prst="rect">
                  <a:avLst/>
                </a:prstGeom>
                <a:solidFill>
                  <a:srgbClr val="FF0000"/>
                </a:solidFill>
                <a:ln w="4763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1459" name="Freeform 13"/>
                <p:cNvSpPr>
                  <a:spLocks/>
                </p:cNvSpPr>
                <p:nvPr/>
              </p:nvSpPr>
              <p:spPr bwMode="auto">
                <a:xfrm>
                  <a:off x="4717" y="960"/>
                  <a:ext cx="598" cy="88"/>
                </a:xfrm>
                <a:custGeom>
                  <a:avLst/>
                  <a:gdLst>
                    <a:gd name="T0" fmla="*/ 0 w 1796"/>
                    <a:gd name="T1" fmla="*/ 0 h 263"/>
                    <a:gd name="T2" fmla="*/ 0 w 1796"/>
                    <a:gd name="T3" fmla="*/ 0 h 263"/>
                    <a:gd name="T4" fmla="*/ 0 w 1796"/>
                    <a:gd name="T5" fmla="*/ 0 h 263"/>
                    <a:gd name="T6" fmla="*/ 0 w 1796"/>
                    <a:gd name="T7" fmla="*/ 0 h 263"/>
                    <a:gd name="T8" fmla="*/ 0 w 1796"/>
                    <a:gd name="T9" fmla="*/ 0 h 2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96"/>
                    <a:gd name="T16" fmla="*/ 0 h 263"/>
                    <a:gd name="T17" fmla="*/ 1796 w 1796"/>
                    <a:gd name="T18" fmla="*/ 263 h 2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96" h="263">
                      <a:moveTo>
                        <a:pt x="112" y="0"/>
                      </a:moveTo>
                      <a:lnTo>
                        <a:pt x="0" y="263"/>
                      </a:lnTo>
                      <a:lnTo>
                        <a:pt x="1647" y="263"/>
                      </a:lnTo>
                      <a:lnTo>
                        <a:pt x="1796" y="0"/>
                      </a:lnTo>
                      <a:lnTo>
                        <a:pt x="112" y="0"/>
                      </a:lnTo>
                      <a:close/>
                    </a:path>
                  </a:pathLst>
                </a:custGeom>
                <a:solidFill>
                  <a:srgbClr val="DFDFFF"/>
                </a:solidFill>
                <a:ln w="4763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61452" name="Rectangle 14"/>
            <p:cNvSpPr>
              <a:spLocks noChangeArrowheads="1"/>
            </p:cNvSpPr>
            <p:nvPr/>
          </p:nvSpPr>
          <p:spPr bwMode="auto">
            <a:xfrm>
              <a:off x="4802" y="478"/>
              <a:ext cx="622" cy="2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800" b="1"/>
                <a:t>Zippy</a:t>
              </a:r>
            </a:p>
          </p:txBody>
        </p:sp>
      </p:grpSp>
      <p:sp>
        <p:nvSpPr>
          <p:cNvPr id="61446" name="Rectangle 1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mtClean="0">
                <a:cs typeface="Arial" panose="020B0604020202020204" pitchFamily="34" charset="0"/>
              </a:rPr>
              <a:t>Quick Check </a:t>
            </a:r>
            <a:r>
              <a:rPr lang="en-US" altLang="en-US" smtClean="0">
                <a:cs typeface="Arial" panose="020B0604020202020204" pitchFamily="34" charset="0"/>
                <a:sym typeface="Wingdings" panose="05000000000000000000" pitchFamily="2" charset="2"/>
              </a:rPr>
              <a:t></a:t>
            </a:r>
          </a:p>
        </p:txBody>
      </p:sp>
      <p:sp>
        <p:nvSpPr>
          <p:cNvPr id="61447" name="Rectangle 9"/>
          <p:cNvSpPr>
            <a:spLocks noChangeArrowheads="1"/>
          </p:cNvSpPr>
          <p:nvPr/>
        </p:nvSpPr>
        <p:spPr bwMode="auto">
          <a:xfrm>
            <a:off x="266700" y="2147888"/>
            <a:ext cx="875982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  Actual Hours            Actual Hours	      Standard Hours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        ×                               ×                                 × </a:t>
            </a:r>
            <a:br>
              <a:rPr lang="en-US" altLang="en-US" sz="2400" b="1">
                <a:solidFill>
                  <a:schemeClr val="tx2"/>
                </a:solidFill>
              </a:rPr>
            </a:br>
            <a:r>
              <a:rPr lang="en-US" altLang="en-US" sz="2400" b="1">
                <a:solidFill>
                  <a:schemeClr val="tx2"/>
                </a:solidFill>
              </a:rPr>
              <a:t>    Actual Rate             Standard Rate           Standard Rate</a:t>
            </a:r>
          </a:p>
        </p:txBody>
      </p:sp>
      <p:sp>
        <p:nvSpPr>
          <p:cNvPr id="61448" name="Line 10"/>
          <p:cNvSpPr>
            <a:spLocks noChangeShapeType="1"/>
          </p:cNvSpPr>
          <p:nvPr/>
        </p:nvSpPr>
        <p:spPr bwMode="auto">
          <a:xfrm>
            <a:off x="455613" y="30607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Line 11"/>
          <p:cNvSpPr>
            <a:spLocks noChangeShapeType="1"/>
          </p:cNvSpPr>
          <p:nvPr/>
        </p:nvSpPr>
        <p:spPr bwMode="auto">
          <a:xfrm>
            <a:off x="3402013" y="30607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12"/>
          <p:cNvSpPr>
            <a:spLocks noChangeShapeType="1"/>
          </p:cNvSpPr>
          <p:nvPr/>
        </p:nvSpPr>
        <p:spPr bwMode="auto">
          <a:xfrm>
            <a:off x="6416675" y="3060700"/>
            <a:ext cx="21939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8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5416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defRPr/>
            </a:pPr>
            <a:r>
              <a:rPr lang="en-US" sz="3600" dirty="0" smtClean="0">
                <a:cs typeface="Arial" charset="0"/>
              </a:rPr>
              <a:t>Materials Variances―An Important Subtlety</a:t>
            </a:r>
          </a:p>
        </p:txBody>
      </p:sp>
      <p:grpSp>
        <p:nvGrpSpPr>
          <p:cNvPr id="62467" name="Group 6"/>
          <p:cNvGrpSpPr>
            <a:grpSpLocks/>
          </p:cNvGrpSpPr>
          <p:nvPr/>
        </p:nvGrpSpPr>
        <p:grpSpPr bwMode="auto">
          <a:xfrm>
            <a:off x="2590800" y="1930400"/>
            <a:ext cx="4089400" cy="4622800"/>
            <a:chOff x="1632" y="1064"/>
            <a:chExt cx="2576" cy="2912"/>
          </a:xfrm>
        </p:grpSpPr>
        <p:sp>
          <p:nvSpPr>
            <p:cNvPr id="62468" name="Rectangle 7"/>
            <p:cNvSpPr>
              <a:spLocks noChangeArrowheads="1"/>
            </p:cNvSpPr>
            <p:nvPr/>
          </p:nvSpPr>
          <p:spPr bwMode="auto">
            <a:xfrm>
              <a:off x="1728" y="1064"/>
              <a:ext cx="2480" cy="2912"/>
            </a:xfrm>
            <a:prstGeom prst="rect">
              <a:avLst/>
            </a:prstGeom>
            <a:solidFill>
              <a:srgbClr val="EAEAEA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1800"/>
            </a:p>
          </p:txBody>
        </p:sp>
        <p:sp>
          <p:nvSpPr>
            <p:cNvPr id="62469" name="Rectangle 8"/>
            <p:cNvSpPr>
              <a:spLocks noChangeArrowheads="1"/>
            </p:cNvSpPr>
            <p:nvPr/>
          </p:nvSpPr>
          <p:spPr bwMode="auto">
            <a:xfrm>
              <a:off x="1632" y="2456"/>
              <a:ext cx="2538" cy="14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marL="342900" indent="-3429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lvl="1" algn="ctr" eaLnBrk="1" hangingPunct="1">
                <a:lnSpc>
                  <a:spcPct val="95000"/>
                </a:lnSpc>
                <a:spcBef>
                  <a:spcPct val="45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tx2"/>
                  </a:solidFill>
                </a:rPr>
                <a:t>The quantity variance is computed only on the quantity</a:t>
              </a:r>
              <a:r>
                <a:rPr lang="en-US" altLang="en-US" sz="2400" b="1">
                  <a:solidFill>
                    <a:schemeClr val="bg2"/>
                  </a:solidFill>
                </a:rPr>
                <a:t> </a:t>
              </a:r>
              <a:r>
                <a:rPr lang="en-US" altLang="en-US" sz="2400" b="1">
                  <a:solidFill>
                    <a:srgbClr val="FF0066"/>
                  </a:solidFill>
                </a:rPr>
                <a:t>used</a:t>
              </a:r>
              <a:r>
                <a:rPr lang="en-US" altLang="en-US" sz="2400" b="1">
                  <a:solidFill>
                    <a:schemeClr val="tx2"/>
                  </a:solidFill>
                </a:rPr>
                <a:t>.</a:t>
              </a:r>
              <a:endParaRPr lang="en-US" altLang="en-US" sz="2400" b="1">
                <a:solidFill>
                  <a:schemeClr val="bg2"/>
                </a:solidFill>
              </a:endParaRPr>
            </a:p>
            <a:p>
              <a:pPr lvl="1" algn="ctr" eaLnBrk="1" hangingPunct="1">
                <a:lnSpc>
                  <a:spcPct val="95000"/>
                </a:lnSpc>
                <a:spcBef>
                  <a:spcPct val="45000"/>
                </a:spcBef>
                <a:buClrTx/>
                <a:buFontTx/>
                <a:buNone/>
              </a:pPr>
              <a:r>
                <a:rPr lang="en-US" altLang="en-US" sz="2400" b="1">
                  <a:solidFill>
                    <a:schemeClr val="tx2"/>
                  </a:solidFill>
                </a:rPr>
                <a:t>The price variance is computed on the entire quantity</a:t>
              </a:r>
              <a:r>
                <a:rPr lang="en-US" altLang="en-US" sz="2400" b="1">
                  <a:solidFill>
                    <a:srgbClr val="FFFFFF"/>
                  </a:solidFill>
                </a:rPr>
                <a:t> </a:t>
              </a:r>
              <a:r>
                <a:rPr lang="en-US" altLang="en-US" sz="2400" b="1">
                  <a:solidFill>
                    <a:srgbClr val="FF0066"/>
                  </a:solidFill>
                </a:rPr>
                <a:t>purchased</a:t>
              </a:r>
              <a:r>
                <a:rPr lang="en-US" altLang="en-US" sz="2400" b="1">
                  <a:solidFill>
                    <a:schemeClr val="tx2"/>
                  </a:solidFill>
                </a:rPr>
                <a:t>.</a:t>
              </a:r>
            </a:p>
          </p:txBody>
        </p:sp>
        <p:graphicFrame>
          <p:nvGraphicFramePr>
            <p:cNvPr id="62470" name="Object 3"/>
            <p:cNvGraphicFramePr>
              <a:graphicFrameLocks noChangeAspect="1"/>
            </p:cNvGraphicFramePr>
            <p:nvPr/>
          </p:nvGraphicFramePr>
          <p:xfrm>
            <a:off x="2064" y="1112"/>
            <a:ext cx="1824" cy="14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471" name="Clip" r:id="rId4" imgW="3657600" imgH="2437790" progId="MS_ClipArt_Gallery.5">
                    <p:embed/>
                  </p:oleObj>
                </mc:Choice>
                <mc:Fallback>
                  <p:oleObj name="Clip" r:id="rId4" imgW="3657600" imgH="2437790" progId="MS_ClipArt_Gallery.5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 r="14583"/>
                        <a:stretch>
                          <a:fillRect/>
                        </a:stretch>
                      </p:blipFill>
                      <p:spPr bwMode="auto">
                        <a:xfrm>
                          <a:off x="2064" y="1112"/>
                          <a:ext cx="1824" cy="14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altLang="en-US" smtClean="0">
                <a:cs typeface="Arial" panose="020B0604020202020204" pitchFamily="34" charset="0"/>
              </a:rPr>
              <a:t>The Standard Cost Card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876300" y="1555750"/>
            <a:ext cx="738981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3600">
                <a:solidFill>
                  <a:schemeClr val="accent2"/>
                </a:solidFill>
              </a:rPr>
              <a:t> </a:t>
            </a:r>
            <a:r>
              <a:rPr lang="en-US" altLang="en-US" sz="3600">
                <a:solidFill>
                  <a:schemeClr val="tx2"/>
                </a:solidFill>
              </a:rPr>
              <a:t>A standard cost card for one unit of product might look like this:</a:t>
            </a:r>
          </a:p>
        </p:txBody>
      </p:sp>
      <p:graphicFrame>
        <p:nvGraphicFramePr>
          <p:cNvPr id="678916" name="Object 2"/>
          <p:cNvGraphicFramePr>
            <a:graphicFrameLocks/>
          </p:cNvGraphicFramePr>
          <p:nvPr/>
        </p:nvGraphicFramePr>
        <p:xfrm>
          <a:off x="368300" y="2886075"/>
          <a:ext cx="8399463" cy="352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Worksheet" r:id="rId4" imgW="4153216" imgH="1743480" progId="Excel.Sheet.8">
                  <p:embed/>
                </p:oleObj>
              </mc:Choice>
              <mc:Fallback>
                <p:oleObj name="Worksheet" r:id="rId4" imgW="4153216" imgH="1743480" progId="Excel.Shee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2886075"/>
                        <a:ext cx="8399463" cy="3521075"/>
                      </a:xfrm>
                      <a:prstGeom prst="rect">
                        <a:avLst/>
                      </a:prstGeom>
                      <a:noFill/>
                      <a:ln w="50800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7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8610600" cy="3810000"/>
          </a:xfrm>
          <a:noFill/>
        </p:spPr>
        <p:txBody>
          <a:bodyPr lIns="90488" tIns="44450" rIns="90488" bIns="44450"/>
          <a:lstStyle/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cs typeface="Arial" panose="020B0604020202020204" pitchFamily="34" charset="0"/>
              </a:rPr>
              <a:t>  Glacier Peak Outfitters has the following direct materials standard for the fiberfill in its mountain parka.</a:t>
            </a:r>
          </a:p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b="1" smtClean="0">
                <a:solidFill>
                  <a:srgbClr val="FF0000"/>
                </a:solidFill>
                <a:cs typeface="Arial" panose="020B0604020202020204" pitchFamily="34" charset="0"/>
              </a:rPr>
              <a:t>0.1 kg. of fiberfill per parka at $5.00 per kg.</a:t>
            </a:r>
          </a:p>
          <a:p>
            <a:pPr algn="ctr">
              <a:spcBef>
                <a:spcPct val="65000"/>
              </a:spcBef>
              <a:buFont typeface="Times" panose="02020603050405020304" pitchFamily="18" charset="0"/>
              <a:buNone/>
            </a:pPr>
            <a:r>
              <a:rPr lang="en-US" altLang="en-US" smtClean="0">
                <a:solidFill>
                  <a:schemeClr val="accent2"/>
                </a:solidFill>
                <a:cs typeface="Arial" panose="020B0604020202020204" pitchFamily="34" charset="0"/>
              </a:rPr>
              <a:t>  </a:t>
            </a:r>
            <a:r>
              <a:rPr lang="en-US" altLang="en-US" smtClean="0">
                <a:cs typeface="Arial" panose="020B0604020202020204" pitchFamily="34" charset="0"/>
              </a:rPr>
              <a:t>Last month 210 kgs. of fiberfill were purchased at a cost of $1,029.  Glacier used 200 kgs. to make 2,000 parkas.  </a:t>
            </a:r>
          </a:p>
        </p:txBody>
      </p:sp>
      <p:graphicFrame>
        <p:nvGraphicFramePr>
          <p:cNvPr id="63491" name="Object 2"/>
          <p:cNvGraphicFramePr>
            <a:graphicFrameLocks noChangeAspect="1"/>
          </p:cNvGraphicFramePr>
          <p:nvPr/>
        </p:nvGraphicFramePr>
        <p:xfrm>
          <a:off x="7391400" y="55626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3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5626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defRPr/>
            </a:pPr>
            <a:r>
              <a:rPr lang="en-US" sz="3600" dirty="0" smtClean="0">
                <a:cs typeface="Arial" charset="0"/>
              </a:rPr>
              <a:t>Materials Variances―An Important Subtlety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490" name="Rectangle 2"/>
          <p:cNvSpPr>
            <a:spLocks noChangeArrowheads="1"/>
          </p:cNvSpPr>
          <p:nvPr/>
        </p:nvSpPr>
        <p:spPr bwMode="auto">
          <a:xfrm>
            <a:off x="228600" y="3100388"/>
            <a:ext cx="8686800" cy="147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     210 kgs.                210 kgs.                      200 kgs.                   200 kgs. </a:t>
            </a:r>
            <a:br>
              <a:rPr lang="en-US" altLang="en-US" sz="2000">
                <a:solidFill>
                  <a:schemeClr val="tx2"/>
                </a:solidFill>
              </a:rPr>
            </a:br>
            <a:r>
              <a:rPr lang="en-US" altLang="en-US" sz="2000">
                <a:solidFill>
                  <a:schemeClr val="tx2"/>
                </a:solidFill>
              </a:rPr>
              <a:t>         </a:t>
            </a:r>
            <a:r>
              <a:rPr lang="en-US" altLang="en-US" sz="2000" b="1">
                <a:solidFill>
                  <a:schemeClr val="tx2"/>
                </a:solidFill>
              </a:rPr>
              <a:t>×                           ×                               ×                                × </a:t>
            </a:r>
            <a:r>
              <a:rPr lang="en-US" altLang="en-US" sz="2000">
                <a:solidFill>
                  <a:schemeClr val="tx2"/>
                </a:solidFill>
              </a:rPr>
              <a:t/>
            </a:r>
            <a:br>
              <a:rPr lang="en-US" altLang="en-US" sz="2000">
                <a:solidFill>
                  <a:schemeClr val="tx2"/>
                </a:solidFill>
              </a:rPr>
            </a:br>
            <a:r>
              <a:rPr lang="en-US" altLang="en-US" sz="2000">
                <a:solidFill>
                  <a:schemeClr val="tx2"/>
                </a:solidFill>
              </a:rPr>
              <a:t>  $4.90 per kg.         $5.00 per kg. .           $5.00 per kg.             $5.00 per kg.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 </a:t>
            </a:r>
            <a:r>
              <a:rPr lang="en-US" altLang="en-US" sz="2000">
                <a:solidFill>
                  <a:srgbClr val="FF0000"/>
                </a:solidFill>
              </a:rPr>
              <a:t>   = $1,029                 = $1,050                    = $1,000                  = $1,000  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52400" y="4602163"/>
            <a:ext cx="3883025" cy="1189037"/>
            <a:chOff x="2676" y="2735"/>
            <a:chExt cx="2446" cy="749"/>
          </a:xfrm>
        </p:grpSpPr>
        <p:sp>
          <p:nvSpPr>
            <p:cNvPr id="64526" name="Rectangle 7"/>
            <p:cNvSpPr>
              <a:spLocks noChangeArrowheads="1"/>
            </p:cNvSpPr>
            <p:nvPr/>
          </p:nvSpPr>
          <p:spPr bwMode="auto">
            <a:xfrm>
              <a:off x="2676" y="3040"/>
              <a:ext cx="2446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     Price variance</a:t>
              </a:r>
              <a:br>
                <a:rPr lang="en-US" altLang="en-US" sz="2000">
                  <a:solidFill>
                    <a:srgbClr val="FF0000"/>
                  </a:solidFill>
                </a:rPr>
              </a:br>
              <a:r>
                <a:rPr lang="en-US" altLang="en-US" sz="2000">
                  <a:solidFill>
                    <a:srgbClr val="FF0000"/>
                  </a:solidFill>
                </a:rPr>
                <a:t>     $21 favorable</a:t>
              </a:r>
            </a:p>
          </p:txBody>
        </p:sp>
        <p:sp>
          <p:nvSpPr>
            <p:cNvPr id="64527" name="Freeform 8"/>
            <p:cNvSpPr>
              <a:spLocks/>
            </p:cNvSpPr>
            <p:nvPr/>
          </p:nvSpPr>
          <p:spPr bwMode="auto">
            <a:xfrm>
              <a:off x="3204" y="2735"/>
              <a:ext cx="1555" cy="288"/>
            </a:xfrm>
            <a:custGeom>
              <a:avLst/>
              <a:gdLst>
                <a:gd name="T0" fmla="*/ 238 w 1980"/>
                <a:gd name="T1" fmla="*/ 22 h 390"/>
                <a:gd name="T2" fmla="*/ 248 w 1980"/>
                <a:gd name="T3" fmla="*/ 21 h 390"/>
                <a:gd name="T4" fmla="*/ 258 w 1980"/>
                <a:gd name="T5" fmla="*/ 20 h 390"/>
                <a:gd name="T6" fmla="*/ 268 w 1980"/>
                <a:gd name="T7" fmla="*/ 18 h 390"/>
                <a:gd name="T8" fmla="*/ 275 w 1980"/>
                <a:gd name="T9" fmla="*/ 14 h 390"/>
                <a:gd name="T10" fmla="*/ 281 w 1980"/>
                <a:gd name="T11" fmla="*/ 10 h 390"/>
                <a:gd name="T12" fmla="*/ 284 w 1980"/>
                <a:gd name="T13" fmla="*/ 5 h 390"/>
                <a:gd name="T14" fmla="*/ 286 w 1980"/>
                <a:gd name="T15" fmla="*/ 1 h 390"/>
                <a:gd name="T16" fmla="*/ 286 w 1980"/>
                <a:gd name="T17" fmla="*/ 2 h 390"/>
                <a:gd name="T18" fmla="*/ 283 w 1980"/>
                <a:gd name="T19" fmla="*/ 5 h 390"/>
                <a:gd name="T20" fmla="*/ 280 w 1980"/>
                <a:gd name="T21" fmla="*/ 9 h 390"/>
                <a:gd name="T22" fmla="*/ 274 w 1980"/>
                <a:gd name="T23" fmla="*/ 12 h 390"/>
                <a:gd name="T24" fmla="*/ 266 w 1980"/>
                <a:gd name="T25" fmla="*/ 14 h 390"/>
                <a:gd name="T26" fmla="*/ 258 w 1980"/>
                <a:gd name="T27" fmla="*/ 16 h 390"/>
                <a:gd name="T28" fmla="*/ 248 w 1980"/>
                <a:gd name="T29" fmla="*/ 16 h 390"/>
                <a:gd name="T30" fmla="*/ 171 w 1980"/>
                <a:gd name="T31" fmla="*/ 16 h 390"/>
                <a:gd name="T32" fmla="*/ 163 w 1980"/>
                <a:gd name="T33" fmla="*/ 18 h 390"/>
                <a:gd name="T34" fmla="*/ 156 w 1980"/>
                <a:gd name="T35" fmla="*/ 19 h 390"/>
                <a:gd name="T36" fmla="*/ 150 w 1980"/>
                <a:gd name="T37" fmla="*/ 21 h 390"/>
                <a:gd name="T38" fmla="*/ 146 w 1980"/>
                <a:gd name="T39" fmla="*/ 24 h 390"/>
                <a:gd name="T40" fmla="*/ 144 w 1980"/>
                <a:gd name="T41" fmla="*/ 28 h 390"/>
                <a:gd name="T42" fmla="*/ 143 w 1980"/>
                <a:gd name="T43" fmla="*/ 30 h 390"/>
                <a:gd name="T44" fmla="*/ 143 w 1980"/>
                <a:gd name="T45" fmla="*/ 28 h 390"/>
                <a:gd name="T46" fmla="*/ 141 w 1980"/>
                <a:gd name="T47" fmla="*/ 24 h 390"/>
                <a:gd name="T48" fmla="*/ 137 w 1980"/>
                <a:gd name="T49" fmla="*/ 21 h 390"/>
                <a:gd name="T50" fmla="*/ 130 w 1980"/>
                <a:gd name="T51" fmla="*/ 19 h 390"/>
                <a:gd name="T52" fmla="*/ 123 w 1980"/>
                <a:gd name="T53" fmla="*/ 18 h 390"/>
                <a:gd name="T54" fmla="*/ 115 w 1980"/>
                <a:gd name="T55" fmla="*/ 16 h 390"/>
                <a:gd name="T56" fmla="*/ 38 w 1980"/>
                <a:gd name="T57" fmla="*/ 16 h 390"/>
                <a:gd name="T58" fmla="*/ 29 w 1980"/>
                <a:gd name="T59" fmla="*/ 16 h 390"/>
                <a:gd name="T60" fmla="*/ 20 w 1980"/>
                <a:gd name="T61" fmla="*/ 14 h 390"/>
                <a:gd name="T62" fmla="*/ 13 w 1980"/>
                <a:gd name="T63" fmla="*/ 12 h 390"/>
                <a:gd name="T64" fmla="*/ 7 w 1980"/>
                <a:gd name="T65" fmla="*/ 9 h 390"/>
                <a:gd name="T66" fmla="*/ 2 w 1980"/>
                <a:gd name="T67" fmla="*/ 5 h 390"/>
                <a:gd name="T68" fmla="*/ 2 w 1980"/>
                <a:gd name="T69" fmla="*/ 2 h 390"/>
                <a:gd name="T70" fmla="*/ 2 w 1980"/>
                <a:gd name="T71" fmla="*/ 1 h 390"/>
                <a:gd name="T72" fmla="*/ 2 w 1980"/>
                <a:gd name="T73" fmla="*/ 5 h 390"/>
                <a:gd name="T74" fmla="*/ 5 w 1980"/>
                <a:gd name="T75" fmla="*/ 10 h 390"/>
                <a:gd name="T76" fmla="*/ 12 w 1980"/>
                <a:gd name="T77" fmla="*/ 14 h 390"/>
                <a:gd name="T78" fmla="*/ 19 w 1980"/>
                <a:gd name="T79" fmla="*/ 18 h 390"/>
                <a:gd name="T80" fmla="*/ 27 w 1980"/>
                <a:gd name="T81" fmla="*/ 20 h 390"/>
                <a:gd name="T82" fmla="*/ 38 w 1980"/>
                <a:gd name="T83" fmla="*/ 21 h 390"/>
                <a:gd name="T84" fmla="*/ 49 w 1980"/>
                <a:gd name="T85" fmla="*/ 22 h 390"/>
                <a:gd name="T86" fmla="*/ 116 w 1980"/>
                <a:gd name="T87" fmla="*/ 22 h 390"/>
                <a:gd name="T88" fmla="*/ 124 w 1980"/>
                <a:gd name="T89" fmla="*/ 24 h 390"/>
                <a:gd name="T90" fmla="*/ 130 w 1980"/>
                <a:gd name="T91" fmla="*/ 24 h 390"/>
                <a:gd name="T92" fmla="*/ 137 w 1980"/>
                <a:gd name="T93" fmla="*/ 27 h 390"/>
                <a:gd name="T94" fmla="*/ 141 w 1980"/>
                <a:gd name="T95" fmla="*/ 30 h 390"/>
                <a:gd name="T96" fmla="*/ 143 w 1980"/>
                <a:gd name="T97" fmla="*/ 32 h 390"/>
                <a:gd name="T98" fmla="*/ 143 w 1980"/>
                <a:gd name="T99" fmla="*/ 35 h 390"/>
                <a:gd name="T100" fmla="*/ 145 w 1980"/>
                <a:gd name="T101" fmla="*/ 32 h 390"/>
                <a:gd name="T102" fmla="*/ 148 w 1980"/>
                <a:gd name="T103" fmla="*/ 28 h 390"/>
                <a:gd name="T104" fmla="*/ 152 w 1980"/>
                <a:gd name="T105" fmla="*/ 26 h 390"/>
                <a:gd name="T106" fmla="*/ 159 w 1980"/>
                <a:gd name="T107" fmla="*/ 24 h 390"/>
                <a:gd name="T108" fmla="*/ 166 w 1980"/>
                <a:gd name="T109" fmla="*/ 23 h 390"/>
                <a:gd name="T110" fmla="*/ 170 w 1980"/>
                <a:gd name="T111" fmla="*/ 22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4516" name="Rectangle 9"/>
          <p:cNvSpPr>
            <a:spLocks noChangeArrowheads="1"/>
          </p:cNvSpPr>
          <p:nvPr/>
        </p:nvSpPr>
        <p:spPr bwMode="auto">
          <a:xfrm>
            <a:off x="0" y="1882775"/>
            <a:ext cx="9144000" cy="198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400" b="1">
                <a:solidFill>
                  <a:schemeClr val="tx2"/>
                </a:solidFill>
              </a:rPr>
              <a:t> </a:t>
            </a:r>
            <a:r>
              <a:rPr lang="en-US" altLang="en-US" sz="2000" b="1">
                <a:solidFill>
                  <a:schemeClr val="tx2"/>
                </a:solidFill>
              </a:rPr>
              <a:t>Actual Quantity     Actual Quantity      Actual Quantity 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      </a:t>
            </a:r>
            <a:r>
              <a:rPr lang="en-US" altLang="en-US" sz="2000" b="1">
                <a:solidFill>
                  <a:srgbClr val="FF0000"/>
                </a:solidFill>
              </a:rPr>
              <a:t>Purchased          Purchased                    Used              </a:t>
            </a:r>
            <a:r>
              <a:rPr lang="en-US" altLang="en-US" sz="2000" b="1">
                <a:solidFill>
                  <a:schemeClr val="tx2"/>
                </a:solidFill>
              </a:rPr>
              <a:t>Standard Quantity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              ×                          ×                             ×                              ×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2"/>
                </a:solidFill>
              </a:rPr>
              <a:t>    Actual </a:t>
            </a:r>
            <a:r>
              <a:rPr lang="en-US" altLang="en-US" sz="2000" b="1"/>
              <a:t>Price        Standard Price        Standard Price       Standard Price</a:t>
            </a:r>
            <a:r>
              <a:rPr lang="en-US" altLang="en-US" sz="2000" b="1">
                <a:solidFill>
                  <a:schemeClr val="tx2"/>
                </a:solidFill>
              </a:rPr>
              <a:t>	</a:t>
            </a:r>
            <a:br>
              <a:rPr lang="en-US" altLang="en-US" sz="2000" b="1">
                <a:solidFill>
                  <a:schemeClr val="tx2"/>
                </a:solidFill>
              </a:rPr>
            </a:br>
            <a:r>
              <a:rPr lang="en-US" altLang="en-US" sz="2000" b="1">
                <a:solidFill>
                  <a:schemeClr val="tx2"/>
                </a:solidFill>
              </a:rPr>
              <a:t>                                                 </a:t>
            </a:r>
            <a:br>
              <a:rPr lang="en-US" altLang="en-US" sz="2000" b="1">
                <a:solidFill>
                  <a:schemeClr val="tx2"/>
                </a:solidFill>
              </a:rPr>
            </a:br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64517" name="Line 11"/>
          <p:cNvSpPr>
            <a:spLocks noChangeShapeType="1"/>
          </p:cNvSpPr>
          <p:nvPr/>
        </p:nvSpPr>
        <p:spPr bwMode="auto">
          <a:xfrm>
            <a:off x="168275" y="3051175"/>
            <a:ext cx="17367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4518" name="Object 2"/>
          <p:cNvGraphicFramePr>
            <a:graphicFrameLocks noChangeAspect="1"/>
          </p:cNvGraphicFramePr>
          <p:nvPr/>
        </p:nvGraphicFramePr>
        <p:xfrm>
          <a:off x="7391400" y="5765800"/>
          <a:ext cx="16002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8" name="Clip" r:id="rId4" imgW="2286215" imgH="1017383" progId="MS_ClipArt_Gallery.5">
                  <p:embed/>
                </p:oleObj>
              </mc:Choice>
              <mc:Fallback>
                <p:oleObj name="Clip" r:id="rId4" imgW="2286215" imgH="1017383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765800"/>
                        <a:ext cx="16002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defRPr/>
            </a:pPr>
            <a:r>
              <a:rPr lang="en-US" sz="3600" dirty="0" smtClean="0">
                <a:cs typeface="Arial" charset="0"/>
              </a:rPr>
              <a:t>Materials Variances―An Important Subtlety</a:t>
            </a:r>
          </a:p>
        </p:txBody>
      </p:sp>
      <p:sp>
        <p:nvSpPr>
          <p:cNvPr id="64520" name="Line 11"/>
          <p:cNvSpPr>
            <a:spLocks noChangeShapeType="1"/>
          </p:cNvSpPr>
          <p:nvPr/>
        </p:nvSpPr>
        <p:spPr bwMode="auto">
          <a:xfrm>
            <a:off x="2362200" y="3051175"/>
            <a:ext cx="17367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Line 11"/>
          <p:cNvSpPr>
            <a:spLocks noChangeShapeType="1"/>
          </p:cNvSpPr>
          <p:nvPr/>
        </p:nvSpPr>
        <p:spPr bwMode="auto">
          <a:xfrm>
            <a:off x="4724400" y="3051175"/>
            <a:ext cx="17367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Line 11"/>
          <p:cNvSpPr>
            <a:spLocks noChangeShapeType="1"/>
          </p:cNvSpPr>
          <p:nvPr/>
        </p:nvSpPr>
        <p:spPr bwMode="auto">
          <a:xfrm>
            <a:off x="7026275" y="3051175"/>
            <a:ext cx="1736725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803775" y="4602163"/>
            <a:ext cx="3883025" cy="1189037"/>
            <a:chOff x="2676" y="2735"/>
            <a:chExt cx="2446" cy="749"/>
          </a:xfrm>
        </p:grpSpPr>
        <p:sp>
          <p:nvSpPr>
            <p:cNvPr id="64524" name="Rectangle 7"/>
            <p:cNvSpPr>
              <a:spLocks noChangeArrowheads="1"/>
            </p:cNvSpPr>
            <p:nvPr/>
          </p:nvSpPr>
          <p:spPr bwMode="auto">
            <a:xfrm>
              <a:off x="2676" y="3040"/>
              <a:ext cx="2446" cy="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     Quantity variance</a:t>
              </a:r>
              <a:br>
                <a:rPr lang="en-US" altLang="en-US" sz="2000">
                  <a:solidFill>
                    <a:srgbClr val="FF0000"/>
                  </a:solidFill>
                </a:rPr>
              </a:br>
              <a:r>
                <a:rPr lang="en-US" altLang="en-US" sz="2000">
                  <a:solidFill>
                    <a:srgbClr val="FF0000"/>
                  </a:solidFill>
                </a:rPr>
                <a:t>     $0</a:t>
              </a:r>
            </a:p>
          </p:txBody>
        </p:sp>
        <p:sp>
          <p:nvSpPr>
            <p:cNvPr id="64525" name="Freeform 8"/>
            <p:cNvSpPr>
              <a:spLocks/>
            </p:cNvSpPr>
            <p:nvPr/>
          </p:nvSpPr>
          <p:spPr bwMode="auto">
            <a:xfrm>
              <a:off x="3204" y="2735"/>
              <a:ext cx="1555" cy="288"/>
            </a:xfrm>
            <a:custGeom>
              <a:avLst/>
              <a:gdLst>
                <a:gd name="T0" fmla="*/ 238 w 1980"/>
                <a:gd name="T1" fmla="*/ 22 h 390"/>
                <a:gd name="T2" fmla="*/ 248 w 1980"/>
                <a:gd name="T3" fmla="*/ 21 h 390"/>
                <a:gd name="T4" fmla="*/ 258 w 1980"/>
                <a:gd name="T5" fmla="*/ 20 h 390"/>
                <a:gd name="T6" fmla="*/ 268 w 1980"/>
                <a:gd name="T7" fmla="*/ 18 h 390"/>
                <a:gd name="T8" fmla="*/ 275 w 1980"/>
                <a:gd name="T9" fmla="*/ 14 h 390"/>
                <a:gd name="T10" fmla="*/ 281 w 1980"/>
                <a:gd name="T11" fmla="*/ 10 h 390"/>
                <a:gd name="T12" fmla="*/ 284 w 1980"/>
                <a:gd name="T13" fmla="*/ 5 h 390"/>
                <a:gd name="T14" fmla="*/ 286 w 1980"/>
                <a:gd name="T15" fmla="*/ 1 h 390"/>
                <a:gd name="T16" fmla="*/ 286 w 1980"/>
                <a:gd name="T17" fmla="*/ 2 h 390"/>
                <a:gd name="T18" fmla="*/ 283 w 1980"/>
                <a:gd name="T19" fmla="*/ 5 h 390"/>
                <a:gd name="T20" fmla="*/ 280 w 1980"/>
                <a:gd name="T21" fmla="*/ 9 h 390"/>
                <a:gd name="T22" fmla="*/ 274 w 1980"/>
                <a:gd name="T23" fmla="*/ 12 h 390"/>
                <a:gd name="T24" fmla="*/ 266 w 1980"/>
                <a:gd name="T25" fmla="*/ 14 h 390"/>
                <a:gd name="T26" fmla="*/ 258 w 1980"/>
                <a:gd name="T27" fmla="*/ 16 h 390"/>
                <a:gd name="T28" fmla="*/ 248 w 1980"/>
                <a:gd name="T29" fmla="*/ 16 h 390"/>
                <a:gd name="T30" fmla="*/ 171 w 1980"/>
                <a:gd name="T31" fmla="*/ 16 h 390"/>
                <a:gd name="T32" fmla="*/ 163 w 1980"/>
                <a:gd name="T33" fmla="*/ 18 h 390"/>
                <a:gd name="T34" fmla="*/ 156 w 1980"/>
                <a:gd name="T35" fmla="*/ 19 h 390"/>
                <a:gd name="T36" fmla="*/ 150 w 1980"/>
                <a:gd name="T37" fmla="*/ 21 h 390"/>
                <a:gd name="T38" fmla="*/ 146 w 1980"/>
                <a:gd name="T39" fmla="*/ 24 h 390"/>
                <a:gd name="T40" fmla="*/ 144 w 1980"/>
                <a:gd name="T41" fmla="*/ 28 h 390"/>
                <a:gd name="T42" fmla="*/ 143 w 1980"/>
                <a:gd name="T43" fmla="*/ 30 h 390"/>
                <a:gd name="T44" fmla="*/ 143 w 1980"/>
                <a:gd name="T45" fmla="*/ 28 h 390"/>
                <a:gd name="T46" fmla="*/ 141 w 1980"/>
                <a:gd name="T47" fmla="*/ 24 h 390"/>
                <a:gd name="T48" fmla="*/ 137 w 1980"/>
                <a:gd name="T49" fmla="*/ 21 h 390"/>
                <a:gd name="T50" fmla="*/ 130 w 1980"/>
                <a:gd name="T51" fmla="*/ 19 h 390"/>
                <a:gd name="T52" fmla="*/ 123 w 1980"/>
                <a:gd name="T53" fmla="*/ 18 h 390"/>
                <a:gd name="T54" fmla="*/ 115 w 1980"/>
                <a:gd name="T55" fmla="*/ 16 h 390"/>
                <a:gd name="T56" fmla="*/ 38 w 1980"/>
                <a:gd name="T57" fmla="*/ 16 h 390"/>
                <a:gd name="T58" fmla="*/ 29 w 1980"/>
                <a:gd name="T59" fmla="*/ 16 h 390"/>
                <a:gd name="T60" fmla="*/ 20 w 1980"/>
                <a:gd name="T61" fmla="*/ 14 h 390"/>
                <a:gd name="T62" fmla="*/ 13 w 1980"/>
                <a:gd name="T63" fmla="*/ 12 h 390"/>
                <a:gd name="T64" fmla="*/ 7 w 1980"/>
                <a:gd name="T65" fmla="*/ 9 h 390"/>
                <a:gd name="T66" fmla="*/ 2 w 1980"/>
                <a:gd name="T67" fmla="*/ 5 h 390"/>
                <a:gd name="T68" fmla="*/ 2 w 1980"/>
                <a:gd name="T69" fmla="*/ 2 h 390"/>
                <a:gd name="T70" fmla="*/ 2 w 1980"/>
                <a:gd name="T71" fmla="*/ 1 h 390"/>
                <a:gd name="T72" fmla="*/ 2 w 1980"/>
                <a:gd name="T73" fmla="*/ 5 h 390"/>
                <a:gd name="T74" fmla="*/ 5 w 1980"/>
                <a:gd name="T75" fmla="*/ 10 h 390"/>
                <a:gd name="T76" fmla="*/ 12 w 1980"/>
                <a:gd name="T77" fmla="*/ 14 h 390"/>
                <a:gd name="T78" fmla="*/ 19 w 1980"/>
                <a:gd name="T79" fmla="*/ 18 h 390"/>
                <a:gd name="T80" fmla="*/ 27 w 1980"/>
                <a:gd name="T81" fmla="*/ 20 h 390"/>
                <a:gd name="T82" fmla="*/ 38 w 1980"/>
                <a:gd name="T83" fmla="*/ 21 h 390"/>
                <a:gd name="T84" fmla="*/ 49 w 1980"/>
                <a:gd name="T85" fmla="*/ 22 h 390"/>
                <a:gd name="T86" fmla="*/ 116 w 1980"/>
                <a:gd name="T87" fmla="*/ 22 h 390"/>
                <a:gd name="T88" fmla="*/ 124 w 1980"/>
                <a:gd name="T89" fmla="*/ 24 h 390"/>
                <a:gd name="T90" fmla="*/ 130 w 1980"/>
                <a:gd name="T91" fmla="*/ 24 h 390"/>
                <a:gd name="T92" fmla="*/ 137 w 1980"/>
                <a:gd name="T93" fmla="*/ 27 h 390"/>
                <a:gd name="T94" fmla="*/ 141 w 1980"/>
                <a:gd name="T95" fmla="*/ 30 h 390"/>
                <a:gd name="T96" fmla="*/ 143 w 1980"/>
                <a:gd name="T97" fmla="*/ 32 h 390"/>
                <a:gd name="T98" fmla="*/ 143 w 1980"/>
                <a:gd name="T99" fmla="*/ 35 h 390"/>
                <a:gd name="T100" fmla="*/ 145 w 1980"/>
                <a:gd name="T101" fmla="*/ 32 h 390"/>
                <a:gd name="T102" fmla="*/ 148 w 1980"/>
                <a:gd name="T103" fmla="*/ 28 h 390"/>
                <a:gd name="T104" fmla="*/ 152 w 1980"/>
                <a:gd name="T105" fmla="*/ 26 h 390"/>
                <a:gd name="T106" fmla="*/ 159 w 1980"/>
                <a:gd name="T107" fmla="*/ 24 h 390"/>
                <a:gd name="T108" fmla="*/ 166 w 1980"/>
                <a:gd name="T109" fmla="*/ 23 h 390"/>
                <a:gd name="T110" fmla="*/ 170 w 1980"/>
                <a:gd name="T111" fmla="*/ 22 h 39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980"/>
                <a:gd name="T169" fmla="*/ 0 h 390"/>
                <a:gd name="T170" fmla="*/ 1980 w 1980"/>
                <a:gd name="T171" fmla="*/ 390 h 39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980" h="390">
                  <a:moveTo>
                    <a:pt x="1608" y="257"/>
                  </a:moveTo>
                  <a:lnTo>
                    <a:pt x="1645" y="255"/>
                  </a:lnTo>
                  <a:lnTo>
                    <a:pt x="1681" y="251"/>
                  </a:lnTo>
                  <a:lnTo>
                    <a:pt x="1718" y="244"/>
                  </a:lnTo>
                  <a:lnTo>
                    <a:pt x="1753" y="235"/>
                  </a:lnTo>
                  <a:lnTo>
                    <a:pt x="1787" y="224"/>
                  </a:lnTo>
                  <a:lnTo>
                    <a:pt x="1819" y="209"/>
                  </a:lnTo>
                  <a:lnTo>
                    <a:pt x="1849" y="194"/>
                  </a:lnTo>
                  <a:lnTo>
                    <a:pt x="1876" y="176"/>
                  </a:lnTo>
                  <a:lnTo>
                    <a:pt x="1900" y="156"/>
                  </a:lnTo>
                  <a:lnTo>
                    <a:pt x="1922" y="135"/>
                  </a:lnTo>
                  <a:lnTo>
                    <a:pt x="1940" y="112"/>
                  </a:lnTo>
                  <a:lnTo>
                    <a:pt x="1955" y="89"/>
                  </a:lnTo>
                  <a:lnTo>
                    <a:pt x="1966" y="64"/>
                  </a:lnTo>
                  <a:lnTo>
                    <a:pt x="1975" y="39"/>
                  </a:lnTo>
                  <a:lnTo>
                    <a:pt x="1978" y="13"/>
                  </a:lnTo>
                  <a:lnTo>
                    <a:pt x="1979" y="0"/>
                  </a:lnTo>
                  <a:lnTo>
                    <a:pt x="1978" y="21"/>
                  </a:lnTo>
                  <a:lnTo>
                    <a:pt x="1972" y="43"/>
                  </a:lnTo>
                  <a:lnTo>
                    <a:pt x="1961" y="64"/>
                  </a:lnTo>
                  <a:lnTo>
                    <a:pt x="1949" y="83"/>
                  </a:lnTo>
                  <a:lnTo>
                    <a:pt x="1933" y="102"/>
                  </a:lnTo>
                  <a:lnTo>
                    <a:pt x="1913" y="119"/>
                  </a:lnTo>
                  <a:lnTo>
                    <a:pt x="1891" y="134"/>
                  </a:lnTo>
                  <a:lnTo>
                    <a:pt x="1866" y="148"/>
                  </a:lnTo>
                  <a:lnTo>
                    <a:pt x="1839" y="159"/>
                  </a:lnTo>
                  <a:lnTo>
                    <a:pt x="1810" y="168"/>
                  </a:lnTo>
                  <a:lnTo>
                    <a:pt x="1781" y="174"/>
                  </a:lnTo>
                  <a:lnTo>
                    <a:pt x="1751" y="179"/>
                  </a:lnTo>
                  <a:lnTo>
                    <a:pt x="1719" y="180"/>
                  </a:lnTo>
                  <a:lnTo>
                    <a:pt x="1214" y="180"/>
                  </a:lnTo>
                  <a:lnTo>
                    <a:pt x="1185" y="182"/>
                  </a:lnTo>
                  <a:lnTo>
                    <a:pt x="1157" y="186"/>
                  </a:lnTo>
                  <a:lnTo>
                    <a:pt x="1129" y="193"/>
                  </a:lnTo>
                  <a:lnTo>
                    <a:pt x="1103" y="202"/>
                  </a:lnTo>
                  <a:lnTo>
                    <a:pt x="1080" y="213"/>
                  </a:lnTo>
                  <a:lnTo>
                    <a:pt x="1058" y="227"/>
                  </a:lnTo>
                  <a:lnTo>
                    <a:pt x="1038" y="242"/>
                  </a:lnTo>
                  <a:lnTo>
                    <a:pt x="1022" y="258"/>
                  </a:lnTo>
                  <a:lnTo>
                    <a:pt x="1010" y="276"/>
                  </a:lnTo>
                  <a:lnTo>
                    <a:pt x="1000" y="295"/>
                  </a:lnTo>
                  <a:lnTo>
                    <a:pt x="994" y="316"/>
                  </a:lnTo>
                  <a:lnTo>
                    <a:pt x="991" y="335"/>
                  </a:lnTo>
                  <a:lnTo>
                    <a:pt x="990" y="338"/>
                  </a:lnTo>
                  <a:lnTo>
                    <a:pt x="990" y="335"/>
                  </a:lnTo>
                  <a:lnTo>
                    <a:pt x="986" y="316"/>
                  </a:lnTo>
                  <a:lnTo>
                    <a:pt x="980" y="295"/>
                  </a:lnTo>
                  <a:lnTo>
                    <a:pt x="971" y="276"/>
                  </a:lnTo>
                  <a:lnTo>
                    <a:pt x="958" y="258"/>
                  </a:lnTo>
                  <a:lnTo>
                    <a:pt x="941" y="242"/>
                  </a:lnTo>
                  <a:lnTo>
                    <a:pt x="922" y="227"/>
                  </a:lnTo>
                  <a:lnTo>
                    <a:pt x="900" y="213"/>
                  </a:lnTo>
                  <a:lnTo>
                    <a:pt x="876" y="202"/>
                  </a:lnTo>
                  <a:lnTo>
                    <a:pt x="851" y="193"/>
                  </a:lnTo>
                  <a:lnTo>
                    <a:pt x="824" y="186"/>
                  </a:lnTo>
                  <a:lnTo>
                    <a:pt x="795" y="182"/>
                  </a:lnTo>
                  <a:lnTo>
                    <a:pt x="766" y="180"/>
                  </a:lnTo>
                  <a:lnTo>
                    <a:pt x="261" y="180"/>
                  </a:lnTo>
                  <a:lnTo>
                    <a:pt x="231" y="179"/>
                  </a:lnTo>
                  <a:lnTo>
                    <a:pt x="199" y="174"/>
                  </a:lnTo>
                  <a:lnTo>
                    <a:pt x="169" y="168"/>
                  </a:lnTo>
                  <a:lnTo>
                    <a:pt x="141" y="159"/>
                  </a:lnTo>
                  <a:lnTo>
                    <a:pt x="115" y="148"/>
                  </a:lnTo>
                  <a:lnTo>
                    <a:pt x="90" y="134"/>
                  </a:lnTo>
                  <a:lnTo>
                    <a:pt x="67" y="119"/>
                  </a:lnTo>
                  <a:lnTo>
                    <a:pt x="48" y="102"/>
                  </a:lnTo>
                  <a:lnTo>
                    <a:pt x="32" y="83"/>
                  </a:lnTo>
                  <a:lnTo>
                    <a:pt x="19" y="64"/>
                  </a:lnTo>
                  <a:lnTo>
                    <a:pt x="9" y="43"/>
                  </a:lnTo>
                  <a:lnTo>
                    <a:pt x="3" y="21"/>
                  </a:lnTo>
                  <a:lnTo>
                    <a:pt x="0" y="0"/>
                  </a:lnTo>
                  <a:lnTo>
                    <a:pt x="2" y="13"/>
                  </a:lnTo>
                  <a:lnTo>
                    <a:pt x="6" y="39"/>
                  </a:lnTo>
                  <a:lnTo>
                    <a:pt x="13" y="64"/>
                  </a:lnTo>
                  <a:lnTo>
                    <a:pt x="25" y="89"/>
                  </a:lnTo>
                  <a:lnTo>
                    <a:pt x="40" y="112"/>
                  </a:lnTo>
                  <a:lnTo>
                    <a:pt x="59" y="135"/>
                  </a:lnTo>
                  <a:lnTo>
                    <a:pt x="81" y="156"/>
                  </a:lnTo>
                  <a:lnTo>
                    <a:pt x="105" y="176"/>
                  </a:lnTo>
                  <a:lnTo>
                    <a:pt x="132" y="194"/>
                  </a:lnTo>
                  <a:lnTo>
                    <a:pt x="161" y="209"/>
                  </a:lnTo>
                  <a:lnTo>
                    <a:pt x="193" y="224"/>
                  </a:lnTo>
                  <a:lnTo>
                    <a:pt x="227" y="235"/>
                  </a:lnTo>
                  <a:lnTo>
                    <a:pt x="262" y="244"/>
                  </a:lnTo>
                  <a:lnTo>
                    <a:pt x="299" y="251"/>
                  </a:lnTo>
                  <a:lnTo>
                    <a:pt x="334" y="255"/>
                  </a:lnTo>
                  <a:lnTo>
                    <a:pt x="372" y="257"/>
                  </a:lnTo>
                  <a:lnTo>
                    <a:pt x="803" y="257"/>
                  </a:lnTo>
                  <a:lnTo>
                    <a:pt x="830" y="259"/>
                  </a:lnTo>
                  <a:lnTo>
                    <a:pt x="856" y="262"/>
                  </a:lnTo>
                  <a:lnTo>
                    <a:pt x="879" y="269"/>
                  </a:lnTo>
                  <a:lnTo>
                    <a:pt x="903" y="277"/>
                  </a:lnTo>
                  <a:lnTo>
                    <a:pt x="923" y="289"/>
                  </a:lnTo>
                  <a:lnTo>
                    <a:pt x="943" y="302"/>
                  </a:lnTo>
                  <a:lnTo>
                    <a:pt x="958" y="317"/>
                  </a:lnTo>
                  <a:lnTo>
                    <a:pt x="971" y="333"/>
                  </a:lnTo>
                  <a:lnTo>
                    <a:pt x="980" y="350"/>
                  </a:lnTo>
                  <a:lnTo>
                    <a:pt x="986" y="369"/>
                  </a:lnTo>
                  <a:lnTo>
                    <a:pt x="990" y="387"/>
                  </a:lnTo>
                  <a:lnTo>
                    <a:pt x="990" y="389"/>
                  </a:lnTo>
                  <a:lnTo>
                    <a:pt x="992" y="370"/>
                  </a:lnTo>
                  <a:lnTo>
                    <a:pt x="997" y="352"/>
                  </a:lnTo>
                  <a:lnTo>
                    <a:pt x="1007" y="335"/>
                  </a:lnTo>
                  <a:lnTo>
                    <a:pt x="1019" y="318"/>
                  </a:lnTo>
                  <a:lnTo>
                    <a:pt x="1035" y="304"/>
                  </a:lnTo>
                  <a:lnTo>
                    <a:pt x="1053" y="290"/>
                  </a:lnTo>
                  <a:lnTo>
                    <a:pt x="1073" y="279"/>
                  </a:lnTo>
                  <a:lnTo>
                    <a:pt x="1097" y="270"/>
                  </a:lnTo>
                  <a:lnTo>
                    <a:pt x="1120" y="263"/>
                  </a:lnTo>
                  <a:lnTo>
                    <a:pt x="1146" y="259"/>
                  </a:lnTo>
                  <a:lnTo>
                    <a:pt x="1172" y="257"/>
                  </a:lnTo>
                  <a:lnTo>
                    <a:pt x="1175" y="257"/>
                  </a:lnTo>
                  <a:lnTo>
                    <a:pt x="1608" y="25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3490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Advantages of Standard Costs</a:t>
            </a:r>
          </a:p>
        </p:txBody>
      </p:sp>
      <p:sp>
        <p:nvSpPr>
          <p:cNvPr id="791555" name="Rectangle 3"/>
          <p:cNvSpPr>
            <a:spLocks noChangeArrowheads="1"/>
          </p:cNvSpPr>
          <p:nvPr/>
        </p:nvSpPr>
        <p:spPr bwMode="auto">
          <a:xfrm>
            <a:off x="152400" y="1857375"/>
            <a:ext cx="293370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>
                <a:solidFill>
                  <a:schemeClr val="tx2"/>
                </a:solidFill>
              </a:rPr>
              <a:t>Standard costs are</a:t>
            </a:r>
            <a:br>
              <a:rPr lang="en-US" altLang="en-US" sz="2200" b="1">
                <a:solidFill>
                  <a:schemeClr val="tx2"/>
                </a:solidFill>
              </a:rPr>
            </a:br>
            <a:r>
              <a:rPr lang="en-US" altLang="en-US" sz="2200" b="1">
                <a:solidFill>
                  <a:schemeClr val="tx2"/>
                </a:solidFill>
              </a:rPr>
              <a:t>a key element of</a:t>
            </a:r>
            <a:br>
              <a:rPr lang="en-US" altLang="en-US" sz="2200" b="1">
                <a:solidFill>
                  <a:schemeClr val="tx2"/>
                </a:solidFill>
              </a:rPr>
            </a:br>
            <a:r>
              <a:rPr lang="en-US" altLang="en-US" sz="2200" b="1">
                <a:solidFill>
                  <a:schemeClr val="tx2"/>
                </a:solidFill>
              </a:rPr>
              <a:t>the management by</a:t>
            </a:r>
            <a:br>
              <a:rPr lang="en-US" altLang="en-US" sz="2200" b="1">
                <a:solidFill>
                  <a:schemeClr val="tx2"/>
                </a:solidFill>
              </a:rPr>
            </a:br>
            <a:r>
              <a:rPr lang="en-US" altLang="en-US" sz="2200" b="1">
                <a:solidFill>
                  <a:schemeClr val="tx2"/>
                </a:solidFill>
              </a:rPr>
              <a:t>exception approach.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44800" y="2540000"/>
            <a:ext cx="3479800" cy="2794000"/>
            <a:chOff x="1792" y="1200"/>
            <a:chExt cx="2192" cy="1760"/>
          </a:xfrm>
        </p:grpSpPr>
        <p:sp>
          <p:nvSpPr>
            <p:cNvPr id="30729" name="AutoShape 5"/>
            <p:cNvSpPr>
              <a:spLocks noChangeArrowheads="1"/>
            </p:cNvSpPr>
            <p:nvPr/>
          </p:nvSpPr>
          <p:spPr bwMode="auto">
            <a:xfrm rot="-5400000">
              <a:off x="2008" y="984"/>
              <a:ext cx="1760" cy="2192"/>
            </a:xfrm>
            <a:prstGeom prst="rightArrow">
              <a:avLst>
                <a:gd name="adj1" fmla="val 75000"/>
                <a:gd name="adj2" fmla="val 50005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545" name="Rectangle 6"/>
            <p:cNvSpPr>
              <a:spLocks noChangeArrowheads="1"/>
            </p:cNvSpPr>
            <p:nvPr/>
          </p:nvSpPr>
          <p:spPr bwMode="auto">
            <a:xfrm>
              <a:off x="2189" y="2594"/>
              <a:ext cx="1387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3333FF"/>
                  </a:solidFill>
                </a:rPr>
                <a:t>Advantages</a:t>
              </a:r>
            </a:p>
          </p:txBody>
        </p:sp>
        <p:graphicFrame>
          <p:nvGraphicFramePr>
            <p:cNvPr id="65546" name="Object 2"/>
            <p:cNvGraphicFramePr>
              <a:graphicFrameLocks noChangeAspect="1"/>
            </p:cNvGraphicFramePr>
            <p:nvPr/>
          </p:nvGraphicFramePr>
          <p:xfrm>
            <a:off x="2360" y="1528"/>
            <a:ext cx="1030" cy="10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547" name="Clip" r:id="rId4" imgW="6164580" imgH="6024245" progId="MS_ClipArt_Gallery.5">
                    <p:embed/>
                  </p:oleObj>
                </mc:Choice>
                <mc:Fallback>
                  <p:oleObj name="Clip" r:id="rId4" imgW="6164580" imgH="6024245" progId="MS_ClipArt_Gallery.5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0" y="1528"/>
                          <a:ext cx="1030" cy="100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91560" name="Rectangle 8"/>
          <p:cNvSpPr>
            <a:spLocks noChangeArrowheads="1"/>
          </p:cNvSpPr>
          <p:nvPr/>
        </p:nvSpPr>
        <p:spPr bwMode="auto">
          <a:xfrm>
            <a:off x="5605463" y="1854200"/>
            <a:ext cx="3309937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Standards can</a:t>
            </a:r>
            <a:b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provide benchmarks</a:t>
            </a:r>
            <a:b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that promote economy</a:t>
            </a:r>
            <a:b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 and efficiency.</a:t>
            </a:r>
          </a:p>
        </p:txBody>
      </p:sp>
      <p:sp>
        <p:nvSpPr>
          <p:cNvPr id="791561" name="Text Box 9"/>
          <p:cNvSpPr txBox="1">
            <a:spLocks noChangeArrowheads="1"/>
          </p:cNvSpPr>
          <p:nvPr/>
        </p:nvSpPr>
        <p:spPr bwMode="auto">
          <a:xfrm>
            <a:off x="457200" y="5256213"/>
            <a:ext cx="27432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Standards can greatly simplify</a:t>
            </a:r>
            <a:b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bookkeeping.</a:t>
            </a:r>
          </a:p>
        </p:txBody>
      </p:sp>
      <p:sp>
        <p:nvSpPr>
          <p:cNvPr id="791562" name="Text Box 10"/>
          <p:cNvSpPr txBox="1">
            <a:spLocks noChangeArrowheads="1"/>
          </p:cNvSpPr>
          <p:nvPr/>
        </p:nvSpPr>
        <p:spPr bwMode="auto">
          <a:xfrm>
            <a:off x="5691188" y="5256213"/>
            <a:ext cx="31559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Standards can</a:t>
            </a:r>
            <a:b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support responsibility</a:t>
            </a:r>
            <a:b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</a:br>
            <a:r>
              <a:rPr lang="en-US" altLang="en-US" sz="2200" b="1">
                <a:solidFill>
                  <a:schemeClr val="tx2"/>
                </a:solidFill>
                <a:cs typeface="Times New Roman" panose="02020603050405020304" pitchFamily="18" charset="0"/>
              </a:rPr>
              <a:t>accounting systems.</a:t>
            </a:r>
            <a:endParaRPr lang="en-US" altLang="en-US" sz="22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91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91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1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91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91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91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91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91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1555" grpId="0" autoUpdateAnimBg="0"/>
      <p:bldP spid="791560" grpId="0" autoUpdateAnimBg="0"/>
      <p:bldP spid="791561" grpId="0" autoUpdateAnimBg="0"/>
      <p:bldP spid="791562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755900" y="2159000"/>
            <a:ext cx="3632200" cy="3022600"/>
            <a:chOff x="1736" y="1592"/>
            <a:chExt cx="2288" cy="1904"/>
          </a:xfrm>
        </p:grpSpPr>
        <p:sp>
          <p:nvSpPr>
            <p:cNvPr id="31755" name="AutoShape 3"/>
            <p:cNvSpPr>
              <a:spLocks noChangeArrowheads="1"/>
            </p:cNvSpPr>
            <p:nvPr/>
          </p:nvSpPr>
          <p:spPr bwMode="auto">
            <a:xfrm rot="16200000" flipH="1">
              <a:off x="1928" y="1400"/>
              <a:ext cx="1904" cy="2288"/>
            </a:xfrm>
            <a:prstGeom prst="rightArrow">
              <a:avLst>
                <a:gd name="adj1" fmla="val 75000"/>
                <a:gd name="adj2" fmla="val 5000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ea typeface="MS PGothic" pitchFamily="34" charset="-128"/>
              </a:endParaRPr>
            </a:p>
          </p:txBody>
        </p:sp>
        <p:graphicFrame>
          <p:nvGraphicFramePr>
            <p:cNvPr id="66568" name="Object 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400" y="2177"/>
            <a:ext cx="1130" cy="8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6570" name="Clip" r:id="rId4" imgW="7597140" imgH="6023610" progId="MS_ClipArt_Gallery.5">
                    <p:embed/>
                  </p:oleObj>
                </mc:Choice>
                <mc:Fallback>
                  <p:oleObj name="Clip" r:id="rId4" imgW="7597140" imgH="6023610" progId="MS_ClipArt_Gallery.5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177"/>
                          <a:ext cx="1130" cy="8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6569" name="Rectangle 5"/>
            <p:cNvSpPr>
              <a:spLocks noChangeArrowheads="1"/>
            </p:cNvSpPr>
            <p:nvPr/>
          </p:nvSpPr>
          <p:spPr bwMode="auto">
            <a:xfrm>
              <a:off x="2312" y="1642"/>
              <a:ext cx="1135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3333FF"/>
                  </a:solidFill>
                </a:rPr>
                <a:t>Potential</a:t>
              </a:r>
              <a:br>
                <a:rPr lang="en-US" altLang="en-US" b="1">
                  <a:solidFill>
                    <a:srgbClr val="3333FF"/>
                  </a:solidFill>
                </a:rPr>
              </a:br>
              <a:r>
                <a:rPr lang="en-US" altLang="en-US" b="1">
                  <a:solidFill>
                    <a:srgbClr val="3333FF"/>
                  </a:solidFill>
                </a:rPr>
                <a:t>Problems</a:t>
              </a:r>
              <a:endParaRPr lang="en-US" altLang="en-US" b="1">
                <a:solidFill>
                  <a:schemeClr val="accent2"/>
                </a:solidFill>
              </a:endParaRPr>
            </a:p>
          </p:txBody>
        </p:sp>
      </p:grpSp>
      <p:sp>
        <p:nvSpPr>
          <p:cNvPr id="793606" name="Rectangle 6"/>
          <p:cNvSpPr>
            <a:spLocks noChangeArrowheads="1"/>
          </p:cNvSpPr>
          <p:nvPr/>
        </p:nvSpPr>
        <p:spPr bwMode="auto">
          <a:xfrm>
            <a:off x="5934075" y="1752600"/>
            <a:ext cx="332105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7030A0"/>
                </a:solidFill>
              </a:rPr>
              <a:t>If variances are misused</a:t>
            </a:r>
            <a:br>
              <a:rPr lang="en-US" altLang="en-US" sz="2200">
                <a:solidFill>
                  <a:srgbClr val="7030A0"/>
                </a:solidFill>
              </a:rPr>
            </a:br>
            <a:r>
              <a:rPr lang="en-US" altLang="en-US" sz="2200">
                <a:solidFill>
                  <a:srgbClr val="7030A0"/>
                </a:solidFill>
              </a:rPr>
              <a:t>as a club to negatively</a:t>
            </a:r>
            <a:br>
              <a:rPr lang="en-US" altLang="en-US" sz="2200">
                <a:solidFill>
                  <a:srgbClr val="7030A0"/>
                </a:solidFill>
              </a:rPr>
            </a:br>
            <a:r>
              <a:rPr lang="en-US" altLang="en-US" sz="2200">
                <a:solidFill>
                  <a:srgbClr val="7030A0"/>
                </a:solidFill>
              </a:rPr>
              <a:t>reinforce employees,</a:t>
            </a:r>
            <a:br>
              <a:rPr lang="en-US" altLang="en-US" sz="2200">
                <a:solidFill>
                  <a:srgbClr val="7030A0"/>
                </a:solidFill>
              </a:rPr>
            </a:br>
            <a:r>
              <a:rPr lang="en-US" altLang="en-US" sz="2200">
                <a:solidFill>
                  <a:srgbClr val="7030A0"/>
                </a:solidFill>
              </a:rPr>
              <a:t>morale may suffer and</a:t>
            </a:r>
            <a:br>
              <a:rPr lang="en-US" altLang="en-US" sz="2200">
                <a:solidFill>
                  <a:srgbClr val="7030A0"/>
                </a:solidFill>
              </a:rPr>
            </a:br>
            <a:r>
              <a:rPr lang="en-US" altLang="en-US" sz="2200">
                <a:solidFill>
                  <a:srgbClr val="7030A0"/>
                </a:solidFill>
              </a:rPr>
              <a:t>employees may make</a:t>
            </a:r>
            <a:br>
              <a:rPr lang="en-US" altLang="en-US" sz="2200">
                <a:solidFill>
                  <a:srgbClr val="7030A0"/>
                </a:solidFill>
              </a:rPr>
            </a:br>
            <a:r>
              <a:rPr lang="en-US" altLang="en-US" sz="2200">
                <a:solidFill>
                  <a:srgbClr val="7030A0"/>
                </a:solidFill>
              </a:rPr>
              <a:t> dysfunctional decisions. </a:t>
            </a:r>
          </a:p>
        </p:txBody>
      </p:sp>
      <p:sp>
        <p:nvSpPr>
          <p:cNvPr id="793610" name="Rectangle 10"/>
          <p:cNvSpPr>
            <a:spLocks noChangeArrowheads="1"/>
          </p:cNvSpPr>
          <p:nvPr/>
        </p:nvSpPr>
        <p:spPr bwMode="auto">
          <a:xfrm>
            <a:off x="41275" y="1752600"/>
            <a:ext cx="3071813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C00000"/>
                </a:solidFill>
              </a:rPr>
              <a:t>Standard cost variance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reports are usually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prepared on a monthly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basis and may contain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 information that is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outdated. </a:t>
            </a:r>
          </a:p>
        </p:txBody>
      </p:sp>
      <p:sp>
        <p:nvSpPr>
          <p:cNvPr id="32778" name="Rectangle 1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Potential Problems with Standard Costs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19075" y="5257800"/>
            <a:ext cx="876935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339966"/>
                </a:solidFill>
              </a:rPr>
              <a:t>Labor variances assume that the production process is labor-paced</a:t>
            </a:r>
            <a:br>
              <a:rPr lang="en-US" altLang="en-US" sz="2200">
                <a:solidFill>
                  <a:srgbClr val="339966"/>
                </a:solidFill>
              </a:rPr>
            </a:br>
            <a:r>
              <a:rPr lang="en-US" altLang="en-US" sz="2200">
                <a:solidFill>
                  <a:srgbClr val="339966"/>
                </a:solidFill>
              </a:rPr>
              <a:t>and that labor is a variable cost. These assumptions are often invalid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339966"/>
                </a:solidFill>
              </a:rPr>
              <a:t>in today’s automated manufacturing environment where employees</a:t>
            </a:r>
            <a:br>
              <a:rPr lang="en-US" altLang="en-US" sz="2200">
                <a:solidFill>
                  <a:srgbClr val="339966"/>
                </a:solidFill>
              </a:rPr>
            </a:br>
            <a:r>
              <a:rPr lang="en-US" altLang="en-US" sz="2200">
                <a:solidFill>
                  <a:srgbClr val="339966"/>
                </a:solidFill>
              </a:rPr>
              <a:t>are essentially a fixed cost. </a:t>
            </a:r>
            <a:endParaRPr lang="en-US" altLang="en-US" sz="1800">
              <a:solidFill>
                <a:srgbClr val="339966"/>
              </a:solidFill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93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93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936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936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6" grpId="0" autoUpdateAnimBg="0"/>
      <p:bldP spid="793610" grpId="0" autoUpdateAnimBg="0"/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7" name="Rectangle 7"/>
          <p:cNvSpPr>
            <a:spLocks noChangeArrowheads="1"/>
          </p:cNvSpPr>
          <p:nvPr/>
        </p:nvSpPr>
        <p:spPr bwMode="auto">
          <a:xfrm>
            <a:off x="76200" y="5715000"/>
            <a:ext cx="8942388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7030A0"/>
                </a:solidFill>
              </a:rPr>
              <a:t>Excessive emphasis on meeting the standards may overshadow other</a:t>
            </a:r>
            <a:br>
              <a:rPr lang="en-US" altLang="en-US" sz="2200">
                <a:solidFill>
                  <a:srgbClr val="7030A0"/>
                </a:solidFill>
              </a:rPr>
            </a:br>
            <a:r>
              <a:rPr lang="en-US" altLang="en-US" sz="2200">
                <a:solidFill>
                  <a:srgbClr val="7030A0"/>
                </a:solidFill>
              </a:rPr>
              <a:t>important objectives such as maintaining and improving quality,</a:t>
            </a:r>
            <a:br>
              <a:rPr lang="en-US" altLang="en-US" sz="2200">
                <a:solidFill>
                  <a:srgbClr val="7030A0"/>
                </a:solidFill>
              </a:rPr>
            </a:br>
            <a:r>
              <a:rPr lang="en-US" altLang="en-US" sz="2200">
                <a:solidFill>
                  <a:srgbClr val="7030A0"/>
                </a:solidFill>
              </a:rPr>
              <a:t> on-time delivery, and customer satisfaction.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endParaRPr lang="en-US" altLang="en-US" sz="2200">
              <a:solidFill>
                <a:srgbClr val="009900"/>
              </a:solidFill>
            </a:endParaRPr>
          </a:p>
        </p:txBody>
      </p:sp>
      <p:sp>
        <p:nvSpPr>
          <p:cNvPr id="793608" name="Rectangle 8"/>
          <p:cNvSpPr>
            <a:spLocks noChangeArrowheads="1"/>
          </p:cNvSpPr>
          <p:nvPr/>
        </p:nvSpPr>
        <p:spPr bwMode="auto">
          <a:xfrm>
            <a:off x="6035675" y="2133600"/>
            <a:ext cx="2962275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C00000"/>
                </a:solidFill>
              </a:rPr>
              <a:t>In some cases, a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 “favorable” variance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can be as bad or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worse than an</a:t>
            </a:r>
            <a:br>
              <a:rPr lang="en-US" altLang="en-US" sz="2200">
                <a:solidFill>
                  <a:srgbClr val="C00000"/>
                </a:solidFill>
              </a:rPr>
            </a:br>
            <a:r>
              <a:rPr lang="en-US" altLang="en-US" sz="2200">
                <a:solidFill>
                  <a:srgbClr val="C00000"/>
                </a:solidFill>
              </a:rPr>
              <a:t>unfavorable variance. </a:t>
            </a:r>
          </a:p>
        </p:txBody>
      </p:sp>
      <p:sp>
        <p:nvSpPr>
          <p:cNvPr id="793609" name="Rectangle 9"/>
          <p:cNvSpPr>
            <a:spLocks noChangeArrowheads="1"/>
          </p:cNvSpPr>
          <p:nvPr/>
        </p:nvSpPr>
        <p:spPr bwMode="auto">
          <a:xfrm>
            <a:off x="0" y="1828800"/>
            <a:ext cx="326072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2200">
                <a:solidFill>
                  <a:srgbClr val="00B050"/>
                </a:solidFill>
              </a:rPr>
              <a:t>Just meeting standards</a:t>
            </a:r>
            <a:br>
              <a:rPr lang="en-US" altLang="en-US" sz="2200">
                <a:solidFill>
                  <a:srgbClr val="00B050"/>
                </a:solidFill>
              </a:rPr>
            </a:br>
            <a:r>
              <a:rPr lang="en-US" altLang="en-US" sz="2200">
                <a:solidFill>
                  <a:srgbClr val="00B050"/>
                </a:solidFill>
              </a:rPr>
              <a:t>may not be sufficient;</a:t>
            </a:r>
            <a:br>
              <a:rPr lang="en-US" altLang="en-US" sz="2200">
                <a:solidFill>
                  <a:srgbClr val="00B050"/>
                </a:solidFill>
              </a:rPr>
            </a:br>
            <a:r>
              <a:rPr lang="en-US" altLang="en-US" sz="2200">
                <a:solidFill>
                  <a:srgbClr val="00B050"/>
                </a:solidFill>
              </a:rPr>
              <a:t>continuous improvement</a:t>
            </a:r>
            <a:br>
              <a:rPr lang="en-US" altLang="en-US" sz="2200">
                <a:solidFill>
                  <a:srgbClr val="00B050"/>
                </a:solidFill>
              </a:rPr>
            </a:br>
            <a:r>
              <a:rPr lang="en-US" altLang="en-US" sz="2200">
                <a:solidFill>
                  <a:srgbClr val="00B050"/>
                </a:solidFill>
              </a:rPr>
              <a:t>may be necessary to</a:t>
            </a:r>
            <a:br>
              <a:rPr lang="en-US" altLang="en-US" sz="2200">
                <a:solidFill>
                  <a:srgbClr val="00B050"/>
                </a:solidFill>
              </a:rPr>
            </a:br>
            <a:r>
              <a:rPr lang="en-US" altLang="en-US" sz="2200">
                <a:solidFill>
                  <a:srgbClr val="00B050"/>
                </a:solidFill>
              </a:rPr>
              <a:t>survive in a competitive</a:t>
            </a:r>
            <a:br>
              <a:rPr lang="en-US" altLang="en-US" sz="2200">
                <a:solidFill>
                  <a:srgbClr val="00B050"/>
                </a:solidFill>
              </a:rPr>
            </a:br>
            <a:r>
              <a:rPr lang="en-US" altLang="en-US" sz="2200">
                <a:solidFill>
                  <a:srgbClr val="00B050"/>
                </a:solidFill>
              </a:rPr>
              <a:t>environment.</a:t>
            </a:r>
          </a:p>
        </p:txBody>
      </p:sp>
      <p:sp>
        <p:nvSpPr>
          <p:cNvPr id="32778" name="Rectangle 1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Potential Problems with Standard Costs</a:t>
            </a:r>
          </a:p>
        </p:txBody>
      </p:sp>
      <p:grpSp>
        <p:nvGrpSpPr>
          <p:cNvPr id="67590" name="Group 2"/>
          <p:cNvGrpSpPr>
            <a:grpSpLocks/>
          </p:cNvGrpSpPr>
          <p:nvPr/>
        </p:nvGrpSpPr>
        <p:grpSpPr bwMode="auto">
          <a:xfrm>
            <a:off x="2755900" y="2159000"/>
            <a:ext cx="3632200" cy="3022600"/>
            <a:chOff x="1736" y="1592"/>
            <a:chExt cx="2288" cy="1904"/>
          </a:xfrm>
        </p:grpSpPr>
        <p:sp>
          <p:nvSpPr>
            <p:cNvPr id="14" name="AutoShape 3"/>
            <p:cNvSpPr>
              <a:spLocks noChangeArrowheads="1"/>
            </p:cNvSpPr>
            <p:nvPr/>
          </p:nvSpPr>
          <p:spPr bwMode="auto">
            <a:xfrm rot="16200000" flipH="1">
              <a:off x="1928" y="1400"/>
              <a:ext cx="1904" cy="2288"/>
            </a:xfrm>
            <a:prstGeom prst="rightArrow">
              <a:avLst>
                <a:gd name="adj1" fmla="val 75000"/>
                <a:gd name="adj2" fmla="val 50005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Arial" charset="0"/>
                <a:ea typeface="MS PGothic" pitchFamily="34" charset="-128"/>
              </a:endParaRPr>
            </a:p>
          </p:txBody>
        </p:sp>
        <p:graphicFrame>
          <p:nvGraphicFramePr>
            <p:cNvPr id="67592" name="Object 2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2400" y="2177"/>
            <a:ext cx="1130" cy="8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7594" name="Clip" r:id="rId4" imgW="7597140" imgH="6023610" progId="MS_ClipArt_Gallery.5">
                    <p:embed/>
                  </p:oleObj>
                </mc:Choice>
                <mc:Fallback>
                  <p:oleObj name="Clip" r:id="rId4" imgW="7597140" imgH="6023610" progId="MS_ClipArt_Gallery.5">
                    <p:embed/>
                    <p:pic>
                      <p:nvPicPr>
                        <p:cNvPr id="0" name="Object 2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0" y="2177"/>
                          <a:ext cx="1130" cy="8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bg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7593" name="Rectangle 5"/>
            <p:cNvSpPr>
              <a:spLocks noChangeArrowheads="1"/>
            </p:cNvSpPr>
            <p:nvPr/>
          </p:nvSpPr>
          <p:spPr bwMode="auto">
            <a:xfrm>
              <a:off x="2312" y="1642"/>
              <a:ext cx="1135" cy="5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ts val="300"/>
                </a:spcBef>
                <a:buClr>
                  <a:schemeClr val="accent2"/>
                </a:buClr>
                <a:buFont typeface="Georgia" panose="02040502050405020303" pitchFamily="18" charset="0"/>
                <a:buChar char="▫"/>
                <a:defRPr sz="2600">
                  <a:solidFill>
                    <a:schemeClr val="accent2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4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ts val="300"/>
                </a:spcBef>
                <a:buClr>
                  <a:schemeClr val="accent1"/>
                </a:buClr>
                <a:buFont typeface="Wingdings 2" panose="05020102010507070707" pitchFamily="18" charset="2"/>
                <a:buChar char=""/>
                <a:defRPr sz="2200">
                  <a:solidFill>
                    <a:schemeClr val="accent1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ts val="300"/>
                </a:spcBef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A04DA3"/>
                </a:buClr>
                <a:buFont typeface="Georgia" panose="02040502050405020303" pitchFamily="18" charset="0"/>
                <a:buChar char="▫"/>
                <a:defRPr sz="2000">
                  <a:solidFill>
                    <a:srgbClr val="A04DA3"/>
                  </a:solidFill>
                  <a:latin typeface="Arial" panose="020B0604020202020204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b="1">
                  <a:solidFill>
                    <a:srgbClr val="3333FF"/>
                  </a:solidFill>
                </a:rPr>
                <a:t>Potential</a:t>
              </a:r>
              <a:br>
                <a:rPr lang="en-US" altLang="en-US" b="1">
                  <a:solidFill>
                    <a:srgbClr val="3333FF"/>
                  </a:solidFill>
                </a:rPr>
              </a:br>
              <a:r>
                <a:rPr lang="en-US" altLang="en-US" b="1">
                  <a:solidFill>
                    <a:srgbClr val="3333FF"/>
                  </a:solidFill>
                </a:rPr>
                <a:t>Problems</a:t>
              </a:r>
              <a:endParaRPr lang="en-US" altLang="en-US" b="1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3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3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936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936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93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93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3607" grpId="0" autoUpdateAnimBg="0"/>
      <p:bldP spid="793608" grpId="0" autoUpdateAnimBg="0"/>
      <p:bldP spid="793609" grpId="0" autoUpdateAnimBg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hangingPunct="1"/>
            <a:r>
              <a:rPr lang="en-US" altLang="en-US" smtClean="0"/>
              <a:t>End of Chapter 10</a:t>
            </a:r>
          </a:p>
        </p:txBody>
      </p:sp>
      <p:pic>
        <p:nvPicPr>
          <p:cNvPr id="68611" name="Picture 9" descr="C:\Users\DoddandSusan\AppData\Local\Microsoft\Windows\Temporary Internet Files\Content.IE5\0O2E4X0N\MP900442212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3251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Using Standards in Flexible Budgets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71463" y="1905000"/>
            <a:ext cx="8594725" cy="2057400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cs typeface="Arial" pitchFamily="34" charset="0"/>
              </a:rPr>
              <a:t>Standard costs per unit for direct materials, direct labor, and variable manufacturing overhead can be used to compute </a:t>
            </a: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activity</a:t>
            </a:r>
            <a:r>
              <a:rPr lang="en-US" sz="2800" dirty="0">
                <a:solidFill>
                  <a:schemeClr val="tx1"/>
                </a:solidFill>
                <a:cs typeface="Arial" pitchFamily="34" charset="0"/>
              </a:rPr>
              <a:t> and </a:t>
            </a:r>
            <a:r>
              <a:rPr lang="en-US" sz="2800" b="1" dirty="0">
                <a:solidFill>
                  <a:srgbClr val="C00000"/>
                </a:solidFill>
                <a:cs typeface="Arial" pitchFamily="34" charset="0"/>
              </a:rPr>
              <a:t>spending</a:t>
            </a:r>
            <a:r>
              <a:rPr lang="en-US" sz="2800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cs typeface="Arial" pitchFamily="34" charset="0"/>
              </a:rPr>
              <a:t>variances.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48000" y="3167063"/>
            <a:ext cx="5867400" cy="3081337"/>
            <a:chOff x="3048000" y="3166947"/>
            <a:chExt cx="5867400" cy="3081453"/>
          </a:xfrm>
        </p:grpSpPr>
        <p:sp>
          <p:nvSpPr>
            <p:cNvPr id="4" name="Rounded Rectangle 3"/>
            <p:cNvSpPr/>
            <p:nvPr/>
          </p:nvSpPr>
          <p:spPr>
            <a:xfrm>
              <a:off x="5257800" y="3166947"/>
              <a:ext cx="3352800" cy="457217"/>
            </a:xfrm>
            <a:prstGeom prst="round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3048000" y="4724343"/>
              <a:ext cx="5867400" cy="1524057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Arial" pitchFamily="34" charset="0"/>
                </a:rPr>
                <a:t>Spending variances become more useful by breaking them down into price and quantity variances.</a:t>
              </a:r>
            </a:p>
          </p:txBody>
        </p:sp>
        <p:cxnSp>
          <p:nvCxnSpPr>
            <p:cNvPr id="7" name="Straight Arrow Connector 6"/>
            <p:cNvCxnSpPr>
              <a:stCxn id="4" idx="2"/>
            </p:cNvCxnSpPr>
            <p:nvPr/>
          </p:nvCxnSpPr>
          <p:spPr>
            <a:xfrm rot="5400000">
              <a:off x="6384110" y="4174254"/>
              <a:ext cx="1101766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22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263" y="4343400"/>
            <a:ext cx="165417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>
            <a:normAutofit fontScale="9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PGothic" pitchFamily="34" charset="-128"/>
                <a:cs typeface="Arial" charset="0"/>
              </a:rPr>
              <a:t>A General Model for Variance Analysis</a:t>
            </a:r>
          </a:p>
        </p:txBody>
      </p:sp>
      <p:sp>
        <p:nvSpPr>
          <p:cNvPr id="10243" name="AutoShape 1027" descr="Bouquet"/>
          <p:cNvSpPr>
            <a:spLocks noChangeArrowheads="1"/>
          </p:cNvSpPr>
          <p:nvPr/>
        </p:nvSpPr>
        <p:spPr bwMode="auto">
          <a:xfrm>
            <a:off x="1770063" y="1619250"/>
            <a:ext cx="5591175" cy="1104900"/>
          </a:xfrm>
          <a:prstGeom prst="roundRect">
            <a:avLst>
              <a:gd name="adj" fmla="val 12495"/>
            </a:avLst>
          </a:prstGeom>
          <a:blipFill dpi="0" rotWithShape="0">
            <a:blip r:embed="rId3"/>
            <a:srcRect/>
            <a:tile tx="0" ty="0" sx="100000" sy="100000" flip="none" algn="tl"/>
          </a:blipFill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10244" name="Rectangle 1028" descr="Bouquet"/>
          <p:cNvSpPr>
            <a:spLocks noChangeArrowheads="1"/>
          </p:cNvSpPr>
          <p:nvPr/>
        </p:nvSpPr>
        <p:spPr bwMode="auto">
          <a:xfrm>
            <a:off x="2451100" y="1908175"/>
            <a:ext cx="42322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Arial" panose="020B0604020202020204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Arial" panose="020B0604020202020204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Arial" panose="020B0604020202020204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45000"/>
              </a:spcBef>
              <a:buClrTx/>
              <a:buFontTx/>
              <a:buNone/>
            </a:pPr>
            <a:r>
              <a:rPr lang="en-US" altLang="en-US" sz="3200" b="1">
                <a:solidFill>
                  <a:schemeClr val="tx2"/>
                </a:solidFill>
              </a:rPr>
              <a:t>Variance Analysis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4991100" y="2730500"/>
            <a:ext cx="3543300" cy="3433763"/>
            <a:chOff x="4991100" y="2730500"/>
            <a:chExt cx="3543300" cy="3433763"/>
          </a:xfrm>
        </p:grpSpPr>
        <p:grpSp>
          <p:nvGrpSpPr>
            <p:cNvPr id="10258" name="Group 1030"/>
            <p:cNvGrpSpPr>
              <a:grpSpLocks/>
            </p:cNvGrpSpPr>
            <p:nvPr/>
          </p:nvGrpSpPr>
          <p:grpSpPr bwMode="auto">
            <a:xfrm>
              <a:off x="5372100" y="3371850"/>
              <a:ext cx="2901950" cy="723900"/>
              <a:chOff x="600" y="2124"/>
              <a:chExt cx="1828" cy="456"/>
            </a:xfrm>
          </p:grpSpPr>
          <p:grpSp>
            <p:nvGrpSpPr>
              <p:cNvPr id="10264" name="Group 1031"/>
              <p:cNvGrpSpPr>
                <a:grpSpLocks/>
              </p:cNvGrpSpPr>
              <p:nvPr/>
            </p:nvGrpSpPr>
            <p:grpSpPr bwMode="auto">
              <a:xfrm>
                <a:off x="600" y="2124"/>
                <a:ext cx="1752" cy="456"/>
                <a:chOff x="492" y="2124"/>
                <a:chExt cx="1752" cy="456"/>
              </a:xfrm>
            </p:grpSpPr>
            <p:sp>
              <p:nvSpPr>
                <p:cNvPr id="10266" name="Rectangle 1032"/>
                <p:cNvSpPr>
                  <a:spLocks noChangeArrowheads="1"/>
                </p:cNvSpPr>
                <p:nvPr/>
              </p:nvSpPr>
              <p:spPr bwMode="auto">
                <a:xfrm>
                  <a:off x="517" y="2144"/>
                  <a:ext cx="1702" cy="416"/>
                </a:xfrm>
                <a:prstGeom prst="rect">
                  <a:avLst/>
                </a:prstGeom>
                <a:solidFill>
                  <a:srgbClr val="CC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3514" name="AutoShape 1033"/>
                <p:cNvSpPr>
                  <a:spLocks noChangeArrowheads="1"/>
                </p:cNvSpPr>
                <p:nvPr/>
              </p:nvSpPr>
              <p:spPr bwMode="auto">
                <a:xfrm>
                  <a:off x="492" y="2124"/>
                  <a:ext cx="1752" cy="456"/>
                </a:xfrm>
                <a:prstGeom prst="roundRect">
                  <a:avLst>
                    <a:gd name="adj" fmla="val 12495"/>
                  </a:avLst>
                </a:prstGeom>
                <a:solidFill>
                  <a:schemeClr val="accent6">
                    <a:lumMod val="20000"/>
                    <a:lumOff val="80000"/>
                  </a:schemeClr>
                </a:solidFill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265" name="Rectangle 1034"/>
              <p:cNvSpPr>
                <a:spLocks noChangeArrowheads="1"/>
              </p:cNvSpPr>
              <p:nvPr/>
            </p:nvSpPr>
            <p:spPr bwMode="auto">
              <a:xfrm>
                <a:off x="610" y="2198"/>
                <a:ext cx="1818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600">
                    <a:solidFill>
                      <a:schemeClr val="tx2"/>
                    </a:solidFill>
                  </a:rPr>
                  <a:t>Quantity Variance</a:t>
                </a:r>
              </a:p>
            </p:txBody>
          </p:sp>
        </p:grpSp>
        <p:grpSp>
          <p:nvGrpSpPr>
            <p:cNvPr id="10259" name="Group 1035"/>
            <p:cNvGrpSpPr>
              <a:grpSpLocks/>
            </p:cNvGrpSpPr>
            <p:nvPr/>
          </p:nvGrpSpPr>
          <p:grpSpPr bwMode="auto">
            <a:xfrm>
              <a:off x="4991100" y="4716463"/>
              <a:ext cx="3543300" cy="1447800"/>
              <a:chOff x="360" y="2971"/>
              <a:chExt cx="2232" cy="912"/>
            </a:xfrm>
          </p:grpSpPr>
          <p:sp>
            <p:nvSpPr>
              <p:cNvPr id="10262" name="AutoShape 1036"/>
              <p:cNvSpPr>
                <a:spLocks noChangeArrowheads="1"/>
              </p:cNvSpPr>
              <p:nvPr/>
            </p:nvSpPr>
            <p:spPr bwMode="auto">
              <a:xfrm>
                <a:off x="360" y="2971"/>
                <a:ext cx="2232" cy="912"/>
              </a:xfrm>
              <a:prstGeom prst="roundRect">
                <a:avLst>
                  <a:gd name="adj" fmla="val 12495"/>
                </a:avLst>
              </a:prstGeom>
              <a:solidFill>
                <a:srgbClr val="C00000"/>
              </a:solidFill>
              <a:ln w="3810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3270" name="Rectangle 1037"/>
              <p:cNvSpPr>
                <a:spLocks noChangeArrowheads="1"/>
              </p:cNvSpPr>
              <p:nvPr/>
            </p:nvSpPr>
            <p:spPr bwMode="auto">
              <a:xfrm>
                <a:off x="544" y="3072"/>
                <a:ext cx="1957" cy="754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defRPr/>
                </a:pPr>
                <a:r>
                  <a:rPr lang="en-US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MS PGothic" pitchFamily="34" charset="-128"/>
                  </a:rPr>
                  <a:t>Difference between</a:t>
                </a:r>
                <a:br>
                  <a:rPr lang="en-US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MS PGothic" pitchFamily="34" charset="-128"/>
                  </a:rPr>
                </a:br>
                <a:r>
                  <a:rPr lang="en-US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MS PGothic" pitchFamily="34" charset="-128"/>
                  </a:rPr>
                  <a:t>actual quantity and </a:t>
                </a:r>
                <a:br>
                  <a:rPr lang="en-US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MS PGothic" pitchFamily="34" charset="-128"/>
                  </a:rPr>
                </a:br>
                <a:r>
                  <a:rPr lang="en-US" sz="2400" b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charset="0"/>
                    <a:ea typeface="MS PGothic" pitchFamily="34" charset="-128"/>
                  </a:rPr>
                  <a:t>standard quantity</a:t>
                </a:r>
              </a:p>
            </p:txBody>
          </p:sp>
        </p:grpSp>
        <p:cxnSp>
          <p:nvCxnSpPr>
            <p:cNvPr id="10260" name="AutoShape 1039"/>
            <p:cNvCxnSpPr>
              <a:cxnSpLocks noChangeShapeType="1"/>
            </p:cNvCxnSpPr>
            <p:nvPr/>
          </p:nvCxnSpPr>
          <p:spPr bwMode="auto">
            <a:xfrm>
              <a:off x="6762750" y="4114800"/>
              <a:ext cx="0" cy="5826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61" name="Line 1041"/>
            <p:cNvSpPr>
              <a:spLocks noChangeShapeType="1"/>
            </p:cNvSpPr>
            <p:nvPr/>
          </p:nvSpPr>
          <p:spPr bwMode="auto">
            <a:xfrm flipH="1" flipV="1">
              <a:off x="5334000" y="2730500"/>
              <a:ext cx="1397000" cy="635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26"/>
          <p:cNvGrpSpPr>
            <a:grpSpLocks/>
          </p:cNvGrpSpPr>
          <p:nvPr/>
        </p:nvGrpSpPr>
        <p:grpSpPr bwMode="auto">
          <a:xfrm>
            <a:off x="533400" y="2730500"/>
            <a:ext cx="3619500" cy="3441700"/>
            <a:chOff x="533400" y="2730500"/>
            <a:chExt cx="3619500" cy="3441701"/>
          </a:xfrm>
        </p:grpSpPr>
        <p:sp>
          <p:nvSpPr>
            <p:cNvPr id="10248" name="Line 1038"/>
            <p:cNvSpPr>
              <a:spLocks noChangeShapeType="1"/>
            </p:cNvSpPr>
            <p:nvPr/>
          </p:nvSpPr>
          <p:spPr bwMode="auto">
            <a:xfrm flipV="1">
              <a:off x="2387600" y="2730500"/>
              <a:ext cx="1346200" cy="6350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9" name="Group 1042"/>
            <p:cNvGrpSpPr>
              <a:grpSpLocks/>
            </p:cNvGrpSpPr>
            <p:nvPr/>
          </p:nvGrpSpPr>
          <p:grpSpPr bwMode="auto">
            <a:xfrm>
              <a:off x="952500" y="3371850"/>
              <a:ext cx="2781300" cy="723900"/>
              <a:chOff x="3648" y="2124"/>
              <a:chExt cx="1752" cy="456"/>
            </a:xfrm>
          </p:grpSpPr>
          <p:grpSp>
            <p:nvGrpSpPr>
              <p:cNvPr id="10254" name="Group 1043"/>
              <p:cNvGrpSpPr>
                <a:grpSpLocks/>
              </p:cNvGrpSpPr>
              <p:nvPr/>
            </p:nvGrpSpPr>
            <p:grpSpPr bwMode="auto">
              <a:xfrm>
                <a:off x="3648" y="2124"/>
                <a:ext cx="1752" cy="456"/>
                <a:chOff x="3540" y="2124"/>
                <a:chExt cx="1752" cy="456"/>
              </a:xfrm>
            </p:grpSpPr>
            <p:sp>
              <p:nvSpPr>
                <p:cNvPr id="10256" name="Rectangle 1044"/>
                <p:cNvSpPr>
                  <a:spLocks noChangeArrowheads="1"/>
                </p:cNvSpPr>
                <p:nvPr/>
              </p:nvSpPr>
              <p:spPr bwMode="auto">
                <a:xfrm>
                  <a:off x="3565" y="2144"/>
                  <a:ext cx="1702" cy="416"/>
                </a:xfrm>
                <a:prstGeom prst="rect">
                  <a:avLst/>
                </a:prstGeom>
                <a:solidFill>
                  <a:srgbClr val="FFFF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1pPr>
                  <a:lvl2pPr marL="742950" indent="-285750" eaLnBrk="0" hangingPunct="0">
                    <a:spcBef>
                      <a:spcPts val="300"/>
                    </a:spcBef>
                    <a:buClr>
                      <a:schemeClr val="accent2"/>
                    </a:buClr>
                    <a:buFont typeface="Georgia" panose="02040502050405020303" pitchFamily="18" charset="0"/>
                    <a:buChar char="▫"/>
                    <a:defRPr sz="2600">
                      <a:solidFill>
                        <a:schemeClr val="accent2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2pPr>
                  <a:lvl3pPr marL="11430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4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3pPr>
                  <a:lvl4pPr marL="1600200" indent="-228600" eaLnBrk="0" hangingPunct="0">
                    <a:spcBef>
                      <a:spcPts val="300"/>
                    </a:spcBef>
                    <a:buClr>
                      <a:schemeClr val="accent1"/>
                    </a:buClr>
                    <a:buFont typeface="Wingdings 2" panose="05020102010507070707" pitchFamily="18" charset="2"/>
                    <a:buChar char=""/>
                    <a:defRPr sz="2200">
                      <a:solidFill>
                        <a:schemeClr val="accent1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4pPr>
                  <a:lvl5pPr marL="2057400" indent="-228600" eaLnBrk="0" hangingPunct="0">
                    <a:spcBef>
                      <a:spcPts val="300"/>
                    </a:spcBef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5pPr>
                  <a:lvl6pPr marL="25146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6pPr>
                  <a:lvl7pPr marL="29718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7pPr>
                  <a:lvl8pPr marL="34290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8pPr>
                  <a:lvl9pPr marL="3886200" indent="-228600" eaLnBrk="0" fontAlgn="base" hangingPunct="0">
                    <a:spcBef>
                      <a:spcPts val="300"/>
                    </a:spcBef>
                    <a:spcAft>
                      <a:spcPct val="0"/>
                    </a:spcAft>
                    <a:buClr>
                      <a:srgbClr val="A04DA3"/>
                    </a:buClr>
                    <a:buFont typeface="Georgia" panose="02040502050405020303" pitchFamily="18" charset="0"/>
                    <a:buChar char="▫"/>
                    <a:defRPr sz="2000">
                      <a:solidFill>
                        <a:srgbClr val="A04DA3"/>
                      </a:solidFill>
                      <a:latin typeface="Arial" panose="020B0604020202020204" pitchFamily="34" charset="0"/>
                      <a:ea typeface="ＭＳ Ｐゴシック" pitchFamily="34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63504" name="AutoShape 1045"/>
                <p:cNvSpPr>
                  <a:spLocks noChangeArrowheads="1"/>
                </p:cNvSpPr>
                <p:nvPr/>
              </p:nvSpPr>
              <p:spPr bwMode="auto">
                <a:xfrm>
                  <a:off x="3540" y="2124"/>
                  <a:ext cx="1752" cy="456"/>
                </a:xfrm>
                <a:prstGeom prst="roundRect">
                  <a:avLst>
                    <a:gd name="adj" fmla="val 12495"/>
                  </a:avLst>
                </a:prstGeom>
                <a:solidFill>
                  <a:schemeClr val="bg2">
                    <a:lumMod val="75000"/>
                  </a:schemeClr>
                </a:solidFill>
                <a:ln w="38100" cmpd="dbl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dirty="0">
                    <a:latin typeface="Arial" charset="0"/>
                    <a:ea typeface="MS PGothic" pitchFamily="34" charset="-128"/>
                  </a:endParaRPr>
                </a:p>
              </p:txBody>
            </p:sp>
          </p:grpSp>
          <p:sp>
            <p:nvSpPr>
              <p:cNvPr id="10255" name="Rectangle 1046"/>
              <p:cNvSpPr>
                <a:spLocks noChangeArrowheads="1"/>
              </p:cNvSpPr>
              <p:nvPr/>
            </p:nvSpPr>
            <p:spPr bwMode="auto">
              <a:xfrm>
                <a:off x="3789" y="2198"/>
                <a:ext cx="1467" cy="3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spcBef>
                    <a:spcPts val="300"/>
                  </a:spcBef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A04DA3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A04DA3"/>
                    </a:solidFill>
                    <a:latin typeface="Arial" panose="020B0604020202020204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 sz="2600">
                    <a:solidFill>
                      <a:schemeClr val="tx2"/>
                    </a:solidFill>
                  </a:rPr>
                  <a:t>Price Variance</a:t>
                </a:r>
              </a:p>
            </p:txBody>
          </p:sp>
        </p:grpSp>
        <p:grpSp>
          <p:nvGrpSpPr>
            <p:cNvPr id="10250" name="Group 1047"/>
            <p:cNvGrpSpPr>
              <a:grpSpLocks/>
            </p:cNvGrpSpPr>
            <p:nvPr/>
          </p:nvGrpSpPr>
          <p:grpSpPr bwMode="auto">
            <a:xfrm>
              <a:off x="533400" y="4716463"/>
              <a:ext cx="3619500" cy="1455738"/>
              <a:chOff x="3384" y="2971"/>
              <a:chExt cx="2280" cy="953"/>
            </a:xfrm>
          </p:grpSpPr>
          <p:sp>
            <p:nvSpPr>
              <p:cNvPr id="63499" name="AutoShape 1048"/>
              <p:cNvSpPr>
                <a:spLocks noChangeArrowheads="1"/>
              </p:cNvSpPr>
              <p:nvPr/>
            </p:nvSpPr>
            <p:spPr bwMode="auto">
              <a:xfrm>
                <a:off x="3384" y="2971"/>
                <a:ext cx="2280" cy="953"/>
              </a:xfrm>
              <a:prstGeom prst="roundRect">
                <a:avLst>
                  <a:gd name="adj" fmla="val 12495"/>
                </a:avLst>
              </a:prstGeom>
              <a:solidFill>
                <a:schemeClr val="accent2">
                  <a:lumMod val="75000"/>
                </a:schemeClr>
              </a:solidFill>
              <a:ln w="38100" cmpd="dbl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 dirty="0">
                  <a:latin typeface="Arial" charset="0"/>
                  <a:ea typeface="MS PGothic" pitchFamily="34" charset="-128"/>
                </a:endParaRPr>
              </a:p>
            </p:txBody>
          </p:sp>
          <p:sp>
            <p:nvSpPr>
              <p:cNvPr id="53260" name="Rectangle 1049"/>
              <p:cNvSpPr>
                <a:spLocks noChangeArrowheads="1"/>
              </p:cNvSpPr>
              <p:nvPr/>
            </p:nvSpPr>
            <p:spPr bwMode="auto">
              <a:xfrm>
                <a:off x="4473" y="3059"/>
                <a:ext cx="115" cy="29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488" tIns="44450" rIns="90488" bIns="44450">
                <a:spAutoFit/>
              </a:bodyPr>
              <a:lstStyle/>
              <a:p>
                <a:pPr algn="ctr">
                  <a:defRPr/>
                </a:pPr>
                <a:endParaRPr lang="en-US" sz="2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  <a:ea typeface="MS PGothic" pitchFamily="34" charset="-128"/>
                </a:endParaRPr>
              </a:p>
            </p:txBody>
          </p:sp>
        </p:grpSp>
        <p:cxnSp>
          <p:nvCxnSpPr>
            <p:cNvPr id="10251" name="AutoShape 1050"/>
            <p:cNvCxnSpPr>
              <a:cxnSpLocks noChangeShapeType="1"/>
            </p:cNvCxnSpPr>
            <p:nvPr/>
          </p:nvCxnSpPr>
          <p:spPr bwMode="auto">
            <a:xfrm>
              <a:off x="2343150" y="4114800"/>
              <a:ext cx="0" cy="582613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7" name="Rectangle 26"/>
          <p:cNvSpPr/>
          <p:nvPr/>
        </p:nvSpPr>
        <p:spPr>
          <a:xfrm>
            <a:off x="803275" y="4857750"/>
            <a:ext cx="31242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Difference  between </a:t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</a:b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actual price and</a:t>
            </a:r>
            <a:b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</a:br>
            <a:r>
              <a:rPr lang="en-US" sz="2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</a:rPr>
              <a:t>standard price</a:t>
            </a: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8" tIns="44450" rIns="90488" bIns="44450"/>
          <a:lstStyle/>
          <a:p>
            <a:r>
              <a:rPr lang="en-US" altLang="en-US" smtClean="0">
                <a:cs typeface="Arial" panose="020B0604020202020204" pitchFamily="34" charset="0"/>
              </a:rPr>
              <a:t>Price and Quantity Standards</a:t>
            </a:r>
          </a:p>
        </p:txBody>
      </p:sp>
      <p:sp>
        <p:nvSpPr>
          <p:cNvPr id="64515" name="AutoShape 3"/>
          <p:cNvSpPr>
            <a:spLocks noChangeArrowheads="1"/>
          </p:cNvSpPr>
          <p:nvPr/>
        </p:nvSpPr>
        <p:spPr bwMode="auto">
          <a:xfrm>
            <a:off x="1036638" y="1524000"/>
            <a:ext cx="7094537" cy="1066800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ea typeface="MS PGothic" pitchFamily="34" charset="-128"/>
                <a:cs typeface="Times New Roman" pitchFamily="18" charset="0"/>
              </a:rPr>
              <a:t>Price and quantity standards are determined separately for two reasons: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08000" y="2608263"/>
            <a:ext cx="8153400" cy="1887537"/>
            <a:chOff x="320" y="1643"/>
            <a:chExt cx="5136" cy="1189"/>
          </a:xfrm>
        </p:grpSpPr>
        <p:sp>
          <p:nvSpPr>
            <p:cNvPr id="683013" name="Text Box 5"/>
            <p:cNvSpPr txBox="1">
              <a:spLocks noChangeArrowheads="1"/>
            </p:cNvSpPr>
            <p:nvPr/>
          </p:nvSpPr>
          <p:spPr bwMode="auto">
            <a:xfrm>
              <a:off x="320" y="2066"/>
              <a:ext cx="5136" cy="76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8100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30000"/>
                </a:spcBef>
                <a:buFont typeface="Wingdings" pitchFamily="2" charset="2"/>
                <a:buChar char=""/>
                <a:defRPr/>
              </a:pPr>
              <a: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  <a:t> The purchasing manager is responsible for raw</a:t>
              </a:r>
              <a:b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</a:br>
              <a: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  <a:t>     material purchase prices and the production manager</a:t>
              </a:r>
              <a:b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</a:br>
              <a: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  <a:t>     is responsible for the quantity of raw material used.</a:t>
              </a:r>
              <a:endParaRPr lang="en-US" sz="2400" dirty="0"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273" name="AutoShape 6"/>
            <p:cNvCxnSpPr>
              <a:cxnSpLocks noChangeShapeType="1"/>
              <a:stCxn id="64515" idx="2"/>
              <a:endCxn id="683013" idx="0"/>
            </p:cNvCxnSpPr>
            <p:nvPr/>
          </p:nvCxnSpPr>
          <p:spPr bwMode="auto">
            <a:xfrm>
              <a:off x="2888" y="1643"/>
              <a:ext cx="0" cy="414"/>
            </a:xfrm>
            <a:prstGeom prst="straightConnector1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08000" y="4510088"/>
            <a:ext cx="8153400" cy="1890712"/>
            <a:chOff x="320" y="2841"/>
            <a:chExt cx="5136" cy="1191"/>
          </a:xfrm>
        </p:grpSpPr>
        <p:sp>
          <p:nvSpPr>
            <p:cNvPr id="683016" name="Text Box 8"/>
            <p:cNvSpPr txBox="1">
              <a:spLocks noChangeArrowheads="1"/>
            </p:cNvSpPr>
            <p:nvPr/>
          </p:nvSpPr>
          <p:spPr bwMode="auto">
            <a:xfrm>
              <a:off x="320" y="3266"/>
              <a:ext cx="5136" cy="766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8100" dir="2700000" algn="ctr" rotWithShape="0">
                <a:schemeClr val="tx1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30000"/>
                </a:spcBef>
                <a:buFont typeface="Wingdings" pitchFamily="2" charset="2"/>
                <a:buChar char=""/>
                <a:defRPr/>
              </a:pPr>
              <a: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  <a:t> The buying and using activities occur at different times.</a:t>
              </a:r>
              <a:b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</a:br>
              <a: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  <a:t>    Raw material purchases may be held in inventory for a</a:t>
              </a:r>
              <a:b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</a:br>
              <a:r>
                <a:rPr lang="en-US" sz="2400" dirty="0">
                  <a:latin typeface="Arial" charset="0"/>
                  <a:ea typeface="MS PGothic" pitchFamily="34" charset="-128"/>
                  <a:cs typeface="Times New Roman" pitchFamily="18" charset="0"/>
                  <a:sym typeface="Wingdings" pitchFamily="2" charset="2"/>
                </a:rPr>
                <a:t>    period of time before being used in production. </a:t>
              </a:r>
              <a:endParaRPr lang="en-US" sz="2400" dirty="0"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11271" name="AutoShape 9"/>
            <p:cNvCxnSpPr>
              <a:cxnSpLocks noChangeShapeType="1"/>
              <a:stCxn id="683013" idx="2"/>
              <a:endCxn id="683016" idx="0"/>
            </p:cNvCxnSpPr>
            <p:nvPr/>
          </p:nvCxnSpPr>
          <p:spPr bwMode="auto">
            <a:xfrm>
              <a:off x="2888" y="2841"/>
              <a:ext cx="0" cy="416"/>
            </a:xfrm>
            <a:prstGeom prst="straightConnector1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2253</TotalTime>
  <Words>1692</Words>
  <Application>Microsoft Office PowerPoint</Application>
  <PresentationFormat>On-screen Show (4:3)</PresentationFormat>
  <Paragraphs>415</Paragraphs>
  <Slides>65</Slides>
  <Notes>65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65</vt:i4>
      </vt:variant>
    </vt:vector>
  </HeadingPairs>
  <TitlesOfParts>
    <vt:vector size="78" baseType="lpstr">
      <vt:lpstr>Arial</vt:lpstr>
      <vt:lpstr>ＭＳ Ｐゴシック</vt:lpstr>
      <vt:lpstr>Georgia</vt:lpstr>
      <vt:lpstr>Wingdings 2</vt:lpstr>
      <vt:lpstr>Calibri</vt:lpstr>
      <vt:lpstr>Times</vt:lpstr>
      <vt:lpstr>Wingdings 3</vt:lpstr>
      <vt:lpstr>Times New Roman</vt:lpstr>
      <vt:lpstr>Wingdings</vt:lpstr>
      <vt:lpstr>Symbol</vt:lpstr>
      <vt:lpstr>Urban</vt:lpstr>
      <vt:lpstr>Microsoft Clip Gallery</vt:lpstr>
      <vt:lpstr>Microsoft Excel Worksheet</vt:lpstr>
      <vt:lpstr>Standard Costs and Variances</vt:lpstr>
      <vt:lpstr>Standard Costs</vt:lpstr>
      <vt:lpstr>Setting Direct Materials Standards </vt:lpstr>
      <vt:lpstr>Setting Direct Labor Standards </vt:lpstr>
      <vt:lpstr>Setting Variable Manufacturing Overhead Standards </vt:lpstr>
      <vt:lpstr>The Standard Cost Card</vt:lpstr>
      <vt:lpstr>Using Standards in Flexible Budgets</vt:lpstr>
      <vt:lpstr>A General Model for Variance Analysis</vt:lpstr>
      <vt:lpstr>Price and Quantity Standards</vt:lpstr>
      <vt:lpstr>A General Model for Variance Analysis</vt:lpstr>
      <vt:lpstr>A General Model for Variance Analysis</vt:lpstr>
      <vt:lpstr>A General Model for Variance Analysis</vt:lpstr>
      <vt:lpstr>A General Model for Variance Analysis </vt:lpstr>
      <vt:lpstr>A General Model for Variance Analysis </vt:lpstr>
      <vt:lpstr>A General Model for Variance Analysis </vt:lpstr>
      <vt:lpstr>Learning Objective 1</vt:lpstr>
      <vt:lpstr>Materials Variances – An Example</vt:lpstr>
      <vt:lpstr>Materials Variances Summary</vt:lpstr>
      <vt:lpstr>Materials Variances Summary</vt:lpstr>
      <vt:lpstr>Materials Variances Summary</vt:lpstr>
      <vt:lpstr>Materials Variances: Using the Factored Equations</vt:lpstr>
      <vt:lpstr> </vt:lpstr>
      <vt:lpstr>Responsibility for Materials Variances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Learning Objective 2</vt:lpstr>
      <vt:lpstr>Labor Variances – An Example</vt:lpstr>
      <vt:lpstr>Labor Variances Summary</vt:lpstr>
      <vt:lpstr>Labor Variances Summary</vt:lpstr>
      <vt:lpstr>Labor Variances Summary</vt:lpstr>
      <vt:lpstr>Labor Variances: Using the Factored Equations</vt:lpstr>
      <vt:lpstr>Responsibility for Labor Variances</vt:lpstr>
      <vt:lpstr>Responsibility for Labor Variances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Learning Objective 3</vt:lpstr>
      <vt:lpstr>Variable Manufacturing Overhead Variances – An  Example</vt:lpstr>
      <vt:lpstr>Variable Manufacturing Overhead Variances Summary</vt:lpstr>
      <vt:lpstr>Variable Manufacturing Overhead Variances Summary</vt:lpstr>
      <vt:lpstr>Variable Manufacturing Overhead Variances Summary</vt:lpstr>
      <vt:lpstr>Variable Manufacturing Overhead Variances: Using Factored Equations</vt:lpstr>
      <vt:lpstr>Quick Check </vt:lpstr>
      <vt:lpstr>Quick Check </vt:lpstr>
      <vt:lpstr>Quick Check </vt:lpstr>
      <vt:lpstr>Quick Check </vt:lpstr>
      <vt:lpstr>Quick Check </vt:lpstr>
      <vt:lpstr>Quick Check </vt:lpstr>
      <vt:lpstr>Materials Variances―An Important Subtlety</vt:lpstr>
      <vt:lpstr>Materials Variances―An Important Subtlety</vt:lpstr>
      <vt:lpstr>Materials Variances―An Important Subtlety</vt:lpstr>
      <vt:lpstr>Advantages of Standard Costs</vt:lpstr>
      <vt:lpstr>Potential Problems with Standard Costs</vt:lpstr>
      <vt:lpstr>Potential Problems with Standard Costs</vt:lpstr>
      <vt:lpstr>End of Chapter 10</vt:lpstr>
    </vt:vector>
  </TitlesOfParts>
  <Company>Jon A. Booker, Ph.D., CPA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Title</dc:title>
  <dc:creator>Jon A. Booker</dc:creator>
  <cp:lastModifiedBy>HowardGodfrey</cp:lastModifiedBy>
  <cp:revision>207</cp:revision>
  <dcterms:created xsi:type="dcterms:W3CDTF">2008-08-28T13:55:57Z</dcterms:created>
  <dcterms:modified xsi:type="dcterms:W3CDTF">2016-02-15T15:41:50Z</dcterms:modified>
</cp:coreProperties>
</file>