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26"/>
  </p:notesMasterIdLst>
  <p:handoutMasterIdLst>
    <p:handoutMasterId r:id="rId27"/>
  </p:handoutMasterIdLst>
  <p:sldIdLst>
    <p:sldId id="453" r:id="rId2"/>
    <p:sldId id="454" r:id="rId3"/>
    <p:sldId id="457" r:id="rId4"/>
    <p:sldId id="455" r:id="rId5"/>
    <p:sldId id="456" r:id="rId6"/>
    <p:sldId id="458" r:id="rId7"/>
    <p:sldId id="459" r:id="rId8"/>
    <p:sldId id="460" r:id="rId9"/>
    <p:sldId id="461" r:id="rId10"/>
    <p:sldId id="462" r:id="rId11"/>
    <p:sldId id="465" r:id="rId12"/>
    <p:sldId id="463" r:id="rId13"/>
    <p:sldId id="464" r:id="rId14"/>
    <p:sldId id="466" r:id="rId15"/>
    <p:sldId id="467" r:id="rId16"/>
    <p:sldId id="468" r:id="rId17"/>
    <p:sldId id="469" r:id="rId18"/>
    <p:sldId id="470" r:id="rId19"/>
    <p:sldId id="471" r:id="rId20"/>
    <p:sldId id="472" r:id="rId21"/>
    <p:sldId id="474" r:id="rId22"/>
    <p:sldId id="473" r:id="rId23"/>
    <p:sldId id="475" r:id="rId24"/>
    <p:sldId id="47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B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75837" autoAdjust="0"/>
  </p:normalViewPr>
  <p:slideViewPr>
    <p:cSldViewPr>
      <p:cViewPr varScale="1">
        <p:scale>
          <a:sx n="84" d="100"/>
          <a:sy n="84" d="100"/>
        </p:scale>
        <p:origin x="22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0"/>
    </p:cViewPr>
  </p:sorterViewPr>
  <p:notesViewPr>
    <p:cSldViewPr>
      <p:cViewPr varScale="1">
        <p:scale>
          <a:sx n="68" d="100"/>
          <a:sy n="68" d="100"/>
        </p:scale>
        <p:origin x="-3120" y="-6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Box 5"/>
          <p:cNvSpPr txBox="1">
            <a:spLocks noChangeArrowheads="1"/>
          </p:cNvSpPr>
          <p:nvPr/>
        </p:nvSpPr>
        <p:spPr bwMode="auto">
          <a:xfrm>
            <a:off x="3733800" y="0"/>
            <a:ext cx="3124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altLang="en-US" sz="1000">
                <a:cs typeface="Arial" panose="020B0604020202020204" pitchFamily="34" charset="0"/>
              </a:rPr>
              <a:t>10A-</a:t>
            </a:r>
            <a:fld id="{C912C7BD-2D82-4BE1-86CA-B5E3DEA69EC3}" type="slidenum">
              <a:rPr lang="en-US" altLang="en-US" sz="1000">
                <a:cs typeface="Arial" panose="020B0604020202020204" pitchFamily="34" charset="0"/>
              </a:rPr>
              <a:pPr algn="r" eaLnBrk="1" hangingPunct="1"/>
              <a:t>‹#›</a:t>
            </a:fld>
            <a:endParaRPr lang="en-US" altLang="en-US" sz="10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748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2" name="TextBox 7"/>
          <p:cNvSpPr txBox="1">
            <a:spLocks noChangeArrowheads="1"/>
          </p:cNvSpPr>
          <p:nvPr/>
        </p:nvSpPr>
        <p:spPr bwMode="auto">
          <a:xfrm>
            <a:off x="6019800" y="0"/>
            <a:ext cx="8382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altLang="en-US" sz="1100"/>
              <a:t>10A-</a:t>
            </a:r>
            <a:fld id="{7B1F534E-40C4-4846-9792-11C3CEBFED37}" type="slidenum">
              <a:rPr lang="en-US" altLang="en-US" sz="1100"/>
              <a:pPr algn="r" eaLnBrk="1" hangingPunct="1"/>
              <a:t>‹#›</a:t>
            </a:fld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2082443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16" tIns="45208" rIns="90416" bIns="4520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09795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7540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3081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9401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198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0400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19332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8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1029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04832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94034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88476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2675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83269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52051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91590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74913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63521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2768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5331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0844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8684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7236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01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58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722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thickThin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TextBox 15"/>
          <p:cNvSpPr txBox="1">
            <a:spLocks noChangeArrowheads="1"/>
          </p:cNvSpPr>
          <p:nvPr userDrawn="1"/>
        </p:nvSpPr>
        <p:spPr bwMode="auto">
          <a:xfrm>
            <a:off x="457200" y="5305425"/>
            <a:ext cx="4724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PowerPoint Authors:</a:t>
            </a:r>
          </a:p>
          <a:p>
            <a:pPr eaLnBrk="1" hangingPunct="1"/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	Susan Coomer Galbreath, Ph.D., CPA</a:t>
            </a:r>
          </a:p>
          <a:p>
            <a:pPr eaLnBrk="1" hangingPunct="1"/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	Charles W. Caldwell, D.B.A., CMA</a:t>
            </a:r>
          </a:p>
          <a:p>
            <a:pPr eaLnBrk="1" hangingPunct="1"/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	Jon A. Booker, Ph.D.,</a:t>
            </a:r>
            <a:r>
              <a:rPr lang="en-US" altLang="en-US" sz="1600">
                <a:solidFill>
                  <a:srgbClr val="78310B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CPA, CIA</a:t>
            </a:r>
          </a:p>
          <a:p>
            <a:pPr eaLnBrk="1" hangingPunct="1"/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	Cynthia J. Rooney, Ph.D., CPA</a:t>
            </a:r>
          </a:p>
        </p:txBody>
      </p:sp>
      <p:sp>
        <p:nvSpPr>
          <p:cNvPr id="15" name="Text Box 18"/>
          <p:cNvSpPr txBox="1">
            <a:spLocks noChangeArrowheads="1"/>
          </p:cNvSpPr>
          <p:nvPr userDrawn="1"/>
        </p:nvSpPr>
        <p:spPr bwMode="auto">
          <a:xfrm>
            <a:off x="4800600" y="6589713"/>
            <a:ext cx="36179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000" i="1">
                <a:solidFill>
                  <a:srgbClr val="85540A"/>
                </a:solidFill>
                <a:latin typeface="Times" panose="02020603050405020304" pitchFamily="18" charset="0"/>
              </a:rPr>
              <a:t>Copyright © 2015 by McGraw-Hill Education.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" y="3962400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4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9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522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85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thickThin" algn="ctr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9" name="Title Placeholder 21"/>
          <p:cNvSpPr>
            <a:spLocks noGrp="1"/>
          </p:cNvSpPr>
          <p:nvPr userDrawn="1">
            <p:ph type="title"/>
          </p:nvPr>
        </p:nvSpPr>
        <p:spPr bwMode="auto">
          <a:xfrm>
            <a:off x="457200" y="4572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1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563688"/>
            <a:ext cx="8229600" cy="476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31" name="TextBox 19"/>
          <p:cNvSpPr txBox="1">
            <a:spLocks noChangeArrowheads="1"/>
          </p:cNvSpPr>
          <p:nvPr userDrawn="1"/>
        </p:nvSpPr>
        <p:spPr bwMode="auto">
          <a:xfrm>
            <a:off x="7772400" y="0"/>
            <a:ext cx="1219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altLang="en-US" sz="1000"/>
              <a:t>10A-</a:t>
            </a:r>
            <a:fld id="{2FA1351A-D49B-433B-97D2-2632ECEC5550}" type="slidenum">
              <a:rPr lang="en-US" altLang="en-US" sz="1000"/>
              <a:pPr algn="r" eaLnBrk="1" hangingPunct="1"/>
              <a:t>‹#›</a:t>
            </a:fld>
            <a:endParaRPr lang="en-US" alt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09" r:id="rId2"/>
    <p:sldLayoutId id="2147484110" r:id="rId3"/>
    <p:sldLayoutId id="2147484111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ＭＳ Ｐゴシック" pitchFamily="34" charset="-128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ＭＳ Ｐゴシック" pitchFamily="34" charset="-128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ＭＳ Ｐゴシック" pitchFamily="34" charset="-128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ＭＳ Ｐゴシック" pitchFamily="34" charset="-128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MS PGothic" pitchFamily="34" charset="-128"/>
              </a:rPr>
              <a:t>Appendix </a:t>
            </a:r>
            <a:r>
              <a:rPr lang="en-US" dirty="0" smtClean="0">
                <a:ea typeface="MS PGothic" pitchFamily="34" charset="-128"/>
              </a:rPr>
              <a:t>10A</a:t>
            </a:r>
          </a:p>
          <a:p>
            <a:pPr>
              <a:defRPr/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2209800"/>
            <a:ext cx="8458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US" sz="4400" dirty="0">
                <a:latin typeface="Arial" charset="0"/>
                <a:ea typeface="MS PGothic" pitchFamily="34" charset="-128"/>
              </a:rPr>
              <a:t>Predetermined Overhead Rates and Overhead Analysis in a Standard Costing System</a:t>
            </a:r>
            <a:endParaRPr lang="en-US" sz="4400" dirty="0"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2713" y="1600200"/>
            <a:ext cx="8915400" cy="3733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Applying Manufacturing Overhead</a:t>
            </a:r>
          </a:p>
        </p:txBody>
      </p:sp>
      <p:sp>
        <p:nvSpPr>
          <p:cNvPr id="12292" name="TextBox 2"/>
          <p:cNvSpPr txBox="1">
            <a:spLocks noChangeArrowheads="1"/>
          </p:cNvSpPr>
          <p:nvPr/>
        </p:nvSpPr>
        <p:spPr bwMode="auto">
          <a:xfrm>
            <a:off x="304800" y="1912938"/>
            <a:ext cx="15382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Overhead</a:t>
            </a:r>
            <a:br>
              <a:rPr lang="en-US" altLang="en-US" sz="2400"/>
            </a:br>
            <a:r>
              <a:rPr lang="en-US" altLang="en-US" sz="2400"/>
              <a:t>applied</a:t>
            </a:r>
          </a:p>
        </p:txBody>
      </p:sp>
      <p:sp>
        <p:nvSpPr>
          <p:cNvPr id="12293" name="TextBox 3"/>
          <p:cNvSpPr txBox="1">
            <a:spLocks noChangeArrowheads="1"/>
          </p:cNvSpPr>
          <p:nvPr/>
        </p:nvSpPr>
        <p:spPr bwMode="auto">
          <a:xfrm>
            <a:off x="2446338" y="1912938"/>
            <a:ext cx="22907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Predetermined </a:t>
            </a:r>
            <a:br>
              <a:rPr lang="en-US" altLang="en-US" sz="2400"/>
            </a:br>
            <a:r>
              <a:rPr lang="en-US" altLang="en-US" sz="2400"/>
              <a:t>overhead rate</a:t>
            </a:r>
          </a:p>
        </p:txBody>
      </p:sp>
      <p:sp>
        <p:nvSpPr>
          <p:cNvPr id="12294" name="TextBox 4"/>
          <p:cNvSpPr txBox="1">
            <a:spLocks noChangeArrowheads="1"/>
          </p:cNvSpPr>
          <p:nvPr/>
        </p:nvSpPr>
        <p:spPr bwMode="auto">
          <a:xfrm>
            <a:off x="5340350" y="1912938"/>
            <a:ext cx="34226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Standard hours allowed</a:t>
            </a:r>
            <a:br>
              <a:rPr lang="en-US" altLang="en-US" sz="2400"/>
            </a:br>
            <a:r>
              <a:rPr lang="en-US" altLang="en-US" sz="2400"/>
              <a:t>for the actual output</a:t>
            </a:r>
          </a:p>
        </p:txBody>
      </p:sp>
      <p:sp>
        <p:nvSpPr>
          <p:cNvPr id="12295" name="TextBox 5"/>
          <p:cNvSpPr txBox="1">
            <a:spLocks noChangeArrowheads="1"/>
          </p:cNvSpPr>
          <p:nvPr/>
        </p:nvSpPr>
        <p:spPr bwMode="auto">
          <a:xfrm>
            <a:off x="1962150" y="2097088"/>
            <a:ext cx="363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=</a:t>
            </a:r>
          </a:p>
        </p:txBody>
      </p:sp>
      <p:sp>
        <p:nvSpPr>
          <p:cNvPr id="12296" name="TextBox 6"/>
          <p:cNvSpPr txBox="1">
            <a:spLocks noChangeArrowheads="1"/>
          </p:cNvSpPr>
          <p:nvPr/>
        </p:nvSpPr>
        <p:spPr bwMode="auto">
          <a:xfrm>
            <a:off x="4856163" y="2097088"/>
            <a:ext cx="365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cs typeface="Arial" panose="020B0604020202020204" pitchFamily="34" charset="0"/>
              </a:rPr>
              <a:t>×</a:t>
            </a:r>
            <a:endParaRPr lang="en-US" altLang="en-US" sz="2400" b="1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04800" y="3208338"/>
            <a:ext cx="8370888" cy="830262"/>
            <a:chOff x="304800" y="3207603"/>
            <a:chExt cx="8371638" cy="830997"/>
          </a:xfrm>
        </p:grpSpPr>
        <p:sp>
          <p:nvSpPr>
            <p:cNvPr id="12303" name="TextBox 7"/>
            <p:cNvSpPr txBox="1">
              <a:spLocks noChangeArrowheads="1"/>
            </p:cNvSpPr>
            <p:nvPr/>
          </p:nvSpPr>
          <p:spPr bwMode="auto">
            <a:xfrm>
              <a:off x="304800" y="3207603"/>
              <a:ext cx="15376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Overhead</a:t>
              </a:r>
              <a:br>
                <a:rPr lang="en-US" altLang="en-US" sz="2400"/>
              </a:br>
              <a:r>
                <a:rPr lang="en-US" altLang="en-US" sz="2400"/>
                <a:t>applied</a:t>
              </a:r>
            </a:p>
          </p:txBody>
        </p:sp>
        <p:sp>
          <p:nvSpPr>
            <p:cNvPr id="12304" name="TextBox 8"/>
            <p:cNvSpPr txBox="1">
              <a:spLocks noChangeArrowheads="1"/>
            </p:cNvSpPr>
            <p:nvPr/>
          </p:nvSpPr>
          <p:spPr bwMode="auto">
            <a:xfrm>
              <a:off x="2445828" y="3207603"/>
              <a:ext cx="206979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$4.00 per</a:t>
              </a:r>
              <a:br>
                <a:rPr lang="en-US" altLang="en-US" sz="2400"/>
              </a:br>
              <a:r>
                <a:rPr lang="en-US" altLang="en-US" sz="2400"/>
                <a:t>machine-hour</a:t>
              </a:r>
            </a:p>
          </p:txBody>
        </p:sp>
        <p:sp>
          <p:nvSpPr>
            <p:cNvPr id="12305" name="TextBox 9"/>
            <p:cNvSpPr txBox="1">
              <a:spLocks noChangeArrowheads="1"/>
            </p:cNvSpPr>
            <p:nvPr/>
          </p:nvSpPr>
          <p:spPr bwMode="auto">
            <a:xfrm>
              <a:off x="5340268" y="3392269"/>
              <a:ext cx="33361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84,000 machine-hours</a:t>
              </a:r>
            </a:p>
          </p:txBody>
        </p:sp>
        <p:sp>
          <p:nvSpPr>
            <p:cNvPr id="12306" name="TextBox 10"/>
            <p:cNvSpPr txBox="1">
              <a:spLocks noChangeArrowheads="1"/>
            </p:cNvSpPr>
            <p:nvPr/>
          </p:nvSpPr>
          <p:spPr bwMode="auto">
            <a:xfrm>
              <a:off x="1962013" y="3392269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/>
                <a:t>=</a:t>
              </a:r>
            </a:p>
          </p:txBody>
        </p:sp>
        <p:sp>
          <p:nvSpPr>
            <p:cNvPr id="12307" name="TextBox 11"/>
            <p:cNvSpPr txBox="1">
              <a:spLocks noChangeArrowheads="1"/>
            </p:cNvSpPr>
            <p:nvPr/>
          </p:nvSpPr>
          <p:spPr bwMode="auto">
            <a:xfrm>
              <a:off x="4856453" y="3392269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cs typeface="Arial" panose="020B0604020202020204" pitchFamily="34" charset="0"/>
                </a:rPr>
                <a:t>×</a:t>
              </a:r>
              <a:endParaRPr lang="en-US" altLang="en-US" sz="2400" b="1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04800" y="4351338"/>
            <a:ext cx="3611563" cy="830262"/>
            <a:chOff x="304800" y="4350603"/>
            <a:chExt cx="3611302" cy="830997"/>
          </a:xfrm>
        </p:grpSpPr>
        <p:sp>
          <p:nvSpPr>
            <p:cNvPr id="12300" name="TextBox 12"/>
            <p:cNvSpPr txBox="1">
              <a:spLocks noChangeArrowheads="1"/>
            </p:cNvSpPr>
            <p:nvPr/>
          </p:nvSpPr>
          <p:spPr bwMode="auto">
            <a:xfrm>
              <a:off x="304800" y="4350603"/>
              <a:ext cx="15376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Overhead</a:t>
              </a:r>
              <a:br>
                <a:rPr lang="en-US" altLang="en-US" sz="2400"/>
              </a:br>
              <a:r>
                <a:rPr lang="en-US" altLang="en-US" sz="2400"/>
                <a:t>applied</a:t>
              </a:r>
            </a:p>
          </p:txBody>
        </p:sp>
        <p:sp>
          <p:nvSpPr>
            <p:cNvPr id="12301" name="TextBox 13"/>
            <p:cNvSpPr txBox="1">
              <a:spLocks noChangeArrowheads="1"/>
            </p:cNvSpPr>
            <p:nvPr/>
          </p:nvSpPr>
          <p:spPr bwMode="auto">
            <a:xfrm>
              <a:off x="2445828" y="4535269"/>
              <a:ext cx="147027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$336,000</a:t>
              </a:r>
            </a:p>
          </p:txBody>
        </p:sp>
        <p:sp>
          <p:nvSpPr>
            <p:cNvPr id="12302" name="TextBox 14"/>
            <p:cNvSpPr txBox="1">
              <a:spLocks noChangeArrowheads="1"/>
            </p:cNvSpPr>
            <p:nvPr/>
          </p:nvSpPr>
          <p:spPr bwMode="auto">
            <a:xfrm>
              <a:off x="1962013" y="4535269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/>
                <a:t>=</a:t>
              </a:r>
            </a:p>
          </p:txBody>
        </p:sp>
      </p:grpSp>
      <p:graphicFrame>
        <p:nvGraphicFramePr>
          <p:cNvPr id="12299" name="Object 3"/>
          <p:cNvGraphicFramePr>
            <a:graphicFrameLocks/>
          </p:cNvGraphicFramePr>
          <p:nvPr/>
        </p:nvGraphicFramePr>
        <p:xfrm>
          <a:off x="8382000" y="55832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Clip" r:id="rId4" imgW="2587098" imgH="5544145" progId="MS_ClipArt_Gallery.5">
                  <p:embed/>
                </p:oleObj>
              </mc:Choice>
              <mc:Fallback>
                <p:oleObj name="Clip" r:id="rId4" imgW="2587098" imgH="5544145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55832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Computing the Budget Variance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2012950"/>
            <a:ext cx="1435100" cy="83185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Budget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variance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57913" y="1828800"/>
            <a:ext cx="1608137" cy="12065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Budgeted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fixed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overhead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81425" y="1828800"/>
            <a:ext cx="1558925" cy="12065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Actual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fixed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overhead</a:t>
            </a:r>
          </a:p>
        </p:txBody>
      </p:sp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3176588" y="2198688"/>
            <a:ext cx="3635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=</a:t>
            </a:r>
          </a:p>
        </p:txBody>
      </p:sp>
      <p:sp>
        <p:nvSpPr>
          <p:cNvPr id="13319" name="TextBox 6"/>
          <p:cNvSpPr txBox="1">
            <a:spLocks noChangeArrowheads="1"/>
          </p:cNvSpPr>
          <p:nvPr/>
        </p:nvSpPr>
        <p:spPr bwMode="auto">
          <a:xfrm>
            <a:off x="5580063" y="2198688"/>
            <a:ext cx="355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cs typeface="Arial" panose="020B0604020202020204" pitchFamily="34" charset="0"/>
              </a:rPr>
              <a:t>–</a:t>
            </a:r>
            <a:endParaRPr lang="en-US" altLang="en-US" sz="2400" b="1"/>
          </a:p>
        </p:txBody>
      </p:sp>
      <p:sp>
        <p:nvSpPr>
          <p:cNvPr id="8" name="TextBox 7"/>
          <p:cNvSpPr txBox="1"/>
          <p:nvPr/>
        </p:nvSpPr>
        <p:spPr>
          <a:xfrm>
            <a:off x="1524000" y="3513138"/>
            <a:ext cx="1435100" cy="830262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Budget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variance</a:t>
            </a:r>
          </a:p>
        </p:txBody>
      </p:sp>
      <p:sp>
        <p:nvSpPr>
          <p:cNvPr id="13321" name="TextBox 8"/>
          <p:cNvSpPr txBox="1">
            <a:spLocks noChangeArrowheads="1"/>
          </p:cNvSpPr>
          <p:nvPr/>
        </p:nvSpPr>
        <p:spPr bwMode="auto">
          <a:xfrm>
            <a:off x="3176588" y="3697288"/>
            <a:ext cx="3700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=    </a:t>
            </a:r>
            <a:r>
              <a:rPr lang="en-US" altLang="en-US" sz="2400"/>
              <a:t>$280,000 </a:t>
            </a:r>
            <a:r>
              <a:rPr lang="en-US" altLang="en-US" sz="2400" b="1">
                <a:cs typeface="Arial" panose="020B0604020202020204" pitchFamily="34" charset="0"/>
              </a:rPr>
              <a:t>–</a:t>
            </a:r>
            <a:r>
              <a:rPr lang="en-US" altLang="en-US" sz="2400">
                <a:cs typeface="Arial" panose="020B0604020202020204" pitchFamily="34" charset="0"/>
              </a:rPr>
              <a:t> $270,000</a:t>
            </a:r>
            <a:endParaRPr lang="en-US" altLang="en-US" sz="2400"/>
          </a:p>
        </p:txBody>
      </p:sp>
      <p:sp>
        <p:nvSpPr>
          <p:cNvPr id="10" name="TextBox 9"/>
          <p:cNvSpPr txBox="1"/>
          <p:nvPr/>
        </p:nvSpPr>
        <p:spPr>
          <a:xfrm>
            <a:off x="1524000" y="4884738"/>
            <a:ext cx="1435100" cy="830262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Budget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variance</a:t>
            </a:r>
          </a:p>
        </p:txBody>
      </p:sp>
      <p:sp>
        <p:nvSpPr>
          <p:cNvPr id="13323" name="TextBox 10"/>
          <p:cNvSpPr txBox="1">
            <a:spLocks noChangeArrowheads="1"/>
          </p:cNvSpPr>
          <p:nvPr/>
        </p:nvSpPr>
        <p:spPr bwMode="auto">
          <a:xfrm>
            <a:off x="3176588" y="5068888"/>
            <a:ext cx="3565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=    </a:t>
            </a:r>
            <a:r>
              <a:rPr lang="en-US" altLang="en-US" sz="2400"/>
              <a:t>$10,000 Unfavorable</a:t>
            </a:r>
          </a:p>
        </p:txBody>
      </p:sp>
      <p:graphicFrame>
        <p:nvGraphicFramePr>
          <p:cNvPr id="13324" name="Object 3"/>
          <p:cNvGraphicFramePr>
            <a:graphicFrameLocks/>
          </p:cNvGraphicFramePr>
          <p:nvPr/>
        </p:nvGraphicFramePr>
        <p:xfrm>
          <a:off x="8382000" y="55832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Clip" r:id="rId4" imgW="2587098" imgH="5544145" progId="MS_ClipArt_Gallery.5">
                  <p:embed/>
                </p:oleObj>
              </mc:Choice>
              <mc:Fallback>
                <p:oleObj name="Clip" r:id="rId4" imgW="2587098" imgH="5544145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55832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Computing the Volume Variance</a:t>
            </a:r>
          </a:p>
        </p:txBody>
      </p:sp>
      <p:grpSp>
        <p:nvGrpSpPr>
          <p:cNvPr id="14339" name="Group 17"/>
          <p:cNvGrpSpPr>
            <a:grpSpLocks/>
          </p:cNvGrpSpPr>
          <p:nvPr/>
        </p:nvGrpSpPr>
        <p:grpSpPr bwMode="auto">
          <a:xfrm>
            <a:off x="234950" y="1525588"/>
            <a:ext cx="7180263" cy="1571625"/>
            <a:chOff x="234950" y="1219200"/>
            <a:chExt cx="7180298" cy="1570869"/>
          </a:xfrm>
        </p:grpSpPr>
        <p:sp>
          <p:nvSpPr>
            <p:cNvPr id="3" name="TextBox 2"/>
            <p:cNvSpPr txBox="1"/>
            <p:nvPr/>
          </p:nvSpPr>
          <p:spPr>
            <a:xfrm>
              <a:off x="234950" y="1584149"/>
              <a:ext cx="1441457" cy="84097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Arial" charset="0"/>
                  <a:ea typeface="MS PGothic" pitchFamily="34" charset="-128"/>
                </a:rPr>
                <a:t>Volume</a:t>
              </a:r>
              <a:br>
                <a:rPr lang="en-US" sz="2400" b="1" dirty="0"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latin typeface="Arial" charset="0"/>
                  <a:ea typeface="MS PGothic" pitchFamily="34" charset="-128"/>
                </a:rPr>
                <a:t>variance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892698" y="1219200"/>
              <a:ext cx="2522550" cy="157086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Arial" charset="0"/>
                  <a:ea typeface="MS PGothic" pitchFamily="34" charset="-128"/>
                </a:rPr>
                <a:t>Fixed</a:t>
              </a:r>
              <a:br>
                <a:rPr lang="en-US" sz="2400" b="1" dirty="0"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latin typeface="Arial" charset="0"/>
                  <a:ea typeface="MS PGothic" pitchFamily="34" charset="-128"/>
                </a:rPr>
                <a:t>overhead</a:t>
              </a:r>
              <a:br>
                <a:rPr lang="en-US" sz="2400" b="1" dirty="0"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latin typeface="Arial" charset="0"/>
                  <a:ea typeface="MS PGothic" pitchFamily="34" charset="-128"/>
                </a:rPr>
                <a:t>applied to</a:t>
              </a:r>
              <a:br>
                <a:rPr lang="en-US" sz="2400" b="1" dirty="0"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latin typeface="Arial" charset="0"/>
                  <a:ea typeface="MS PGothic" pitchFamily="34" charset="-128"/>
                </a:rPr>
                <a:t>work in process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460636" y="1403261"/>
              <a:ext cx="1608146" cy="120592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Arial" charset="0"/>
                  <a:ea typeface="MS PGothic" pitchFamily="34" charset="-128"/>
                </a:rPr>
                <a:t>Budgeted</a:t>
              </a:r>
              <a:br>
                <a:rPr lang="en-US" sz="2400" b="1" dirty="0"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latin typeface="Arial" charset="0"/>
                  <a:ea typeface="MS PGothic" pitchFamily="34" charset="-128"/>
                </a:rPr>
                <a:t>fixed</a:t>
              </a:r>
              <a:br>
                <a:rPr lang="en-US" sz="2400" b="1" dirty="0"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latin typeface="Arial" charset="0"/>
                  <a:ea typeface="MS PGothic" pitchFamily="34" charset="-128"/>
                </a:rPr>
                <a:t>overhead</a:t>
              </a:r>
            </a:p>
          </p:txBody>
        </p:sp>
        <p:sp>
          <p:nvSpPr>
            <p:cNvPr id="14355" name="TextBox 5"/>
            <p:cNvSpPr txBox="1">
              <a:spLocks noChangeArrowheads="1"/>
            </p:cNvSpPr>
            <p:nvPr/>
          </p:nvSpPr>
          <p:spPr bwMode="auto">
            <a:xfrm>
              <a:off x="1880788" y="1773198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/>
                <a:t>=</a:t>
              </a:r>
            </a:p>
          </p:txBody>
        </p:sp>
        <p:sp>
          <p:nvSpPr>
            <p:cNvPr id="14356" name="TextBox 6"/>
            <p:cNvSpPr txBox="1">
              <a:spLocks noChangeArrowheads="1"/>
            </p:cNvSpPr>
            <p:nvPr/>
          </p:nvSpPr>
          <p:spPr bwMode="auto">
            <a:xfrm>
              <a:off x="4284277" y="1773198"/>
              <a:ext cx="35618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cs typeface="Arial" panose="020B0604020202020204" pitchFamily="34" charset="0"/>
                </a:rPr>
                <a:t>–</a:t>
              </a:r>
              <a:endParaRPr lang="en-US" altLang="en-US" sz="2400" b="1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34950" y="5483225"/>
            <a:ext cx="5157788" cy="841375"/>
            <a:chOff x="234951" y="5176831"/>
            <a:chExt cx="5158337" cy="842864"/>
          </a:xfrm>
        </p:grpSpPr>
        <p:sp>
          <p:nvSpPr>
            <p:cNvPr id="10" name="TextBox 9"/>
            <p:cNvSpPr txBox="1"/>
            <p:nvPr/>
          </p:nvSpPr>
          <p:spPr>
            <a:xfrm>
              <a:off x="234951" y="5176831"/>
              <a:ext cx="1441603" cy="84286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Arial" charset="0"/>
                  <a:ea typeface="MS PGothic" pitchFamily="34" charset="-128"/>
                </a:rPr>
                <a:t>Volume</a:t>
              </a:r>
              <a:br>
                <a:rPr lang="en-US" sz="2400" b="1" dirty="0"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latin typeface="Arial" charset="0"/>
                  <a:ea typeface="MS PGothic" pitchFamily="34" charset="-128"/>
                </a:rPr>
                <a:t>variance</a:t>
              </a:r>
            </a:p>
          </p:txBody>
        </p:sp>
        <p:sp>
          <p:nvSpPr>
            <p:cNvPr id="14351" name="TextBox 10"/>
            <p:cNvSpPr txBox="1">
              <a:spLocks noChangeArrowheads="1"/>
            </p:cNvSpPr>
            <p:nvPr/>
          </p:nvSpPr>
          <p:spPr bwMode="auto">
            <a:xfrm>
              <a:off x="1880788" y="5366266"/>
              <a:ext cx="35125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/>
                <a:t>=  </a:t>
              </a:r>
              <a:r>
                <a:rPr lang="en-US" altLang="en-US" sz="2400"/>
                <a:t>$18,000 Unfavorable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34950" y="3859213"/>
            <a:ext cx="8832850" cy="947737"/>
            <a:chOff x="234950" y="3553434"/>
            <a:chExt cx="8832850" cy="947125"/>
          </a:xfrm>
        </p:grpSpPr>
        <p:sp>
          <p:nvSpPr>
            <p:cNvPr id="8" name="TextBox 7"/>
            <p:cNvSpPr txBox="1"/>
            <p:nvPr/>
          </p:nvSpPr>
          <p:spPr>
            <a:xfrm>
              <a:off x="234950" y="3659727"/>
              <a:ext cx="1441450" cy="84083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Arial" charset="0"/>
                  <a:ea typeface="MS PGothic" pitchFamily="34" charset="-128"/>
                </a:rPr>
                <a:t>Volume</a:t>
              </a:r>
              <a:br>
                <a:rPr lang="en-US" sz="2400" b="1" dirty="0"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latin typeface="Arial" charset="0"/>
                  <a:ea typeface="MS PGothic" pitchFamily="34" charset="-128"/>
                </a:rPr>
                <a:t>variance</a:t>
              </a:r>
            </a:p>
          </p:txBody>
        </p:sp>
        <p:sp>
          <p:nvSpPr>
            <p:cNvPr id="14344" name="TextBox 8"/>
            <p:cNvSpPr txBox="1">
              <a:spLocks noChangeArrowheads="1"/>
            </p:cNvSpPr>
            <p:nvPr/>
          </p:nvSpPr>
          <p:spPr bwMode="auto">
            <a:xfrm>
              <a:off x="1880788" y="3849469"/>
              <a:ext cx="20762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/>
                <a:t>=  </a:t>
              </a:r>
              <a:r>
                <a:rPr lang="en-US" altLang="en-US" sz="2400"/>
                <a:t>$270,000 </a:t>
              </a:r>
              <a:r>
                <a:rPr lang="en-US" altLang="en-US" sz="2400" b="1">
                  <a:cs typeface="Arial" panose="020B0604020202020204" pitchFamily="34" charset="0"/>
                </a:rPr>
                <a:t>–</a:t>
              </a:r>
              <a:endParaRPr lang="en-US" altLang="en-US" sz="2400" b="1"/>
            </a:p>
          </p:txBody>
        </p:sp>
        <p:sp>
          <p:nvSpPr>
            <p:cNvPr id="14345" name="TextBox 12"/>
            <p:cNvSpPr txBox="1">
              <a:spLocks noChangeArrowheads="1"/>
            </p:cNvSpPr>
            <p:nvPr/>
          </p:nvSpPr>
          <p:spPr bwMode="auto">
            <a:xfrm>
              <a:off x="4154424" y="3664803"/>
              <a:ext cx="206979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$3.00 per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machine-hour</a:t>
              </a:r>
            </a:p>
          </p:txBody>
        </p:sp>
        <p:sp>
          <p:nvSpPr>
            <p:cNvPr id="14346" name="TextBox 13"/>
            <p:cNvSpPr txBox="1">
              <a:spLocks noChangeArrowheads="1"/>
            </p:cNvSpPr>
            <p:nvPr/>
          </p:nvSpPr>
          <p:spPr bwMode="auto">
            <a:xfrm>
              <a:off x="3891326" y="3553434"/>
              <a:ext cx="41549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5400"/>
                <a:t>(</a:t>
              </a:r>
            </a:p>
          </p:txBody>
        </p:sp>
        <p:sp>
          <p:nvSpPr>
            <p:cNvPr id="14347" name="TextBox 14"/>
            <p:cNvSpPr txBox="1">
              <a:spLocks noChangeArrowheads="1"/>
            </p:cNvSpPr>
            <p:nvPr/>
          </p:nvSpPr>
          <p:spPr bwMode="auto">
            <a:xfrm>
              <a:off x="6288024" y="3849469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cs typeface="Arial" panose="020B0604020202020204" pitchFamily="34" charset="0"/>
                </a:rPr>
                <a:t>×</a:t>
              </a:r>
              <a:endParaRPr lang="en-US" altLang="en-US" sz="2400" b="1"/>
            </a:p>
          </p:txBody>
        </p:sp>
        <p:sp>
          <p:nvSpPr>
            <p:cNvPr id="14348" name="TextBox 15"/>
            <p:cNvSpPr txBox="1">
              <a:spLocks noChangeArrowheads="1"/>
            </p:cNvSpPr>
            <p:nvPr/>
          </p:nvSpPr>
          <p:spPr bwMode="auto">
            <a:xfrm>
              <a:off x="6655138" y="3664803"/>
              <a:ext cx="222368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$84,000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machine-hours</a:t>
              </a:r>
            </a:p>
          </p:txBody>
        </p:sp>
        <p:sp>
          <p:nvSpPr>
            <p:cNvPr id="14349" name="TextBox 16"/>
            <p:cNvSpPr txBox="1">
              <a:spLocks noChangeArrowheads="1"/>
            </p:cNvSpPr>
            <p:nvPr/>
          </p:nvSpPr>
          <p:spPr bwMode="auto">
            <a:xfrm>
              <a:off x="8652302" y="3555161"/>
              <a:ext cx="41549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5400"/>
                <a:t>)</a:t>
              </a:r>
            </a:p>
          </p:txBody>
        </p:sp>
      </p:grpSp>
      <p:graphicFrame>
        <p:nvGraphicFramePr>
          <p:cNvPr id="14342" name="Object 3"/>
          <p:cNvGraphicFramePr>
            <a:graphicFrameLocks/>
          </p:cNvGraphicFramePr>
          <p:nvPr/>
        </p:nvGraphicFramePr>
        <p:xfrm>
          <a:off x="8382000" y="55832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Clip" r:id="rId4" imgW="2587098" imgH="5544145" progId="MS_ClipArt_Gallery.5">
                  <p:embed/>
                </p:oleObj>
              </mc:Choice>
              <mc:Fallback>
                <p:oleObj name="Clip" r:id="rId4" imgW="2587098" imgH="5544145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55832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Computing the Volume Variance</a:t>
            </a:r>
          </a:p>
        </p:txBody>
      </p:sp>
      <p:sp>
        <p:nvSpPr>
          <p:cNvPr id="103427" name="Rectangle 15"/>
          <p:cNvSpPr>
            <a:spLocks noChangeArrowheads="1"/>
          </p:cNvSpPr>
          <p:nvPr/>
        </p:nvSpPr>
        <p:spPr bwMode="auto">
          <a:xfrm>
            <a:off x="169863" y="2286000"/>
            <a:ext cx="88392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lnSpc>
                <a:spcPct val="95000"/>
              </a:lnSpc>
              <a:spcBef>
                <a:spcPct val="30000"/>
              </a:spcBef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FPOHR = Fixed portion of the predetermined overhead rate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       DH = Denominator hours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       SH = Standard hours allowed for actual output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39875" y="1593850"/>
            <a:ext cx="2625725" cy="4762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Volume variance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68875" y="1600200"/>
            <a:ext cx="3032125" cy="4619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</a:rPr>
              <a:t>FPOHR </a:t>
            </a:r>
            <a:r>
              <a:rPr lang="en-US" sz="2400" b="1" dirty="0">
                <a:latin typeface="Arial" charset="0"/>
                <a:cs typeface="Arial" charset="0"/>
              </a:rPr>
              <a:t>× (DH – SH)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4376738" y="1600200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=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58750" y="3943350"/>
            <a:ext cx="8832850" cy="1003300"/>
            <a:chOff x="158750" y="3943350"/>
            <a:chExt cx="8832850" cy="1004040"/>
          </a:xfrm>
        </p:grpSpPr>
        <p:sp>
          <p:nvSpPr>
            <p:cNvPr id="8" name="TextBox 7"/>
            <p:cNvSpPr txBox="1"/>
            <p:nvPr/>
          </p:nvSpPr>
          <p:spPr>
            <a:xfrm>
              <a:off x="158750" y="4105394"/>
              <a:ext cx="1441450" cy="84199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Arial" charset="0"/>
                  <a:ea typeface="MS PGothic" pitchFamily="34" charset="-128"/>
                </a:rPr>
                <a:t>Volume</a:t>
              </a:r>
              <a:br>
                <a:rPr lang="en-US" sz="2400" b="1" dirty="0"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latin typeface="Arial" charset="0"/>
                  <a:ea typeface="MS PGothic" pitchFamily="34" charset="-128"/>
                </a:rPr>
                <a:t>variance</a:t>
              </a:r>
            </a:p>
          </p:txBody>
        </p:sp>
        <p:sp>
          <p:nvSpPr>
            <p:cNvPr id="15372" name="TextBox 9"/>
            <p:cNvSpPr txBox="1">
              <a:spLocks noChangeArrowheads="1"/>
            </p:cNvSpPr>
            <p:nvPr/>
          </p:nvSpPr>
          <p:spPr bwMode="auto">
            <a:xfrm>
              <a:off x="1770063" y="4259263"/>
              <a:ext cx="36353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/>
                <a:t>=</a:t>
              </a:r>
            </a:p>
          </p:txBody>
        </p:sp>
        <p:sp>
          <p:nvSpPr>
            <p:cNvPr id="15373" name="TextBox 10"/>
            <p:cNvSpPr txBox="1">
              <a:spLocks noChangeArrowheads="1"/>
            </p:cNvSpPr>
            <p:nvPr/>
          </p:nvSpPr>
          <p:spPr bwMode="auto">
            <a:xfrm>
              <a:off x="2133600" y="4075113"/>
              <a:ext cx="2070100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$3.00 per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machine-hour</a:t>
              </a:r>
            </a:p>
          </p:txBody>
        </p:sp>
        <p:sp>
          <p:nvSpPr>
            <p:cNvPr id="15374" name="TextBox 11"/>
            <p:cNvSpPr txBox="1">
              <a:spLocks noChangeArrowheads="1"/>
            </p:cNvSpPr>
            <p:nvPr/>
          </p:nvSpPr>
          <p:spPr bwMode="auto">
            <a:xfrm>
              <a:off x="4521200" y="3952875"/>
              <a:ext cx="414338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5400"/>
                <a:t>(</a:t>
              </a:r>
            </a:p>
          </p:txBody>
        </p:sp>
        <p:sp>
          <p:nvSpPr>
            <p:cNvPr id="15375" name="TextBox 12"/>
            <p:cNvSpPr txBox="1">
              <a:spLocks noChangeArrowheads="1"/>
            </p:cNvSpPr>
            <p:nvPr/>
          </p:nvSpPr>
          <p:spPr bwMode="auto">
            <a:xfrm>
              <a:off x="4191000" y="4259263"/>
              <a:ext cx="363538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cs typeface="Arial" panose="020B0604020202020204" pitchFamily="34" charset="0"/>
                </a:rPr>
                <a:t>×</a:t>
              </a:r>
              <a:endParaRPr lang="en-US" altLang="en-US" sz="2400" b="1"/>
            </a:p>
          </p:txBody>
        </p:sp>
        <p:sp>
          <p:nvSpPr>
            <p:cNvPr id="15376" name="TextBox 13"/>
            <p:cNvSpPr txBox="1">
              <a:spLocks noChangeArrowheads="1"/>
            </p:cNvSpPr>
            <p:nvPr/>
          </p:nvSpPr>
          <p:spPr bwMode="auto">
            <a:xfrm>
              <a:off x="4724400" y="4075113"/>
              <a:ext cx="181133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90,000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mach-hours</a:t>
              </a:r>
            </a:p>
          </p:txBody>
        </p:sp>
        <p:sp>
          <p:nvSpPr>
            <p:cNvPr id="15377" name="TextBox 14"/>
            <p:cNvSpPr txBox="1">
              <a:spLocks noChangeArrowheads="1"/>
            </p:cNvSpPr>
            <p:nvPr/>
          </p:nvSpPr>
          <p:spPr bwMode="auto">
            <a:xfrm>
              <a:off x="6553200" y="4259263"/>
              <a:ext cx="3556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cs typeface="Arial" panose="020B0604020202020204" pitchFamily="34" charset="0"/>
                </a:rPr>
                <a:t>–</a:t>
              </a:r>
              <a:endParaRPr lang="en-US" altLang="en-US" sz="2400" b="1"/>
            </a:p>
          </p:txBody>
        </p:sp>
        <p:sp>
          <p:nvSpPr>
            <p:cNvPr id="15378" name="TextBox 15"/>
            <p:cNvSpPr txBox="1">
              <a:spLocks noChangeArrowheads="1"/>
            </p:cNvSpPr>
            <p:nvPr/>
          </p:nvSpPr>
          <p:spPr bwMode="auto">
            <a:xfrm>
              <a:off x="7010400" y="4075113"/>
              <a:ext cx="181133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84,000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mach-hours</a:t>
              </a:r>
            </a:p>
          </p:txBody>
        </p:sp>
        <p:sp>
          <p:nvSpPr>
            <p:cNvPr id="15379" name="TextBox 16"/>
            <p:cNvSpPr txBox="1">
              <a:spLocks noChangeArrowheads="1"/>
            </p:cNvSpPr>
            <p:nvPr/>
          </p:nvSpPr>
          <p:spPr bwMode="auto">
            <a:xfrm>
              <a:off x="8575675" y="3943350"/>
              <a:ext cx="415925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5400"/>
                <a:t>)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58750" y="5260975"/>
            <a:ext cx="4951413" cy="841375"/>
            <a:chOff x="158750" y="5260971"/>
            <a:chExt cx="4951413" cy="842120"/>
          </a:xfrm>
        </p:grpSpPr>
        <p:sp>
          <p:nvSpPr>
            <p:cNvPr id="18" name="TextBox 17"/>
            <p:cNvSpPr txBox="1"/>
            <p:nvPr/>
          </p:nvSpPr>
          <p:spPr>
            <a:xfrm>
              <a:off x="158750" y="5260971"/>
              <a:ext cx="1441450" cy="8421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Arial" charset="0"/>
                  <a:ea typeface="MS PGothic" pitchFamily="34" charset="-128"/>
                </a:rPr>
                <a:t>Volume</a:t>
              </a:r>
              <a:br>
                <a:rPr lang="en-US" sz="2400" b="1" dirty="0"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latin typeface="Arial" charset="0"/>
                  <a:ea typeface="MS PGothic" pitchFamily="34" charset="-128"/>
                </a:rPr>
                <a:t>variance</a:t>
              </a:r>
            </a:p>
          </p:txBody>
        </p:sp>
        <p:sp>
          <p:nvSpPr>
            <p:cNvPr id="15370" name="TextBox 18"/>
            <p:cNvSpPr txBox="1">
              <a:spLocks noChangeArrowheads="1"/>
            </p:cNvSpPr>
            <p:nvPr/>
          </p:nvSpPr>
          <p:spPr bwMode="auto">
            <a:xfrm>
              <a:off x="1770063" y="5418138"/>
              <a:ext cx="3340100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/>
                <a:t>=  </a:t>
              </a:r>
              <a:r>
                <a:rPr lang="en-US" altLang="en-US" sz="2400"/>
                <a:t>18,000 Unfavorable</a:t>
              </a:r>
            </a:p>
          </p:txBody>
        </p:sp>
      </p:grp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A Pictorial View of the Variances</a:t>
            </a:r>
          </a:p>
        </p:txBody>
      </p:sp>
      <p:sp>
        <p:nvSpPr>
          <p:cNvPr id="16387" name="Line 2"/>
          <p:cNvSpPr>
            <a:spLocks noChangeShapeType="1"/>
          </p:cNvSpPr>
          <p:nvPr/>
        </p:nvSpPr>
        <p:spPr bwMode="auto">
          <a:xfrm>
            <a:off x="457200" y="2741613"/>
            <a:ext cx="1736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Line 3"/>
          <p:cNvSpPr>
            <a:spLocks noChangeShapeType="1"/>
          </p:cNvSpPr>
          <p:nvPr/>
        </p:nvSpPr>
        <p:spPr bwMode="auto">
          <a:xfrm>
            <a:off x="3413125" y="2741613"/>
            <a:ext cx="1920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>
            <a:off x="6378575" y="2741613"/>
            <a:ext cx="2376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6226175" y="1549400"/>
            <a:ext cx="25892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Fixed Overhead</a:t>
            </a:r>
            <a:br>
              <a:rPr lang="en-US" altLang="en-US" sz="2400" b="1"/>
            </a:br>
            <a:r>
              <a:rPr lang="en-US" altLang="en-US" sz="2400" b="1"/>
              <a:t>Applied to</a:t>
            </a:r>
            <a:br>
              <a:rPr lang="en-US" altLang="en-US" sz="2400" b="1"/>
            </a:br>
            <a:r>
              <a:rPr lang="en-US" altLang="en-US" sz="2400" b="1"/>
              <a:t>Work in Process</a:t>
            </a:r>
          </a:p>
        </p:txBody>
      </p:sp>
      <p:sp>
        <p:nvSpPr>
          <p:cNvPr id="16391" name="TextBox 6"/>
          <p:cNvSpPr txBox="1">
            <a:spLocks noChangeArrowheads="1"/>
          </p:cNvSpPr>
          <p:nvPr/>
        </p:nvSpPr>
        <p:spPr bwMode="auto">
          <a:xfrm>
            <a:off x="511175" y="1549400"/>
            <a:ext cx="16049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Actual</a:t>
            </a:r>
            <a:br>
              <a:rPr lang="en-US" altLang="en-US" sz="2400" b="1"/>
            </a:b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</p:txBody>
      </p:sp>
      <p:sp>
        <p:nvSpPr>
          <p:cNvPr id="16392" name="TextBox 7"/>
          <p:cNvSpPr txBox="1">
            <a:spLocks noChangeArrowheads="1"/>
          </p:cNvSpPr>
          <p:nvPr/>
        </p:nvSpPr>
        <p:spPr bwMode="auto">
          <a:xfrm>
            <a:off x="3567113" y="1547813"/>
            <a:ext cx="161925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Budgeted</a:t>
            </a:r>
            <a:br>
              <a:rPr lang="en-US" altLang="en-US" sz="2400" b="1"/>
            </a:b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</p:txBody>
      </p:sp>
      <p:sp>
        <p:nvSpPr>
          <p:cNvPr id="16393" name="Rectangle 16"/>
          <p:cNvSpPr>
            <a:spLocks noChangeArrowheads="1"/>
          </p:cNvSpPr>
          <p:nvPr/>
        </p:nvSpPr>
        <p:spPr bwMode="auto">
          <a:xfrm>
            <a:off x="6705600" y="2741613"/>
            <a:ext cx="17494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   252,000</a:t>
            </a:r>
          </a:p>
        </p:txBody>
      </p:sp>
      <p:sp>
        <p:nvSpPr>
          <p:cNvPr id="16394" name="Text Box 19"/>
          <p:cNvSpPr txBox="1">
            <a:spLocks noChangeArrowheads="1"/>
          </p:cNvSpPr>
          <p:nvPr/>
        </p:nvSpPr>
        <p:spPr bwMode="auto">
          <a:xfrm>
            <a:off x="3835400" y="2705100"/>
            <a:ext cx="1298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270,000</a:t>
            </a:r>
          </a:p>
        </p:txBody>
      </p:sp>
      <p:sp>
        <p:nvSpPr>
          <p:cNvPr id="16395" name="Text Box 19"/>
          <p:cNvSpPr txBox="1">
            <a:spLocks noChangeArrowheads="1"/>
          </p:cNvSpPr>
          <p:nvPr/>
        </p:nvSpPr>
        <p:spPr bwMode="auto">
          <a:xfrm>
            <a:off x="685800" y="2703513"/>
            <a:ext cx="129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280,000</a:t>
            </a:r>
          </a:p>
        </p:txBody>
      </p:sp>
      <p:cxnSp>
        <p:nvCxnSpPr>
          <p:cNvPr id="18" name="Elbow Connector 17"/>
          <p:cNvCxnSpPr/>
          <p:nvPr/>
        </p:nvCxnSpPr>
        <p:spPr>
          <a:xfrm rot="16200000" flipH="1">
            <a:off x="2822575" y="1674813"/>
            <a:ext cx="33337" cy="3017838"/>
          </a:xfrm>
          <a:prstGeom prst="bentConnector3">
            <a:avLst>
              <a:gd name="adj1" fmla="val 2754361"/>
            </a:avLst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16200000" flipH="1">
            <a:off x="4528344" y="2050257"/>
            <a:ext cx="34925" cy="6478587"/>
          </a:xfrm>
          <a:prstGeom prst="bentConnector3">
            <a:avLst>
              <a:gd name="adj1" fmla="val 1445543"/>
            </a:avLst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8" name="TextBox 31"/>
          <p:cNvSpPr txBox="1">
            <a:spLocks noChangeArrowheads="1"/>
          </p:cNvSpPr>
          <p:nvPr/>
        </p:nvSpPr>
        <p:spPr bwMode="auto">
          <a:xfrm>
            <a:off x="1884363" y="5862638"/>
            <a:ext cx="5345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Total variance, $28,000 unfavorable</a:t>
            </a:r>
          </a:p>
        </p:txBody>
      </p:sp>
      <p:sp>
        <p:nvSpPr>
          <p:cNvPr id="16399" name="TextBox 32"/>
          <p:cNvSpPr txBox="1">
            <a:spLocks noChangeArrowheads="1"/>
          </p:cNvSpPr>
          <p:nvPr/>
        </p:nvSpPr>
        <p:spPr bwMode="auto">
          <a:xfrm>
            <a:off x="1295400" y="4267200"/>
            <a:ext cx="3127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Budget variance,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$10,000 unfavorable</a:t>
            </a:r>
          </a:p>
        </p:txBody>
      </p:sp>
      <p:sp>
        <p:nvSpPr>
          <p:cNvPr id="16400" name="TextBox 33"/>
          <p:cNvSpPr txBox="1">
            <a:spLocks noChangeArrowheads="1"/>
          </p:cNvSpPr>
          <p:nvPr/>
        </p:nvSpPr>
        <p:spPr bwMode="auto">
          <a:xfrm>
            <a:off x="4727575" y="4267200"/>
            <a:ext cx="31289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Volume variance,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$18,000 unfavorable</a:t>
            </a:r>
          </a:p>
        </p:txBody>
      </p:sp>
      <p:cxnSp>
        <p:nvCxnSpPr>
          <p:cNvPr id="24" name="Elbow Connector 23"/>
          <p:cNvCxnSpPr/>
          <p:nvPr/>
        </p:nvCxnSpPr>
        <p:spPr>
          <a:xfrm rot="16200000" flipH="1">
            <a:off x="6199982" y="1766094"/>
            <a:ext cx="33337" cy="2835275"/>
          </a:xfrm>
          <a:prstGeom prst="bentConnector3">
            <a:avLst>
              <a:gd name="adj1" fmla="val 2754361"/>
            </a:avLst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/>
          </p:cNvGraphicFramePr>
          <p:nvPr/>
        </p:nvGraphicFramePr>
        <p:xfrm>
          <a:off x="382588" y="1481138"/>
          <a:ext cx="7723187" cy="514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Clip" r:id="rId4" imgW="6276975" imgH="6010910" progId="MS_ClipArt_Gallery.5">
                  <p:embed/>
                </p:oleObj>
              </mc:Choice>
              <mc:Fallback>
                <p:oleObj name="Clip" r:id="rId4" imgW="6276975" imgH="6010910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1481138"/>
                        <a:ext cx="7723187" cy="514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85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Fixed Overhead Variances –</a:t>
            </a:r>
            <a:br>
              <a:rPr lang="en-US" dirty="0" smtClean="0">
                <a:ea typeface="MS PGothic" pitchFamily="34" charset="-128"/>
                <a:cs typeface="Arial" charset="0"/>
              </a:rPr>
            </a:br>
            <a:r>
              <a:rPr lang="en-US" dirty="0" smtClean="0">
                <a:ea typeface="MS PGothic" pitchFamily="34" charset="-128"/>
                <a:cs typeface="Arial" charset="0"/>
              </a:rPr>
              <a:t>A Graphic Approach 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887788" y="3124200"/>
            <a:ext cx="34258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>
                <a:solidFill>
                  <a:srgbClr val="333333"/>
                </a:solidFill>
              </a:rPr>
              <a:t>Let’s look at a graph showing fixed overhead variances. We will use ColaCo’s  numbers from the previous example.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/>
          </p:cNvGraphicFramePr>
          <p:nvPr/>
        </p:nvGraphicFramePr>
        <p:xfrm>
          <a:off x="8534400" y="5540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Clip" r:id="rId4" imgW="2587098" imgH="5544145" progId="MS_ClipArt_Gallery.5">
                  <p:embed/>
                </p:oleObj>
              </mc:Choice>
              <mc:Fallback>
                <p:oleObj name="Clip" r:id="rId4" imgW="2587098" imgH="5544145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5540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3" name="Rectangle 2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85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Graphic Analysis of Fixed</a:t>
            </a:r>
            <a:br>
              <a:rPr lang="en-US" dirty="0" smtClean="0">
                <a:ea typeface="MS PGothic" pitchFamily="34" charset="-128"/>
                <a:cs typeface="Arial" charset="0"/>
              </a:rPr>
            </a:br>
            <a:r>
              <a:rPr lang="en-US" dirty="0" smtClean="0">
                <a:ea typeface="MS PGothic" pitchFamily="34" charset="-128"/>
                <a:cs typeface="Arial" charset="0"/>
              </a:rPr>
              <a:t>Overhead Variances</a:t>
            </a:r>
          </a:p>
        </p:txBody>
      </p:sp>
      <p:sp>
        <p:nvSpPr>
          <p:cNvPr id="18436" name="Rectangle 17"/>
          <p:cNvSpPr>
            <a:spLocks noChangeArrowheads="1"/>
          </p:cNvSpPr>
          <p:nvPr/>
        </p:nvSpPr>
        <p:spPr bwMode="auto">
          <a:xfrm>
            <a:off x="2514600" y="6246813"/>
            <a:ext cx="3198813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Machine-hours (000)</a:t>
            </a:r>
          </a:p>
        </p:txBody>
      </p:sp>
      <p:sp>
        <p:nvSpPr>
          <p:cNvPr id="18437" name="Rectangle 25"/>
          <p:cNvSpPr>
            <a:spLocks noChangeArrowheads="1"/>
          </p:cNvSpPr>
          <p:nvPr/>
        </p:nvSpPr>
        <p:spPr bwMode="auto">
          <a:xfrm>
            <a:off x="85725" y="2108200"/>
            <a:ext cx="14986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/>
              <a:t> Budget</a:t>
            </a:r>
            <a:br>
              <a:rPr lang="en-US" altLang="en-US" sz="2000" b="1"/>
            </a:br>
            <a:r>
              <a:rPr lang="en-US" altLang="en-US" sz="2000" b="1"/>
              <a:t>$270,000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16200000" flipV="1">
            <a:off x="5191125" y="3875088"/>
            <a:ext cx="4706937" cy="158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TextBox 29"/>
          <p:cNvSpPr txBox="1">
            <a:spLocks noChangeArrowheads="1"/>
          </p:cNvSpPr>
          <p:nvPr/>
        </p:nvSpPr>
        <p:spPr bwMode="auto">
          <a:xfrm>
            <a:off x="7302500" y="6170613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90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4762500" y="-266699"/>
            <a:ext cx="1587" cy="55610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527175" y="2513013"/>
            <a:ext cx="381000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2" name="TextBox 40"/>
          <p:cNvSpPr txBox="1">
            <a:spLocks noChangeArrowheads="1"/>
          </p:cNvSpPr>
          <p:nvPr/>
        </p:nvSpPr>
        <p:spPr bwMode="auto">
          <a:xfrm>
            <a:off x="7620000" y="5219700"/>
            <a:ext cx="1504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Denominator</a:t>
            </a:r>
            <a:br>
              <a:rPr lang="en-US" altLang="en-US" sz="1800"/>
            </a:br>
            <a:r>
              <a:rPr lang="en-US" altLang="en-US" sz="1800"/>
              <a:t>hours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7564438" y="5599113"/>
            <a:ext cx="381000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4" name="Line 27"/>
          <p:cNvSpPr>
            <a:spLocks noChangeShapeType="1"/>
          </p:cNvSpPr>
          <p:nvPr/>
        </p:nvSpPr>
        <p:spPr bwMode="auto">
          <a:xfrm flipV="1">
            <a:off x="1981200" y="2513013"/>
            <a:ext cx="5562600" cy="3657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31"/>
          <p:cNvSpPr>
            <a:spLocks noChangeShapeType="1"/>
          </p:cNvSpPr>
          <p:nvPr/>
        </p:nvSpPr>
        <p:spPr bwMode="auto">
          <a:xfrm>
            <a:off x="1981200" y="6211888"/>
            <a:ext cx="65833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Box 43"/>
          <p:cNvSpPr txBox="1">
            <a:spLocks noChangeArrowheads="1"/>
          </p:cNvSpPr>
          <p:nvPr/>
        </p:nvSpPr>
        <p:spPr bwMode="auto">
          <a:xfrm>
            <a:off x="1806575" y="617061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0</a:t>
            </a:r>
          </a:p>
        </p:txBody>
      </p:sp>
      <p:sp>
        <p:nvSpPr>
          <p:cNvPr id="18447" name="TextBox 44"/>
          <p:cNvSpPr txBox="1">
            <a:spLocks noChangeArrowheads="1"/>
          </p:cNvSpPr>
          <p:nvPr/>
        </p:nvSpPr>
        <p:spPr bwMode="auto">
          <a:xfrm>
            <a:off x="1577975" y="586581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0</a:t>
            </a:r>
          </a:p>
        </p:txBody>
      </p:sp>
      <p:sp>
        <p:nvSpPr>
          <p:cNvPr id="18448" name="Rectangle 17"/>
          <p:cNvSpPr>
            <a:spLocks noChangeArrowheads="1"/>
          </p:cNvSpPr>
          <p:nvPr/>
        </p:nvSpPr>
        <p:spPr bwMode="auto">
          <a:xfrm rot="-1980000">
            <a:off x="2219325" y="4195763"/>
            <a:ext cx="3938588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3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Fixed overhead applied at</a:t>
            </a:r>
          </a:p>
          <a:p>
            <a:pPr algn="ctr" eaLnBrk="1" hangingPunct="1">
              <a:spcBef>
                <a:spcPct val="3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$3.00 per standard hour</a:t>
            </a:r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-266699" y="3951287"/>
            <a:ext cx="4495800" cy="3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8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85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Graphic Analysis of Fixed</a:t>
            </a:r>
            <a:br>
              <a:rPr lang="en-US" dirty="0" smtClean="0">
                <a:ea typeface="MS PGothic" pitchFamily="34" charset="-128"/>
                <a:cs typeface="Arial" charset="0"/>
              </a:rPr>
            </a:br>
            <a:r>
              <a:rPr lang="en-US" dirty="0" smtClean="0">
                <a:ea typeface="MS PGothic" pitchFamily="34" charset="-128"/>
                <a:cs typeface="Arial" charset="0"/>
              </a:rPr>
              <a:t>Overhead Variances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76200" y="1522413"/>
            <a:ext cx="15224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</a:rPr>
              <a:t>Actual</a:t>
            </a:r>
            <a:br>
              <a:rPr lang="en-US" altLang="en-US" sz="2000" b="1">
                <a:solidFill>
                  <a:srgbClr val="008000"/>
                </a:solidFill>
              </a:rPr>
            </a:br>
            <a:r>
              <a:rPr lang="en-US" altLang="en-US" sz="2000" b="1">
                <a:solidFill>
                  <a:srgbClr val="008000"/>
                </a:solidFill>
              </a:rPr>
              <a:t>$280,000</a:t>
            </a:r>
          </a:p>
        </p:txBody>
      </p:sp>
      <p:sp>
        <p:nvSpPr>
          <p:cNvPr id="19460" name="Rectangle 17"/>
          <p:cNvSpPr>
            <a:spLocks noChangeArrowheads="1"/>
          </p:cNvSpPr>
          <p:nvPr/>
        </p:nvSpPr>
        <p:spPr bwMode="auto">
          <a:xfrm>
            <a:off x="2514600" y="6246813"/>
            <a:ext cx="3198813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Machine-hours (000)</a:t>
            </a:r>
          </a:p>
        </p:txBody>
      </p:sp>
      <p:sp>
        <p:nvSpPr>
          <p:cNvPr id="19461" name="Rectangle 25"/>
          <p:cNvSpPr>
            <a:spLocks noChangeArrowheads="1"/>
          </p:cNvSpPr>
          <p:nvPr/>
        </p:nvSpPr>
        <p:spPr bwMode="auto">
          <a:xfrm>
            <a:off x="85725" y="2108200"/>
            <a:ext cx="14986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/>
              <a:t> Budget</a:t>
            </a:r>
            <a:br>
              <a:rPr lang="en-US" altLang="en-US" sz="2000" b="1"/>
            </a:br>
            <a:r>
              <a:rPr lang="en-US" altLang="en-US" sz="2000" b="1"/>
              <a:t>$270,000</a:t>
            </a:r>
          </a:p>
        </p:txBody>
      </p:sp>
      <p:cxnSp>
        <p:nvCxnSpPr>
          <p:cNvPr id="39" name="Straight Connector 38"/>
          <p:cNvCxnSpPr/>
          <p:nvPr/>
        </p:nvCxnSpPr>
        <p:spPr>
          <a:xfrm rot="16200000" flipV="1">
            <a:off x="5191125" y="3875088"/>
            <a:ext cx="4706937" cy="158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3" name="TextBox 39"/>
          <p:cNvSpPr txBox="1">
            <a:spLocks noChangeArrowheads="1"/>
          </p:cNvSpPr>
          <p:nvPr/>
        </p:nvSpPr>
        <p:spPr bwMode="auto">
          <a:xfrm>
            <a:off x="7302500" y="6170613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90</a:t>
            </a:r>
          </a:p>
        </p:txBody>
      </p:sp>
      <p:cxnSp>
        <p:nvCxnSpPr>
          <p:cNvPr id="42" name="Straight Connector 41"/>
          <p:cNvCxnSpPr/>
          <p:nvPr/>
        </p:nvCxnSpPr>
        <p:spPr>
          <a:xfrm rot="5400000">
            <a:off x="4762500" y="-266699"/>
            <a:ext cx="1587" cy="55610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527175" y="2513013"/>
            <a:ext cx="381000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524000" y="1903413"/>
            <a:ext cx="381000" cy="1587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7" name="Line 9"/>
          <p:cNvSpPr>
            <a:spLocks noChangeShapeType="1"/>
          </p:cNvSpPr>
          <p:nvPr/>
        </p:nvSpPr>
        <p:spPr bwMode="auto">
          <a:xfrm flipH="1">
            <a:off x="1981200" y="1903413"/>
            <a:ext cx="46640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Box 50"/>
          <p:cNvSpPr txBox="1">
            <a:spLocks noChangeArrowheads="1"/>
          </p:cNvSpPr>
          <p:nvPr/>
        </p:nvSpPr>
        <p:spPr bwMode="auto">
          <a:xfrm>
            <a:off x="7620000" y="5219700"/>
            <a:ext cx="1504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Denominator</a:t>
            </a:r>
            <a:br>
              <a:rPr lang="en-US" altLang="en-US" sz="1800"/>
            </a:br>
            <a:r>
              <a:rPr lang="en-US" altLang="en-US" sz="1800"/>
              <a:t>hours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7564438" y="5599113"/>
            <a:ext cx="381000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0" name="Line 27"/>
          <p:cNvSpPr>
            <a:spLocks noChangeShapeType="1"/>
          </p:cNvSpPr>
          <p:nvPr/>
        </p:nvSpPr>
        <p:spPr bwMode="auto">
          <a:xfrm flipV="1">
            <a:off x="1981200" y="2513013"/>
            <a:ext cx="5562600" cy="3657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31"/>
          <p:cNvSpPr>
            <a:spLocks noChangeShapeType="1"/>
          </p:cNvSpPr>
          <p:nvPr/>
        </p:nvSpPr>
        <p:spPr bwMode="auto">
          <a:xfrm>
            <a:off x="1981200" y="6211888"/>
            <a:ext cx="65833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TextBox 43"/>
          <p:cNvSpPr txBox="1">
            <a:spLocks noChangeArrowheads="1"/>
          </p:cNvSpPr>
          <p:nvPr/>
        </p:nvSpPr>
        <p:spPr bwMode="auto">
          <a:xfrm>
            <a:off x="1806575" y="617061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0</a:t>
            </a:r>
          </a:p>
        </p:txBody>
      </p:sp>
      <p:sp>
        <p:nvSpPr>
          <p:cNvPr id="19473" name="TextBox 44"/>
          <p:cNvSpPr txBox="1">
            <a:spLocks noChangeArrowheads="1"/>
          </p:cNvSpPr>
          <p:nvPr/>
        </p:nvSpPr>
        <p:spPr bwMode="auto">
          <a:xfrm>
            <a:off x="1577975" y="586581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0</a:t>
            </a:r>
          </a:p>
        </p:txBody>
      </p:sp>
      <p:sp>
        <p:nvSpPr>
          <p:cNvPr id="19474" name="Rectangle 17"/>
          <p:cNvSpPr>
            <a:spLocks noChangeArrowheads="1"/>
          </p:cNvSpPr>
          <p:nvPr/>
        </p:nvSpPr>
        <p:spPr bwMode="auto">
          <a:xfrm rot="-1980000">
            <a:off x="2219325" y="4195763"/>
            <a:ext cx="3938588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3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Fixed overhead applied at</a:t>
            </a:r>
          </a:p>
          <a:p>
            <a:pPr algn="ctr" eaLnBrk="1" hangingPunct="1">
              <a:spcBef>
                <a:spcPct val="3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$3.00 per standard hour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-266699" y="3951287"/>
            <a:ext cx="4495800" cy="3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6" name="TextBox 58"/>
          <p:cNvSpPr txBox="1">
            <a:spLocks noChangeArrowheads="1"/>
          </p:cNvSpPr>
          <p:nvPr/>
        </p:nvSpPr>
        <p:spPr bwMode="auto">
          <a:xfrm>
            <a:off x="2438400" y="2003425"/>
            <a:ext cx="3306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3333FF"/>
                </a:solidFill>
              </a:rPr>
              <a:t>Budget Variance 10,000 U</a:t>
            </a:r>
          </a:p>
        </p:txBody>
      </p:sp>
      <p:sp>
        <p:nvSpPr>
          <p:cNvPr id="19477" name="TextBox 60"/>
          <p:cNvSpPr txBox="1">
            <a:spLocks noChangeArrowheads="1"/>
          </p:cNvSpPr>
          <p:nvPr/>
        </p:nvSpPr>
        <p:spPr bwMode="auto">
          <a:xfrm>
            <a:off x="1905000" y="175101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rgbClr val="3333FF"/>
                </a:solidFill>
              </a:rPr>
              <a:t>{</a:t>
            </a:r>
          </a:p>
        </p:txBody>
      </p:sp>
      <p:graphicFrame>
        <p:nvGraphicFramePr>
          <p:cNvPr id="19478" name="Object 2"/>
          <p:cNvGraphicFramePr>
            <a:graphicFrameLocks/>
          </p:cNvGraphicFramePr>
          <p:nvPr/>
        </p:nvGraphicFramePr>
        <p:xfrm>
          <a:off x="8534400" y="5540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Clip" r:id="rId4" imgW="2587098" imgH="5544145" progId="MS_ClipArt_Gallery.5">
                  <p:embed/>
                </p:oleObj>
              </mc:Choice>
              <mc:Fallback>
                <p:oleObj name="Clip" r:id="rId4" imgW="2587098" imgH="5544145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5540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9"/>
          <p:cNvSpPr>
            <a:spLocks noChangeShapeType="1"/>
          </p:cNvSpPr>
          <p:nvPr/>
        </p:nvSpPr>
        <p:spPr bwMode="auto">
          <a:xfrm flipH="1">
            <a:off x="1965325" y="3086100"/>
            <a:ext cx="46640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10"/>
          <p:cNvSpPr>
            <a:spLocks noChangeArrowheads="1"/>
          </p:cNvSpPr>
          <p:nvPr/>
        </p:nvSpPr>
        <p:spPr bwMode="auto">
          <a:xfrm>
            <a:off x="76200" y="2751138"/>
            <a:ext cx="15224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C00000"/>
                </a:solidFill>
              </a:rPr>
              <a:t>Applied</a:t>
            </a:r>
            <a:br>
              <a:rPr lang="en-US" altLang="en-US" sz="2000" b="1">
                <a:solidFill>
                  <a:srgbClr val="C00000"/>
                </a:solidFill>
              </a:rPr>
            </a:br>
            <a:r>
              <a:rPr lang="en-US" altLang="en-US" sz="2000" b="1">
                <a:solidFill>
                  <a:srgbClr val="C00000"/>
                </a:solidFill>
              </a:rPr>
              <a:t>$252,000</a:t>
            </a:r>
          </a:p>
        </p:txBody>
      </p:sp>
      <p:sp>
        <p:nvSpPr>
          <p:cNvPr id="20484" name="Rectangle 17"/>
          <p:cNvSpPr>
            <a:spLocks noChangeArrowheads="1"/>
          </p:cNvSpPr>
          <p:nvPr/>
        </p:nvSpPr>
        <p:spPr bwMode="auto">
          <a:xfrm>
            <a:off x="2514600" y="6246813"/>
            <a:ext cx="3198813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Machine-hours (000)</a:t>
            </a:r>
          </a:p>
        </p:txBody>
      </p:sp>
      <p:sp>
        <p:nvSpPr>
          <p:cNvPr id="20485" name="Rectangle 25"/>
          <p:cNvSpPr>
            <a:spLocks noChangeArrowheads="1"/>
          </p:cNvSpPr>
          <p:nvPr/>
        </p:nvSpPr>
        <p:spPr bwMode="auto">
          <a:xfrm>
            <a:off x="85725" y="2108200"/>
            <a:ext cx="14986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/>
              <a:t> Budget</a:t>
            </a:r>
            <a:br>
              <a:rPr lang="en-US" altLang="en-US" sz="2000" b="1"/>
            </a:br>
            <a:r>
              <a:rPr lang="en-US" altLang="en-US" sz="2000" b="1"/>
              <a:t>$270,000</a:t>
            </a:r>
          </a:p>
        </p:txBody>
      </p:sp>
      <p:sp>
        <p:nvSpPr>
          <p:cNvPr id="20486" name="Line 26"/>
          <p:cNvSpPr>
            <a:spLocks noChangeShapeType="1"/>
          </p:cNvSpPr>
          <p:nvPr/>
        </p:nvSpPr>
        <p:spPr bwMode="auto">
          <a:xfrm>
            <a:off x="6629400" y="1541463"/>
            <a:ext cx="0" cy="466407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27"/>
          <p:cNvSpPr>
            <a:spLocks noChangeShapeType="1"/>
          </p:cNvSpPr>
          <p:nvPr/>
        </p:nvSpPr>
        <p:spPr bwMode="auto">
          <a:xfrm flipV="1">
            <a:off x="1981200" y="2513013"/>
            <a:ext cx="5562600" cy="3657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31"/>
          <p:cNvSpPr>
            <a:spLocks noChangeShapeType="1"/>
          </p:cNvSpPr>
          <p:nvPr/>
        </p:nvSpPr>
        <p:spPr bwMode="auto">
          <a:xfrm>
            <a:off x="1981200" y="6211888"/>
            <a:ext cx="65833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Rectangle 38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85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Graphic Analysis of Fixed </a:t>
            </a:r>
            <a:br>
              <a:rPr lang="en-US" dirty="0" smtClean="0">
                <a:ea typeface="MS PGothic" pitchFamily="34" charset="-128"/>
                <a:cs typeface="Arial" charset="0"/>
              </a:rPr>
            </a:br>
            <a:r>
              <a:rPr lang="en-US" dirty="0" smtClean="0">
                <a:ea typeface="MS PGothic" pitchFamily="34" charset="-128"/>
                <a:cs typeface="Arial" charset="0"/>
              </a:rPr>
              <a:t>Overhead Variances</a:t>
            </a:r>
          </a:p>
        </p:txBody>
      </p:sp>
      <p:sp>
        <p:nvSpPr>
          <p:cNvPr id="20490" name="TextBox 38"/>
          <p:cNvSpPr txBox="1">
            <a:spLocks noChangeArrowheads="1"/>
          </p:cNvSpPr>
          <p:nvPr/>
        </p:nvSpPr>
        <p:spPr bwMode="auto">
          <a:xfrm>
            <a:off x="7302500" y="6170613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90</a:t>
            </a:r>
          </a:p>
        </p:txBody>
      </p:sp>
      <p:sp>
        <p:nvSpPr>
          <p:cNvPr id="20491" name="TextBox 39"/>
          <p:cNvSpPr txBox="1">
            <a:spLocks noChangeArrowheads="1"/>
          </p:cNvSpPr>
          <p:nvPr/>
        </p:nvSpPr>
        <p:spPr bwMode="auto">
          <a:xfrm>
            <a:off x="6400800" y="6170613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84</a:t>
            </a:r>
          </a:p>
        </p:txBody>
      </p:sp>
      <p:cxnSp>
        <p:nvCxnSpPr>
          <p:cNvPr id="43" name="Straight Connector 42"/>
          <p:cNvCxnSpPr>
            <a:stCxn id="20487" idx="1"/>
          </p:cNvCxnSpPr>
          <p:nvPr/>
        </p:nvCxnSpPr>
        <p:spPr>
          <a:xfrm rot="5400000">
            <a:off x="4762500" y="-266699"/>
            <a:ext cx="1587" cy="55610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3" name="TextBox 43"/>
          <p:cNvSpPr txBox="1">
            <a:spLocks noChangeArrowheads="1"/>
          </p:cNvSpPr>
          <p:nvPr/>
        </p:nvSpPr>
        <p:spPr bwMode="auto">
          <a:xfrm>
            <a:off x="1806575" y="617061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0</a:t>
            </a:r>
          </a:p>
        </p:txBody>
      </p:sp>
      <p:sp>
        <p:nvSpPr>
          <p:cNvPr id="20494" name="TextBox 44"/>
          <p:cNvSpPr txBox="1">
            <a:spLocks noChangeArrowheads="1"/>
          </p:cNvSpPr>
          <p:nvPr/>
        </p:nvSpPr>
        <p:spPr bwMode="auto">
          <a:xfrm>
            <a:off x="1577975" y="5865813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/>
              <a:t>0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527175" y="2513013"/>
            <a:ext cx="381000" cy="158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6" name="TextBox 47"/>
          <p:cNvSpPr txBox="1">
            <a:spLocks noChangeArrowheads="1"/>
          </p:cNvSpPr>
          <p:nvPr/>
        </p:nvSpPr>
        <p:spPr bwMode="auto">
          <a:xfrm>
            <a:off x="5257800" y="5122863"/>
            <a:ext cx="122555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Standard</a:t>
            </a:r>
            <a:br>
              <a:rPr lang="en-US" altLang="en-US" sz="2000"/>
            </a:br>
            <a:r>
              <a:rPr lang="en-US" altLang="en-US" sz="2000"/>
              <a:t>hours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524000" y="3101975"/>
            <a:ext cx="381000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524000" y="1903413"/>
            <a:ext cx="381000" cy="1587"/>
          </a:xfrm>
          <a:prstGeom prst="straightConnector1">
            <a:avLst/>
          </a:prstGeom>
          <a:ln w="571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9" name="Line 9"/>
          <p:cNvSpPr>
            <a:spLocks noChangeShapeType="1"/>
          </p:cNvSpPr>
          <p:nvPr/>
        </p:nvSpPr>
        <p:spPr bwMode="auto">
          <a:xfrm flipH="1">
            <a:off x="1981200" y="1903413"/>
            <a:ext cx="4664075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Rectangle 17"/>
          <p:cNvSpPr>
            <a:spLocks noChangeArrowheads="1"/>
          </p:cNvSpPr>
          <p:nvPr/>
        </p:nvSpPr>
        <p:spPr bwMode="auto">
          <a:xfrm rot="-1980000">
            <a:off x="2219325" y="4195763"/>
            <a:ext cx="3938588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3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Fixed overhead applied at</a:t>
            </a:r>
          </a:p>
          <a:p>
            <a:pPr algn="ctr" eaLnBrk="1" hangingPunct="1">
              <a:spcBef>
                <a:spcPct val="30000"/>
              </a:spcBef>
              <a:buClr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$3.00 per standard hour</a:t>
            </a:r>
          </a:p>
        </p:txBody>
      </p:sp>
      <p:sp>
        <p:nvSpPr>
          <p:cNvPr id="20501" name="TextBox 55"/>
          <p:cNvSpPr txBox="1">
            <a:spLocks noChangeArrowheads="1"/>
          </p:cNvSpPr>
          <p:nvPr/>
        </p:nvSpPr>
        <p:spPr bwMode="auto">
          <a:xfrm>
            <a:off x="7620000" y="5219700"/>
            <a:ext cx="1504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Denominator</a:t>
            </a:r>
            <a:br>
              <a:rPr lang="en-US" altLang="en-US" sz="1800"/>
            </a:br>
            <a:r>
              <a:rPr lang="en-US" altLang="en-US" sz="1800"/>
              <a:t>hours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6248400" y="5580063"/>
            <a:ext cx="381000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7564438" y="5599113"/>
            <a:ext cx="381000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4" name="TextBox 58"/>
          <p:cNvSpPr txBox="1">
            <a:spLocks noChangeArrowheads="1"/>
          </p:cNvSpPr>
          <p:nvPr/>
        </p:nvSpPr>
        <p:spPr bwMode="auto">
          <a:xfrm>
            <a:off x="2438400" y="2003425"/>
            <a:ext cx="3306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3333FF"/>
                </a:solidFill>
              </a:rPr>
              <a:t>Budget Variance 10,000 U</a:t>
            </a:r>
          </a:p>
        </p:txBody>
      </p:sp>
      <p:sp>
        <p:nvSpPr>
          <p:cNvPr id="20505" name="TextBox 59"/>
          <p:cNvSpPr txBox="1">
            <a:spLocks noChangeArrowheads="1"/>
          </p:cNvSpPr>
          <p:nvPr/>
        </p:nvSpPr>
        <p:spPr bwMode="auto">
          <a:xfrm>
            <a:off x="2463800" y="2606675"/>
            <a:ext cx="3328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3333FF"/>
                </a:solidFill>
              </a:rPr>
              <a:t>Volume Variance 18,000 U</a:t>
            </a:r>
          </a:p>
        </p:txBody>
      </p:sp>
      <p:sp>
        <p:nvSpPr>
          <p:cNvPr id="20506" name="TextBox 60"/>
          <p:cNvSpPr txBox="1">
            <a:spLocks noChangeArrowheads="1"/>
          </p:cNvSpPr>
          <p:nvPr/>
        </p:nvSpPr>
        <p:spPr bwMode="auto">
          <a:xfrm>
            <a:off x="1905000" y="175101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rgbClr val="3333FF"/>
                </a:solidFill>
              </a:rPr>
              <a:t>{</a:t>
            </a:r>
          </a:p>
        </p:txBody>
      </p:sp>
      <p:sp>
        <p:nvSpPr>
          <p:cNvPr id="20507" name="TextBox 61"/>
          <p:cNvSpPr txBox="1">
            <a:spLocks noChangeArrowheads="1"/>
          </p:cNvSpPr>
          <p:nvPr/>
        </p:nvSpPr>
        <p:spPr bwMode="auto">
          <a:xfrm>
            <a:off x="1905000" y="2371725"/>
            <a:ext cx="533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>
                <a:solidFill>
                  <a:srgbClr val="3333FF"/>
                </a:solidFill>
              </a:rPr>
              <a:t>{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-266699" y="3951287"/>
            <a:ext cx="4495800" cy="3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9" name="Object 2"/>
          <p:cNvGraphicFramePr>
            <a:graphicFrameLocks/>
          </p:cNvGraphicFramePr>
          <p:nvPr/>
        </p:nvGraphicFramePr>
        <p:xfrm>
          <a:off x="8534400" y="5540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2" name="Clip" r:id="rId4" imgW="2587098" imgH="5544145" progId="MS_ClipArt_Gallery.5">
                  <p:embed/>
                </p:oleObj>
              </mc:Choice>
              <mc:Fallback>
                <p:oleObj name="Clip" r:id="rId4" imgW="2587098" imgH="5544145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5540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0" name="Rectangle 4"/>
          <p:cNvSpPr>
            <a:spLocks noChangeArrowheads="1"/>
          </p:cNvSpPr>
          <p:nvPr/>
        </p:nvSpPr>
        <p:spPr bwMode="auto">
          <a:xfrm>
            <a:off x="76200" y="1522413"/>
            <a:ext cx="1522413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</a:rPr>
              <a:t>Actual</a:t>
            </a:r>
            <a:br>
              <a:rPr lang="en-US" altLang="en-US" sz="2000" b="1">
                <a:solidFill>
                  <a:srgbClr val="008000"/>
                </a:solidFill>
              </a:rPr>
            </a:br>
            <a:r>
              <a:rPr lang="en-US" altLang="en-US" sz="2000" b="1">
                <a:solidFill>
                  <a:srgbClr val="008000"/>
                </a:solidFill>
              </a:rPr>
              <a:t>$280,000</a:t>
            </a:r>
          </a:p>
        </p:txBody>
      </p:sp>
      <p:cxnSp>
        <p:nvCxnSpPr>
          <p:cNvPr id="34" name="Straight Connector 33"/>
          <p:cNvCxnSpPr/>
          <p:nvPr/>
        </p:nvCxnSpPr>
        <p:spPr>
          <a:xfrm rot="16200000" flipV="1">
            <a:off x="5191125" y="3875088"/>
            <a:ext cx="4706937" cy="158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600" smtClean="0">
                <a:cs typeface="Arial" panose="020B0604020202020204" pitchFamily="34" charset="0"/>
              </a:rPr>
              <a:t>Reconciling Overhead Variances and Underapplied or Overapplied Overhead</a:t>
            </a:r>
          </a:p>
        </p:txBody>
      </p:sp>
      <p:sp>
        <p:nvSpPr>
          <p:cNvPr id="105475" name="Oval 3"/>
          <p:cNvSpPr>
            <a:spLocks noChangeArrowheads="1"/>
          </p:cNvSpPr>
          <p:nvPr/>
        </p:nvSpPr>
        <p:spPr bwMode="auto">
          <a:xfrm>
            <a:off x="3046413" y="1524000"/>
            <a:ext cx="3276600" cy="1295400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In a standard</a:t>
            </a:r>
            <a:br>
              <a:rPr lang="en-US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</a:br>
            <a:r>
              <a:rPr lang="en-US" sz="2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cost system: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2425" y="2171700"/>
            <a:ext cx="3765550" cy="2178050"/>
            <a:chOff x="364" y="1368"/>
            <a:chExt cx="2372" cy="1372"/>
          </a:xfrm>
          <a:solidFill>
            <a:schemeClr val="bg2">
              <a:lumMod val="90000"/>
            </a:schemeClr>
          </a:solidFill>
        </p:grpSpPr>
        <p:sp>
          <p:nvSpPr>
            <p:cNvPr id="105484" name="Rectangle 5"/>
            <p:cNvSpPr>
              <a:spLocks noChangeArrowheads="1"/>
            </p:cNvSpPr>
            <p:nvPr/>
          </p:nvSpPr>
          <p:spPr bwMode="auto">
            <a:xfrm>
              <a:off x="364" y="2039"/>
              <a:ext cx="2372" cy="701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2400" b="1" dirty="0">
                  <a:solidFill>
                    <a:srgbClr val="FF0000"/>
                  </a:solidFill>
                  <a:latin typeface="Arial" charset="0"/>
                  <a:ea typeface="MS PGothic" pitchFamily="34" charset="-128"/>
                </a:rPr>
                <a:t>Unfavorable</a:t>
              </a:r>
              <a:r>
                <a:rPr lang="en-US" sz="2400" b="1" dirty="0">
                  <a:solidFill>
                    <a:srgbClr val="FF0066"/>
                  </a:solidFill>
                  <a:latin typeface="Arial" charset="0"/>
                  <a:ea typeface="MS PGothic" pitchFamily="34" charset="-128"/>
                </a:rPr>
                <a:t/>
              </a:r>
              <a:br>
                <a:rPr lang="en-US" sz="2400" b="1" dirty="0">
                  <a:solidFill>
                    <a:srgbClr val="FF0066"/>
                  </a:solidFill>
                  <a:latin typeface="Arial" charset="0"/>
                  <a:ea typeface="MS PGothic" pitchFamily="34" charset="-128"/>
                </a:rPr>
              </a:br>
              <a:r>
                <a:rPr lang="en-US" sz="2400" dirty="0">
                  <a:solidFill>
                    <a:schemeClr val="tx2"/>
                  </a:solidFill>
                  <a:latin typeface="Arial" charset="0"/>
                  <a:ea typeface="MS PGothic" pitchFamily="34" charset="-128"/>
                </a:rPr>
                <a:t>variances are equivalent</a:t>
              </a:r>
              <a:br>
                <a:rPr lang="en-US" sz="2400" dirty="0">
                  <a:solidFill>
                    <a:schemeClr val="tx2"/>
                  </a:solidFill>
                  <a:latin typeface="Arial" charset="0"/>
                  <a:ea typeface="MS PGothic" pitchFamily="34" charset="-128"/>
                </a:rPr>
              </a:br>
              <a:r>
                <a:rPr lang="en-US" sz="2400" dirty="0">
                  <a:solidFill>
                    <a:schemeClr val="tx2"/>
                  </a:solidFill>
                  <a:latin typeface="Arial" charset="0"/>
                  <a:ea typeface="MS PGothic" pitchFamily="34" charset="-128"/>
                </a:rPr>
                <a:t>to underapplied overhead.</a:t>
              </a:r>
            </a:p>
          </p:txBody>
        </p:sp>
        <p:cxnSp>
          <p:nvCxnSpPr>
            <p:cNvPr id="105485" name="AutoShape 6"/>
            <p:cNvCxnSpPr>
              <a:cxnSpLocks noChangeShapeType="1"/>
              <a:stCxn id="105475" idx="2"/>
              <a:endCxn id="105484" idx="0"/>
            </p:cNvCxnSpPr>
            <p:nvPr/>
          </p:nvCxnSpPr>
          <p:spPr bwMode="auto">
            <a:xfrm rot="10800000" flipV="1">
              <a:off x="1550" y="1368"/>
              <a:ext cx="499" cy="659"/>
            </a:xfrm>
            <a:prstGeom prst="bentConnector2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184775" y="2171700"/>
            <a:ext cx="3578225" cy="2178050"/>
            <a:chOff x="3408" y="1368"/>
            <a:chExt cx="2254" cy="1372"/>
          </a:xfrm>
        </p:grpSpPr>
        <p:sp>
          <p:nvSpPr>
            <p:cNvPr id="105482" name="Rectangle 8"/>
            <p:cNvSpPr>
              <a:spLocks noChangeArrowheads="1"/>
            </p:cNvSpPr>
            <p:nvPr/>
          </p:nvSpPr>
          <p:spPr bwMode="auto">
            <a:xfrm>
              <a:off x="3408" y="2039"/>
              <a:ext cx="2254" cy="7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2400" b="1" dirty="0">
                  <a:solidFill>
                    <a:srgbClr val="339933"/>
                  </a:solidFill>
                  <a:latin typeface="Arial" charset="0"/>
                  <a:ea typeface="MS PGothic" pitchFamily="34" charset="-128"/>
                </a:rPr>
                <a:t>Favorable</a:t>
              </a:r>
              <a:br>
                <a:rPr lang="en-US" sz="2400" b="1" dirty="0">
                  <a:solidFill>
                    <a:srgbClr val="339933"/>
                  </a:solidFill>
                  <a:latin typeface="Arial" charset="0"/>
                  <a:ea typeface="MS PGothic" pitchFamily="34" charset="-128"/>
                </a:rPr>
              </a:br>
              <a:r>
                <a:rPr lang="en-US" sz="2400" dirty="0">
                  <a:solidFill>
                    <a:schemeClr val="tx2"/>
                  </a:solidFill>
                  <a:latin typeface="Arial" charset="0"/>
                  <a:ea typeface="MS PGothic" pitchFamily="34" charset="-128"/>
                </a:rPr>
                <a:t>variances are equivalent</a:t>
              </a:r>
              <a:br>
                <a:rPr lang="en-US" sz="2400" dirty="0">
                  <a:solidFill>
                    <a:schemeClr val="tx2"/>
                  </a:solidFill>
                  <a:latin typeface="Arial" charset="0"/>
                  <a:ea typeface="MS PGothic" pitchFamily="34" charset="-128"/>
                </a:rPr>
              </a:br>
              <a:r>
                <a:rPr lang="en-US" sz="2400" dirty="0">
                  <a:solidFill>
                    <a:schemeClr val="tx2"/>
                  </a:solidFill>
                  <a:latin typeface="Arial" charset="0"/>
                  <a:ea typeface="MS PGothic" pitchFamily="34" charset="-128"/>
                </a:rPr>
                <a:t>to overapplied overhead.</a:t>
              </a:r>
            </a:p>
          </p:txBody>
        </p:sp>
        <p:cxnSp>
          <p:nvCxnSpPr>
            <p:cNvPr id="21515" name="AutoShape 9"/>
            <p:cNvCxnSpPr>
              <a:cxnSpLocks noChangeShapeType="1"/>
              <a:stCxn id="105475" idx="6"/>
              <a:endCxn id="105482" idx="0"/>
            </p:cNvCxnSpPr>
            <p:nvPr/>
          </p:nvCxnSpPr>
          <p:spPr bwMode="auto">
            <a:xfrm>
              <a:off x="4137" y="1368"/>
              <a:ext cx="398" cy="659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576388" y="4368800"/>
            <a:ext cx="6218237" cy="2071688"/>
            <a:chOff x="1135" y="2752"/>
            <a:chExt cx="3917" cy="1305"/>
          </a:xfrm>
        </p:grpSpPr>
        <p:sp>
          <p:nvSpPr>
            <p:cNvPr id="21511" name="Text Box 11"/>
            <p:cNvSpPr txBox="1">
              <a:spLocks noChangeArrowheads="1"/>
            </p:cNvSpPr>
            <p:nvPr/>
          </p:nvSpPr>
          <p:spPr bwMode="auto">
            <a:xfrm>
              <a:off x="1147" y="3168"/>
              <a:ext cx="3893" cy="889"/>
            </a:xfrm>
            <a:prstGeom prst="rect">
              <a:avLst/>
            </a:prstGeom>
            <a:solidFill>
              <a:srgbClr val="CCE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chemeClr val="tx2"/>
                  </a:solidFill>
                </a:rPr>
                <a:t>The sum of the overhead variances</a:t>
              </a:r>
              <a:br>
                <a:rPr lang="en-US" altLang="en-US" b="1">
                  <a:solidFill>
                    <a:schemeClr val="tx2"/>
                  </a:solidFill>
                </a:rPr>
              </a:br>
              <a:r>
                <a:rPr lang="en-US" altLang="en-US" b="1">
                  <a:solidFill>
                    <a:schemeClr val="tx2"/>
                  </a:solidFill>
                </a:rPr>
                <a:t>equals the under- or overapplied</a:t>
              </a:r>
              <a:br>
                <a:rPr lang="en-US" altLang="en-US" b="1">
                  <a:solidFill>
                    <a:schemeClr val="tx2"/>
                  </a:solidFill>
                </a:rPr>
              </a:br>
              <a:r>
                <a:rPr lang="en-US" altLang="en-US" b="1">
                  <a:solidFill>
                    <a:schemeClr val="tx2"/>
                  </a:solidFill>
                </a:rPr>
                <a:t>overhead cost for the period.</a:t>
              </a:r>
            </a:p>
          </p:txBody>
        </p:sp>
        <p:cxnSp>
          <p:nvCxnSpPr>
            <p:cNvPr id="21512" name="AutoShape 12"/>
            <p:cNvCxnSpPr>
              <a:cxnSpLocks noChangeShapeType="1"/>
              <a:endCxn id="21511" idx="1"/>
            </p:cNvCxnSpPr>
            <p:nvPr/>
          </p:nvCxnSpPr>
          <p:spPr bwMode="auto">
            <a:xfrm rot="5400000">
              <a:off x="912" y="2975"/>
              <a:ext cx="861" cy="415"/>
            </a:xfrm>
            <a:prstGeom prst="bentConnector4">
              <a:avLst>
                <a:gd name="adj1" fmla="val 23463"/>
                <a:gd name="adj2" fmla="val 131806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13" name="AutoShape 13"/>
            <p:cNvCxnSpPr>
              <a:cxnSpLocks noChangeShapeType="1"/>
              <a:stCxn id="105482" idx="2"/>
              <a:endCxn id="21511" idx="3"/>
            </p:cNvCxnSpPr>
            <p:nvPr/>
          </p:nvCxnSpPr>
          <p:spPr bwMode="auto">
            <a:xfrm rot="16200000" flipH="1">
              <a:off x="4363" y="2924"/>
              <a:ext cx="861" cy="517"/>
            </a:xfrm>
            <a:prstGeom prst="bentConnector4">
              <a:avLst>
                <a:gd name="adj1" fmla="val 23463"/>
                <a:gd name="adj2" fmla="val 125532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Learning Objective 4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905000" y="2462213"/>
            <a:ext cx="5334000" cy="2970212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MS PGothic" pitchFamily="34" charset="-128"/>
                <a:cs typeface="Times New Roman" pitchFamily="18" charset="0"/>
              </a:rPr>
              <a:t>(Appendix 10A)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MS PGothic" pitchFamily="34" charset="-128"/>
              </a:rPr>
              <a:t>Compute and interpret the fixed overhead budget and volume variances.</a:t>
            </a:r>
            <a:endParaRPr lang="en-US" sz="3400" b="1" dirty="0">
              <a:solidFill>
                <a:schemeClr val="accent6">
                  <a:lumMod val="75000"/>
                </a:schemeClr>
              </a:solidFill>
              <a:latin typeface="+mj-lt"/>
              <a:ea typeface="MS PGothic" pitchFamily="34" charset="-12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8916" name="Object 2"/>
          <p:cNvGraphicFramePr>
            <a:graphicFrameLocks/>
          </p:cNvGraphicFramePr>
          <p:nvPr/>
        </p:nvGraphicFramePr>
        <p:xfrm>
          <a:off x="41275" y="2403475"/>
          <a:ext cx="9102725" cy="263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Worksheet" r:id="rId4" imgW="5229149" imgH="1552651" progId="Excel.Sheet.8">
                  <p:embed/>
                </p:oleObj>
              </mc:Choice>
              <mc:Fallback>
                <p:oleObj name="Worksheet" r:id="rId4" imgW="5229149" imgH="1552651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" y="2403475"/>
                        <a:ext cx="9102725" cy="2636838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/>
          </p:cNvGraphicFramePr>
          <p:nvPr/>
        </p:nvGraphicFramePr>
        <p:xfrm>
          <a:off x="8535988" y="5430838"/>
          <a:ext cx="522287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Clip" r:id="rId6" imgW="2587098" imgH="5544145" progId="MS_ClipArt_Gallery.5">
                  <p:embed/>
                </p:oleObj>
              </mc:Choice>
              <mc:Fallback>
                <p:oleObj name="Clip" r:id="rId6" imgW="2587098" imgH="5544145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988" y="5430838"/>
                        <a:ext cx="522287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600" smtClean="0">
                <a:cs typeface="Arial" panose="020B0604020202020204" pitchFamily="34" charset="0"/>
              </a:rPr>
              <a:t>Reconciling Overhead Variances and Underapplied or Overapplied Overhead</a:t>
            </a: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Computing the Variable Overhead Variances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8763" y="2543175"/>
            <a:ext cx="8610600" cy="1724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800" u="sng" dirty="0">
                <a:latin typeface="Arial" charset="0"/>
                <a:cs typeface="Arial" charset="0"/>
              </a:rPr>
              <a:t>Variable manufacturing overhead rate variance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600" dirty="0">
                <a:latin typeface="Arial" charset="0"/>
                <a:cs typeface="Arial" charset="0"/>
              </a:rPr>
              <a:t>VMRV  = (AH × AR) – (AH × SR)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600" dirty="0">
                <a:latin typeface="Arial" charset="0"/>
                <a:cs typeface="Arial" charset="0"/>
              </a:rPr>
              <a:t>            =	 $100,000 – (88,000 hours × $1.00 per hour)  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600" dirty="0">
                <a:latin typeface="Arial" charset="0"/>
                <a:cs typeface="Arial" charset="0"/>
              </a:rPr>
              <a:t>            = $12,000 unfavorable</a:t>
            </a:r>
          </a:p>
        </p:txBody>
      </p:sp>
      <p:graphicFrame>
        <p:nvGraphicFramePr>
          <p:cNvPr id="23556" name="Object 2"/>
          <p:cNvGraphicFramePr>
            <a:graphicFrameLocks/>
          </p:cNvGraphicFramePr>
          <p:nvPr/>
        </p:nvGraphicFramePr>
        <p:xfrm>
          <a:off x="8534400" y="54308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Clip" r:id="rId4" imgW="2587098" imgH="5544145" progId="MS_ClipArt_Gallery.5">
                  <p:embed/>
                </p:oleObj>
              </mc:Choice>
              <mc:Fallback>
                <p:oleObj name="Clip" r:id="rId4" imgW="2587098" imgH="5544145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54308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Computing the Variable Overhead Variances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2543175"/>
            <a:ext cx="8534400" cy="1724025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800" u="sng" dirty="0">
                <a:latin typeface="Arial" charset="0"/>
                <a:cs typeface="Arial" charset="0"/>
              </a:rPr>
              <a:t>Variable manufacturing overhead efficiency variance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600" dirty="0">
                <a:latin typeface="Arial" charset="0"/>
                <a:cs typeface="Arial" charset="0"/>
              </a:rPr>
              <a:t>VMEV  = (AH × SR) – (SH × SR)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600" dirty="0">
                <a:latin typeface="Arial" charset="0"/>
                <a:cs typeface="Arial" charset="0"/>
              </a:rPr>
              <a:t>            =	 $88,000 – (84,000 hours × $1.00 per hour)  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600" dirty="0">
                <a:latin typeface="Arial" charset="0"/>
                <a:cs typeface="Arial" charset="0"/>
              </a:rPr>
              <a:t>            = $4,000 unfavorable</a:t>
            </a:r>
          </a:p>
        </p:txBody>
      </p:sp>
      <p:graphicFrame>
        <p:nvGraphicFramePr>
          <p:cNvPr id="24580" name="Object 2"/>
          <p:cNvGraphicFramePr>
            <a:graphicFrameLocks/>
          </p:cNvGraphicFramePr>
          <p:nvPr/>
        </p:nvGraphicFramePr>
        <p:xfrm>
          <a:off x="8534400" y="54308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Clip" r:id="rId4" imgW="2587098" imgH="5544145" progId="MS_ClipArt_Gallery.5">
                  <p:embed/>
                </p:oleObj>
              </mc:Choice>
              <mc:Fallback>
                <p:oleObj name="Clip" r:id="rId4" imgW="2587098" imgH="5544145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54308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Computing the Sum of All Variances</a:t>
            </a:r>
          </a:p>
        </p:txBody>
      </p:sp>
      <p:graphicFrame>
        <p:nvGraphicFramePr>
          <p:cNvPr id="678916" name="Object 2"/>
          <p:cNvGraphicFramePr>
            <a:graphicFrameLocks/>
          </p:cNvGraphicFramePr>
          <p:nvPr/>
        </p:nvGraphicFramePr>
        <p:xfrm>
          <a:off x="269875" y="2133600"/>
          <a:ext cx="8566150" cy="326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Worksheet" r:id="rId4" imgW="3825299" imgH="1371600" progId="Excel.Sheet.8">
                  <p:embed/>
                </p:oleObj>
              </mc:Choice>
              <mc:Fallback>
                <p:oleObj name="Worksheet" r:id="rId4" imgW="3825299" imgH="1371600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2133600"/>
                        <a:ext cx="8566150" cy="3265488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3"/>
          <p:cNvGraphicFramePr>
            <a:graphicFrameLocks/>
          </p:cNvGraphicFramePr>
          <p:nvPr/>
        </p:nvGraphicFramePr>
        <p:xfrm>
          <a:off x="8534400" y="54308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Clip" r:id="rId6" imgW="2587098" imgH="5544145" progId="MS_ClipArt_Gallery.5">
                  <p:embed/>
                </p:oleObj>
              </mc:Choice>
              <mc:Fallback>
                <p:oleObj name="Clip" r:id="rId6" imgW="2587098" imgH="5544145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54308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End of Appendix 10A</a:t>
            </a:r>
          </a:p>
        </p:txBody>
      </p:sp>
      <p:pic>
        <p:nvPicPr>
          <p:cNvPr id="26627" name="Picture 9" descr="C:\Users\DoddandSusan\AppData\Local\Microsoft\Windows\Temporary Internet Files\Content.IE5\0O2E4X0N\MP900442212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3251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5"/>
          <p:cNvSpPr>
            <a:spLocks noChangeShapeType="1"/>
          </p:cNvSpPr>
          <p:nvPr/>
        </p:nvSpPr>
        <p:spPr bwMode="auto">
          <a:xfrm>
            <a:off x="1539875" y="2921000"/>
            <a:ext cx="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Line 6"/>
          <p:cNvSpPr>
            <a:spLocks noChangeShapeType="1"/>
          </p:cNvSpPr>
          <p:nvPr/>
        </p:nvSpPr>
        <p:spPr bwMode="auto">
          <a:xfrm flipV="1">
            <a:off x="4624388" y="2895600"/>
            <a:ext cx="0" cy="482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Line 10"/>
          <p:cNvSpPr>
            <a:spLocks noChangeShapeType="1"/>
          </p:cNvSpPr>
          <p:nvPr/>
        </p:nvSpPr>
        <p:spPr bwMode="auto">
          <a:xfrm>
            <a:off x="3078163" y="3378200"/>
            <a:ext cx="0" cy="355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1898650" y="3748088"/>
            <a:ext cx="23590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Budget variance</a:t>
            </a:r>
          </a:p>
        </p:txBody>
      </p:sp>
      <p:sp>
        <p:nvSpPr>
          <p:cNvPr id="5126" name="Line 13"/>
          <p:cNvSpPr>
            <a:spLocks noChangeShapeType="1"/>
          </p:cNvSpPr>
          <p:nvPr/>
        </p:nvSpPr>
        <p:spPr bwMode="auto">
          <a:xfrm>
            <a:off x="1524000" y="3365500"/>
            <a:ext cx="31083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Fixed Overhead Budget Variance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65263" y="5260975"/>
            <a:ext cx="1435100" cy="831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Budget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variance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99175" y="5076825"/>
            <a:ext cx="1608138" cy="1206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Budgeted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fixed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overhead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22688" y="5076825"/>
            <a:ext cx="1558925" cy="12065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Actual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fixed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overhead</a:t>
            </a:r>
          </a:p>
        </p:txBody>
      </p:sp>
      <p:sp>
        <p:nvSpPr>
          <p:cNvPr id="5131" name="TextBox 29"/>
          <p:cNvSpPr txBox="1">
            <a:spLocks noChangeArrowheads="1"/>
          </p:cNvSpPr>
          <p:nvPr/>
        </p:nvSpPr>
        <p:spPr bwMode="auto">
          <a:xfrm>
            <a:off x="3117850" y="5446713"/>
            <a:ext cx="363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=</a:t>
            </a:r>
          </a:p>
        </p:txBody>
      </p:sp>
      <p:sp>
        <p:nvSpPr>
          <p:cNvPr id="5132" name="TextBox 30"/>
          <p:cNvSpPr txBox="1">
            <a:spLocks noChangeArrowheads="1"/>
          </p:cNvSpPr>
          <p:nvPr/>
        </p:nvSpPr>
        <p:spPr bwMode="auto">
          <a:xfrm>
            <a:off x="5521325" y="5446713"/>
            <a:ext cx="355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cs typeface="Arial" panose="020B0604020202020204" pitchFamily="34" charset="0"/>
              </a:rPr>
              <a:t>–</a:t>
            </a:r>
            <a:endParaRPr lang="en-US" altLang="en-US" sz="2400" b="1"/>
          </a:p>
        </p:txBody>
      </p:sp>
      <p:sp>
        <p:nvSpPr>
          <p:cNvPr id="5133" name="Line 2"/>
          <p:cNvSpPr>
            <a:spLocks noChangeShapeType="1"/>
          </p:cNvSpPr>
          <p:nvPr/>
        </p:nvSpPr>
        <p:spPr bwMode="auto">
          <a:xfrm>
            <a:off x="638175" y="2493963"/>
            <a:ext cx="1920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TextBox 23"/>
          <p:cNvSpPr txBox="1">
            <a:spLocks noChangeArrowheads="1"/>
          </p:cNvSpPr>
          <p:nvPr/>
        </p:nvSpPr>
        <p:spPr bwMode="auto">
          <a:xfrm>
            <a:off x="773113" y="1301750"/>
            <a:ext cx="16049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Actual</a:t>
            </a:r>
            <a:br>
              <a:rPr lang="en-US" altLang="en-US" sz="2400" b="1"/>
            </a:b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</p:txBody>
      </p:sp>
      <p:sp>
        <p:nvSpPr>
          <p:cNvPr id="5135" name="TextBox 24"/>
          <p:cNvSpPr txBox="1">
            <a:spLocks noChangeArrowheads="1"/>
          </p:cNvSpPr>
          <p:nvPr/>
        </p:nvSpPr>
        <p:spPr bwMode="auto">
          <a:xfrm>
            <a:off x="6902450" y="1301750"/>
            <a:ext cx="16049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Applied</a:t>
            </a:r>
          </a:p>
        </p:txBody>
      </p:sp>
      <p:sp>
        <p:nvSpPr>
          <p:cNvPr id="5136" name="TextBox 25"/>
          <p:cNvSpPr txBox="1">
            <a:spLocks noChangeArrowheads="1"/>
          </p:cNvSpPr>
          <p:nvPr/>
        </p:nvSpPr>
        <p:spPr bwMode="auto">
          <a:xfrm>
            <a:off x="3821113" y="1301750"/>
            <a:ext cx="1619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Budgeted</a:t>
            </a:r>
            <a:br>
              <a:rPr lang="en-US" altLang="en-US" sz="2400" b="1"/>
            </a:b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</p:txBody>
      </p:sp>
      <p:sp>
        <p:nvSpPr>
          <p:cNvPr id="5137" name="Line 3"/>
          <p:cNvSpPr>
            <a:spLocks noChangeShapeType="1"/>
          </p:cNvSpPr>
          <p:nvPr/>
        </p:nvSpPr>
        <p:spPr bwMode="auto">
          <a:xfrm>
            <a:off x="3641725" y="2493963"/>
            <a:ext cx="1920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4"/>
          <p:cNvSpPr>
            <a:spLocks noChangeShapeType="1"/>
          </p:cNvSpPr>
          <p:nvPr/>
        </p:nvSpPr>
        <p:spPr bwMode="auto">
          <a:xfrm>
            <a:off x="6765925" y="2493963"/>
            <a:ext cx="1920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8"/>
          <p:cNvSpPr>
            <a:spLocks noChangeShapeType="1"/>
          </p:cNvSpPr>
          <p:nvPr/>
        </p:nvSpPr>
        <p:spPr bwMode="auto">
          <a:xfrm flipV="1">
            <a:off x="7696200" y="2895600"/>
            <a:ext cx="0" cy="482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Line 9"/>
          <p:cNvSpPr>
            <a:spLocks noChangeShapeType="1"/>
          </p:cNvSpPr>
          <p:nvPr/>
        </p:nvSpPr>
        <p:spPr bwMode="auto">
          <a:xfrm>
            <a:off x="6175375" y="3378200"/>
            <a:ext cx="0" cy="355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12"/>
          <p:cNvSpPr>
            <a:spLocks noChangeArrowheads="1"/>
          </p:cNvSpPr>
          <p:nvPr/>
        </p:nvSpPr>
        <p:spPr bwMode="auto">
          <a:xfrm>
            <a:off x="5186363" y="3748088"/>
            <a:ext cx="19780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Volume</a:t>
            </a:r>
            <a:br>
              <a:rPr lang="en-US" altLang="en-US" b="1">
                <a:solidFill>
                  <a:srgbClr val="FF0000"/>
                </a:solidFill>
              </a:rPr>
            </a:br>
            <a:r>
              <a:rPr lang="en-US" altLang="en-US" b="1">
                <a:solidFill>
                  <a:srgbClr val="FF0000"/>
                </a:solidFill>
              </a:rPr>
              <a:t>variance</a:t>
            </a:r>
          </a:p>
        </p:txBody>
      </p:sp>
      <p:sp>
        <p:nvSpPr>
          <p:cNvPr id="6149" name="Line 14"/>
          <p:cNvSpPr>
            <a:spLocks noChangeShapeType="1"/>
          </p:cNvSpPr>
          <p:nvPr/>
        </p:nvSpPr>
        <p:spPr bwMode="auto">
          <a:xfrm>
            <a:off x="4667250" y="3365500"/>
            <a:ext cx="30178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Fixed Overhead Volume Variance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73150" y="5241925"/>
            <a:ext cx="1441450" cy="841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Volume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variance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30875" y="4876800"/>
            <a:ext cx="2522538" cy="15716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Fixed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overhead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applied to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work in process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98825" y="5060950"/>
            <a:ext cx="1608138" cy="1206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Budgeted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fixed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overhead</a:t>
            </a:r>
          </a:p>
        </p:txBody>
      </p:sp>
      <p:sp>
        <p:nvSpPr>
          <p:cNvPr id="6154" name="TextBox 29"/>
          <p:cNvSpPr txBox="1">
            <a:spLocks noChangeArrowheads="1"/>
          </p:cNvSpPr>
          <p:nvPr/>
        </p:nvSpPr>
        <p:spPr bwMode="auto">
          <a:xfrm>
            <a:off x="2719388" y="5430838"/>
            <a:ext cx="363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=</a:t>
            </a:r>
          </a:p>
        </p:txBody>
      </p:sp>
      <p:sp>
        <p:nvSpPr>
          <p:cNvPr id="6155" name="TextBox 30"/>
          <p:cNvSpPr txBox="1">
            <a:spLocks noChangeArrowheads="1"/>
          </p:cNvSpPr>
          <p:nvPr/>
        </p:nvSpPr>
        <p:spPr bwMode="auto">
          <a:xfrm>
            <a:off x="5122863" y="54308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cs typeface="Arial" panose="020B0604020202020204" pitchFamily="34" charset="0"/>
              </a:rPr>
              <a:t>–</a:t>
            </a:r>
            <a:endParaRPr lang="en-US" altLang="en-US" sz="2400" b="1"/>
          </a:p>
        </p:txBody>
      </p:sp>
      <p:sp>
        <p:nvSpPr>
          <p:cNvPr id="6156" name="Line 7"/>
          <p:cNvSpPr>
            <a:spLocks noChangeShapeType="1"/>
          </p:cNvSpPr>
          <p:nvPr/>
        </p:nvSpPr>
        <p:spPr bwMode="auto">
          <a:xfrm>
            <a:off x="4667250" y="2921000"/>
            <a:ext cx="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2"/>
          <p:cNvSpPr>
            <a:spLocks noChangeShapeType="1"/>
          </p:cNvSpPr>
          <p:nvPr/>
        </p:nvSpPr>
        <p:spPr bwMode="auto">
          <a:xfrm>
            <a:off x="638175" y="2493963"/>
            <a:ext cx="1920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TextBox 23"/>
          <p:cNvSpPr txBox="1">
            <a:spLocks noChangeArrowheads="1"/>
          </p:cNvSpPr>
          <p:nvPr/>
        </p:nvSpPr>
        <p:spPr bwMode="auto">
          <a:xfrm>
            <a:off x="773113" y="1301750"/>
            <a:ext cx="16049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Actual</a:t>
            </a:r>
            <a:br>
              <a:rPr lang="en-US" altLang="en-US" sz="2400" b="1"/>
            </a:b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</p:txBody>
      </p:sp>
      <p:sp>
        <p:nvSpPr>
          <p:cNvPr id="6159" name="TextBox 24"/>
          <p:cNvSpPr txBox="1">
            <a:spLocks noChangeArrowheads="1"/>
          </p:cNvSpPr>
          <p:nvPr/>
        </p:nvSpPr>
        <p:spPr bwMode="auto">
          <a:xfrm>
            <a:off x="6902450" y="1301750"/>
            <a:ext cx="16049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Applied</a:t>
            </a:r>
          </a:p>
        </p:txBody>
      </p:sp>
      <p:sp>
        <p:nvSpPr>
          <p:cNvPr id="6160" name="TextBox 25"/>
          <p:cNvSpPr txBox="1">
            <a:spLocks noChangeArrowheads="1"/>
          </p:cNvSpPr>
          <p:nvPr/>
        </p:nvSpPr>
        <p:spPr bwMode="auto">
          <a:xfrm>
            <a:off x="3821113" y="1301750"/>
            <a:ext cx="1619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Budgeted</a:t>
            </a:r>
            <a:br>
              <a:rPr lang="en-US" altLang="en-US" sz="2400" b="1"/>
            </a:b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</p:txBody>
      </p:sp>
      <p:sp>
        <p:nvSpPr>
          <p:cNvPr id="6161" name="Line 3"/>
          <p:cNvSpPr>
            <a:spLocks noChangeShapeType="1"/>
          </p:cNvSpPr>
          <p:nvPr/>
        </p:nvSpPr>
        <p:spPr bwMode="auto">
          <a:xfrm>
            <a:off x="3641725" y="2493963"/>
            <a:ext cx="1920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4"/>
          <p:cNvSpPr>
            <a:spLocks noChangeShapeType="1"/>
          </p:cNvSpPr>
          <p:nvPr/>
        </p:nvSpPr>
        <p:spPr bwMode="auto">
          <a:xfrm>
            <a:off x="6765925" y="2493963"/>
            <a:ext cx="1920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5"/>
          <p:cNvSpPr>
            <a:spLocks noChangeArrowheads="1"/>
          </p:cNvSpPr>
          <p:nvPr/>
        </p:nvSpPr>
        <p:spPr bwMode="auto">
          <a:xfrm>
            <a:off x="169863" y="5410200"/>
            <a:ext cx="88392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lnSpc>
                <a:spcPct val="95000"/>
              </a:lnSpc>
              <a:spcBef>
                <a:spcPct val="30000"/>
              </a:spcBef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FPOHR = Fixed portion of the predetermined overhead rate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       DH = Denominator hours</a:t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b="1" dirty="0">
                <a:latin typeface="Arial" charset="0"/>
                <a:ea typeface="MS PGothic" pitchFamily="34" charset="-128"/>
              </a:rPr>
              <a:t>       SH = Standard hours allowed for actual output</a:t>
            </a:r>
          </a:p>
        </p:txBody>
      </p:sp>
      <p:sp>
        <p:nvSpPr>
          <p:cNvPr id="7171" name="Rectangle 16"/>
          <p:cNvSpPr>
            <a:spLocks noChangeArrowheads="1"/>
          </p:cNvSpPr>
          <p:nvPr/>
        </p:nvSpPr>
        <p:spPr bwMode="auto">
          <a:xfrm>
            <a:off x="6705600" y="2493963"/>
            <a:ext cx="22860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SH × FPOHR</a:t>
            </a:r>
          </a:p>
        </p:txBody>
      </p:sp>
      <p:sp>
        <p:nvSpPr>
          <p:cNvPr id="7172" name="Text Box 19"/>
          <p:cNvSpPr txBox="1">
            <a:spLocks noChangeArrowheads="1"/>
          </p:cNvSpPr>
          <p:nvPr/>
        </p:nvSpPr>
        <p:spPr bwMode="auto">
          <a:xfrm>
            <a:off x="3505200" y="2457450"/>
            <a:ext cx="2187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DH </a:t>
            </a:r>
            <a:r>
              <a:rPr lang="en-US" altLang="en-US" sz="2400" b="1">
                <a:solidFill>
                  <a:srgbClr val="FF0000"/>
                </a:solidFill>
                <a:cs typeface="Arial" panose="020B0604020202020204" pitchFamily="34" charset="0"/>
              </a:rPr>
              <a:t>× FPOHR</a:t>
            </a:r>
            <a:endParaRPr lang="en-US" altLang="en-US" sz="2400" b="1">
              <a:solidFill>
                <a:srgbClr val="FF0000"/>
              </a:solidFill>
            </a:endParaRPr>
          </a:p>
        </p:txBody>
      </p:sp>
      <p:sp>
        <p:nvSpPr>
          <p:cNvPr id="7173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Fixed Overhead Volume Variance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39875" y="4724400"/>
            <a:ext cx="2608263" cy="4619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  <a:ea typeface="MS PGothic" pitchFamily="34" charset="-128"/>
              </a:rPr>
              <a:t>Volume variance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68875" y="4724400"/>
            <a:ext cx="3032125" cy="4619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Arial" charset="0"/>
              </a:rPr>
              <a:t>FPOHR </a:t>
            </a:r>
            <a:r>
              <a:rPr lang="en-US" sz="2400" b="1" dirty="0">
                <a:latin typeface="Arial" charset="0"/>
                <a:cs typeface="Arial" charset="0"/>
              </a:rPr>
              <a:t>× (DH – SH)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7176" name="TextBox 29"/>
          <p:cNvSpPr txBox="1">
            <a:spLocks noChangeArrowheads="1"/>
          </p:cNvSpPr>
          <p:nvPr/>
        </p:nvSpPr>
        <p:spPr bwMode="auto">
          <a:xfrm>
            <a:off x="4376738" y="4724400"/>
            <a:ext cx="363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=</a:t>
            </a:r>
          </a:p>
        </p:txBody>
      </p:sp>
      <p:sp>
        <p:nvSpPr>
          <p:cNvPr id="7177" name="Line 2"/>
          <p:cNvSpPr>
            <a:spLocks noChangeShapeType="1"/>
          </p:cNvSpPr>
          <p:nvPr/>
        </p:nvSpPr>
        <p:spPr bwMode="auto">
          <a:xfrm>
            <a:off x="638175" y="2493963"/>
            <a:ext cx="1920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Box 23"/>
          <p:cNvSpPr txBox="1">
            <a:spLocks noChangeArrowheads="1"/>
          </p:cNvSpPr>
          <p:nvPr/>
        </p:nvSpPr>
        <p:spPr bwMode="auto">
          <a:xfrm>
            <a:off x="773113" y="1301750"/>
            <a:ext cx="16049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Actual</a:t>
            </a:r>
            <a:br>
              <a:rPr lang="en-US" altLang="en-US" sz="2400" b="1"/>
            </a:b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</p:txBody>
      </p:sp>
      <p:sp>
        <p:nvSpPr>
          <p:cNvPr id="7179" name="TextBox 24"/>
          <p:cNvSpPr txBox="1">
            <a:spLocks noChangeArrowheads="1"/>
          </p:cNvSpPr>
          <p:nvPr/>
        </p:nvSpPr>
        <p:spPr bwMode="auto">
          <a:xfrm>
            <a:off x="6902450" y="1301750"/>
            <a:ext cx="16049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Applied</a:t>
            </a:r>
          </a:p>
        </p:txBody>
      </p:sp>
      <p:sp>
        <p:nvSpPr>
          <p:cNvPr id="7180" name="TextBox 25"/>
          <p:cNvSpPr txBox="1">
            <a:spLocks noChangeArrowheads="1"/>
          </p:cNvSpPr>
          <p:nvPr/>
        </p:nvSpPr>
        <p:spPr bwMode="auto">
          <a:xfrm>
            <a:off x="3821113" y="1301750"/>
            <a:ext cx="1619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/>
              <a:t>Budgeted</a:t>
            </a:r>
            <a:br>
              <a:rPr lang="en-US" altLang="en-US" sz="2400" b="1"/>
            </a:br>
            <a:r>
              <a:rPr lang="en-US" altLang="en-US" sz="2400" b="1"/>
              <a:t>Fixed</a:t>
            </a:r>
            <a:br>
              <a:rPr lang="en-US" altLang="en-US" sz="2400" b="1"/>
            </a:br>
            <a:r>
              <a:rPr lang="en-US" altLang="en-US" sz="2400" b="1"/>
              <a:t>Overhead</a:t>
            </a:r>
          </a:p>
        </p:txBody>
      </p:sp>
      <p:sp>
        <p:nvSpPr>
          <p:cNvPr id="7181" name="Line 3"/>
          <p:cNvSpPr>
            <a:spLocks noChangeShapeType="1"/>
          </p:cNvSpPr>
          <p:nvPr/>
        </p:nvSpPr>
        <p:spPr bwMode="auto">
          <a:xfrm>
            <a:off x="3641725" y="2493963"/>
            <a:ext cx="1920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4"/>
          <p:cNvSpPr>
            <a:spLocks noChangeShapeType="1"/>
          </p:cNvSpPr>
          <p:nvPr/>
        </p:nvSpPr>
        <p:spPr bwMode="auto">
          <a:xfrm>
            <a:off x="6765925" y="2493963"/>
            <a:ext cx="1920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8"/>
          <p:cNvSpPr>
            <a:spLocks noChangeShapeType="1"/>
          </p:cNvSpPr>
          <p:nvPr/>
        </p:nvSpPr>
        <p:spPr bwMode="auto">
          <a:xfrm flipV="1">
            <a:off x="7696200" y="2895600"/>
            <a:ext cx="0" cy="482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Line 9"/>
          <p:cNvSpPr>
            <a:spLocks noChangeShapeType="1"/>
          </p:cNvSpPr>
          <p:nvPr/>
        </p:nvSpPr>
        <p:spPr bwMode="auto">
          <a:xfrm>
            <a:off x="6175375" y="3378200"/>
            <a:ext cx="0" cy="355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12"/>
          <p:cNvSpPr>
            <a:spLocks noChangeArrowheads="1"/>
          </p:cNvSpPr>
          <p:nvPr/>
        </p:nvSpPr>
        <p:spPr bwMode="auto">
          <a:xfrm>
            <a:off x="5186363" y="3748088"/>
            <a:ext cx="19780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Volume</a:t>
            </a:r>
            <a:br>
              <a:rPr lang="en-US" altLang="en-US" b="1">
                <a:solidFill>
                  <a:srgbClr val="FF0000"/>
                </a:solidFill>
              </a:rPr>
            </a:br>
            <a:r>
              <a:rPr lang="en-US" altLang="en-US" b="1">
                <a:solidFill>
                  <a:srgbClr val="FF0000"/>
                </a:solidFill>
              </a:rPr>
              <a:t>variance</a:t>
            </a:r>
          </a:p>
        </p:txBody>
      </p:sp>
      <p:sp>
        <p:nvSpPr>
          <p:cNvPr id="7186" name="Line 14"/>
          <p:cNvSpPr>
            <a:spLocks noChangeShapeType="1"/>
          </p:cNvSpPr>
          <p:nvPr/>
        </p:nvSpPr>
        <p:spPr bwMode="auto">
          <a:xfrm>
            <a:off x="4667250" y="3365500"/>
            <a:ext cx="30178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Line 7"/>
          <p:cNvSpPr>
            <a:spLocks noChangeShapeType="1"/>
          </p:cNvSpPr>
          <p:nvPr/>
        </p:nvSpPr>
        <p:spPr bwMode="auto">
          <a:xfrm>
            <a:off x="4667250" y="2921000"/>
            <a:ext cx="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Computing Fixed Overhead Variances</a:t>
            </a:r>
          </a:p>
        </p:txBody>
      </p:sp>
      <p:graphicFrame>
        <p:nvGraphicFramePr>
          <p:cNvPr id="678916" name="Object 2"/>
          <p:cNvGraphicFramePr>
            <a:graphicFrameLocks/>
          </p:cNvGraphicFramePr>
          <p:nvPr/>
        </p:nvGraphicFramePr>
        <p:xfrm>
          <a:off x="122238" y="2405063"/>
          <a:ext cx="8870950" cy="283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Worksheet" r:id="rId4" imgW="5076749" imgH="1552651" progId="Excel.Sheet.8">
                  <p:embed/>
                </p:oleObj>
              </mc:Choice>
              <mc:Fallback>
                <p:oleObj name="Worksheet" r:id="rId4" imgW="5076749" imgH="1552651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2405063"/>
                        <a:ext cx="8870950" cy="2835275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3"/>
          <p:cNvGraphicFramePr>
            <a:graphicFrameLocks/>
          </p:cNvGraphicFramePr>
          <p:nvPr/>
        </p:nvGraphicFramePr>
        <p:xfrm>
          <a:off x="8382000" y="55832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Clip" r:id="rId6" imgW="2587098" imgH="5544145" progId="MS_ClipArt_Gallery.5">
                  <p:embed/>
                </p:oleObj>
              </mc:Choice>
              <mc:Fallback>
                <p:oleObj name="Clip" r:id="rId6" imgW="2587098" imgH="5544145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55832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Computing Fixed Overhead Variances</a:t>
            </a:r>
          </a:p>
        </p:txBody>
      </p:sp>
      <p:graphicFrame>
        <p:nvGraphicFramePr>
          <p:cNvPr id="678916" name="Object 2"/>
          <p:cNvGraphicFramePr>
            <a:graphicFrameLocks/>
          </p:cNvGraphicFramePr>
          <p:nvPr/>
        </p:nvGraphicFramePr>
        <p:xfrm>
          <a:off x="311150" y="1801813"/>
          <a:ext cx="8521700" cy="353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Worksheet" r:id="rId4" imgW="4076700" imgH="1714500" progId="Excel.Sheet.8">
                  <p:embed/>
                </p:oleObj>
              </mc:Choice>
              <mc:Fallback>
                <p:oleObj name="Worksheet" r:id="rId4" imgW="4076700" imgH="1714500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" y="1801813"/>
                        <a:ext cx="8521700" cy="3532187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3"/>
          <p:cNvGraphicFramePr>
            <a:graphicFrameLocks/>
          </p:cNvGraphicFramePr>
          <p:nvPr/>
        </p:nvGraphicFramePr>
        <p:xfrm>
          <a:off x="8382000" y="55832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Clip" r:id="rId6" imgW="2587098" imgH="5544145" progId="MS_ClipArt_Gallery.5">
                  <p:embed/>
                </p:oleObj>
              </mc:Choice>
              <mc:Fallback>
                <p:oleObj name="Clip" r:id="rId6" imgW="2587098" imgH="5544145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55832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Predetermined Overhead Rates</a:t>
            </a:r>
          </a:p>
        </p:txBody>
      </p:sp>
      <p:grpSp>
        <p:nvGrpSpPr>
          <p:cNvPr id="10243" name="Group 22"/>
          <p:cNvGrpSpPr>
            <a:grpSpLocks/>
          </p:cNvGrpSpPr>
          <p:nvPr/>
        </p:nvGrpSpPr>
        <p:grpSpPr bwMode="auto">
          <a:xfrm>
            <a:off x="76200" y="1828800"/>
            <a:ext cx="8978900" cy="830263"/>
            <a:chOff x="76200" y="1828800"/>
            <a:chExt cx="8978769" cy="830997"/>
          </a:xfrm>
        </p:grpSpPr>
        <p:sp>
          <p:nvSpPr>
            <p:cNvPr id="10254" name="TextBox 3"/>
            <p:cNvSpPr txBox="1">
              <a:spLocks noChangeArrowheads="1"/>
            </p:cNvSpPr>
            <p:nvPr/>
          </p:nvSpPr>
          <p:spPr bwMode="auto">
            <a:xfrm>
              <a:off x="76200" y="1828800"/>
              <a:ext cx="229101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Predetermined </a:t>
              </a:r>
              <a:br>
                <a:rPr lang="en-US" altLang="en-US" sz="2400"/>
              </a:br>
              <a:r>
                <a:rPr lang="en-US" altLang="en-US" sz="2400"/>
                <a:t>overhead rate</a:t>
              </a:r>
            </a:p>
          </p:txBody>
        </p:sp>
        <p:grpSp>
          <p:nvGrpSpPr>
            <p:cNvPr id="10255" name="Group 9"/>
            <p:cNvGrpSpPr>
              <a:grpSpLocks/>
            </p:cNvGrpSpPr>
            <p:nvPr/>
          </p:nvGrpSpPr>
          <p:grpSpPr bwMode="auto">
            <a:xfrm>
              <a:off x="2725992" y="1828800"/>
              <a:ext cx="6328977" cy="830997"/>
              <a:chOff x="2667000" y="2826603"/>
              <a:chExt cx="6328977" cy="830997"/>
            </a:xfrm>
          </p:grpSpPr>
          <p:sp>
            <p:nvSpPr>
              <p:cNvPr id="10257" name="TextBox 4"/>
              <p:cNvSpPr txBox="1">
                <a:spLocks noChangeArrowheads="1"/>
              </p:cNvSpPr>
              <p:nvPr/>
            </p:nvSpPr>
            <p:spPr bwMode="auto">
              <a:xfrm>
                <a:off x="2667000" y="2826603"/>
                <a:ext cx="6328977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Estimated total manufacturing overhead cost</a:t>
                </a:r>
                <a:br>
                  <a:rPr lang="en-US" altLang="en-US" sz="2400"/>
                </a:br>
                <a:r>
                  <a:rPr lang="en-US" altLang="en-US" sz="2400"/>
                  <a:t>Estimated total amount of the allocation base</a:t>
                </a: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 rot="10800000" flipH="1">
                <a:off x="2774655" y="3257196"/>
                <a:ext cx="6127661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56" name="TextBox 8"/>
            <p:cNvSpPr txBox="1">
              <a:spLocks noChangeArrowheads="1"/>
            </p:cNvSpPr>
            <p:nvPr/>
          </p:nvSpPr>
          <p:spPr bwMode="auto">
            <a:xfrm>
              <a:off x="2362200" y="2013466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=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76200" y="3284538"/>
            <a:ext cx="5900738" cy="830262"/>
            <a:chOff x="76200" y="3283803"/>
            <a:chExt cx="5901002" cy="830997"/>
          </a:xfrm>
        </p:grpSpPr>
        <p:sp>
          <p:nvSpPr>
            <p:cNvPr id="10249" name="TextBox 10"/>
            <p:cNvSpPr txBox="1">
              <a:spLocks noChangeArrowheads="1"/>
            </p:cNvSpPr>
            <p:nvPr/>
          </p:nvSpPr>
          <p:spPr bwMode="auto">
            <a:xfrm>
              <a:off x="76200" y="3283803"/>
              <a:ext cx="229101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Predetermined </a:t>
              </a:r>
              <a:br>
                <a:rPr lang="en-US" altLang="en-US" sz="2400"/>
              </a:br>
              <a:r>
                <a:rPr lang="en-US" altLang="en-US" sz="2400"/>
                <a:t>overhead rate</a:t>
              </a:r>
            </a:p>
          </p:txBody>
        </p:sp>
        <p:grpSp>
          <p:nvGrpSpPr>
            <p:cNvPr id="10250" name="Group 11"/>
            <p:cNvGrpSpPr>
              <a:grpSpLocks/>
            </p:cNvGrpSpPr>
            <p:nvPr/>
          </p:nvGrpSpPr>
          <p:grpSpPr bwMode="auto">
            <a:xfrm>
              <a:off x="2725992" y="3283803"/>
              <a:ext cx="3251210" cy="830997"/>
              <a:chOff x="2667000" y="2826603"/>
              <a:chExt cx="3251210" cy="830997"/>
            </a:xfrm>
          </p:grpSpPr>
          <p:sp>
            <p:nvSpPr>
              <p:cNvPr id="10252" name="TextBox 12"/>
              <p:cNvSpPr txBox="1">
                <a:spLocks noChangeArrowheads="1"/>
              </p:cNvSpPr>
              <p:nvPr/>
            </p:nvSpPr>
            <p:spPr bwMode="auto">
              <a:xfrm>
                <a:off x="2667000" y="2826603"/>
                <a:ext cx="3251210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$360,000</a:t>
                </a:r>
                <a:br>
                  <a:rPr lang="en-US" altLang="en-US" sz="2400"/>
                </a:br>
                <a:r>
                  <a:rPr lang="en-US" altLang="en-US" sz="2400"/>
                  <a:t>90,000 Machine-hours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rot="10800000" flipH="1">
                <a:off x="2836735" y="3241307"/>
                <a:ext cx="2925893" cy="158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51" name="TextBox 14"/>
            <p:cNvSpPr txBox="1">
              <a:spLocks noChangeArrowheads="1"/>
            </p:cNvSpPr>
            <p:nvPr/>
          </p:nvSpPr>
          <p:spPr bwMode="auto">
            <a:xfrm>
              <a:off x="2362200" y="3468469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=</a:t>
              </a: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76200" y="4579938"/>
            <a:ext cx="6176963" cy="830262"/>
            <a:chOff x="76200" y="4579203"/>
            <a:chExt cx="6176809" cy="830997"/>
          </a:xfrm>
        </p:grpSpPr>
        <p:sp>
          <p:nvSpPr>
            <p:cNvPr id="10247" name="TextBox 16"/>
            <p:cNvSpPr txBox="1">
              <a:spLocks noChangeArrowheads="1"/>
            </p:cNvSpPr>
            <p:nvPr/>
          </p:nvSpPr>
          <p:spPr bwMode="auto">
            <a:xfrm>
              <a:off x="76200" y="4579203"/>
              <a:ext cx="229101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Predetermined </a:t>
              </a:r>
              <a:br>
                <a:rPr lang="en-US" altLang="en-US" sz="2400"/>
              </a:br>
              <a:r>
                <a:rPr lang="en-US" altLang="en-US" sz="2400"/>
                <a:t>overhead rate</a:t>
              </a:r>
            </a:p>
          </p:txBody>
        </p:sp>
        <p:sp>
          <p:nvSpPr>
            <p:cNvPr id="10248" name="TextBox 20"/>
            <p:cNvSpPr txBox="1">
              <a:spLocks noChangeArrowheads="1"/>
            </p:cNvSpPr>
            <p:nvPr/>
          </p:nvSpPr>
          <p:spPr bwMode="auto">
            <a:xfrm>
              <a:off x="2362200" y="4763869"/>
              <a:ext cx="38908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=   $4.00 per machine-hour</a:t>
              </a:r>
            </a:p>
          </p:txBody>
        </p:sp>
      </p:grpSp>
      <p:graphicFrame>
        <p:nvGraphicFramePr>
          <p:cNvPr id="10246" name="Object 3"/>
          <p:cNvGraphicFramePr>
            <a:graphicFrameLocks/>
          </p:cNvGraphicFramePr>
          <p:nvPr/>
        </p:nvGraphicFramePr>
        <p:xfrm>
          <a:off x="8382000" y="5583238"/>
          <a:ext cx="522288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Clip" r:id="rId4" imgW="2587098" imgH="5544145" progId="MS_ClipArt_Gallery.5">
                  <p:embed/>
                </p:oleObj>
              </mc:Choice>
              <mc:Fallback>
                <p:oleObj name="Clip" r:id="rId4" imgW="2587098" imgH="5544145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5583238"/>
                        <a:ext cx="522288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Predetermined Overhead Rates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28600" y="1463675"/>
            <a:ext cx="8686800" cy="2193925"/>
            <a:chOff x="228600" y="1295400"/>
            <a:chExt cx="8686800" cy="219456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1" name="Rectangle 10"/>
            <p:cNvSpPr/>
            <p:nvPr/>
          </p:nvSpPr>
          <p:spPr>
            <a:xfrm>
              <a:off x="228600" y="1295400"/>
              <a:ext cx="8686800" cy="2194560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2542" name="TextBox 3"/>
            <p:cNvSpPr txBox="1">
              <a:spLocks noChangeArrowheads="1"/>
            </p:cNvSpPr>
            <p:nvPr/>
          </p:nvSpPr>
          <p:spPr bwMode="auto">
            <a:xfrm>
              <a:off x="415925" y="1455784"/>
              <a:ext cx="4119563" cy="8225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Arial" charset="0"/>
                  <a:ea typeface="MS PGothic" pitchFamily="34" charset="-128"/>
                </a:rPr>
                <a:t>Variable component of the</a:t>
              </a:r>
              <a:br>
                <a:rPr lang="en-US" sz="2400" dirty="0">
                  <a:latin typeface="Arial" charset="0"/>
                  <a:ea typeface="MS PGothic" pitchFamily="34" charset="-128"/>
                </a:rPr>
              </a:br>
              <a:r>
                <a:rPr lang="en-US" sz="2400" dirty="0">
                  <a:latin typeface="Arial" charset="0"/>
                  <a:ea typeface="MS PGothic" pitchFamily="34" charset="-128"/>
                </a:rPr>
                <a:t>predetermined overhead rate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5162757" y="1455003"/>
              <a:ext cx="3251210" cy="830997"/>
              <a:chOff x="2667000" y="2826603"/>
              <a:chExt cx="3251210" cy="830997"/>
            </a:xfrm>
            <a:grpFill/>
          </p:grpSpPr>
          <p:sp>
            <p:nvSpPr>
              <p:cNvPr id="22547" name="TextBox 6"/>
              <p:cNvSpPr txBox="1">
                <a:spLocks noChangeArrowheads="1"/>
              </p:cNvSpPr>
              <p:nvPr/>
            </p:nvSpPr>
            <p:spPr bwMode="auto">
              <a:xfrm>
                <a:off x="2667000" y="2826603"/>
                <a:ext cx="3251210" cy="83099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2400" dirty="0">
                    <a:latin typeface="Arial" charset="0"/>
                    <a:ea typeface="MS PGothic" pitchFamily="34" charset="-128"/>
                  </a:rPr>
                  <a:t>$90,000</a:t>
                </a:r>
                <a:br>
                  <a:rPr lang="en-US" sz="2400" dirty="0">
                    <a:latin typeface="Arial" charset="0"/>
                    <a:ea typeface="MS PGothic" pitchFamily="34" charset="-128"/>
                  </a:rPr>
                </a:br>
                <a:r>
                  <a:rPr lang="en-US" sz="2400" dirty="0">
                    <a:latin typeface="Arial" charset="0"/>
                    <a:ea typeface="MS PGothic" pitchFamily="34" charset="-128"/>
                  </a:rPr>
                  <a:t>90,000 Machine-hours</a:t>
                </a: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 rot="10800000" flipH="1">
                <a:off x="2836656" y="3241841"/>
                <a:ext cx="2925762" cy="1588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544" name="TextBox 5"/>
            <p:cNvSpPr txBox="1">
              <a:spLocks noChangeArrowheads="1"/>
            </p:cNvSpPr>
            <p:nvPr/>
          </p:nvSpPr>
          <p:spPr bwMode="auto">
            <a:xfrm>
              <a:off x="4798965" y="1639669"/>
              <a:ext cx="364202" cy="4616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Arial" charset="0"/>
                  <a:ea typeface="MS PGothic" pitchFamily="34" charset="-128"/>
                </a:rPr>
                <a:t>=</a:t>
              </a:r>
            </a:p>
          </p:txBody>
        </p:sp>
        <p:sp>
          <p:nvSpPr>
            <p:cNvPr id="22545" name="TextBox 8"/>
            <p:cNvSpPr txBox="1">
              <a:spLocks noChangeArrowheads="1"/>
            </p:cNvSpPr>
            <p:nvPr/>
          </p:nvSpPr>
          <p:spPr bwMode="auto">
            <a:xfrm>
              <a:off x="412750" y="2445083"/>
              <a:ext cx="4119563" cy="8225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latin typeface="Arial" charset="0"/>
                  <a:ea typeface="MS PGothic" pitchFamily="34" charset="-128"/>
                </a:rPr>
                <a:t>Variable component of the</a:t>
              </a:r>
              <a:br>
                <a:rPr lang="en-US" sz="2400" dirty="0">
                  <a:latin typeface="Arial" charset="0"/>
                  <a:ea typeface="MS PGothic" pitchFamily="34" charset="-128"/>
                </a:rPr>
              </a:br>
              <a:r>
                <a:rPr lang="en-US" sz="2400" dirty="0">
                  <a:latin typeface="Arial" charset="0"/>
                  <a:ea typeface="MS PGothic" pitchFamily="34" charset="-128"/>
                </a:rPr>
                <a:t>predetermined overhead rate</a:t>
              </a:r>
            </a:p>
          </p:txBody>
        </p:sp>
        <p:sp>
          <p:nvSpPr>
            <p:cNvPr id="22546" name="TextBox 9"/>
            <p:cNvSpPr txBox="1">
              <a:spLocks noChangeArrowheads="1"/>
            </p:cNvSpPr>
            <p:nvPr/>
          </p:nvSpPr>
          <p:spPr bwMode="auto">
            <a:xfrm>
              <a:off x="4795991" y="2630269"/>
              <a:ext cx="3890809" cy="4616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Arial" charset="0"/>
                  <a:ea typeface="MS PGothic" pitchFamily="34" charset="-128"/>
                </a:rPr>
                <a:t>=   $1.00 per machine-hour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28600" y="4054475"/>
            <a:ext cx="8686800" cy="2193925"/>
            <a:chOff x="228600" y="3886200"/>
            <a:chExt cx="8686800" cy="2194560"/>
          </a:xfrm>
        </p:grpSpPr>
        <p:sp>
          <p:nvSpPr>
            <p:cNvPr id="12" name="Rectangle 11"/>
            <p:cNvSpPr/>
            <p:nvPr/>
          </p:nvSpPr>
          <p:spPr>
            <a:xfrm>
              <a:off x="228600" y="3886200"/>
              <a:ext cx="8686800" cy="219456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1270" name="TextBox 12"/>
            <p:cNvSpPr txBox="1">
              <a:spLocks noChangeArrowheads="1"/>
            </p:cNvSpPr>
            <p:nvPr/>
          </p:nvSpPr>
          <p:spPr bwMode="auto">
            <a:xfrm>
              <a:off x="415925" y="4046584"/>
              <a:ext cx="4119563" cy="82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Fixed component of the</a:t>
              </a:r>
              <a:br>
                <a:rPr lang="en-US" altLang="en-US" sz="2400"/>
              </a:br>
              <a:r>
                <a:rPr lang="en-US" altLang="en-US" sz="2400"/>
                <a:t>predetermined overhead rate</a:t>
              </a:r>
            </a:p>
          </p:txBody>
        </p:sp>
        <p:grpSp>
          <p:nvGrpSpPr>
            <p:cNvPr id="11271" name="Group 11"/>
            <p:cNvGrpSpPr>
              <a:grpSpLocks/>
            </p:cNvGrpSpPr>
            <p:nvPr/>
          </p:nvGrpSpPr>
          <p:grpSpPr bwMode="auto">
            <a:xfrm>
              <a:off x="5162757" y="4045803"/>
              <a:ext cx="3251210" cy="830997"/>
              <a:chOff x="2667000" y="2826603"/>
              <a:chExt cx="3251210" cy="830997"/>
            </a:xfrm>
          </p:grpSpPr>
          <p:sp>
            <p:nvSpPr>
              <p:cNvPr id="11275" name="TextBox 14"/>
              <p:cNvSpPr txBox="1">
                <a:spLocks noChangeArrowheads="1"/>
              </p:cNvSpPr>
              <p:nvPr/>
            </p:nvSpPr>
            <p:spPr bwMode="auto">
              <a:xfrm>
                <a:off x="2667000" y="2826603"/>
                <a:ext cx="3251210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/>
                  <a:t>$270,000</a:t>
                </a:r>
                <a:br>
                  <a:rPr lang="en-US" altLang="en-US" sz="2400"/>
                </a:br>
                <a:r>
                  <a:rPr lang="en-US" altLang="en-US" sz="2400"/>
                  <a:t>90,000 Machine-hours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rot="10800000" flipH="1">
                <a:off x="2836656" y="3241841"/>
                <a:ext cx="292576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72" name="TextBox 16"/>
            <p:cNvSpPr txBox="1">
              <a:spLocks noChangeArrowheads="1"/>
            </p:cNvSpPr>
            <p:nvPr/>
          </p:nvSpPr>
          <p:spPr bwMode="auto">
            <a:xfrm>
              <a:off x="4798965" y="4230469"/>
              <a:ext cx="364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=</a:t>
              </a:r>
            </a:p>
          </p:txBody>
        </p:sp>
        <p:sp>
          <p:nvSpPr>
            <p:cNvPr id="11273" name="TextBox 17"/>
            <p:cNvSpPr txBox="1">
              <a:spLocks noChangeArrowheads="1"/>
            </p:cNvSpPr>
            <p:nvPr/>
          </p:nvSpPr>
          <p:spPr bwMode="auto">
            <a:xfrm>
              <a:off x="412750" y="5035883"/>
              <a:ext cx="4119563" cy="82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Fixed component of the</a:t>
              </a:r>
              <a:br>
                <a:rPr lang="en-US" altLang="en-US" sz="2400"/>
              </a:br>
              <a:r>
                <a:rPr lang="en-US" altLang="en-US" sz="2400"/>
                <a:t>predetermined overhead rate</a:t>
              </a:r>
            </a:p>
          </p:txBody>
        </p:sp>
        <p:sp>
          <p:nvSpPr>
            <p:cNvPr id="11274" name="TextBox 18"/>
            <p:cNvSpPr txBox="1">
              <a:spLocks noChangeArrowheads="1"/>
            </p:cNvSpPr>
            <p:nvPr/>
          </p:nvSpPr>
          <p:spPr bwMode="auto">
            <a:xfrm>
              <a:off x="4795991" y="5221069"/>
              <a:ext cx="38908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=   $3.00 per machine-hour</a:t>
              </a:r>
            </a:p>
          </p:txBody>
        </p:sp>
      </p:grp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2276</TotalTime>
  <Words>499</Words>
  <Application>Microsoft Office PowerPoint</Application>
  <PresentationFormat>On-screen Show (4:3)</PresentationFormat>
  <Paragraphs>191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ＭＳ Ｐゴシック</vt:lpstr>
      <vt:lpstr>Georgia</vt:lpstr>
      <vt:lpstr>Wingdings 2</vt:lpstr>
      <vt:lpstr>Calibri</vt:lpstr>
      <vt:lpstr>Times</vt:lpstr>
      <vt:lpstr>Times New Roman</vt:lpstr>
      <vt:lpstr>Wingdings</vt:lpstr>
      <vt:lpstr>Urban</vt:lpstr>
      <vt:lpstr>Microsoft Office Excel 97-2003 Worksheet</vt:lpstr>
      <vt:lpstr>Microsoft Clip Gallery</vt:lpstr>
      <vt:lpstr>PowerPoint Presentation</vt:lpstr>
      <vt:lpstr>Learning Objective 4</vt:lpstr>
      <vt:lpstr>Fixed Overhead Budget Variance</vt:lpstr>
      <vt:lpstr>Fixed Overhead Volume Variance</vt:lpstr>
      <vt:lpstr>Fixed Overhead Volume Variance</vt:lpstr>
      <vt:lpstr>Computing Fixed Overhead Variances</vt:lpstr>
      <vt:lpstr>Computing Fixed Overhead Variances</vt:lpstr>
      <vt:lpstr>Predetermined Overhead Rates</vt:lpstr>
      <vt:lpstr>Predetermined Overhead Rates</vt:lpstr>
      <vt:lpstr>Applying Manufacturing Overhead</vt:lpstr>
      <vt:lpstr>Computing the Budget Variance</vt:lpstr>
      <vt:lpstr>Computing the Volume Variance</vt:lpstr>
      <vt:lpstr>Computing the Volume Variance</vt:lpstr>
      <vt:lpstr>A Pictorial View of the Variances</vt:lpstr>
      <vt:lpstr>Fixed Overhead Variances – A Graphic Approach </vt:lpstr>
      <vt:lpstr>Graphic Analysis of Fixed Overhead Variances</vt:lpstr>
      <vt:lpstr>Graphic Analysis of Fixed Overhead Variances</vt:lpstr>
      <vt:lpstr>Graphic Analysis of Fixed  Overhead Variances</vt:lpstr>
      <vt:lpstr>Reconciling Overhead Variances and Underapplied or Overapplied Overhead</vt:lpstr>
      <vt:lpstr>Reconciling Overhead Variances and Underapplied or Overapplied Overhead</vt:lpstr>
      <vt:lpstr>Computing the Variable Overhead Variances</vt:lpstr>
      <vt:lpstr>Computing the Variable Overhead Variances</vt:lpstr>
      <vt:lpstr>Computing the Sum of All Variances</vt:lpstr>
      <vt:lpstr>End of Appendix 10A</vt:lpstr>
    </vt:vector>
  </TitlesOfParts>
  <Company>Jon A. Booker, Ph.D., CPA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Title</dc:title>
  <dc:creator>Jon A. Booker</dc:creator>
  <cp:lastModifiedBy>HowardGodfrey</cp:lastModifiedBy>
  <cp:revision>215</cp:revision>
  <dcterms:created xsi:type="dcterms:W3CDTF">2008-08-28T13:55:57Z</dcterms:created>
  <dcterms:modified xsi:type="dcterms:W3CDTF">2016-02-15T15:42:54Z</dcterms:modified>
</cp:coreProperties>
</file>