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59"/>
  </p:notesMasterIdLst>
  <p:handoutMasterIdLst>
    <p:handoutMasterId r:id="rId60"/>
  </p:handoutMasterIdLst>
  <p:sldIdLst>
    <p:sldId id="386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6" r:id="rId32"/>
    <p:sldId id="417" r:id="rId33"/>
    <p:sldId id="418" r:id="rId34"/>
    <p:sldId id="419" r:id="rId35"/>
    <p:sldId id="420" r:id="rId36"/>
    <p:sldId id="421" r:id="rId37"/>
    <p:sldId id="422" r:id="rId38"/>
    <p:sldId id="423" r:id="rId39"/>
    <p:sldId id="424" r:id="rId40"/>
    <p:sldId id="425" r:id="rId41"/>
    <p:sldId id="426" r:id="rId42"/>
    <p:sldId id="427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435" r:id="rId51"/>
    <p:sldId id="436" r:id="rId52"/>
    <p:sldId id="437" r:id="rId53"/>
    <p:sldId id="438" r:id="rId54"/>
    <p:sldId id="439" r:id="rId55"/>
    <p:sldId id="440" r:id="rId56"/>
    <p:sldId id="441" r:id="rId57"/>
    <p:sldId id="268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79167" autoAdjust="0"/>
  </p:normalViewPr>
  <p:slideViewPr>
    <p:cSldViewPr>
      <p:cViewPr varScale="1">
        <p:scale>
          <a:sx n="87" d="100"/>
          <a:sy n="87" d="100"/>
        </p:scale>
        <p:origin x="16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856"/>
    </p:cViewPr>
  </p:sorterViewPr>
  <p:notesViewPr>
    <p:cSldViewPr>
      <p:cViewPr varScale="1">
        <p:scale>
          <a:sx n="68" d="100"/>
          <a:sy n="68" d="100"/>
        </p:scale>
        <p:origin x="-3072" y="-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33800" y="0"/>
            <a:ext cx="31242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altLang="en-US" sz="1000">
                <a:cs typeface="Arial" panose="020B0604020202020204" pitchFamily="34" charset="0"/>
              </a:rPr>
              <a:t>11-</a:t>
            </a:r>
            <a:fld id="{80F11219-BCBE-4712-B40D-EFE3555C9579}" type="slidenum">
              <a:rPr lang="en-US" altLang="en-US" sz="1000">
                <a:cs typeface="Arial" panose="020B0604020202020204" pitchFamily="34" charset="0"/>
              </a:rPr>
              <a:pPr algn="r" eaLnBrk="1" hangingPunct="1"/>
              <a:t>‹#›</a:t>
            </a:fld>
            <a:endParaRPr lang="en-US" altLang="en-US" sz="1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12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0"/>
            <a:ext cx="838200" cy="2619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altLang="en-US" sz="1100"/>
              <a:t>11-</a:t>
            </a:r>
            <a:fld id="{46A44E84-5EC7-47D9-A4A8-73A05E1C78E7}" type="slidenum">
              <a:rPr lang="en-US" altLang="en-US" sz="1100"/>
              <a:pPr algn="r" eaLnBrk="1" hangingPunct="1"/>
              <a:t>‹#›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1512875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609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003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81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27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05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69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047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121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552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  <p:sp>
        <p:nvSpPr>
          <p:cNvPr id="7987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53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57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857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26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7441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027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11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43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603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073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666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16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4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136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239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507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862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733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521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099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884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386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62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4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209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13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8185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9931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344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5166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32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6613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7188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4919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21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321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6206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9725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53905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7974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76427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5124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2977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9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36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992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72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5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457200" y="5305425"/>
            <a:ext cx="4724400" cy="1323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PowerPoint Authors: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	Susan Coomer Galbreath, Ph.D., CPA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	Charles W. Caldwell, D.B.A., CMA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	Jon A. Booker, Ph.D.,</a:t>
            </a:r>
            <a:r>
              <a:rPr lang="en-US" sz="1600" dirty="0" smtClean="0">
                <a:solidFill>
                  <a:srgbClr val="78310B"/>
                </a:solidFill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CPA, CIA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A3171E"/>
                </a:solidFill>
                <a:cs typeface="Arial" panose="020B0604020202020204" pitchFamily="34" charset="0"/>
              </a:rPr>
              <a:t>	Cynthia J. Rooney, Ph.D., CPA</a:t>
            </a:r>
          </a:p>
        </p:txBody>
      </p:sp>
      <p:sp>
        <p:nvSpPr>
          <p:cNvPr id="15" name="Text Box 18"/>
          <p:cNvSpPr txBox="1">
            <a:spLocks noChangeArrowheads="1"/>
          </p:cNvSpPr>
          <p:nvPr userDrawn="1"/>
        </p:nvSpPr>
        <p:spPr bwMode="auto">
          <a:xfrm>
            <a:off x="4800600" y="6589713"/>
            <a:ext cx="3554413" cy="24606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000" i="1" dirty="0" smtClean="0">
                <a:solidFill>
                  <a:srgbClr val="85540A"/>
                </a:solidFill>
                <a:latin typeface="Times" panose="02020603050405020304" pitchFamily="18" charset="0"/>
              </a:rPr>
              <a:t>Copyright © 201 by McGraw-Hill Education.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5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9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221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29" name="Title Placeholder 21"/>
          <p:cNvSpPr>
            <a:spLocks noGrp="1"/>
          </p:cNvSpPr>
          <p:nvPr userDrawn="1"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563688"/>
            <a:ext cx="8229600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7772400" y="0"/>
            <a:ext cx="12192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altLang="en-US" sz="1000"/>
              <a:t>11-</a:t>
            </a:r>
            <a:fld id="{D2231A77-3A2F-4E0A-9DF0-F7F8869BF032}" type="slidenum">
              <a:rPr lang="en-US" altLang="en-US" sz="1000"/>
              <a:pPr algn="r" eaLnBrk="1" hangingPunct="1"/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4" r:id="rId2"/>
    <p:sldLayoutId id="2147484135" r:id="rId3"/>
    <p:sldLayoutId id="214748413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MS PGothic" pitchFamily="34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MS PGothic" pitchFamily="34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MS PGothic" pitchFamily="34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MS PGothic" pitchFamily="34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458200" cy="1470025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Performance Measurement in Decentralized Organizations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en-US" dirty="0" smtClean="0"/>
              <a:t>Chapter 11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Net Book Value versus Gross Cost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01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/>
              <a:t>Most companies use the net book value of depreciable assets to calculate average operating assets.</a:t>
            </a:r>
          </a:p>
        </p:txBody>
      </p:sp>
      <p:graphicFrame>
        <p:nvGraphicFramePr>
          <p:cNvPr id="12292" name="Object 2"/>
          <p:cNvGraphicFramePr>
            <a:graphicFrameLocks noChangeAspect="1"/>
          </p:cNvGraphicFramePr>
          <p:nvPr/>
        </p:nvGraphicFramePr>
        <p:xfrm>
          <a:off x="800100" y="3581400"/>
          <a:ext cx="4305300" cy="175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Worksheet" r:id="rId4" imgW="2354040" imgH="948600" progId="Excel.Sheet.8">
                  <p:embed/>
                </p:oleObj>
              </mc:Choice>
              <mc:Fallback>
                <p:oleObj name="Worksheet" r:id="rId4" imgW="2354040" imgH="948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3581400"/>
                        <a:ext cx="4305300" cy="17541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3" name="Picture 8" descr="MCj0404155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3352800"/>
            <a:ext cx="22161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Understanding ROI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371600"/>
            <a:ext cx="8555038" cy="1219200"/>
            <a:chOff x="323" y="960"/>
            <a:chExt cx="5389" cy="768"/>
          </a:xfrm>
          <a:solidFill>
            <a:schemeClr val="bg2"/>
          </a:solidFill>
        </p:grpSpPr>
        <p:sp>
          <p:nvSpPr>
            <p:cNvPr id="36885" name="Rectangle 4"/>
            <p:cNvSpPr>
              <a:spLocks noChangeArrowheads="1"/>
            </p:cNvSpPr>
            <p:nvPr/>
          </p:nvSpPr>
          <p:spPr bwMode="auto">
            <a:xfrm>
              <a:off x="323" y="960"/>
              <a:ext cx="5389" cy="76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66" y="969"/>
              <a:ext cx="4614" cy="748"/>
              <a:chOff x="855" y="728"/>
              <a:chExt cx="4614" cy="748"/>
            </a:xfrm>
            <a:grpFill/>
          </p:grpSpPr>
          <p:sp>
            <p:nvSpPr>
              <p:cNvPr id="36887" name="Rectangle 6"/>
              <p:cNvSpPr>
                <a:spLocks noChangeArrowheads="1"/>
              </p:cNvSpPr>
              <p:nvPr/>
            </p:nvSpPr>
            <p:spPr bwMode="auto">
              <a:xfrm>
                <a:off x="855" y="893"/>
                <a:ext cx="960" cy="406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ROI = </a:t>
                </a:r>
              </a:p>
            </p:txBody>
          </p:sp>
          <p:sp>
            <p:nvSpPr>
              <p:cNvPr id="36888" name="Rectangle 7"/>
              <p:cNvSpPr>
                <a:spLocks noChangeArrowheads="1"/>
              </p:cNvSpPr>
              <p:nvPr/>
            </p:nvSpPr>
            <p:spPr bwMode="auto">
              <a:xfrm>
                <a:off x="1689" y="728"/>
                <a:ext cx="3780" cy="748"/>
              </a:xfrm>
              <a:prstGeom prst="rect">
                <a:avLst/>
              </a:prstGeom>
              <a:grpFill/>
              <a:ln>
                <a:noFill/>
              </a:ln>
              <a:extLst/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Net operating income</a:t>
                </a:r>
              </a:p>
              <a:p>
                <a:pPr algn="ctr"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Average operating assets </a:t>
                </a:r>
              </a:p>
            </p:txBody>
          </p:sp>
          <p:sp>
            <p:nvSpPr>
              <p:cNvPr id="36889" name="Line 8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3552" cy="0"/>
              </a:xfrm>
              <a:prstGeom prst="line">
                <a:avLst/>
              </a:prstGeom>
              <a:grpFill/>
              <a:ln w="38100">
                <a:solidFill>
                  <a:srgbClr val="0000CC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04800" y="2743200"/>
            <a:ext cx="8555038" cy="1219200"/>
            <a:chOff x="323" y="1802"/>
            <a:chExt cx="5389" cy="768"/>
          </a:xfrm>
        </p:grpSpPr>
        <p:sp>
          <p:nvSpPr>
            <p:cNvPr id="13328" name="Rectangle 10"/>
            <p:cNvSpPr>
              <a:spLocks noChangeArrowheads="1"/>
            </p:cNvSpPr>
            <p:nvPr/>
          </p:nvSpPr>
          <p:spPr bwMode="auto">
            <a:xfrm>
              <a:off x="323" y="1802"/>
              <a:ext cx="5389" cy="76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3329" name="Group 11"/>
            <p:cNvGrpSpPr>
              <a:grpSpLocks/>
            </p:cNvGrpSpPr>
            <p:nvPr/>
          </p:nvGrpSpPr>
          <p:grpSpPr bwMode="auto">
            <a:xfrm>
              <a:off x="711" y="1822"/>
              <a:ext cx="4473" cy="748"/>
              <a:chOff x="432" y="1584"/>
              <a:chExt cx="4473" cy="748"/>
            </a:xfrm>
          </p:grpSpPr>
          <p:sp>
            <p:nvSpPr>
              <p:cNvPr id="13330" name="Rectangle 12"/>
              <p:cNvSpPr>
                <a:spLocks noChangeArrowheads="1"/>
              </p:cNvSpPr>
              <p:nvPr/>
            </p:nvSpPr>
            <p:spPr bwMode="auto">
              <a:xfrm>
                <a:off x="432" y="1757"/>
                <a:ext cx="1395" cy="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3600" b="1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Margin = </a:t>
                </a:r>
              </a:p>
            </p:txBody>
          </p:sp>
          <p:sp>
            <p:nvSpPr>
              <p:cNvPr id="13331" name="Rectangle 13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3129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3600" b="1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Net operating income</a:t>
                </a:r>
              </a:p>
              <a:p>
                <a:pPr algn="ctr" eaLnBrk="1" hangingPunct="1"/>
                <a:r>
                  <a:rPr lang="en-US" altLang="en-US" sz="3600" b="1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Sales </a:t>
                </a:r>
              </a:p>
            </p:txBody>
          </p:sp>
          <p:sp>
            <p:nvSpPr>
              <p:cNvPr id="13332" name="Line 14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2985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04800" y="4105275"/>
            <a:ext cx="8534400" cy="1304925"/>
            <a:chOff x="323" y="2592"/>
            <a:chExt cx="5389" cy="822"/>
          </a:xfrm>
        </p:grpSpPr>
        <p:sp>
          <p:nvSpPr>
            <p:cNvPr id="36875" name="Rectangle 16"/>
            <p:cNvSpPr>
              <a:spLocks noChangeArrowheads="1"/>
            </p:cNvSpPr>
            <p:nvPr/>
          </p:nvSpPr>
          <p:spPr bwMode="auto">
            <a:xfrm>
              <a:off x="323" y="2592"/>
              <a:ext cx="5389" cy="82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/>
            </a:p>
          </p:txBody>
        </p:sp>
        <p:grpSp>
          <p:nvGrpSpPr>
            <p:cNvPr id="13324" name="Group 26"/>
            <p:cNvGrpSpPr>
              <a:grpSpLocks/>
            </p:cNvGrpSpPr>
            <p:nvPr/>
          </p:nvGrpSpPr>
          <p:grpSpPr bwMode="auto">
            <a:xfrm>
              <a:off x="336" y="2640"/>
              <a:ext cx="5376" cy="748"/>
              <a:chOff x="336" y="2640"/>
              <a:chExt cx="5376" cy="748"/>
            </a:xfrm>
          </p:grpSpPr>
          <p:sp>
            <p:nvSpPr>
              <p:cNvPr id="36877" name="Rectangle 18"/>
              <p:cNvSpPr>
                <a:spLocks noChangeArrowheads="1"/>
              </p:cNvSpPr>
              <p:nvPr/>
            </p:nvSpPr>
            <p:spPr bwMode="auto">
              <a:xfrm>
                <a:off x="336" y="2784"/>
                <a:ext cx="1711" cy="4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Turnover = </a:t>
                </a:r>
              </a:p>
            </p:txBody>
          </p:sp>
          <p:sp>
            <p:nvSpPr>
              <p:cNvPr id="36878" name="Rectangle 19"/>
              <p:cNvSpPr>
                <a:spLocks noChangeArrowheads="1"/>
              </p:cNvSpPr>
              <p:nvPr/>
            </p:nvSpPr>
            <p:spPr bwMode="auto">
              <a:xfrm>
                <a:off x="1932" y="2640"/>
                <a:ext cx="3780" cy="74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Sales</a:t>
                </a:r>
              </a:p>
              <a:p>
                <a:pPr algn="ctr"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Average operating assets </a:t>
                </a:r>
              </a:p>
            </p:txBody>
          </p:sp>
          <p:sp>
            <p:nvSpPr>
              <p:cNvPr id="13327" name="Line 20"/>
              <p:cNvSpPr>
                <a:spLocks noChangeShapeType="1"/>
              </p:cNvSpPr>
              <p:nvPr/>
            </p:nvSpPr>
            <p:spPr bwMode="auto">
              <a:xfrm>
                <a:off x="2064" y="3024"/>
                <a:ext cx="3552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04800" y="5562600"/>
            <a:ext cx="8534400" cy="1219200"/>
            <a:chOff x="323" y="3504"/>
            <a:chExt cx="5389" cy="768"/>
          </a:xfrm>
        </p:grpSpPr>
        <p:sp>
          <p:nvSpPr>
            <p:cNvPr id="36871" name="Rectangle 22"/>
            <p:cNvSpPr>
              <a:spLocks noChangeArrowheads="1"/>
            </p:cNvSpPr>
            <p:nvPr/>
          </p:nvSpPr>
          <p:spPr bwMode="auto">
            <a:xfrm>
              <a:off x="323" y="3504"/>
              <a:ext cx="5389" cy="7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/>
            </a:p>
          </p:txBody>
        </p:sp>
        <p:grpSp>
          <p:nvGrpSpPr>
            <p:cNvPr id="13320" name="Group 23"/>
            <p:cNvGrpSpPr>
              <a:grpSpLocks/>
            </p:cNvGrpSpPr>
            <p:nvPr/>
          </p:nvGrpSpPr>
          <p:grpSpPr bwMode="auto">
            <a:xfrm>
              <a:off x="1366" y="3648"/>
              <a:ext cx="3533" cy="406"/>
              <a:chOff x="624" y="3311"/>
              <a:chExt cx="3533" cy="406"/>
            </a:xfrm>
          </p:grpSpPr>
          <p:sp>
            <p:nvSpPr>
              <p:cNvPr id="36873" name="Rectangle 24"/>
              <p:cNvSpPr>
                <a:spLocks noChangeArrowheads="1"/>
              </p:cNvSpPr>
              <p:nvPr/>
            </p:nvSpPr>
            <p:spPr bwMode="auto">
              <a:xfrm>
                <a:off x="624" y="3311"/>
                <a:ext cx="963" cy="40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ROI = </a:t>
                </a:r>
              </a:p>
            </p:txBody>
          </p:sp>
          <p:sp>
            <p:nvSpPr>
              <p:cNvPr id="36874" name="Rectangle 25"/>
              <p:cNvSpPr>
                <a:spLocks noChangeArrowheads="1"/>
              </p:cNvSpPr>
              <p:nvPr/>
            </p:nvSpPr>
            <p:spPr bwMode="auto">
              <a:xfrm>
                <a:off x="1485" y="3312"/>
                <a:ext cx="2672" cy="40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</a:rPr>
                  <a:t>Margin </a:t>
                </a:r>
                <a:r>
                  <a:rPr lang="en-US" sz="3600" b="1" dirty="0">
                    <a:solidFill>
                      <a:srgbClr val="0000CC"/>
                    </a:solidFill>
                    <a:latin typeface="Arial Rounded MT Bold" panose="020F0704030504030204" pitchFamily="34" charset="0"/>
                    <a:sym typeface="Symbol" panose="05050102010706020507" pitchFamily="18" charset="2"/>
                  </a:rPr>
                  <a:t> Turnover</a:t>
                </a:r>
                <a:endParaRPr lang="en-US" sz="3600" b="1" dirty="0">
                  <a:solidFill>
                    <a:srgbClr val="0000CC"/>
                  </a:solidFill>
                  <a:latin typeface="Arial Rounded MT Bold" panose="020F0704030504030204" pitchFamily="34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Increasing ROI – An Example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563688"/>
            <a:ext cx="8686800" cy="4324350"/>
          </a:xfrm>
        </p:spPr>
        <p:txBody>
          <a:bodyPr lIns="90488" tIns="44450" rIns="90488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3200" b="1" smtClean="0">
                <a:solidFill>
                  <a:schemeClr val="tx2"/>
                </a:solidFill>
                <a:cs typeface="Arial" panose="020B0604020202020204" pitchFamily="34" charset="0"/>
              </a:rPr>
              <a:t>Regal Company reports the following: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3400" b="1" smtClean="0">
                <a:solidFill>
                  <a:schemeClr val="tx2"/>
                </a:solidFill>
                <a:cs typeface="Arial" panose="020B0604020202020204" pitchFamily="34" charset="0"/>
              </a:rPr>
              <a:t>  </a:t>
            </a: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Net operating income           	$   30,000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  Average operating assets    	$ 200,000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  Sales                                      	$ 500,000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  Operating expenses             	$ 470,000</a:t>
            </a:r>
          </a:p>
        </p:txBody>
      </p:sp>
      <p:grpSp>
        <p:nvGrpSpPr>
          <p:cNvPr id="14340" name="Group 1028"/>
          <p:cNvGrpSpPr>
            <a:grpSpLocks/>
          </p:cNvGrpSpPr>
          <p:nvPr/>
        </p:nvGrpSpPr>
        <p:grpSpPr bwMode="auto">
          <a:xfrm>
            <a:off x="381000" y="5068888"/>
            <a:ext cx="8585200" cy="1560512"/>
            <a:chOff x="240" y="3149"/>
            <a:chExt cx="5408" cy="983"/>
          </a:xfrm>
        </p:grpSpPr>
        <p:grpSp>
          <p:nvGrpSpPr>
            <p:cNvPr id="14342" name="Group 1029"/>
            <p:cNvGrpSpPr>
              <a:grpSpLocks/>
            </p:cNvGrpSpPr>
            <p:nvPr/>
          </p:nvGrpSpPr>
          <p:grpSpPr bwMode="auto">
            <a:xfrm>
              <a:off x="1174" y="3149"/>
              <a:ext cx="3530" cy="406"/>
              <a:chOff x="624" y="3341"/>
              <a:chExt cx="3530" cy="406"/>
            </a:xfrm>
          </p:grpSpPr>
          <p:sp>
            <p:nvSpPr>
              <p:cNvPr id="397318" name="Rectangle 1030"/>
              <p:cNvSpPr>
                <a:spLocks noChangeArrowheads="1"/>
              </p:cNvSpPr>
              <p:nvPr/>
            </p:nvSpPr>
            <p:spPr bwMode="auto">
              <a:xfrm>
                <a:off x="624" y="3341"/>
                <a:ext cx="960" cy="4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latin typeface="Arial Rounded MT Bold" pitchFamily="34" charset="0"/>
                  </a:rPr>
                  <a:t>ROI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Rounded MT Bold" pitchFamily="34" charset="0"/>
                  </a:rPr>
                  <a:t> </a:t>
                </a:r>
                <a:r>
                  <a:rPr lang="en-US" sz="3600" b="1" dirty="0">
                    <a:latin typeface="Arial Rounded MT Bold" pitchFamily="34" charset="0"/>
                  </a:rPr>
                  <a:t>= </a:t>
                </a:r>
              </a:p>
            </p:txBody>
          </p:sp>
          <p:sp>
            <p:nvSpPr>
              <p:cNvPr id="397319" name="Rectangle 1031"/>
              <p:cNvSpPr>
                <a:spLocks noChangeArrowheads="1"/>
              </p:cNvSpPr>
              <p:nvPr/>
            </p:nvSpPr>
            <p:spPr bwMode="auto">
              <a:xfrm>
                <a:off x="1488" y="3342"/>
                <a:ext cx="2666" cy="40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defRPr/>
                </a:pPr>
                <a:r>
                  <a:rPr lang="en-US" sz="3600" b="1" dirty="0">
                    <a:latin typeface="Arial Rounded MT Bold" pitchFamily="34" charset="0"/>
                  </a:rPr>
                  <a:t>Margin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Rounded MT Bold" pitchFamily="34" charset="0"/>
                  </a:rPr>
                  <a:t> </a:t>
                </a:r>
                <a:r>
                  <a:rPr lang="en-US" sz="3600" b="1" dirty="0">
                    <a:latin typeface="Arial Rounded MT Bold" pitchFamily="34" charset="0"/>
                    <a:sym typeface="Symbol" pitchFamily="34" charset="2"/>
                  </a:rPr>
                  <a:t> Turnover</a:t>
                </a:r>
                <a:endParaRPr lang="en-US" sz="3600" b="1" dirty="0">
                  <a:latin typeface="Arial Rounded MT Bold" pitchFamily="34" charset="0"/>
                </a:endParaRPr>
              </a:p>
            </p:txBody>
          </p:sp>
        </p:grpSp>
        <p:grpSp>
          <p:nvGrpSpPr>
            <p:cNvPr id="14343" name="Group 1032"/>
            <p:cNvGrpSpPr>
              <a:grpSpLocks/>
            </p:cNvGrpSpPr>
            <p:nvPr/>
          </p:nvGrpSpPr>
          <p:grpSpPr bwMode="auto">
            <a:xfrm>
              <a:off x="240" y="3688"/>
              <a:ext cx="5408" cy="444"/>
              <a:chOff x="336" y="1576"/>
              <a:chExt cx="5408" cy="444"/>
            </a:xfrm>
          </p:grpSpPr>
          <p:sp>
            <p:nvSpPr>
              <p:cNvPr id="14346" name="Rectangle 1033"/>
              <p:cNvSpPr>
                <a:spLocks noChangeArrowheads="1"/>
              </p:cNvSpPr>
              <p:nvPr/>
            </p:nvSpPr>
            <p:spPr bwMode="auto">
              <a:xfrm>
                <a:off x="1008" y="1576"/>
                <a:ext cx="221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Net operating income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Sales</a:t>
                </a:r>
              </a:p>
            </p:txBody>
          </p:sp>
          <p:sp>
            <p:nvSpPr>
              <p:cNvPr id="14347" name="Rectangle 1034"/>
              <p:cNvSpPr>
                <a:spLocks noChangeArrowheads="1"/>
              </p:cNvSpPr>
              <p:nvPr/>
            </p:nvSpPr>
            <p:spPr bwMode="auto">
              <a:xfrm>
                <a:off x="3504" y="1576"/>
                <a:ext cx="2240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 Sales             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Average operating assets</a:t>
                </a:r>
              </a:p>
            </p:txBody>
          </p:sp>
          <p:sp>
            <p:nvSpPr>
              <p:cNvPr id="14348" name="Rectangle 1035"/>
              <p:cNvSpPr>
                <a:spLocks noChangeArrowheads="1"/>
              </p:cNvSpPr>
              <p:nvPr/>
            </p:nvSpPr>
            <p:spPr bwMode="auto">
              <a:xfrm>
                <a:off x="3216" y="1632"/>
                <a:ext cx="237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600" b="1">
                    <a:latin typeface="Arial Rounded MT Bold" panose="020F0704030504030204" pitchFamily="34" charset="0"/>
                  </a:rPr>
                  <a:t>×</a:t>
                </a:r>
              </a:p>
            </p:txBody>
          </p:sp>
          <p:sp>
            <p:nvSpPr>
              <p:cNvPr id="14349" name="Rectangle 1036"/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720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>
                    <a:latin typeface="Lucida Sans" panose="020B0602030504020204" pitchFamily="34" charset="0"/>
                  </a:rPr>
                  <a:t>ROI  =</a:t>
                </a:r>
              </a:p>
            </p:txBody>
          </p:sp>
        </p:grpSp>
        <p:sp>
          <p:nvSpPr>
            <p:cNvPr id="14344" name="Line 1037"/>
            <p:cNvSpPr>
              <a:spLocks noChangeShapeType="1"/>
            </p:cNvSpPr>
            <p:nvPr/>
          </p:nvSpPr>
          <p:spPr bwMode="auto">
            <a:xfrm>
              <a:off x="1104" y="3917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5" name="Line 1038"/>
            <p:cNvSpPr>
              <a:spLocks noChangeShapeType="1"/>
            </p:cNvSpPr>
            <p:nvPr/>
          </p:nvSpPr>
          <p:spPr bwMode="auto">
            <a:xfrm>
              <a:off x="3456" y="3917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1" name="Text Box 1039"/>
          <p:cNvSpPr txBox="1">
            <a:spLocks noChangeArrowheads="1"/>
          </p:cNvSpPr>
          <p:nvPr/>
        </p:nvSpPr>
        <p:spPr bwMode="auto">
          <a:xfrm>
            <a:off x="457200" y="4343400"/>
            <a:ext cx="8229600" cy="5889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  <a:latin typeface="Times" panose="02020603050405020304" pitchFamily="18" charset="0"/>
              </a:rPr>
              <a:t>What is Regal Company’s ROI?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Increasing ROI – An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03363" y="3767138"/>
            <a:ext cx="5659437" cy="942975"/>
            <a:chOff x="947" y="2152"/>
            <a:chExt cx="3565" cy="594"/>
          </a:xfrm>
        </p:grpSpPr>
        <p:sp>
          <p:nvSpPr>
            <p:cNvPr id="15378" name="Rectangle 4"/>
            <p:cNvSpPr>
              <a:spLocks noChangeArrowheads="1"/>
            </p:cNvSpPr>
            <p:nvPr/>
          </p:nvSpPr>
          <p:spPr bwMode="auto">
            <a:xfrm>
              <a:off x="1669" y="2152"/>
              <a:ext cx="1206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 u="sng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  $30,000  </a:t>
              </a:r>
              <a:endParaRPr lang="en-US" altLang="en-US" sz="2800" b="1">
                <a:solidFill>
                  <a:srgbClr val="008000"/>
                </a:solidFill>
                <a:latin typeface="Arial Rounded MT Bold" panose="020F0704030504030204" pitchFamily="34" charset="0"/>
              </a:endParaRPr>
            </a:p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 $500,000</a:t>
              </a:r>
            </a:p>
          </p:txBody>
        </p:sp>
        <p:sp>
          <p:nvSpPr>
            <p:cNvPr id="15379" name="Rectangle 5"/>
            <p:cNvSpPr>
              <a:spLocks noChangeArrowheads="1"/>
            </p:cNvSpPr>
            <p:nvPr/>
          </p:nvSpPr>
          <p:spPr bwMode="auto">
            <a:xfrm>
              <a:off x="3029" y="2286"/>
              <a:ext cx="235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6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×</a:t>
              </a:r>
            </a:p>
          </p:txBody>
        </p:sp>
        <p:sp>
          <p:nvSpPr>
            <p:cNvPr id="15380" name="Rectangle 6"/>
            <p:cNvSpPr>
              <a:spLocks noChangeArrowheads="1"/>
            </p:cNvSpPr>
            <p:nvPr/>
          </p:nvSpPr>
          <p:spPr bwMode="auto">
            <a:xfrm>
              <a:off x="3397" y="2152"/>
              <a:ext cx="1115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 u="sng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$500,000</a:t>
              </a:r>
            </a:p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$200,000</a:t>
              </a:r>
            </a:p>
          </p:txBody>
        </p:sp>
        <p:sp>
          <p:nvSpPr>
            <p:cNvPr id="15381" name="Rectangle 7"/>
            <p:cNvSpPr>
              <a:spLocks noChangeArrowheads="1"/>
            </p:cNvSpPr>
            <p:nvPr/>
          </p:nvSpPr>
          <p:spPr bwMode="auto">
            <a:xfrm>
              <a:off x="947" y="2256"/>
              <a:ext cx="87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ROI  =  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98600" y="4968875"/>
            <a:ext cx="3984625" cy="522288"/>
            <a:chOff x="944" y="2909"/>
            <a:chExt cx="2510" cy="329"/>
          </a:xfrm>
        </p:grpSpPr>
        <p:sp>
          <p:nvSpPr>
            <p:cNvPr id="15376" name="Rectangle 9"/>
            <p:cNvSpPr>
              <a:spLocks noChangeArrowheads="1"/>
            </p:cNvSpPr>
            <p:nvPr/>
          </p:nvSpPr>
          <p:spPr bwMode="auto">
            <a:xfrm>
              <a:off x="1728" y="2910"/>
              <a:ext cx="1726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</a:rPr>
                <a:t>6% </a:t>
              </a:r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  <a:sym typeface="Symbol" panose="05050102010706020507" pitchFamily="18" charset="2"/>
                </a:rPr>
                <a:t> 2.5 = 15%</a:t>
              </a:r>
              <a:endParaRPr lang="en-US" altLang="en-US" sz="2800" b="1">
                <a:solidFill>
                  <a:srgbClr val="993300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5377" name="Rectangle 10"/>
            <p:cNvSpPr>
              <a:spLocks noChangeArrowheads="1"/>
            </p:cNvSpPr>
            <p:nvPr/>
          </p:nvSpPr>
          <p:spPr bwMode="auto">
            <a:xfrm>
              <a:off x="944" y="2909"/>
              <a:ext cx="87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</a:rPr>
                <a:t>ROI  =  </a:t>
              </a:r>
            </a:p>
          </p:txBody>
        </p:sp>
      </p:grpSp>
      <p:grpSp>
        <p:nvGrpSpPr>
          <p:cNvPr id="15365" name="Group 1028"/>
          <p:cNvGrpSpPr>
            <a:grpSpLocks/>
          </p:cNvGrpSpPr>
          <p:nvPr/>
        </p:nvGrpSpPr>
        <p:grpSpPr bwMode="auto">
          <a:xfrm>
            <a:off x="381000" y="1792288"/>
            <a:ext cx="8585200" cy="1560512"/>
            <a:chOff x="240" y="3149"/>
            <a:chExt cx="5408" cy="983"/>
          </a:xfrm>
        </p:grpSpPr>
        <p:grpSp>
          <p:nvGrpSpPr>
            <p:cNvPr id="15366" name="Group 1029"/>
            <p:cNvGrpSpPr>
              <a:grpSpLocks/>
            </p:cNvGrpSpPr>
            <p:nvPr/>
          </p:nvGrpSpPr>
          <p:grpSpPr bwMode="auto">
            <a:xfrm>
              <a:off x="1174" y="3149"/>
              <a:ext cx="3530" cy="406"/>
              <a:chOff x="624" y="3341"/>
              <a:chExt cx="3530" cy="406"/>
            </a:xfrm>
          </p:grpSpPr>
          <p:sp>
            <p:nvSpPr>
              <p:cNvPr id="15374" name="Rectangle 1030"/>
              <p:cNvSpPr>
                <a:spLocks noChangeArrowheads="1"/>
              </p:cNvSpPr>
              <p:nvPr/>
            </p:nvSpPr>
            <p:spPr bwMode="auto">
              <a:xfrm>
                <a:off x="624" y="3341"/>
                <a:ext cx="960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r>
                  <a:rPr lang="en-US" altLang="en-US" sz="3600" b="1">
                    <a:latin typeface="Arial Rounded MT Bold" panose="020F0704030504030204" pitchFamily="34" charset="0"/>
                  </a:rPr>
                  <a:t>ROI = </a:t>
                </a:r>
              </a:p>
            </p:txBody>
          </p:sp>
          <p:sp>
            <p:nvSpPr>
              <p:cNvPr id="15375" name="Rectangle 1031"/>
              <p:cNvSpPr>
                <a:spLocks noChangeArrowheads="1"/>
              </p:cNvSpPr>
              <p:nvPr/>
            </p:nvSpPr>
            <p:spPr bwMode="auto">
              <a:xfrm>
                <a:off x="1488" y="3342"/>
                <a:ext cx="2666" cy="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sz="3600" b="1">
                    <a:latin typeface="Arial Rounded MT Bold" panose="020F0704030504030204" pitchFamily="34" charset="0"/>
                  </a:rPr>
                  <a:t>Margin </a:t>
                </a:r>
                <a:r>
                  <a:rPr lang="en-US" altLang="en-US" sz="3600" b="1">
                    <a:latin typeface="Arial Rounded MT Bold" panose="020F0704030504030204" pitchFamily="34" charset="0"/>
                    <a:sym typeface="Symbol" panose="05050102010706020507" pitchFamily="18" charset="2"/>
                  </a:rPr>
                  <a:t> Turnover</a:t>
                </a:r>
                <a:endParaRPr lang="en-US" altLang="en-US" sz="3600" b="1">
                  <a:latin typeface="Arial Rounded MT Bold" panose="020F0704030504030204" pitchFamily="34" charset="0"/>
                </a:endParaRPr>
              </a:p>
            </p:txBody>
          </p:sp>
        </p:grpSp>
        <p:grpSp>
          <p:nvGrpSpPr>
            <p:cNvPr id="15367" name="Group 1032"/>
            <p:cNvGrpSpPr>
              <a:grpSpLocks/>
            </p:cNvGrpSpPr>
            <p:nvPr/>
          </p:nvGrpSpPr>
          <p:grpSpPr bwMode="auto">
            <a:xfrm>
              <a:off x="240" y="3652"/>
              <a:ext cx="5408" cy="480"/>
              <a:chOff x="336" y="1540"/>
              <a:chExt cx="5408" cy="480"/>
            </a:xfrm>
          </p:grpSpPr>
          <p:sp>
            <p:nvSpPr>
              <p:cNvPr id="15370" name="Rectangle 1033"/>
              <p:cNvSpPr>
                <a:spLocks noChangeArrowheads="1"/>
              </p:cNvSpPr>
              <p:nvPr/>
            </p:nvSpPr>
            <p:spPr bwMode="auto">
              <a:xfrm>
                <a:off x="1008" y="1576"/>
                <a:ext cx="221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Net operating income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Sales</a:t>
                </a:r>
              </a:p>
            </p:txBody>
          </p:sp>
          <p:sp>
            <p:nvSpPr>
              <p:cNvPr id="15371" name="Rectangle 1034"/>
              <p:cNvSpPr>
                <a:spLocks noChangeArrowheads="1"/>
              </p:cNvSpPr>
              <p:nvPr/>
            </p:nvSpPr>
            <p:spPr bwMode="auto">
              <a:xfrm>
                <a:off x="3504" y="1540"/>
                <a:ext cx="2240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 Sales             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Average operating assets</a:t>
                </a:r>
              </a:p>
            </p:txBody>
          </p:sp>
          <p:sp>
            <p:nvSpPr>
              <p:cNvPr id="15372" name="Rectangle 1035"/>
              <p:cNvSpPr>
                <a:spLocks noChangeArrowheads="1"/>
              </p:cNvSpPr>
              <p:nvPr/>
            </p:nvSpPr>
            <p:spPr bwMode="auto">
              <a:xfrm>
                <a:off x="3216" y="1632"/>
                <a:ext cx="237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600" b="1">
                    <a:latin typeface="Arial Rounded MT Bold" panose="020F0704030504030204" pitchFamily="34" charset="0"/>
                  </a:rPr>
                  <a:t>×</a:t>
                </a:r>
              </a:p>
            </p:txBody>
          </p:sp>
          <p:sp>
            <p:nvSpPr>
              <p:cNvPr id="15373" name="Rectangle 1036"/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720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>
                    <a:latin typeface="Lucida Sans" panose="020B0602030504020204" pitchFamily="34" charset="0"/>
                  </a:rPr>
                  <a:t>ROI  =</a:t>
                </a:r>
              </a:p>
            </p:txBody>
          </p:sp>
        </p:grpSp>
        <p:sp>
          <p:nvSpPr>
            <p:cNvPr id="15368" name="Line 1037"/>
            <p:cNvSpPr>
              <a:spLocks noChangeShapeType="1"/>
            </p:cNvSpPr>
            <p:nvPr/>
          </p:nvSpPr>
          <p:spPr bwMode="auto">
            <a:xfrm>
              <a:off x="1104" y="3917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69" name="Line 1038"/>
            <p:cNvSpPr>
              <a:spLocks noChangeShapeType="1"/>
            </p:cNvSpPr>
            <p:nvPr/>
          </p:nvSpPr>
          <p:spPr bwMode="auto">
            <a:xfrm>
              <a:off x="3456" y="3892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Investing in Operating Assets to Increase Sales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28600" y="1724025"/>
            <a:ext cx="8686800" cy="173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  <a:defRPr/>
            </a:pPr>
            <a:r>
              <a:rPr lang="en-US" sz="2800" b="1" dirty="0"/>
              <a:t>Assume that Regal's manager invests in a $30,000 piece of equipment that increases sales by $35,000, while increasing operating expenses by $15,000. 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309688" y="5838825"/>
            <a:ext cx="6386512" cy="6381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>
                <a:solidFill>
                  <a:schemeClr val="accent4"/>
                </a:solidFill>
                <a:latin typeface="Arial Rounded MT Bold" panose="020F0704030504030204" pitchFamily="34" charset="0"/>
              </a:rPr>
              <a:t>Let’s calculate the new ROI.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219200" y="3560763"/>
            <a:ext cx="662940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r>
              <a:rPr lang="en-US" altLang="en-US" sz="2800" b="1">
                <a:solidFill>
                  <a:schemeClr val="tx2"/>
                </a:solidFill>
              </a:rPr>
              <a:t>Regal Company reports the following: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endParaRPr lang="en-US" altLang="en-US" b="1">
              <a:solidFill>
                <a:schemeClr val="tx2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r>
              <a:rPr lang="en-US" altLang="en-US" b="1">
                <a:solidFill>
                  <a:schemeClr val="tx2"/>
                </a:solidFill>
              </a:rPr>
              <a:t>Net operating income            $   50,000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r>
              <a:rPr lang="en-US" altLang="en-US" b="1">
                <a:solidFill>
                  <a:schemeClr val="tx2"/>
                </a:solidFill>
              </a:rPr>
              <a:t>Average operating assets     $ 230,000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r>
              <a:rPr lang="en-US" altLang="en-US" b="1">
                <a:solidFill>
                  <a:schemeClr val="tx2"/>
                </a:solidFill>
              </a:rPr>
              <a:t>Sales                                       $ 535,000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Times" panose="02020603050405020304" pitchFamily="18" charset="0"/>
              <a:buNone/>
            </a:pPr>
            <a:r>
              <a:rPr lang="en-US" altLang="en-US" b="1">
                <a:solidFill>
                  <a:schemeClr val="tx2"/>
                </a:solidFill>
              </a:rPr>
              <a:t>Operating expenses              $ 485,000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Investing in Operating Assets to Increase Sales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1503363" y="3644900"/>
            <a:ext cx="5659437" cy="942975"/>
            <a:chOff x="947" y="2152"/>
            <a:chExt cx="3565" cy="594"/>
          </a:xfrm>
        </p:grpSpPr>
        <p:sp>
          <p:nvSpPr>
            <p:cNvPr id="17427" name="Rectangle 4"/>
            <p:cNvSpPr>
              <a:spLocks noChangeArrowheads="1"/>
            </p:cNvSpPr>
            <p:nvPr/>
          </p:nvSpPr>
          <p:spPr bwMode="auto">
            <a:xfrm>
              <a:off x="1669" y="2152"/>
              <a:ext cx="1206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 u="sng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  $50,000  </a:t>
              </a:r>
              <a:endParaRPr lang="en-US" altLang="en-US" sz="2800" b="1">
                <a:solidFill>
                  <a:srgbClr val="008000"/>
                </a:solidFill>
                <a:latin typeface="Arial Rounded MT Bold" panose="020F0704030504030204" pitchFamily="34" charset="0"/>
              </a:endParaRPr>
            </a:p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 $535,000</a:t>
              </a:r>
            </a:p>
          </p:txBody>
        </p:sp>
        <p:sp>
          <p:nvSpPr>
            <p:cNvPr id="17428" name="Rectangle 5"/>
            <p:cNvSpPr>
              <a:spLocks noChangeArrowheads="1"/>
            </p:cNvSpPr>
            <p:nvPr/>
          </p:nvSpPr>
          <p:spPr bwMode="auto">
            <a:xfrm>
              <a:off x="3029" y="2286"/>
              <a:ext cx="235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6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×</a:t>
              </a:r>
            </a:p>
          </p:txBody>
        </p:sp>
        <p:sp>
          <p:nvSpPr>
            <p:cNvPr id="17429" name="Rectangle 6"/>
            <p:cNvSpPr>
              <a:spLocks noChangeArrowheads="1"/>
            </p:cNvSpPr>
            <p:nvPr/>
          </p:nvSpPr>
          <p:spPr bwMode="auto">
            <a:xfrm>
              <a:off x="3397" y="2152"/>
              <a:ext cx="1115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 u="sng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$535,000</a:t>
              </a:r>
            </a:p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$230,000</a:t>
              </a:r>
            </a:p>
          </p:txBody>
        </p:sp>
        <p:sp>
          <p:nvSpPr>
            <p:cNvPr id="17430" name="Rectangle 7"/>
            <p:cNvSpPr>
              <a:spLocks noChangeArrowheads="1"/>
            </p:cNvSpPr>
            <p:nvPr/>
          </p:nvSpPr>
          <p:spPr bwMode="auto">
            <a:xfrm>
              <a:off x="947" y="2256"/>
              <a:ext cx="87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8000"/>
                  </a:solidFill>
                  <a:latin typeface="Arial Rounded MT Bold" panose="020F0704030504030204" pitchFamily="34" charset="0"/>
                </a:rPr>
                <a:t>ROI  =  </a:t>
              </a:r>
            </a:p>
          </p:txBody>
        </p:sp>
      </p:grpSp>
      <p:grpSp>
        <p:nvGrpSpPr>
          <p:cNvPr id="17412" name="Group 8"/>
          <p:cNvGrpSpPr>
            <a:grpSpLocks/>
          </p:cNvGrpSpPr>
          <p:nvPr/>
        </p:nvGrpSpPr>
        <p:grpSpPr bwMode="auto">
          <a:xfrm>
            <a:off x="1498600" y="4846638"/>
            <a:ext cx="5060950" cy="522287"/>
            <a:chOff x="944" y="2909"/>
            <a:chExt cx="3188" cy="329"/>
          </a:xfrm>
        </p:grpSpPr>
        <p:sp>
          <p:nvSpPr>
            <p:cNvPr id="17425" name="Rectangle 9"/>
            <p:cNvSpPr>
              <a:spLocks noChangeArrowheads="1"/>
            </p:cNvSpPr>
            <p:nvPr/>
          </p:nvSpPr>
          <p:spPr bwMode="auto">
            <a:xfrm>
              <a:off x="1728" y="2910"/>
              <a:ext cx="24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</a:rPr>
                <a:t>9.35% </a:t>
              </a:r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  <a:sym typeface="Symbol" panose="05050102010706020507" pitchFamily="18" charset="2"/>
                </a:rPr>
                <a:t> 2.33 = 21.8%</a:t>
              </a:r>
              <a:endParaRPr lang="en-US" altLang="en-US" sz="2800" b="1">
                <a:solidFill>
                  <a:srgbClr val="993300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7426" name="Rectangle 10"/>
            <p:cNvSpPr>
              <a:spLocks noChangeArrowheads="1"/>
            </p:cNvSpPr>
            <p:nvPr/>
          </p:nvSpPr>
          <p:spPr bwMode="auto">
            <a:xfrm>
              <a:off x="944" y="2909"/>
              <a:ext cx="87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993300"/>
                  </a:solidFill>
                  <a:latin typeface="Arial Rounded MT Bold" panose="020F0704030504030204" pitchFamily="34" charset="0"/>
                </a:rPr>
                <a:t>ROI  =  </a:t>
              </a:r>
            </a:p>
          </p:txBody>
        </p:sp>
      </p:grp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1562100" y="5599113"/>
            <a:ext cx="5973763" cy="573087"/>
          </a:xfrm>
          <a:prstGeom prst="rect">
            <a:avLst/>
          </a:prstGeom>
          <a:solidFill>
            <a:schemeClr val="bg2"/>
          </a:solidFill>
          <a:ln w="57150" cmpd="thinThick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</a:rPr>
              <a:t>ROI increased from 15% to 21.8%.</a:t>
            </a:r>
          </a:p>
        </p:txBody>
      </p:sp>
      <p:grpSp>
        <p:nvGrpSpPr>
          <p:cNvPr id="17414" name="Group 1028"/>
          <p:cNvGrpSpPr>
            <a:grpSpLocks/>
          </p:cNvGrpSpPr>
          <p:nvPr/>
        </p:nvGrpSpPr>
        <p:grpSpPr bwMode="auto">
          <a:xfrm>
            <a:off x="381000" y="1868488"/>
            <a:ext cx="8585200" cy="1560512"/>
            <a:chOff x="240" y="3149"/>
            <a:chExt cx="5408" cy="983"/>
          </a:xfrm>
        </p:grpSpPr>
        <p:grpSp>
          <p:nvGrpSpPr>
            <p:cNvPr id="17415" name="Group 1029"/>
            <p:cNvGrpSpPr>
              <a:grpSpLocks/>
            </p:cNvGrpSpPr>
            <p:nvPr/>
          </p:nvGrpSpPr>
          <p:grpSpPr bwMode="auto">
            <a:xfrm>
              <a:off x="1174" y="3149"/>
              <a:ext cx="3530" cy="406"/>
              <a:chOff x="624" y="3341"/>
              <a:chExt cx="3530" cy="406"/>
            </a:xfrm>
          </p:grpSpPr>
          <p:sp>
            <p:nvSpPr>
              <p:cNvPr id="17423" name="Rectangle 1030"/>
              <p:cNvSpPr>
                <a:spLocks noChangeArrowheads="1"/>
              </p:cNvSpPr>
              <p:nvPr/>
            </p:nvSpPr>
            <p:spPr bwMode="auto">
              <a:xfrm>
                <a:off x="624" y="3341"/>
                <a:ext cx="960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r>
                  <a:rPr lang="en-US" altLang="en-US" sz="3600" b="1">
                    <a:latin typeface="Arial Rounded MT Bold" panose="020F0704030504030204" pitchFamily="34" charset="0"/>
                  </a:rPr>
                  <a:t>ROI = </a:t>
                </a:r>
              </a:p>
            </p:txBody>
          </p:sp>
          <p:sp>
            <p:nvSpPr>
              <p:cNvPr id="17424" name="Rectangle 1031"/>
              <p:cNvSpPr>
                <a:spLocks noChangeArrowheads="1"/>
              </p:cNvSpPr>
              <p:nvPr/>
            </p:nvSpPr>
            <p:spPr bwMode="auto">
              <a:xfrm>
                <a:off x="1488" y="3342"/>
                <a:ext cx="2666" cy="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sz="3600" b="1">
                    <a:latin typeface="Arial Rounded MT Bold" panose="020F0704030504030204" pitchFamily="34" charset="0"/>
                  </a:rPr>
                  <a:t>Margin </a:t>
                </a:r>
                <a:r>
                  <a:rPr lang="en-US" altLang="en-US" sz="3600" b="1">
                    <a:latin typeface="Arial Rounded MT Bold" panose="020F0704030504030204" pitchFamily="34" charset="0"/>
                    <a:sym typeface="Symbol" panose="05050102010706020507" pitchFamily="18" charset="2"/>
                  </a:rPr>
                  <a:t> Turnover</a:t>
                </a:r>
                <a:endParaRPr lang="en-US" altLang="en-US" sz="3600" b="1">
                  <a:latin typeface="Arial Rounded MT Bold" panose="020F0704030504030204" pitchFamily="34" charset="0"/>
                </a:endParaRPr>
              </a:p>
            </p:txBody>
          </p:sp>
        </p:grpSp>
        <p:grpSp>
          <p:nvGrpSpPr>
            <p:cNvPr id="17416" name="Group 1032"/>
            <p:cNvGrpSpPr>
              <a:grpSpLocks/>
            </p:cNvGrpSpPr>
            <p:nvPr/>
          </p:nvGrpSpPr>
          <p:grpSpPr bwMode="auto">
            <a:xfrm>
              <a:off x="240" y="3688"/>
              <a:ext cx="5408" cy="444"/>
              <a:chOff x="336" y="1576"/>
              <a:chExt cx="5408" cy="444"/>
            </a:xfrm>
          </p:grpSpPr>
          <p:sp>
            <p:nvSpPr>
              <p:cNvPr id="17419" name="Rectangle 1033"/>
              <p:cNvSpPr>
                <a:spLocks noChangeArrowheads="1"/>
              </p:cNvSpPr>
              <p:nvPr/>
            </p:nvSpPr>
            <p:spPr bwMode="auto">
              <a:xfrm>
                <a:off x="1008" y="1576"/>
                <a:ext cx="221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Net operating income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Sales</a:t>
                </a:r>
              </a:p>
            </p:txBody>
          </p:sp>
          <p:sp>
            <p:nvSpPr>
              <p:cNvPr id="17420" name="Rectangle 1034"/>
              <p:cNvSpPr>
                <a:spLocks noChangeArrowheads="1"/>
              </p:cNvSpPr>
              <p:nvPr/>
            </p:nvSpPr>
            <p:spPr bwMode="auto">
              <a:xfrm>
                <a:off x="3504" y="1576"/>
                <a:ext cx="2240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                 Sales                </a:t>
                </a:r>
              </a:p>
              <a:p>
                <a:pPr eaLnBrk="1" hangingPunct="1"/>
                <a:r>
                  <a:rPr lang="en-US" altLang="en-US" sz="2000" b="1">
                    <a:latin typeface="Lucida Sans" panose="020B0602030504020204" pitchFamily="34" charset="0"/>
                  </a:rPr>
                  <a:t>Average operating assets</a:t>
                </a:r>
              </a:p>
            </p:txBody>
          </p:sp>
          <p:sp>
            <p:nvSpPr>
              <p:cNvPr id="17421" name="Rectangle 1035"/>
              <p:cNvSpPr>
                <a:spLocks noChangeArrowheads="1"/>
              </p:cNvSpPr>
              <p:nvPr/>
            </p:nvSpPr>
            <p:spPr bwMode="auto">
              <a:xfrm>
                <a:off x="3216" y="1632"/>
                <a:ext cx="237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600" b="1">
                    <a:latin typeface="Arial Rounded MT Bold" panose="020F0704030504030204" pitchFamily="34" charset="0"/>
                  </a:rPr>
                  <a:t>×</a:t>
                </a:r>
              </a:p>
            </p:txBody>
          </p:sp>
          <p:sp>
            <p:nvSpPr>
              <p:cNvPr id="17422" name="Rectangle 1036"/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720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>
                    <a:latin typeface="Lucida Sans" panose="020B0602030504020204" pitchFamily="34" charset="0"/>
                  </a:rPr>
                  <a:t>ROI  =</a:t>
                </a:r>
              </a:p>
            </p:txBody>
          </p:sp>
        </p:grpSp>
        <p:sp>
          <p:nvSpPr>
            <p:cNvPr id="17417" name="Line 1037"/>
            <p:cNvSpPr>
              <a:spLocks noChangeShapeType="1"/>
            </p:cNvSpPr>
            <p:nvPr/>
          </p:nvSpPr>
          <p:spPr bwMode="auto">
            <a:xfrm>
              <a:off x="1104" y="3917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18" name="Line 1038"/>
            <p:cNvSpPr>
              <a:spLocks noChangeShapeType="1"/>
            </p:cNvSpPr>
            <p:nvPr/>
          </p:nvSpPr>
          <p:spPr bwMode="auto">
            <a:xfrm>
              <a:off x="3456" y="3917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Criticisms of ROI</a:t>
            </a:r>
          </a:p>
        </p:txBody>
      </p:sp>
      <p:graphicFrame>
        <p:nvGraphicFramePr>
          <p:cNvPr id="419843" name="Object 2"/>
          <p:cNvGraphicFramePr>
            <a:graphicFrameLocks/>
          </p:cNvGraphicFramePr>
          <p:nvPr/>
        </p:nvGraphicFramePr>
        <p:xfrm>
          <a:off x="6073775" y="2636838"/>
          <a:ext cx="2598738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Clip" r:id="rId4" imgW="4509770" imgH="5547995" progId="MS_ClipArt_Gallery.2">
                  <p:embed/>
                </p:oleObj>
              </mc:Choice>
              <mc:Fallback>
                <p:oleObj name="Clip" r:id="rId4" imgW="4509770" imgH="5547995" progId="MS_ClipArt_Gallery.2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775" y="2636838"/>
                        <a:ext cx="2598738" cy="292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36" name="Group 1028"/>
          <p:cNvGrpSpPr>
            <a:grpSpLocks/>
          </p:cNvGrpSpPr>
          <p:nvPr/>
        </p:nvGrpSpPr>
        <p:grpSpPr bwMode="auto">
          <a:xfrm>
            <a:off x="539750" y="1824038"/>
            <a:ext cx="4870450" cy="1184275"/>
            <a:chOff x="340" y="934"/>
            <a:chExt cx="3068" cy="746"/>
          </a:xfrm>
        </p:grpSpPr>
        <p:sp>
          <p:nvSpPr>
            <p:cNvPr id="18443" name="Rectangle 1029"/>
            <p:cNvSpPr>
              <a:spLocks noChangeArrowheads="1"/>
            </p:cNvSpPr>
            <p:nvPr/>
          </p:nvSpPr>
          <p:spPr bwMode="auto">
            <a:xfrm>
              <a:off x="501" y="934"/>
              <a:ext cx="2907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In the absence of the balanced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scorecard, management may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not know how to increase ROI.</a:t>
              </a:r>
            </a:p>
          </p:txBody>
        </p:sp>
        <p:graphicFrame>
          <p:nvGraphicFramePr>
            <p:cNvPr id="18444" name="Object 5"/>
            <p:cNvGraphicFramePr>
              <a:graphicFrameLocks/>
            </p:cNvGraphicFramePr>
            <p:nvPr/>
          </p:nvGraphicFramePr>
          <p:xfrm>
            <a:off x="340" y="960"/>
            <a:ext cx="151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6" name="Clip" r:id="rId6" imgW="1527384" imgH="5530185" progId="MS_ClipArt_Gallery.2">
                    <p:embed/>
                  </p:oleObj>
                </mc:Choice>
                <mc:Fallback>
                  <p:oleObj name="Clip" r:id="rId6" imgW="1527384" imgH="5530185" progId="MS_ClipArt_Gallery.2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960"/>
                          <a:ext cx="151" cy="5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37" name="Group 1031"/>
          <p:cNvGrpSpPr>
            <a:grpSpLocks/>
          </p:cNvGrpSpPr>
          <p:nvPr/>
        </p:nvGrpSpPr>
        <p:grpSpPr bwMode="auto">
          <a:xfrm>
            <a:off x="539750" y="3271838"/>
            <a:ext cx="4641850" cy="1184275"/>
            <a:chOff x="340" y="1846"/>
            <a:chExt cx="2924" cy="746"/>
          </a:xfrm>
        </p:grpSpPr>
        <p:sp>
          <p:nvSpPr>
            <p:cNvPr id="18441" name="Rectangle 1032"/>
            <p:cNvSpPr>
              <a:spLocks noChangeArrowheads="1"/>
            </p:cNvSpPr>
            <p:nvPr/>
          </p:nvSpPr>
          <p:spPr bwMode="auto">
            <a:xfrm>
              <a:off x="537" y="1846"/>
              <a:ext cx="2727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Managers often inherit many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committed costs over which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they have no control.</a:t>
              </a:r>
            </a:p>
          </p:txBody>
        </p:sp>
        <p:graphicFrame>
          <p:nvGraphicFramePr>
            <p:cNvPr id="18442" name="Object 4"/>
            <p:cNvGraphicFramePr>
              <a:graphicFrameLocks/>
            </p:cNvGraphicFramePr>
            <p:nvPr/>
          </p:nvGraphicFramePr>
          <p:xfrm>
            <a:off x="340" y="1893"/>
            <a:ext cx="151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7" name="Clip" r:id="rId8" imgW="1527384" imgH="5530185" progId="MS_ClipArt_Gallery.2">
                    <p:embed/>
                  </p:oleObj>
                </mc:Choice>
                <mc:Fallback>
                  <p:oleObj name="Clip" r:id="rId8" imgW="1527384" imgH="5530185" progId="MS_ClipArt_Gallery.2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893"/>
                          <a:ext cx="151" cy="5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38" name="Group 1034"/>
          <p:cNvGrpSpPr>
            <a:grpSpLocks/>
          </p:cNvGrpSpPr>
          <p:nvPr/>
        </p:nvGrpSpPr>
        <p:grpSpPr bwMode="auto">
          <a:xfrm>
            <a:off x="539750" y="4643438"/>
            <a:ext cx="4413250" cy="1184275"/>
            <a:chOff x="340" y="2710"/>
            <a:chExt cx="2780" cy="746"/>
          </a:xfrm>
        </p:grpSpPr>
        <p:sp>
          <p:nvSpPr>
            <p:cNvPr id="18439" name="Rectangle 1035"/>
            <p:cNvSpPr>
              <a:spLocks noChangeArrowheads="1"/>
            </p:cNvSpPr>
            <p:nvPr/>
          </p:nvSpPr>
          <p:spPr bwMode="auto">
            <a:xfrm>
              <a:off x="489" y="2710"/>
              <a:ext cx="2631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Managers evaluated on ROI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may reject profitable</a:t>
              </a:r>
            </a:p>
            <a:p>
              <a:pPr algn="ctr" eaLnBrk="1" hangingPunct="1"/>
              <a:r>
                <a:rPr lang="en-US" altLang="en-US" sz="2400" b="1">
                  <a:solidFill>
                    <a:schemeClr val="tx2"/>
                  </a:solidFill>
                </a:rPr>
                <a:t>investment opportunities. </a:t>
              </a:r>
            </a:p>
          </p:txBody>
        </p:sp>
        <p:graphicFrame>
          <p:nvGraphicFramePr>
            <p:cNvPr id="18440" name="Object 3"/>
            <p:cNvGraphicFramePr>
              <a:graphicFrameLocks/>
            </p:cNvGraphicFramePr>
            <p:nvPr/>
          </p:nvGraphicFramePr>
          <p:xfrm>
            <a:off x="340" y="2736"/>
            <a:ext cx="151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8" name="Clip" r:id="rId9" imgW="1527384" imgH="5530185" progId="MS_ClipArt_Gallery.2">
                    <p:embed/>
                  </p:oleObj>
                </mc:Choice>
                <mc:Fallback>
                  <p:oleObj name="Clip" r:id="rId9" imgW="1527384" imgH="5530185" progId="MS_ClipArt_Gallery.2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2736"/>
                          <a:ext cx="151" cy="5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2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309813"/>
            <a:ext cx="5334000" cy="218598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Compute residual income and understand its strengths and weaknesses.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dirty="0" smtClean="0"/>
              <a:t>Residual Income - Another Measure of Performance</a:t>
            </a:r>
          </a:p>
        </p:txBody>
      </p:sp>
      <p:graphicFrame>
        <p:nvGraphicFramePr>
          <p:cNvPr id="20483" name="Object 2"/>
          <p:cNvGraphicFramePr>
            <a:graphicFrameLocks/>
          </p:cNvGraphicFramePr>
          <p:nvPr/>
        </p:nvGraphicFramePr>
        <p:xfrm>
          <a:off x="2611438" y="1524000"/>
          <a:ext cx="4094162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lip" r:id="rId4" imgW="3952240" imgH="6010910" progId="MS_ClipArt_Gallery.2">
                  <p:embed/>
                </p:oleObj>
              </mc:Choice>
              <mc:Fallback>
                <p:oleObj name="Clip" r:id="rId4" imgW="3952240" imgH="6010910" progId="MS_ClipArt_Gallery.2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9047" b="6853"/>
                      <a:stretch>
                        <a:fillRect/>
                      </a:stretch>
                    </p:blipFill>
                    <p:spPr bwMode="auto">
                      <a:xfrm>
                        <a:off x="2611438" y="1524000"/>
                        <a:ext cx="4094162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943225" y="2108200"/>
            <a:ext cx="33813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</a:rPr>
              <a:t>Net operating income</a:t>
            </a:r>
          </a:p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</a:rPr>
              <a:t>above some minimum</a:t>
            </a:r>
          </a:p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</a:rPr>
              <a:t>return on operating</a:t>
            </a:r>
          </a:p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</a:rPr>
              <a:t>assets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Calculating Residual Income</a:t>
            </a:r>
          </a:p>
        </p:txBody>
      </p:sp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0" y="1736725"/>
          <a:ext cx="91440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Worksheet" r:id="rId4" imgW="4468320" imgH="560520" progId="Excel.Sheet.8">
                  <p:embed/>
                </p:oleObj>
              </mc:Choice>
              <mc:Fallback>
                <p:oleObj name="Worksheet" r:id="rId4" imgW="4468320" imgH="56052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36725"/>
                        <a:ext cx="91440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0" y="1447800"/>
            <a:ext cx="5334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>
                <a:latin typeface="Times" panose="02020603050405020304" pitchFamily="18" charset="0"/>
              </a:rPr>
              <a:t>(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534400" y="1447800"/>
            <a:ext cx="5334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>
                <a:latin typeface="Times" panose="02020603050405020304" pitchFamily="18" charset="0"/>
              </a:rPr>
              <a:t>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3124200"/>
            <a:ext cx="9144000" cy="30829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/>
                </a:solidFill>
              </a:rPr>
              <a:t>This computation differs from ROI. 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/>
                </a:solidFill>
              </a:rPr>
              <a:t>ROI measures net operating income earned relative to the investment in average operating assets. 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4"/>
                </a:solidFill>
              </a:rPr>
              <a:t>Residual income measures net operating income earned less the minimum required return on average operating assets.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Decentralization in Organizations</a:t>
            </a:r>
          </a:p>
        </p:txBody>
      </p:sp>
      <p:sp>
        <p:nvSpPr>
          <p:cNvPr id="305155" name="Oval 3"/>
          <p:cNvSpPr>
            <a:spLocks noChangeArrowheads="1"/>
          </p:cNvSpPr>
          <p:nvPr/>
        </p:nvSpPr>
        <p:spPr bwMode="auto">
          <a:xfrm>
            <a:off x="457200" y="1524000"/>
            <a:ext cx="4038600" cy="14478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Benefits of</a:t>
            </a:r>
          </a:p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Decentralization</a:t>
            </a:r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5562600" y="1981200"/>
            <a:ext cx="3124200" cy="1066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Top management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freed to concentrate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on strategy.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67000" y="2819400"/>
            <a:ext cx="3124200" cy="1066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Lower-level decisions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often based on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better information.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62600" y="3505200"/>
            <a:ext cx="3124200" cy="1066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Lower level managers can respond quickly to customers.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667000" y="4419600"/>
            <a:ext cx="3124200" cy="1066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Lower-level managers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gain experience in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decision-making.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562600" y="5105400"/>
            <a:ext cx="3124200" cy="1066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Decision-making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authority leads to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job satisfaction.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animBg="1" autoUpdateAnimBg="0"/>
      <p:bldP spid="305156" grpId="0" animBg="1" autoUpdateAnimBg="0"/>
      <p:bldP spid="10" grpId="0" animBg="1" autoUpdateAnimBg="0"/>
      <p:bldP spid="11" grpId="0" animBg="1" autoUpdateAnimBg="0"/>
      <p:bldP spid="13" grpId="0" animBg="1" autoUpdateAnimBg="0"/>
      <p:bldP spid="1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Residual Income – An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2819400"/>
          </a:xfrm>
          <a:solidFill>
            <a:srgbClr val="FFFFD5"/>
          </a:solidFill>
          <a:ln w="12700">
            <a:solidFill>
              <a:srgbClr val="6633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Clr>
                <a:srgbClr val="663300"/>
              </a:buClr>
              <a:buSzPct val="130000"/>
            </a:pPr>
            <a:r>
              <a:rPr lang="en-US" altLang="en-US" sz="3200" smtClean="0">
                <a:cs typeface="Arial" panose="020B0604020202020204" pitchFamily="34" charset="0"/>
              </a:rPr>
              <a:t>The Retail Division of Zephyr, Inc. has average operating assets of $100,000 and is required to earn a return of 20% on these assets.</a:t>
            </a:r>
          </a:p>
          <a:p>
            <a:pPr>
              <a:lnSpc>
                <a:spcPct val="90000"/>
              </a:lnSpc>
              <a:buClr>
                <a:srgbClr val="663300"/>
              </a:buClr>
              <a:buSzPct val="130000"/>
            </a:pPr>
            <a:r>
              <a:rPr lang="en-US" altLang="en-US" sz="3200" smtClean="0">
                <a:cs typeface="Arial" panose="020B0604020202020204" pitchFamily="34" charset="0"/>
              </a:rPr>
              <a:t>In the current period, the division earns $30,000.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90600" y="5076825"/>
            <a:ext cx="7234238" cy="6381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>
                <a:solidFill>
                  <a:schemeClr val="accent4"/>
                </a:solidFill>
                <a:latin typeface="Arial Rounded MT Bold" panose="020F0704030504030204" pitchFamily="34" charset="0"/>
              </a:rPr>
              <a:t>Let’s calculate residual income.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Residual Income – An Example</a:t>
            </a:r>
          </a:p>
        </p:txBody>
      </p:sp>
      <p:graphicFrame>
        <p:nvGraphicFramePr>
          <p:cNvPr id="428035" name="Object 2"/>
          <p:cNvGraphicFramePr>
            <a:graphicFrameLocks/>
          </p:cNvGraphicFramePr>
          <p:nvPr/>
        </p:nvGraphicFramePr>
        <p:xfrm>
          <a:off x="609600" y="1524000"/>
          <a:ext cx="6078538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Worksheet" r:id="rId4" imgW="2800800" imgH="797760" progId="Excel.Sheet.8">
                  <p:embed/>
                </p:oleObj>
              </mc:Choice>
              <mc:Fallback>
                <p:oleObj name="Worksheet" r:id="rId4" imgW="2800800" imgH="79776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6078538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6" name="Object 3"/>
          <p:cNvGraphicFramePr>
            <a:graphicFrameLocks/>
          </p:cNvGraphicFramePr>
          <p:nvPr/>
        </p:nvGraphicFramePr>
        <p:xfrm>
          <a:off x="3105150" y="3581400"/>
          <a:ext cx="542925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Worksheet" r:id="rId6" imgW="2581118" imgH="704837" progId="Excel.Sheet.8">
                  <p:embed/>
                </p:oleObj>
              </mc:Choice>
              <mc:Fallback>
                <p:oleObj name="Worksheet" r:id="rId6" imgW="2581118" imgH="704837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3581400"/>
                        <a:ext cx="5429250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7" name="Object 4"/>
          <p:cNvGraphicFramePr>
            <a:graphicFrameLocks noChangeAspect="1"/>
          </p:cNvGraphicFramePr>
          <p:nvPr/>
        </p:nvGraphicFramePr>
        <p:xfrm>
          <a:off x="533400" y="3352800"/>
          <a:ext cx="24177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Clip" r:id="rId8" imgW="3362482" imgH="4019379" progId="MS_ClipArt_Gallery.2">
                  <p:embed/>
                </p:oleObj>
              </mc:Choice>
              <mc:Fallback>
                <p:oleObj name="Clip" r:id="rId8" imgW="3362482" imgH="4019379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2417763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Motivation and Residual Income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5763" y="1801813"/>
            <a:ext cx="8597900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3200">
                <a:latin typeface="Arial Rounded MT Bold" panose="020F0704030504030204" pitchFamily="34" charset="0"/>
              </a:rPr>
              <a:t>Residual income encourages managers to </a:t>
            </a:r>
          </a:p>
          <a:p>
            <a:pPr algn="ctr" eaLnBrk="1" hangingPunct="1"/>
            <a:r>
              <a:rPr lang="en-US" altLang="en-US" sz="3200">
                <a:latin typeface="Arial Rounded MT Bold" panose="020F0704030504030204" pitchFamily="34" charset="0"/>
              </a:rPr>
              <a:t>make profitable investments that would</a:t>
            </a:r>
          </a:p>
          <a:p>
            <a:pPr algn="ctr" eaLnBrk="1" hangingPunct="1"/>
            <a:r>
              <a:rPr lang="en-US" altLang="en-US" sz="3200">
                <a:latin typeface="Arial Rounded MT Bold" panose="020F0704030504030204" pitchFamily="34" charset="0"/>
              </a:rPr>
              <a:t>be rejected by managers using ROI.</a:t>
            </a:r>
          </a:p>
        </p:txBody>
      </p:sp>
      <p:pic>
        <p:nvPicPr>
          <p:cNvPr id="24580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67200"/>
            <a:ext cx="327660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tx2"/>
                </a:solidFill>
                <a:cs typeface="Arial" panose="020B0604020202020204" pitchFamily="34" charset="0"/>
              </a:rPr>
              <a:t> 	Redmond Awnings, a division of Wrap-up Corp., has a net operating income of $60,000 and average operating assets of $300,000. The required rate of return for the company is 15%. What is the division’s ROI?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000" smtClean="0">
                <a:cs typeface="Arial" panose="020B0604020202020204" pitchFamily="34" charset="0"/>
              </a:rPr>
              <a:t>a. 25%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000" smtClean="0">
                <a:cs typeface="Arial" panose="020B0604020202020204" pitchFamily="34" charset="0"/>
              </a:rPr>
              <a:t>b.   5%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000" smtClean="0">
                <a:cs typeface="Arial" panose="020B0604020202020204" pitchFamily="34" charset="0"/>
              </a:rPr>
              <a:t>c. 15%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000" smtClean="0">
                <a:cs typeface="Arial" panose="020B0604020202020204" pitchFamily="34" charset="0"/>
              </a:rPr>
              <a:t>d. 20%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solidFill>
                  <a:schemeClr val="tx2"/>
                </a:solidFill>
                <a:cs typeface="Arial" pitchFamily="34" charset="0"/>
              </a:rPr>
              <a:t> 	Redmond Awnings, a division of Wrap-up Corp., has a net operating income of $60,000 and average operating assets of $300,000. The required rate of return for the company is 15%. What is the division’s ROI?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a. 25%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b.   5%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c. 15%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d. 20%</a:t>
            </a:r>
          </a:p>
        </p:txBody>
      </p:sp>
      <p:sp>
        <p:nvSpPr>
          <p:cNvPr id="434180" name="Oval 4"/>
          <p:cNvSpPr>
            <a:spLocks noChangeArrowheads="1"/>
          </p:cNvSpPr>
          <p:nvPr/>
        </p:nvSpPr>
        <p:spPr bwMode="auto">
          <a:xfrm>
            <a:off x="889000" y="5238750"/>
            <a:ext cx="558800" cy="5588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514600" y="4545013"/>
            <a:ext cx="6019800" cy="11699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ROI = NOI/Average operating assets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        = $60,000/$300,000 = 20%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chemeClr val="bg2"/>
          </a:solidFill>
          <a:ln w="12699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	Redmond Awnings, a division of Wrap-up Corp., has a net operating income of $60,000 and average operating assets of $300,000. If the manager of the division is evaluated based on ROI, will she want to make an investment of $100,000 that would generate additional net operating income of $18,000 per year?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a. Yes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b.  No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chemeClr val="bg2"/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 	Redmond Awnings, a division of Wrap-up Corp., has a net operating income of $60,000 and average operating assets of $300,000. If the manager of the division is evaluated based on ROI, will she want to make an investment of $100,000 that would generate additional net operating income of $18,000 per year?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a. Yes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cs typeface="Arial" pitchFamily="34" charset="0"/>
              </a:rPr>
              <a:t>b.  No</a:t>
            </a:r>
          </a:p>
        </p:txBody>
      </p:sp>
      <p:sp>
        <p:nvSpPr>
          <p:cNvPr id="438276" name="Oval 4"/>
          <p:cNvSpPr>
            <a:spLocks noChangeArrowheads="1"/>
          </p:cNvSpPr>
          <p:nvPr/>
        </p:nvSpPr>
        <p:spPr bwMode="auto">
          <a:xfrm>
            <a:off x="869950" y="5454650"/>
            <a:ext cx="533400" cy="5334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2438400" y="4572000"/>
            <a:ext cx="5867400" cy="15970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ROI = $78,000/$400,000 = 19.5%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This lowers the division’s ROI from 20.0% down to 19.5%.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382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6" grpId="0" animBg="1"/>
      <p:bldP spid="43827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	The company’s required rate of return is 15%. Would the company want the manager of the Redmond Awnings division to make an investment of $100,000 that would generate additional net operating income of $18,000 per year?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a. Yes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b.  No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 	The company’s required rate of return is 15%. Would the company want the manager of the Redmond Awnings division to make an investment of $100,000 that would generate additional net operating income of $18,000 per year?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cs typeface="Arial" pitchFamily="34" charset="0"/>
              </a:rPr>
              <a:t>a. Yes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b.  No</a:t>
            </a:r>
          </a:p>
        </p:txBody>
      </p:sp>
      <p:sp>
        <p:nvSpPr>
          <p:cNvPr id="442372" name="Oval 4"/>
          <p:cNvSpPr>
            <a:spLocks noChangeArrowheads="1"/>
          </p:cNvSpPr>
          <p:nvPr/>
        </p:nvSpPr>
        <p:spPr bwMode="auto">
          <a:xfrm>
            <a:off x="868363" y="4191000"/>
            <a:ext cx="533400" cy="5334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362200" y="3962400"/>
            <a:ext cx="5867400" cy="20240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ROI = $18,000/$100,000 = 18%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</a:rPr>
              <a:t>The return on the investment exceeds the minimum required rate of return.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chemeClr val="accent2">
              <a:lumMod val="20000"/>
              <a:lumOff val="80000"/>
            </a:schemeClr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Times" pitchFamily="34" charset="0"/>
              <a:buNone/>
              <a:defRPr/>
            </a:pPr>
            <a:r>
              <a:rPr lang="en-US" dirty="0">
                <a:solidFill>
                  <a:schemeClr val="tx2"/>
                </a:solidFill>
                <a:cs typeface="Arial" pitchFamily="34" charset="0"/>
              </a:rPr>
              <a:t> 	Redmond Awnings, a division of Wrap-up Corp., has a net operating income of $60,000 and average operating assets of $300,000. The required rate of return for the company is 15%. What is the division’s residual income?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a. $240,000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b. $  45,000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c. $  15,000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d. $  51,000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Decentralization in Organizations</a:t>
            </a:r>
          </a:p>
        </p:txBody>
      </p:sp>
      <p:sp>
        <p:nvSpPr>
          <p:cNvPr id="307203" name="Oval 3"/>
          <p:cNvSpPr>
            <a:spLocks noChangeArrowheads="1"/>
          </p:cNvSpPr>
          <p:nvPr/>
        </p:nvSpPr>
        <p:spPr bwMode="auto">
          <a:xfrm>
            <a:off x="5410200" y="3352800"/>
            <a:ext cx="3505200" cy="14478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Disadvantages of</a:t>
            </a:r>
          </a:p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Decentralization</a:t>
            </a:r>
          </a:p>
        </p:txBody>
      </p:sp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3733800" y="1600200"/>
            <a:ext cx="3352800" cy="16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Lower-level managers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may make decisions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without seeing the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“big picture.”</a:t>
            </a:r>
          </a:p>
        </p:txBody>
      </p:sp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152400" y="2590800"/>
            <a:ext cx="3352800" cy="16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May be a lack of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coordination among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autonomous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managers.</a:t>
            </a:r>
          </a:p>
        </p:txBody>
      </p:sp>
      <p:sp>
        <p:nvSpPr>
          <p:cNvPr id="307206" name="Rectangle 6"/>
          <p:cNvSpPr>
            <a:spLocks noChangeArrowheads="1"/>
          </p:cNvSpPr>
          <p:nvPr/>
        </p:nvSpPr>
        <p:spPr bwMode="auto">
          <a:xfrm>
            <a:off x="152400" y="4495800"/>
            <a:ext cx="3352800" cy="16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Lower-level manager’s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objectives may not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be those of the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organization.</a:t>
            </a:r>
          </a:p>
        </p:txBody>
      </p:sp>
      <p:sp>
        <p:nvSpPr>
          <p:cNvPr id="307207" name="Rectangle 7"/>
          <p:cNvSpPr>
            <a:spLocks noChangeArrowheads="1"/>
          </p:cNvSpPr>
          <p:nvPr/>
        </p:nvSpPr>
        <p:spPr bwMode="auto">
          <a:xfrm>
            <a:off x="3733800" y="4953000"/>
            <a:ext cx="3352800" cy="16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May be difficult to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spread innovative ideas</a:t>
            </a:r>
          </a:p>
          <a:p>
            <a:pPr algn="ctr">
              <a:defRPr/>
            </a:pP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in the organization.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animBg="1" autoUpdateAnimBg="0"/>
      <p:bldP spid="307204" grpId="0" animBg="1" autoUpdateAnimBg="0"/>
      <p:bldP spid="307205" grpId="0" animBg="1" autoUpdateAnimBg="0"/>
      <p:bldP spid="307206" grpId="0" animBg="1" autoUpdateAnimBg="0"/>
      <p:bldP spid="307207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chemeClr val="accent2">
              <a:lumMod val="20000"/>
              <a:lumOff val="80000"/>
            </a:schemeClr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Times" pitchFamily="34" charset="0"/>
              <a:buNone/>
              <a:defRPr/>
            </a:pPr>
            <a:r>
              <a:rPr lang="en-US" dirty="0">
                <a:solidFill>
                  <a:schemeClr val="tx2"/>
                </a:solidFill>
                <a:cs typeface="Arial" pitchFamily="34" charset="0"/>
              </a:rPr>
              <a:t> 	Redmond Awnings, a division of Wrap-up Corp., has a net operating income of $60,000 and average operating assets of $300,000. The required rate of return for the company is 15%. What is the division’s residual income?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a. $240,000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b. $  45,000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cs typeface="Arial" pitchFamily="34" charset="0"/>
              </a:rPr>
              <a:t>c. $  15,000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d. $  51,000</a:t>
            </a:r>
          </a:p>
        </p:txBody>
      </p:sp>
      <p:sp>
        <p:nvSpPr>
          <p:cNvPr id="446468" name="Oval 4"/>
          <p:cNvSpPr>
            <a:spLocks noChangeArrowheads="1"/>
          </p:cNvSpPr>
          <p:nvPr/>
        </p:nvSpPr>
        <p:spPr bwMode="auto">
          <a:xfrm>
            <a:off x="889000" y="4470400"/>
            <a:ext cx="482600" cy="4826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352800" y="4495800"/>
            <a:ext cx="5181600" cy="9255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Net operating income		      $60,000</a:t>
            </a:r>
          </a:p>
          <a:p>
            <a:pPr>
              <a:defRPr/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Required return (15% of $300,000)      (</a:t>
            </a:r>
            <a:r>
              <a:rPr lang="en-US" b="1" u="sng" dirty="0">
                <a:solidFill>
                  <a:schemeClr val="tx2"/>
                </a:solidFill>
                <a:latin typeface="Arial" charset="0"/>
              </a:rPr>
              <a:t>45,000)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Residual income			      </a:t>
            </a:r>
            <a:r>
              <a:rPr lang="en-US" b="1" u="dbl" dirty="0">
                <a:solidFill>
                  <a:schemeClr val="tx2"/>
                </a:solidFill>
                <a:latin typeface="Arial" charset="0"/>
              </a:rPr>
              <a:t>$15,000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nimBg="1"/>
      <p:bldP spid="44646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chemeClr val="tx2"/>
                </a:solidFill>
                <a:cs typeface="Arial" panose="020B0604020202020204" pitchFamily="34" charset="0"/>
              </a:rPr>
              <a:t> 	If the manager of the Redmond Awnings division is evaluated based on residual income, will she want to make an investment of $100,000 that would generate additional net operating income of $18,000 per year?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a. Yes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 smtClean="0">
                <a:cs typeface="Arial" panose="020B0604020202020204" pitchFamily="34" charset="0"/>
              </a:rPr>
              <a:t>b.  No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z="2800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86300"/>
          </a:xfrm>
          <a:solidFill>
            <a:srgbClr val="EDECD2"/>
          </a:solidFill>
          <a:ln w="12699">
            <a:solidFill>
              <a:schemeClr val="tx2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 	If the manager of the Redmond Awnings division is evaluated based on residual income, will she want to make an investment of $100,000 that would generate additional net operating income of $18,000 per year?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cs typeface="Arial" pitchFamily="34" charset="0"/>
              </a:rPr>
              <a:t>a. Yes</a:t>
            </a:r>
            <a:endParaRPr lang="en-US" b="1" dirty="0">
              <a:solidFill>
                <a:schemeClr val="tx2">
                  <a:lumMod val="20000"/>
                  <a:lumOff val="8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tx2">
                    <a:lumMod val="40000"/>
                    <a:lumOff val="60000"/>
                  </a:schemeClr>
                </a:solidFill>
                <a:cs typeface="Arial" pitchFamily="34" charset="0"/>
              </a:rPr>
              <a:t>b.  No</a:t>
            </a:r>
          </a:p>
        </p:txBody>
      </p:sp>
      <p:sp>
        <p:nvSpPr>
          <p:cNvPr id="450564" name="Oval 4"/>
          <p:cNvSpPr>
            <a:spLocks noChangeArrowheads="1"/>
          </p:cNvSpPr>
          <p:nvPr/>
        </p:nvSpPr>
        <p:spPr bwMode="auto">
          <a:xfrm>
            <a:off x="871538" y="3749675"/>
            <a:ext cx="533400" cy="5334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2133600" y="4089400"/>
            <a:ext cx="6400800" cy="162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Net operating income		                     $78,000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Required return (15% of $400,000)                (</a:t>
            </a:r>
            <a:r>
              <a:rPr lang="en-US" sz="2000" b="1" u="sng" dirty="0">
                <a:solidFill>
                  <a:schemeClr val="tx2"/>
                </a:solidFill>
                <a:latin typeface="Arial" charset="0"/>
              </a:rPr>
              <a:t>60,000)</a:t>
            </a:r>
            <a:endParaRPr lang="en-US" sz="2000" b="1" dirty="0">
              <a:solidFill>
                <a:schemeClr val="tx2"/>
              </a:solidFill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Residual income			        </a:t>
            </a:r>
            <a:r>
              <a:rPr lang="en-US" sz="2000" b="1" u="dbl" dirty="0">
                <a:solidFill>
                  <a:schemeClr val="tx2"/>
                </a:solidFill>
                <a:latin typeface="Arial" charset="0"/>
              </a:rPr>
              <a:t>$18,000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>
              <a:defRPr/>
            </a:pPr>
            <a:endParaRPr lang="en-US" sz="2000" b="1" dirty="0">
              <a:solidFill>
                <a:schemeClr val="tx2"/>
              </a:solidFill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Yields an increase of $3,000 in the residual income.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nimBg="1"/>
      <p:bldP spid="450565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Divisional Comparisons and Residual Income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254375" y="1701800"/>
            <a:ext cx="3581400" cy="4175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4"/>
                </a:solidFill>
              </a:rPr>
              <a:t>The residual income approach has one major disadvantage. 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4"/>
                </a:solidFill>
              </a:rPr>
              <a:t>It cannot be used  to compare the performance of divisions of different sizes.</a:t>
            </a:r>
          </a:p>
        </p:txBody>
      </p:sp>
      <p:pic>
        <p:nvPicPr>
          <p:cNvPr id="3584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3789363"/>
            <a:ext cx="1827213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2743200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/>
          </p:cNvGraphicFramePr>
          <p:nvPr/>
        </p:nvGraphicFramePr>
        <p:xfrm>
          <a:off x="746125" y="2855913"/>
          <a:ext cx="7712075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Worksheet" r:id="rId4" imgW="3639960" imgH="1746720" progId="Excel.Sheet.8">
                  <p:embed/>
                </p:oleObj>
              </mc:Choice>
              <mc:Fallback>
                <p:oleObj name="Worksheet" r:id="rId4" imgW="3639960" imgH="174672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855913"/>
                        <a:ext cx="7712075" cy="384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Zephyr, Inc. - Continued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371600"/>
            <a:ext cx="9144000" cy="1447800"/>
            <a:chOff x="0" y="1371600"/>
            <a:chExt cx="9144000" cy="1447800"/>
          </a:xfrm>
        </p:grpSpPr>
        <p:grpSp>
          <p:nvGrpSpPr>
            <p:cNvPr id="36869" name="Group 4"/>
            <p:cNvGrpSpPr>
              <a:grpSpLocks/>
            </p:cNvGrpSpPr>
            <p:nvPr/>
          </p:nvGrpSpPr>
          <p:grpSpPr bwMode="auto">
            <a:xfrm>
              <a:off x="0" y="1371600"/>
              <a:ext cx="5105400" cy="1447800"/>
              <a:chOff x="0" y="960"/>
              <a:chExt cx="3216" cy="912"/>
            </a:xfrm>
          </p:grpSpPr>
          <p:sp>
            <p:nvSpPr>
              <p:cNvPr id="36873" name="Line 5"/>
              <p:cNvSpPr>
                <a:spLocks noChangeShapeType="1"/>
              </p:cNvSpPr>
              <p:nvPr/>
            </p:nvSpPr>
            <p:spPr bwMode="auto">
              <a:xfrm>
                <a:off x="2304" y="1248"/>
                <a:ext cx="912" cy="624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Rectangle 6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2400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Recall the following information for the Retail Division of Zephyr, Inc</a:t>
                </a:r>
                <a:r>
                  <a:rPr lang="en-US" sz="2000" b="1" dirty="0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 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</p:grpSp>
        <p:grpSp>
          <p:nvGrpSpPr>
            <p:cNvPr id="36870" name="Group 7"/>
            <p:cNvGrpSpPr>
              <a:grpSpLocks/>
            </p:cNvGrpSpPr>
            <p:nvPr/>
          </p:nvGrpSpPr>
          <p:grpSpPr bwMode="auto">
            <a:xfrm>
              <a:off x="5334000" y="1371600"/>
              <a:ext cx="3810000" cy="1447800"/>
              <a:chOff x="3360" y="960"/>
              <a:chExt cx="2400" cy="912"/>
            </a:xfrm>
          </p:grpSpPr>
          <p:sp>
            <p:nvSpPr>
              <p:cNvPr id="36871" name="Line 8"/>
              <p:cNvSpPr>
                <a:spLocks noChangeShapeType="1"/>
              </p:cNvSpPr>
              <p:nvPr/>
            </p:nvSpPr>
            <p:spPr bwMode="auto">
              <a:xfrm>
                <a:off x="4560" y="1536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Rectangle 9"/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2400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Assume the following information for the Wholesale Division of Zephyr, Inc.  </a:t>
                </a:r>
                <a:endParaRPr lang="en-US" sz="1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</p:grp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/>
          </p:cNvGraphicFramePr>
          <p:nvPr/>
        </p:nvGraphicFramePr>
        <p:xfrm>
          <a:off x="746125" y="2855913"/>
          <a:ext cx="7712075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Worksheet" r:id="rId4" imgW="3639960" imgH="1746720" progId="Excel.Sheet.8">
                  <p:embed/>
                </p:oleObj>
              </mc:Choice>
              <mc:Fallback>
                <p:oleObj name="Worksheet" r:id="rId4" imgW="3639960" imgH="174672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855913"/>
                        <a:ext cx="7712075" cy="384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Zephyr, Inc. - Continued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0" y="1408113"/>
            <a:ext cx="914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The residual income numbers suggest that the Wholesale Division </a:t>
            </a:r>
            <a:r>
              <a:rPr lang="en-US" altLang="en-US" b="1">
                <a:solidFill>
                  <a:schemeClr val="tx2"/>
                </a:solidFill>
              </a:rPr>
              <a:t>outperformed </a:t>
            </a:r>
            <a:r>
              <a:rPr lang="en-US" altLang="en-US" b="1"/>
              <a:t>the Retail Division because its residual income is $10,000 higher.  However, the Retail Division earned an ROI of 30% compared to an ROI of 22% for the Wholesale Division.  The Wholesale Division’s residual income is larger than the Retail Division </a:t>
            </a:r>
            <a:r>
              <a:rPr lang="en-US" altLang="en-US" b="1">
                <a:solidFill>
                  <a:srgbClr val="0070C0"/>
                </a:solidFill>
              </a:rPr>
              <a:t>simply because it is a bigger division</a:t>
            </a:r>
            <a:r>
              <a:rPr lang="en-US" altLang="en-US" b="1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3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309813"/>
            <a:ext cx="5334000" cy="218598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Compute delivery cycle time, throughput time, and manufacturing cycle efficiency (MCE).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ChangeArrowheads="1"/>
          </p:cNvSpPr>
          <p:nvPr/>
        </p:nvSpPr>
        <p:spPr bwMode="auto">
          <a:xfrm>
            <a:off x="1587500" y="5791200"/>
            <a:ext cx="5978525" cy="492125"/>
          </a:xfrm>
          <a:prstGeom prst="rect">
            <a:avLst/>
          </a:prstGeom>
          <a:solidFill>
            <a:srgbClr val="CCECFF"/>
          </a:solidFill>
          <a:ln w="38100" cmpd="dbl">
            <a:solidFill>
              <a:schemeClr val="accent4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2"/>
                </a:solidFill>
              </a:rPr>
              <a:t>Process time is the only value-added time.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Delivery Performance Measures</a:t>
            </a:r>
          </a:p>
        </p:txBody>
      </p:sp>
      <p:sp>
        <p:nvSpPr>
          <p:cNvPr id="820228" name="Rectangle 4"/>
          <p:cNvSpPr>
            <a:spLocks noChangeArrowheads="1"/>
          </p:cNvSpPr>
          <p:nvPr/>
        </p:nvSpPr>
        <p:spPr bwMode="auto">
          <a:xfrm>
            <a:off x="504825" y="3051175"/>
            <a:ext cx="15525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Wait Time</a:t>
            </a:r>
          </a:p>
        </p:txBody>
      </p:sp>
      <p:sp>
        <p:nvSpPr>
          <p:cNvPr id="820229" name="Rectangle 5"/>
          <p:cNvSpPr>
            <a:spLocks noChangeArrowheads="1"/>
          </p:cNvSpPr>
          <p:nvPr/>
        </p:nvSpPr>
        <p:spPr bwMode="auto">
          <a:xfrm>
            <a:off x="3151188" y="2822575"/>
            <a:ext cx="45434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0000"/>
                </a:solidFill>
              </a:rPr>
              <a:t>Process Time + Inspection Time</a:t>
            </a:r>
            <a:br>
              <a:rPr lang="en-US" altLang="en-US" sz="2400">
                <a:solidFill>
                  <a:srgbClr val="FF0000"/>
                </a:solidFill>
              </a:rPr>
            </a:br>
            <a:r>
              <a:rPr lang="en-US" altLang="en-US" sz="2400">
                <a:solidFill>
                  <a:srgbClr val="FF0000"/>
                </a:solidFill>
              </a:rPr>
              <a:t>+ Move Time + Queue Time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1800" y="4727575"/>
            <a:ext cx="8356600" cy="454025"/>
            <a:chOff x="368" y="2879"/>
            <a:chExt cx="5264" cy="286"/>
          </a:xfrm>
        </p:grpSpPr>
        <p:sp>
          <p:nvSpPr>
            <p:cNvPr id="39958" name="Rectangle 7"/>
            <p:cNvSpPr>
              <a:spLocks noChangeArrowheads="1"/>
            </p:cNvSpPr>
            <p:nvPr/>
          </p:nvSpPr>
          <p:spPr bwMode="auto">
            <a:xfrm>
              <a:off x="2112" y="2879"/>
              <a:ext cx="182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tx2"/>
                  </a:solidFill>
                </a:rPr>
                <a:t>Delivery Cycle Time</a:t>
              </a:r>
            </a:p>
          </p:txBody>
        </p:sp>
        <p:sp>
          <p:nvSpPr>
            <p:cNvPr id="39959" name="Line 8"/>
            <p:cNvSpPr>
              <a:spLocks noChangeShapeType="1"/>
            </p:cNvSpPr>
            <p:nvPr/>
          </p:nvSpPr>
          <p:spPr bwMode="auto">
            <a:xfrm flipH="1">
              <a:off x="368" y="3022"/>
              <a:ext cx="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9"/>
            <p:cNvSpPr>
              <a:spLocks noChangeShapeType="1"/>
            </p:cNvSpPr>
            <p:nvPr/>
          </p:nvSpPr>
          <p:spPr bwMode="auto">
            <a:xfrm flipH="1">
              <a:off x="4032" y="3032"/>
              <a:ext cx="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43" name="Group 10"/>
          <p:cNvGrpSpPr>
            <a:grpSpLocks/>
          </p:cNvGrpSpPr>
          <p:nvPr/>
        </p:nvGrpSpPr>
        <p:grpSpPr bwMode="auto">
          <a:xfrm>
            <a:off x="381000" y="1625600"/>
            <a:ext cx="8382000" cy="3586163"/>
            <a:chOff x="336" y="1138"/>
            <a:chExt cx="5280" cy="2259"/>
          </a:xfrm>
        </p:grpSpPr>
        <p:sp>
          <p:nvSpPr>
            <p:cNvPr id="39948" name="Line 11"/>
            <p:cNvSpPr>
              <a:spLocks noChangeShapeType="1"/>
            </p:cNvSpPr>
            <p:nvPr/>
          </p:nvSpPr>
          <p:spPr bwMode="auto">
            <a:xfrm flipV="1">
              <a:off x="352" y="1573"/>
              <a:ext cx="512" cy="304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Line 12"/>
            <p:cNvSpPr>
              <a:spLocks noChangeShapeType="1"/>
            </p:cNvSpPr>
            <p:nvPr/>
          </p:nvSpPr>
          <p:spPr bwMode="auto">
            <a:xfrm flipV="1">
              <a:off x="1496" y="1525"/>
              <a:ext cx="560" cy="352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Line 13"/>
            <p:cNvSpPr>
              <a:spLocks noChangeShapeType="1"/>
            </p:cNvSpPr>
            <p:nvPr/>
          </p:nvSpPr>
          <p:spPr bwMode="auto">
            <a:xfrm>
              <a:off x="336" y="1925"/>
              <a:ext cx="0" cy="1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14"/>
            <p:cNvSpPr>
              <a:spLocks noChangeShapeType="1"/>
            </p:cNvSpPr>
            <p:nvPr/>
          </p:nvSpPr>
          <p:spPr bwMode="auto">
            <a:xfrm>
              <a:off x="1440" y="1925"/>
              <a:ext cx="0" cy="9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Line 15"/>
            <p:cNvSpPr>
              <a:spLocks noChangeShapeType="1"/>
            </p:cNvSpPr>
            <p:nvPr/>
          </p:nvSpPr>
          <p:spPr bwMode="auto">
            <a:xfrm>
              <a:off x="5616" y="1925"/>
              <a:ext cx="0" cy="1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7" name="Rectangle 16"/>
            <p:cNvSpPr>
              <a:spLocks noChangeArrowheads="1"/>
            </p:cNvSpPr>
            <p:nvPr/>
          </p:nvSpPr>
          <p:spPr bwMode="auto">
            <a:xfrm>
              <a:off x="362" y="1138"/>
              <a:ext cx="1174" cy="4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 cmpd="dbl">
              <a:solidFill>
                <a:srgbClr val="FC0128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 Order Received</a:t>
              </a:r>
            </a:p>
          </p:txBody>
        </p:sp>
        <p:sp>
          <p:nvSpPr>
            <p:cNvPr id="56338" name="Rectangle 17"/>
            <p:cNvSpPr>
              <a:spLocks noChangeArrowheads="1"/>
            </p:cNvSpPr>
            <p:nvPr/>
          </p:nvSpPr>
          <p:spPr bwMode="auto">
            <a:xfrm>
              <a:off x="1776" y="1154"/>
              <a:ext cx="1174" cy="44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2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Production</a:t>
              </a:r>
              <a:br>
                <a:rPr lang="en-US" sz="2400" dirty="0"/>
              </a:br>
              <a:r>
                <a:rPr lang="en-US" sz="2400" dirty="0"/>
                <a:t>Started</a:t>
              </a:r>
            </a:p>
          </p:txBody>
        </p:sp>
        <p:sp>
          <p:nvSpPr>
            <p:cNvPr id="56339" name="Rectangle 18"/>
            <p:cNvSpPr>
              <a:spLocks noChangeArrowheads="1"/>
            </p:cNvSpPr>
            <p:nvPr/>
          </p:nvSpPr>
          <p:spPr bwMode="auto">
            <a:xfrm>
              <a:off x="4309" y="1154"/>
              <a:ext cx="1174" cy="44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dbl">
              <a:solidFill>
                <a:schemeClr val="accent3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Goods Shipped</a:t>
              </a:r>
            </a:p>
          </p:txBody>
        </p:sp>
        <p:sp>
          <p:nvSpPr>
            <p:cNvPr id="39956" name="Line 19"/>
            <p:cNvSpPr>
              <a:spLocks noChangeShapeType="1"/>
            </p:cNvSpPr>
            <p:nvPr/>
          </p:nvSpPr>
          <p:spPr bwMode="auto">
            <a:xfrm>
              <a:off x="5000" y="1589"/>
              <a:ext cx="560" cy="272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0"/>
            <p:cNvSpPr>
              <a:spLocks noChangeShapeType="1"/>
            </p:cNvSpPr>
            <p:nvPr/>
          </p:nvSpPr>
          <p:spPr bwMode="auto">
            <a:xfrm>
              <a:off x="336" y="2445"/>
              <a:ext cx="52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120900" y="3965575"/>
            <a:ext cx="6654800" cy="454025"/>
            <a:chOff x="1432" y="2399"/>
            <a:chExt cx="4192" cy="286"/>
          </a:xfrm>
        </p:grpSpPr>
        <p:sp>
          <p:nvSpPr>
            <p:cNvPr id="39945" name="Rectangle 22"/>
            <p:cNvSpPr>
              <a:spLocks noChangeArrowheads="1"/>
            </p:cNvSpPr>
            <p:nvPr/>
          </p:nvSpPr>
          <p:spPr bwMode="auto">
            <a:xfrm>
              <a:off x="2743" y="2399"/>
              <a:ext cx="157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tx2"/>
                  </a:solidFill>
                </a:rPr>
                <a:t>Throughput Time</a:t>
              </a:r>
            </a:p>
          </p:txBody>
        </p:sp>
        <p:sp>
          <p:nvSpPr>
            <p:cNvPr id="39946" name="Line 23"/>
            <p:cNvSpPr>
              <a:spLocks noChangeShapeType="1"/>
            </p:cNvSpPr>
            <p:nvPr/>
          </p:nvSpPr>
          <p:spPr bwMode="auto">
            <a:xfrm flipH="1">
              <a:off x="1432" y="2542"/>
              <a:ext cx="1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Line 24"/>
            <p:cNvSpPr>
              <a:spLocks noChangeShapeType="1"/>
            </p:cNvSpPr>
            <p:nvPr/>
          </p:nvSpPr>
          <p:spPr bwMode="auto">
            <a:xfrm flipH="1">
              <a:off x="4368" y="2542"/>
              <a:ext cx="1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82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2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6" grpId="0" animBg="1" autoUpdateAnimBg="0"/>
      <p:bldP spid="820228" grpId="0" autoUpdateAnimBg="0"/>
      <p:bldP spid="820229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5292725"/>
            <a:ext cx="6515100" cy="1184275"/>
            <a:chOff x="912" y="3334"/>
            <a:chExt cx="4104" cy="746"/>
          </a:xfrm>
        </p:grpSpPr>
        <p:sp>
          <p:nvSpPr>
            <p:cNvPr id="40988" name="Rectangle 4"/>
            <p:cNvSpPr>
              <a:spLocks noChangeArrowheads="1"/>
            </p:cNvSpPr>
            <p:nvPr/>
          </p:nvSpPr>
          <p:spPr bwMode="auto">
            <a:xfrm>
              <a:off x="912" y="3335"/>
              <a:ext cx="4104" cy="744"/>
            </a:xfrm>
            <a:prstGeom prst="rect">
              <a:avLst/>
            </a:prstGeom>
            <a:solidFill>
              <a:srgbClr val="EAEAEA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9" name="Rectangle 5"/>
            <p:cNvSpPr>
              <a:spLocks noChangeArrowheads="1"/>
            </p:cNvSpPr>
            <p:nvPr/>
          </p:nvSpPr>
          <p:spPr bwMode="auto">
            <a:xfrm>
              <a:off x="986" y="3334"/>
              <a:ext cx="1332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>
                  <a:solidFill>
                    <a:schemeClr val="tx2"/>
                  </a:solidFill>
                </a:rPr>
                <a:t>Manufacturing</a:t>
              </a:r>
            </a:p>
            <a:p>
              <a:pPr algn="ctr" eaLnBrk="1" hangingPunct="1"/>
              <a:r>
                <a:rPr lang="en-US" altLang="en-US" sz="2400">
                  <a:solidFill>
                    <a:schemeClr val="tx2"/>
                  </a:solidFill>
                </a:rPr>
                <a:t>Cycle</a:t>
              </a:r>
            </a:p>
            <a:p>
              <a:pPr algn="ctr" eaLnBrk="1" hangingPunct="1"/>
              <a:r>
                <a:rPr lang="en-US" altLang="en-US" sz="2400">
                  <a:solidFill>
                    <a:schemeClr val="tx2"/>
                  </a:solidFill>
                </a:rPr>
                <a:t>Efficiency</a:t>
              </a:r>
            </a:p>
          </p:txBody>
        </p:sp>
        <p:sp>
          <p:nvSpPr>
            <p:cNvPr id="40990" name="Rectangle 6"/>
            <p:cNvSpPr>
              <a:spLocks noChangeArrowheads="1"/>
            </p:cNvSpPr>
            <p:nvPr/>
          </p:nvSpPr>
          <p:spPr bwMode="auto">
            <a:xfrm>
              <a:off x="2667" y="3403"/>
              <a:ext cx="2239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sz="2400">
                  <a:solidFill>
                    <a:schemeClr val="tx2"/>
                  </a:solidFill>
                </a:rPr>
                <a:t>      Value-added time</a:t>
              </a:r>
              <a:br>
                <a:rPr lang="en-US" altLang="en-US" sz="2400">
                  <a:solidFill>
                    <a:schemeClr val="tx2"/>
                  </a:solidFill>
                </a:rPr>
              </a:br>
              <a:r>
                <a:rPr lang="en-US" altLang="en-US" sz="2400">
                  <a:solidFill>
                    <a:schemeClr val="tx2"/>
                  </a:solidFill>
                </a:rPr>
                <a:t>Manufacturing cycle time</a:t>
              </a:r>
            </a:p>
          </p:txBody>
        </p:sp>
        <p:sp>
          <p:nvSpPr>
            <p:cNvPr id="57375" name="Line 7"/>
            <p:cNvSpPr>
              <a:spLocks noChangeShapeType="1"/>
            </p:cNvSpPr>
            <p:nvPr/>
          </p:nvSpPr>
          <p:spPr bwMode="auto">
            <a:xfrm>
              <a:off x="2732" y="3709"/>
              <a:ext cx="2096" cy="0"/>
            </a:xfrm>
            <a:prstGeom prst="line">
              <a:avLst/>
            </a:prstGeom>
            <a:noFill/>
            <a:ln w="25400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992" name="Rectangle 8"/>
            <p:cNvSpPr>
              <a:spLocks noChangeArrowheads="1"/>
            </p:cNvSpPr>
            <p:nvPr/>
          </p:nvSpPr>
          <p:spPr bwMode="auto">
            <a:xfrm>
              <a:off x="2341" y="3547"/>
              <a:ext cx="190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tx2"/>
                  </a:solidFill>
                </a:rPr>
                <a:t>=</a:t>
              </a:r>
            </a:p>
          </p:txBody>
        </p:sp>
      </p:grpSp>
      <p:sp>
        <p:nvSpPr>
          <p:cNvPr id="822281" name="Line 9"/>
          <p:cNvSpPr>
            <a:spLocks noChangeShapeType="1"/>
          </p:cNvSpPr>
          <p:nvPr/>
        </p:nvSpPr>
        <p:spPr bwMode="auto">
          <a:xfrm>
            <a:off x="4572000" y="3352800"/>
            <a:ext cx="99060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82" name="Oval 10"/>
          <p:cNvSpPr>
            <a:spLocks noChangeArrowheads="1"/>
          </p:cNvSpPr>
          <p:nvPr/>
        </p:nvSpPr>
        <p:spPr bwMode="auto">
          <a:xfrm>
            <a:off x="3124200" y="2743200"/>
            <a:ext cx="20574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2283" name="Oval 11"/>
          <p:cNvSpPr>
            <a:spLocks noChangeArrowheads="1"/>
          </p:cNvSpPr>
          <p:nvPr/>
        </p:nvSpPr>
        <p:spPr bwMode="auto">
          <a:xfrm>
            <a:off x="4495800" y="5257800"/>
            <a:ext cx="27432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Delivery Performance Measures</a:t>
            </a:r>
          </a:p>
        </p:txBody>
      </p:sp>
      <p:sp>
        <p:nvSpPr>
          <p:cNvPr id="40967" name="Rectangle 4"/>
          <p:cNvSpPr>
            <a:spLocks noChangeArrowheads="1"/>
          </p:cNvSpPr>
          <p:nvPr/>
        </p:nvSpPr>
        <p:spPr bwMode="auto">
          <a:xfrm>
            <a:off x="504825" y="3051175"/>
            <a:ext cx="15525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Wait Time</a:t>
            </a:r>
          </a:p>
        </p:txBody>
      </p:sp>
      <p:sp>
        <p:nvSpPr>
          <p:cNvPr id="40968" name="Rectangle 5"/>
          <p:cNvSpPr>
            <a:spLocks noChangeArrowheads="1"/>
          </p:cNvSpPr>
          <p:nvPr/>
        </p:nvSpPr>
        <p:spPr bwMode="auto">
          <a:xfrm>
            <a:off x="3151188" y="2822575"/>
            <a:ext cx="45434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0000"/>
                </a:solidFill>
              </a:rPr>
              <a:t>Process Time + Inspection Time</a:t>
            </a:r>
            <a:br>
              <a:rPr lang="en-US" altLang="en-US" sz="2400">
                <a:solidFill>
                  <a:srgbClr val="FF0000"/>
                </a:solidFill>
              </a:rPr>
            </a:br>
            <a:r>
              <a:rPr lang="en-US" altLang="en-US" sz="2400">
                <a:solidFill>
                  <a:srgbClr val="FF0000"/>
                </a:solidFill>
              </a:rPr>
              <a:t>+ Move Time + Queue Time</a:t>
            </a:r>
          </a:p>
        </p:txBody>
      </p:sp>
      <p:grpSp>
        <p:nvGrpSpPr>
          <p:cNvPr id="40969" name="Group 6"/>
          <p:cNvGrpSpPr>
            <a:grpSpLocks/>
          </p:cNvGrpSpPr>
          <p:nvPr/>
        </p:nvGrpSpPr>
        <p:grpSpPr bwMode="auto">
          <a:xfrm>
            <a:off x="431800" y="4727575"/>
            <a:ext cx="8356600" cy="454025"/>
            <a:chOff x="368" y="2879"/>
            <a:chExt cx="5264" cy="286"/>
          </a:xfrm>
        </p:grpSpPr>
        <p:sp>
          <p:nvSpPr>
            <p:cNvPr id="40985" name="Rectangle 7"/>
            <p:cNvSpPr>
              <a:spLocks noChangeArrowheads="1"/>
            </p:cNvSpPr>
            <p:nvPr/>
          </p:nvSpPr>
          <p:spPr bwMode="auto">
            <a:xfrm>
              <a:off x="2112" y="2879"/>
              <a:ext cx="182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tx2"/>
                  </a:solidFill>
                </a:rPr>
                <a:t>Delivery Cycle Time</a:t>
              </a:r>
            </a:p>
          </p:txBody>
        </p:sp>
        <p:sp>
          <p:nvSpPr>
            <p:cNvPr id="40986" name="Line 8"/>
            <p:cNvSpPr>
              <a:spLocks noChangeShapeType="1"/>
            </p:cNvSpPr>
            <p:nvPr/>
          </p:nvSpPr>
          <p:spPr bwMode="auto">
            <a:xfrm flipH="1">
              <a:off x="368" y="3022"/>
              <a:ext cx="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Line 9"/>
            <p:cNvSpPr>
              <a:spLocks noChangeShapeType="1"/>
            </p:cNvSpPr>
            <p:nvPr/>
          </p:nvSpPr>
          <p:spPr bwMode="auto">
            <a:xfrm flipH="1">
              <a:off x="4032" y="3032"/>
              <a:ext cx="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381000" y="1625600"/>
            <a:ext cx="8382000" cy="3586163"/>
            <a:chOff x="336" y="1138"/>
            <a:chExt cx="5280" cy="2259"/>
          </a:xfrm>
        </p:grpSpPr>
        <p:sp>
          <p:nvSpPr>
            <p:cNvPr id="40975" name="Line 11"/>
            <p:cNvSpPr>
              <a:spLocks noChangeShapeType="1"/>
            </p:cNvSpPr>
            <p:nvPr/>
          </p:nvSpPr>
          <p:spPr bwMode="auto">
            <a:xfrm flipV="1">
              <a:off x="352" y="1573"/>
              <a:ext cx="512" cy="304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Line 12"/>
            <p:cNvSpPr>
              <a:spLocks noChangeShapeType="1"/>
            </p:cNvSpPr>
            <p:nvPr/>
          </p:nvSpPr>
          <p:spPr bwMode="auto">
            <a:xfrm flipV="1">
              <a:off x="1496" y="1525"/>
              <a:ext cx="560" cy="352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Line 13"/>
            <p:cNvSpPr>
              <a:spLocks noChangeShapeType="1"/>
            </p:cNvSpPr>
            <p:nvPr/>
          </p:nvSpPr>
          <p:spPr bwMode="auto">
            <a:xfrm>
              <a:off x="336" y="1925"/>
              <a:ext cx="0" cy="1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8" name="Line 14"/>
            <p:cNvSpPr>
              <a:spLocks noChangeShapeType="1"/>
            </p:cNvSpPr>
            <p:nvPr/>
          </p:nvSpPr>
          <p:spPr bwMode="auto">
            <a:xfrm>
              <a:off x="1440" y="1925"/>
              <a:ext cx="0" cy="9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Line 15"/>
            <p:cNvSpPr>
              <a:spLocks noChangeShapeType="1"/>
            </p:cNvSpPr>
            <p:nvPr/>
          </p:nvSpPr>
          <p:spPr bwMode="auto">
            <a:xfrm>
              <a:off x="5616" y="1925"/>
              <a:ext cx="0" cy="1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362" y="1138"/>
              <a:ext cx="1174" cy="4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 cmpd="dbl">
              <a:solidFill>
                <a:srgbClr val="FC0128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 Order Received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1776" y="1154"/>
              <a:ext cx="1174" cy="44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2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Production</a:t>
              </a:r>
              <a:br>
                <a:rPr lang="en-US" sz="2400" dirty="0"/>
              </a:br>
              <a:r>
                <a:rPr lang="en-US" sz="2400" dirty="0"/>
                <a:t>Started</a:t>
              </a: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4309" y="1154"/>
              <a:ext cx="1174" cy="44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dbl">
              <a:solidFill>
                <a:schemeClr val="accent3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en-US" sz="2400" dirty="0"/>
                <a:t>Goods Shipped</a:t>
              </a:r>
            </a:p>
          </p:txBody>
        </p:sp>
        <p:sp>
          <p:nvSpPr>
            <p:cNvPr id="40983" name="Line 19"/>
            <p:cNvSpPr>
              <a:spLocks noChangeShapeType="1"/>
            </p:cNvSpPr>
            <p:nvPr/>
          </p:nvSpPr>
          <p:spPr bwMode="auto">
            <a:xfrm>
              <a:off x="5000" y="1589"/>
              <a:ext cx="560" cy="272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4" name="Line 20"/>
            <p:cNvSpPr>
              <a:spLocks noChangeShapeType="1"/>
            </p:cNvSpPr>
            <p:nvPr/>
          </p:nvSpPr>
          <p:spPr bwMode="auto">
            <a:xfrm>
              <a:off x="336" y="2445"/>
              <a:ext cx="52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71" name="Group 21"/>
          <p:cNvGrpSpPr>
            <a:grpSpLocks/>
          </p:cNvGrpSpPr>
          <p:nvPr/>
        </p:nvGrpSpPr>
        <p:grpSpPr bwMode="auto">
          <a:xfrm>
            <a:off x="2120900" y="3965575"/>
            <a:ext cx="6654800" cy="454025"/>
            <a:chOff x="1432" y="2399"/>
            <a:chExt cx="4192" cy="286"/>
          </a:xfrm>
        </p:grpSpPr>
        <p:sp>
          <p:nvSpPr>
            <p:cNvPr id="40972" name="Rectangle 22"/>
            <p:cNvSpPr>
              <a:spLocks noChangeArrowheads="1"/>
            </p:cNvSpPr>
            <p:nvPr/>
          </p:nvSpPr>
          <p:spPr bwMode="auto">
            <a:xfrm>
              <a:off x="2743" y="2399"/>
              <a:ext cx="157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tx2"/>
                  </a:solidFill>
                </a:rPr>
                <a:t>Throughput Time</a:t>
              </a:r>
            </a:p>
          </p:txBody>
        </p:sp>
        <p:sp>
          <p:nvSpPr>
            <p:cNvPr id="40973" name="Line 23"/>
            <p:cNvSpPr>
              <a:spLocks noChangeShapeType="1"/>
            </p:cNvSpPr>
            <p:nvPr/>
          </p:nvSpPr>
          <p:spPr bwMode="auto">
            <a:xfrm flipH="1">
              <a:off x="1432" y="2542"/>
              <a:ext cx="1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Line 24"/>
            <p:cNvSpPr>
              <a:spLocks noChangeShapeType="1"/>
            </p:cNvSpPr>
            <p:nvPr/>
          </p:nvSpPr>
          <p:spPr bwMode="auto">
            <a:xfrm flipH="1">
              <a:off x="4368" y="2542"/>
              <a:ext cx="1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2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2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822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81" grpId="0" animBg="1"/>
      <p:bldP spid="822282" grpId="0" animBg="1"/>
      <p:bldP spid="82228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24000"/>
            <a:ext cx="8153400" cy="4953000"/>
          </a:xfrm>
          <a:solidFill>
            <a:srgbClr val="EDECD2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0" inden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Wait           3.0 days      Move     0.5 days</a:t>
            </a:r>
          </a:p>
          <a:p>
            <a:pPr marL="0" indent="0">
              <a:spcBef>
                <a:spcPct val="1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Inspection  0.4 days      Queue   9.3 days</a:t>
            </a:r>
          </a:p>
          <a:p>
            <a:pPr marL="0" indent="0">
              <a:spcBef>
                <a:spcPct val="1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Process     0.2 days</a:t>
            </a:r>
          </a:p>
          <a:p>
            <a:pPr marL="0" inden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What is the throughput time?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a. 10.4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b.   0.2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c.   4.1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d. 13.4 days.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Responsibility Accounting</a:t>
            </a:r>
          </a:p>
        </p:txBody>
      </p:sp>
      <p:sp>
        <p:nvSpPr>
          <p:cNvPr id="309251" name="AutoShape 3"/>
          <p:cNvSpPr>
            <a:spLocks noChangeArrowheads="1"/>
          </p:cNvSpPr>
          <p:nvPr/>
        </p:nvSpPr>
        <p:spPr bwMode="auto">
          <a:xfrm>
            <a:off x="3352800" y="4748213"/>
            <a:ext cx="2743200" cy="1219200"/>
          </a:xfrm>
          <a:prstGeom prst="plaque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50000"/>
              </a:schemeClr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Responsibility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Center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1219200" y="1600200"/>
            <a:ext cx="1981200" cy="1981200"/>
          </a:xfrm>
          <a:prstGeom prst="ellipse">
            <a:avLst/>
          </a:prstGeom>
          <a:solidFill>
            <a:srgbClr val="FFFFE7"/>
          </a:solidFill>
          <a:ln w="28575">
            <a:solidFill>
              <a:srgbClr val="993300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Cost</a:t>
            </a:r>
          </a:p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Center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3733800" y="1600200"/>
            <a:ext cx="1981200" cy="1981200"/>
          </a:xfrm>
          <a:prstGeom prst="ellipse">
            <a:avLst/>
          </a:prstGeom>
          <a:solidFill>
            <a:srgbClr val="FFFFE7"/>
          </a:solidFill>
          <a:ln w="28575">
            <a:solidFill>
              <a:srgbClr val="993300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Profit</a:t>
            </a:r>
          </a:p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Center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6324600" y="1600200"/>
            <a:ext cx="1981200" cy="1981200"/>
          </a:xfrm>
          <a:prstGeom prst="ellipse">
            <a:avLst/>
          </a:prstGeom>
          <a:solidFill>
            <a:srgbClr val="FFFFE7"/>
          </a:solidFill>
          <a:ln w="28575">
            <a:solidFill>
              <a:srgbClr val="993300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Investment</a:t>
            </a:r>
          </a:p>
          <a:p>
            <a:pPr algn="ctr"/>
            <a:r>
              <a:rPr lang="en-US" altLang="en-US" sz="2600" b="1">
                <a:solidFill>
                  <a:srgbClr val="993300"/>
                </a:solidFill>
              </a:rPr>
              <a:t>Center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438400" y="3581400"/>
            <a:ext cx="2286000" cy="1143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581400"/>
            <a:ext cx="0" cy="1143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724400" y="3581400"/>
            <a:ext cx="2514600" cy="1143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8600" y="3951288"/>
            <a:ext cx="27432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800"/>
              <a:t>Cost, profit,</a:t>
            </a:r>
          </a:p>
          <a:p>
            <a:pPr algn="ctr" eaLnBrk="1" hangingPunct="1"/>
            <a:r>
              <a:rPr lang="en-US" altLang="en-US" sz="2800"/>
              <a:t>and investment</a:t>
            </a:r>
          </a:p>
          <a:p>
            <a:pPr algn="ctr" eaLnBrk="1" hangingPunct="1"/>
            <a:r>
              <a:rPr lang="en-US" altLang="en-US" sz="2800"/>
              <a:t>centers are </a:t>
            </a:r>
            <a:r>
              <a:rPr lang="en-US" altLang="en-US" sz="2800">
                <a:solidFill>
                  <a:schemeClr val="accent2"/>
                </a:solidFill>
              </a:rPr>
              <a:t>all</a:t>
            </a:r>
          </a:p>
          <a:p>
            <a:pPr algn="ctr" eaLnBrk="1" hangingPunct="1"/>
            <a:r>
              <a:rPr lang="en-US" altLang="en-US" sz="2800"/>
              <a:t>known as</a:t>
            </a:r>
          </a:p>
          <a:p>
            <a:pPr algn="ctr" eaLnBrk="1" hangingPunct="1"/>
            <a:r>
              <a:rPr lang="en-US" altLang="en-US" sz="2800"/>
              <a:t>responsibility</a:t>
            </a:r>
          </a:p>
          <a:p>
            <a:pPr algn="ctr" eaLnBrk="1" hangingPunct="1"/>
            <a:r>
              <a:rPr lang="en-US" altLang="en-US" sz="2800"/>
              <a:t>centers.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524000"/>
            <a:ext cx="8153400" cy="4953000"/>
          </a:xfrm>
          <a:solidFill>
            <a:srgbClr val="EDECD2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0" inden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Wait           3.0 days      Move     0.5 days</a:t>
            </a:r>
          </a:p>
          <a:p>
            <a:pPr marL="0" indent="0">
              <a:spcBef>
                <a:spcPct val="1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Inspection  0.4 days      Queue   9.3 days</a:t>
            </a:r>
          </a:p>
          <a:p>
            <a:pPr marL="0" indent="0">
              <a:spcBef>
                <a:spcPct val="1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Process     0.2 days</a:t>
            </a:r>
          </a:p>
          <a:p>
            <a:pPr marL="0" inden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What is the throughput time?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cs typeface="Arial" panose="020B0604020202020204" pitchFamily="34" charset="0"/>
              </a:rPr>
              <a:t>a. 10.4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b.   0.2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c.   4.1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d. 13.4 days.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736600" y="4546600"/>
            <a:ext cx="635000" cy="6350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6373" name="Text Box 5"/>
          <p:cNvSpPr txBox="1">
            <a:spLocks noChangeArrowheads="1"/>
          </p:cNvSpPr>
          <p:nvPr/>
        </p:nvSpPr>
        <p:spPr bwMode="auto">
          <a:xfrm>
            <a:off x="571500" y="5275263"/>
            <a:ext cx="8001000" cy="1125537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2200"/>
              <a:t>Throughput time  = Process + Inspection + Move + Queue</a:t>
            </a:r>
          </a:p>
          <a:p>
            <a:pPr eaLnBrk="1" hangingPunct="1"/>
            <a:r>
              <a:rPr lang="en-US" altLang="en-US" sz="2200"/>
              <a:t>               	= 0.2 days + 0.4 days + 0.5 days + 9.3 days</a:t>
            </a:r>
          </a:p>
          <a:p>
            <a:pPr eaLnBrk="1" hangingPunct="1"/>
            <a:r>
              <a:rPr lang="en-US" altLang="en-US" sz="2200"/>
              <a:t>                         	= 10.4 days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2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73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4035" name="Rectangle 2"/>
          <p:cNvSpPr txBox="1">
            <a:spLocks noChangeArrowheads="1"/>
          </p:cNvSpPr>
          <p:nvPr/>
        </p:nvSpPr>
        <p:spPr bwMode="auto">
          <a:xfrm>
            <a:off x="495300" y="1447800"/>
            <a:ext cx="8153400" cy="53340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657225" indent="-2460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40000"/>
              </a:spcBef>
              <a:buClr>
                <a:srgbClr val="A04DA3"/>
              </a:buClr>
              <a:buFont typeface="Times" panose="02020603050405020304" pitchFamily="18" charset="0"/>
              <a:buNone/>
            </a:pPr>
            <a:r>
              <a:rPr lang="en-US" altLang="en-US" sz="280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>
              <a:spcBef>
                <a:spcPct val="40000"/>
              </a:spcBef>
              <a:buClr>
                <a:srgbClr val="A04DA3"/>
              </a:buClr>
              <a:buFont typeface="Times" panose="02020603050405020304" pitchFamily="18" charset="0"/>
              <a:buNone/>
            </a:pPr>
            <a:r>
              <a:rPr lang="en-US" altLang="en-US" sz="2800">
                <a:cs typeface="Arial" panose="020B0604020202020204" pitchFamily="34" charset="0"/>
              </a:rPr>
              <a:t>   Wait           3.0 days      Move     0.5 days</a:t>
            </a:r>
          </a:p>
          <a:p>
            <a:pPr>
              <a:spcBef>
                <a:spcPct val="15000"/>
              </a:spcBef>
              <a:buClr>
                <a:srgbClr val="A04DA3"/>
              </a:buClr>
              <a:buFont typeface="Times" panose="02020603050405020304" pitchFamily="18" charset="0"/>
              <a:buNone/>
            </a:pPr>
            <a:r>
              <a:rPr lang="en-US" altLang="en-US" sz="2800">
                <a:cs typeface="Arial" panose="020B0604020202020204" pitchFamily="34" charset="0"/>
              </a:rPr>
              <a:t>   Inspection  0.4 days      Queue   9.3 days</a:t>
            </a:r>
          </a:p>
          <a:p>
            <a:pPr>
              <a:spcBef>
                <a:spcPct val="15000"/>
              </a:spcBef>
              <a:buClr>
                <a:srgbClr val="A04DA3"/>
              </a:buClr>
              <a:buFont typeface="Times" panose="02020603050405020304" pitchFamily="18" charset="0"/>
              <a:buNone/>
            </a:pPr>
            <a:r>
              <a:rPr lang="en-US" altLang="en-US" sz="2800">
                <a:cs typeface="Arial" panose="020B0604020202020204" pitchFamily="34" charset="0"/>
              </a:rPr>
              <a:t>   Process     0.2 days</a:t>
            </a:r>
          </a:p>
          <a:p>
            <a:pPr>
              <a:spcBef>
                <a:spcPct val="40000"/>
              </a:spcBef>
              <a:buClr>
                <a:srgbClr val="A04DA3"/>
              </a:buClr>
              <a:buFont typeface="Times" panose="02020603050405020304" pitchFamily="18" charset="0"/>
              <a:buNone/>
            </a:pPr>
            <a:r>
              <a:rPr lang="en-US" altLang="en-US" sz="2800">
                <a:cs typeface="Arial" panose="020B0604020202020204" pitchFamily="34" charset="0"/>
              </a:rPr>
              <a:t>What is the Manufacturing Cycle Efficiency (MCE)?    </a:t>
            </a:r>
          </a:p>
          <a:p>
            <a:pPr lvl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600">
                <a:cs typeface="Arial" panose="020B0604020202020204" pitchFamily="34" charset="0"/>
              </a:rPr>
              <a:t>a. 50.0%.</a:t>
            </a:r>
          </a:p>
          <a:p>
            <a:pPr lvl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600">
                <a:cs typeface="Arial" panose="020B0604020202020204" pitchFamily="34" charset="0"/>
              </a:rPr>
              <a:t>b.   1.9%.</a:t>
            </a:r>
          </a:p>
          <a:p>
            <a:pPr lvl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600">
                <a:cs typeface="Arial" panose="020B0604020202020204" pitchFamily="34" charset="0"/>
              </a:rPr>
              <a:t>c. 52.0%.</a:t>
            </a:r>
          </a:p>
          <a:p>
            <a:pPr lvl="1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600">
                <a:cs typeface="Arial" panose="020B0604020202020204" pitchFamily="34" charset="0"/>
              </a:rPr>
              <a:t>d.   5.1%.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447800"/>
            <a:ext cx="8153400" cy="5334000"/>
          </a:xfr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Wait           3.0 days      Move     0.5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Inspection  0.4 days      Queue   9.3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Process     0.2 days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What is the Manufacturing Cycle Efficiency (MCE)? 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a. 50.0%.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b.   1.9%.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c. 52.0%.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cs typeface="Arial" panose="020B0604020202020204" pitchFamily="34" charset="0"/>
              </a:rPr>
              <a:t>d.   5.1%.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736600" y="5308600"/>
            <a:ext cx="635000" cy="6350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0469" name="Text Box 5"/>
          <p:cNvSpPr txBox="1">
            <a:spLocks noChangeArrowheads="1"/>
          </p:cNvSpPr>
          <p:nvPr/>
        </p:nvSpPr>
        <p:spPr bwMode="auto">
          <a:xfrm>
            <a:off x="2514600" y="4619625"/>
            <a:ext cx="6324600" cy="176688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2400"/>
              <a:t>MCE	= Value-added time </a:t>
            </a:r>
            <a:r>
              <a:rPr lang="en-US" altLang="en-US" sz="2800"/>
              <a:t>÷</a:t>
            </a:r>
            <a:r>
              <a:rPr lang="en-US" altLang="en-US" sz="2400"/>
              <a:t> Throughput time</a:t>
            </a:r>
          </a:p>
          <a:p>
            <a:pPr eaLnBrk="1" hangingPunct="1"/>
            <a:r>
              <a:rPr lang="en-US" altLang="en-US" sz="2400"/>
              <a:t>       	= Process time </a:t>
            </a:r>
            <a:r>
              <a:rPr lang="en-US" altLang="en-US" sz="2800"/>
              <a:t>÷</a:t>
            </a:r>
            <a:r>
              <a:rPr lang="en-US" altLang="en-US" sz="2400"/>
              <a:t> Throughput time</a:t>
            </a:r>
          </a:p>
          <a:p>
            <a:pPr eaLnBrk="1" hangingPunct="1"/>
            <a:r>
              <a:rPr lang="en-US" altLang="en-US" sz="2400"/>
              <a:t>        	= 0.2 days</a:t>
            </a:r>
            <a:r>
              <a:rPr lang="en-US" altLang="en-US" sz="2800"/>
              <a:t> ÷</a:t>
            </a:r>
            <a:r>
              <a:rPr lang="en-US" altLang="en-US" sz="2400"/>
              <a:t> 10.4 days</a:t>
            </a:r>
          </a:p>
          <a:p>
            <a:pPr eaLnBrk="1" hangingPunct="1"/>
            <a:r>
              <a:rPr lang="en-US" altLang="en-US" sz="2400"/>
              <a:t>        	= 1.9%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3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9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73200"/>
            <a:ext cx="8153400" cy="5067300"/>
          </a:xfrm>
          <a:solidFill>
            <a:srgbClr val="EDECD2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Wait           3.0 days      Move     0.5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Inspection  0.4 days      Queue   9.3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Process     0.2 days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What is the delivery cycle time (DCT)?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a.   0.5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b.   0.7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c. 13.4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d. 10.4 days.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473200"/>
            <a:ext cx="8153400" cy="5067300"/>
          </a:xfrm>
          <a:solidFill>
            <a:srgbClr val="EDECD2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A TQM team at Narton Corp has recorded the following average times for production: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Wait           3.0 days      Move     0.5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Inspection  0.4 days      Queue   9.3 days</a:t>
            </a:r>
          </a:p>
          <a:p>
            <a:pPr marL="0" indent="0">
              <a:spcBef>
                <a:spcPct val="1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 Process     0.2 days</a:t>
            </a:r>
          </a:p>
          <a:p>
            <a:pPr marL="0" indent="0"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What is the delivery cycle time (DCT)?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hlink"/>
                </a:solidFill>
                <a:cs typeface="Arial" panose="020B0604020202020204" pitchFamily="34" charset="0"/>
              </a:rPr>
              <a:t>a.   0.5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hlink"/>
                </a:solidFill>
                <a:cs typeface="Arial" panose="020B0604020202020204" pitchFamily="34" charset="0"/>
              </a:rPr>
              <a:t>b.   0.7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c. 13.4 days.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hlink"/>
                </a:solidFill>
                <a:cs typeface="Arial" panose="020B0604020202020204" pitchFamily="34" charset="0"/>
              </a:rPr>
              <a:t>d. 10.4 days.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Quick Check </a:t>
            </a:r>
            <a:r>
              <a:rPr lang="en-US" altLang="en-US" smtClean="0"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736600" y="5349875"/>
            <a:ext cx="635000" cy="6350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4565" name="Text Box 5"/>
          <p:cNvSpPr txBox="1">
            <a:spLocks noChangeArrowheads="1"/>
          </p:cNvSpPr>
          <p:nvPr/>
        </p:nvSpPr>
        <p:spPr bwMode="auto">
          <a:xfrm>
            <a:off x="3238500" y="5048250"/>
            <a:ext cx="5295900" cy="120015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2400"/>
              <a:t> DCT = Wait time + Throughput time</a:t>
            </a:r>
          </a:p>
          <a:p>
            <a:pPr eaLnBrk="1" hangingPunct="1"/>
            <a:r>
              <a:rPr lang="en-US" altLang="en-US" sz="2400"/>
              <a:t>         = 3.0 days + 10.4 days</a:t>
            </a:r>
          </a:p>
          <a:p>
            <a:pPr eaLnBrk="1" hangingPunct="1"/>
            <a:r>
              <a:rPr lang="en-US" altLang="en-US" sz="2400"/>
              <a:t>         = 13.4 days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3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5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4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605088"/>
            <a:ext cx="5334000" cy="166211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Understand how to construct and use a balanced scorecard.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The Balanced Scorecard</a:t>
            </a:r>
          </a:p>
        </p:txBody>
      </p:sp>
      <p:sp>
        <p:nvSpPr>
          <p:cNvPr id="795651" name="Text Box 3"/>
          <p:cNvSpPr txBox="1">
            <a:spLocks noChangeArrowheads="1"/>
          </p:cNvSpPr>
          <p:nvPr/>
        </p:nvSpPr>
        <p:spPr bwMode="auto">
          <a:xfrm>
            <a:off x="571500" y="1447800"/>
            <a:ext cx="8001000" cy="14017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/>
              <a:t>Management translates its strategy into performance measures that employees understand and influence.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86400" y="3124200"/>
            <a:ext cx="3162300" cy="1143000"/>
            <a:chOff x="3576" y="2016"/>
            <a:chExt cx="1992" cy="720"/>
          </a:xfrm>
        </p:grpSpPr>
        <p:sp>
          <p:nvSpPr>
            <p:cNvPr id="65551" name="AutoShape 6"/>
            <p:cNvSpPr>
              <a:spLocks noChangeArrowheads="1"/>
            </p:cNvSpPr>
            <p:nvPr/>
          </p:nvSpPr>
          <p:spPr bwMode="auto">
            <a:xfrm>
              <a:off x="4224" y="2016"/>
              <a:ext cx="1344" cy="72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Customer</a:t>
              </a:r>
            </a:p>
          </p:txBody>
        </p:sp>
        <p:cxnSp>
          <p:nvCxnSpPr>
            <p:cNvPr id="49168" name="AutoShape 7"/>
            <p:cNvCxnSpPr>
              <a:cxnSpLocks noChangeShapeType="1"/>
              <a:endCxn id="65551" idx="1"/>
            </p:cNvCxnSpPr>
            <p:nvPr/>
          </p:nvCxnSpPr>
          <p:spPr bwMode="auto">
            <a:xfrm flipV="1">
              <a:off x="3576" y="2376"/>
              <a:ext cx="648" cy="3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595938" y="5029200"/>
            <a:ext cx="3052762" cy="1143000"/>
            <a:chOff x="3645" y="3216"/>
            <a:chExt cx="1923" cy="720"/>
          </a:xfrm>
        </p:grpSpPr>
        <p:sp>
          <p:nvSpPr>
            <p:cNvPr id="65549" name="AutoShape 9"/>
            <p:cNvSpPr>
              <a:spLocks noChangeArrowheads="1"/>
            </p:cNvSpPr>
            <p:nvPr/>
          </p:nvSpPr>
          <p:spPr bwMode="auto">
            <a:xfrm>
              <a:off x="4224" y="3216"/>
              <a:ext cx="1344" cy="720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Learning</a:t>
              </a:r>
              <a:b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and growth</a:t>
              </a:r>
            </a:p>
          </p:txBody>
        </p:sp>
        <p:cxnSp>
          <p:nvCxnSpPr>
            <p:cNvPr id="49166" name="AutoShape 10"/>
            <p:cNvCxnSpPr>
              <a:cxnSpLocks noChangeShapeType="1"/>
              <a:stCxn id="65544" idx="5"/>
              <a:endCxn id="65549" idx="1"/>
            </p:cNvCxnSpPr>
            <p:nvPr/>
          </p:nvCxnSpPr>
          <p:spPr bwMode="auto">
            <a:xfrm rot="16200000" flipH="1">
              <a:off x="3787" y="3139"/>
              <a:ext cx="295" cy="57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71500" y="5105400"/>
            <a:ext cx="2976563" cy="1143000"/>
            <a:chOff x="480" y="3264"/>
            <a:chExt cx="1875" cy="720"/>
          </a:xfrm>
        </p:grpSpPr>
        <p:sp>
          <p:nvSpPr>
            <p:cNvPr id="65547" name="AutoShape 12"/>
            <p:cNvSpPr>
              <a:spLocks noChangeArrowheads="1"/>
            </p:cNvSpPr>
            <p:nvPr/>
          </p:nvSpPr>
          <p:spPr bwMode="auto">
            <a:xfrm>
              <a:off x="480" y="3264"/>
              <a:ext cx="1344" cy="72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Internal</a:t>
              </a:r>
              <a:b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business</a:t>
              </a:r>
              <a:b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processes</a:t>
              </a:r>
            </a:p>
          </p:txBody>
        </p:sp>
        <p:cxnSp>
          <p:nvCxnSpPr>
            <p:cNvPr id="49164" name="AutoShape 13"/>
            <p:cNvCxnSpPr>
              <a:cxnSpLocks noChangeShapeType="1"/>
              <a:stCxn id="65544" idx="3"/>
              <a:endCxn id="65547" idx="3"/>
            </p:cNvCxnSpPr>
            <p:nvPr/>
          </p:nvCxnSpPr>
          <p:spPr bwMode="auto">
            <a:xfrm rot="5400000">
              <a:off x="1918" y="3187"/>
              <a:ext cx="343" cy="53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71500" y="3200400"/>
            <a:ext cx="3086100" cy="1143000"/>
            <a:chOff x="480" y="2064"/>
            <a:chExt cx="1944" cy="720"/>
          </a:xfrm>
        </p:grpSpPr>
        <p:sp>
          <p:nvSpPr>
            <p:cNvPr id="97289" name="AutoShape 15"/>
            <p:cNvSpPr>
              <a:spLocks noChangeArrowheads="1"/>
            </p:cNvSpPr>
            <p:nvPr/>
          </p:nvSpPr>
          <p:spPr bwMode="auto">
            <a:xfrm>
              <a:off x="480" y="2064"/>
              <a:ext cx="1344" cy="72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Financial</a:t>
              </a:r>
            </a:p>
          </p:txBody>
        </p:sp>
        <p:cxnSp>
          <p:nvCxnSpPr>
            <p:cNvPr id="49162" name="AutoShape 16"/>
            <p:cNvCxnSpPr>
              <a:cxnSpLocks noChangeShapeType="1"/>
              <a:endCxn id="97289" idx="3"/>
            </p:cNvCxnSpPr>
            <p:nvPr/>
          </p:nvCxnSpPr>
          <p:spPr bwMode="auto">
            <a:xfrm rot="10800000">
              <a:off x="1824" y="2424"/>
              <a:ext cx="600" cy="3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5544" name="Oval 4"/>
          <p:cNvSpPr>
            <a:spLocks noChangeArrowheads="1"/>
          </p:cNvSpPr>
          <p:nvPr/>
        </p:nvSpPr>
        <p:spPr bwMode="auto">
          <a:xfrm>
            <a:off x="3124200" y="4038600"/>
            <a:ext cx="2895600" cy="1371600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</a:t>
            </a:r>
            <a:b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Scorecard:  From</a:t>
            </a:r>
            <a:br>
              <a:rPr lang="en-US" altLang="en-US" smtClean="0"/>
            </a:br>
            <a:r>
              <a:rPr lang="en-US" altLang="en-US" smtClean="0"/>
              <a:t>Strategy to Performance Measures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152400" y="1812925"/>
            <a:ext cx="3738563" cy="890588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</a:rPr>
              <a:t>Financial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/>
              <a:t>Has our financial</a:t>
            </a:r>
            <a:br>
              <a:rPr lang="en-US" altLang="en-US"/>
            </a:br>
            <a:r>
              <a:rPr lang="en-US" altLang="en-US"/>
              <a:t>performance improved?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161925" y="3116263"/>
            <a:ext cx="3721100" cy="89058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</a:rPr>
              <a:t>Customer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/>
              <a:t>Do customers recognize that</a:t>
            </a:r>
            <a:br>
              <a:rPr lang="en-US" altLang="en-US"/>
            </a:br>
            <a:r>
              <a:rPr lang="en-US" altLang="en-US"/>
              <a:t>we are delivering more value?</a:t>
            </a:r>
          </a:p>
        </p:txBody>
      </p:sp>
      <p:sp>
        <p:nvSpPr>
          <p:cNvPr id="66565" name="Text Box 6"/>
          <p:cNvSpPr txBox="1">
            <a:spLocks noChangeArrowheads="1"/>
          </p:cNvSpPr>
          <p:nvPr/>
        </p:nvSpPr>
        <p:spPr bwMode="auto">
          <a:xfrm>
            <a:off x="161925" y="4419600"/>
            <a:ext cx="3721100" cy="11382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sz="2000" b="1" dirty="0">
                <a:solidFill>
                  <a:schemeClr val="tx2"/>
                </a:solidFill>
              </a:rPr>
              <a:t>Internal Business Processes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dirty="0"/>
              <a:t>Have we improved key business processes so that we can deliver more value to customers?</a:t>
            </a:r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152400" y="5891213"/>
            <a:ext cx="3738563" cy="890587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000" b="1">
                <a:solidFill>
                  <a:schemeClr val="tx2"/>
                </a:solidFill>
              </a:rPr>
              <a:t>Learning and Growth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/>
              <a:t>Are we maintaining our ability</a:t>
            </a:r>
            <a:br>
              <a:rPr lang="en-US" altLang="en-US"/>
            </a:br>
            <a:r>
              <a:rPr lang="en-US" altLang="en-US"/>
              <a:t>to change and improve?</a:t>
            </a:r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44488" y="1395413"/>
            <a:ext cx="3354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chemeClr val="tx2"/>
                </a:solidFill>
              </a:rPr>
              <a:t>Performance Measures</a:t>
            </a:r>
          </a:p>
        </p:txBody>
      </p:sp>
      <p:cxnSp>
        <p:nvCxnSpPr>
          <p:cNvPr id="50184" name="AutoShape 9"/>
          <p:cNvCxnSpPr>
            <a:cxnSpLocks noChangeShapeType="1"/>
            <a:stCxn id="50182" idx="0"/>
            <a:endCxn id="66565" idx="2"/>
          </p:cNvCxnSpPr>
          <p:nvPr/>
        </p:nvCxnSpPr>
        <p:spPr bwMode="auto">
          <a:xfrm rot="5400000" flipH="1" flipV="1">
            <a:off x="1855787" y="5724526"/>
            <a:ext cx="3333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5" name="AutoShape 10"/>
          <p:cNvCxnSpPr>
            <a:cxnSpLocks noChangeShapeType="1"/>
            <a:stCxn id="66565" idx="0"/>
            <a:endCxn id="50180" idx="2"/>
          </p:cNvCxnSpPr>
          <p:nvPr/>
        </p:nvCxnSpPr>
        <p:spPr bwMode="auto">
          <a:xfrm flipV="1">
            <a:off x="2022475" y="4021138"/>
            <a:ext cx="0" cy="384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6" name="AutoShape 11"/>
          <p:cNvCxnSpPr>
            <a:cxnSpLocks noChangeShapeType="1"/>
            <a:stCxn id="50180" idx="0"/>
            <a:endCxn id="50179" idx="2"/>
          </p:cNvCxnSpPr>
          <p:nvPr/>
        </p:nvCxnSpPr>
        <p:spPr bwMode="auto">
          <a:xfrm flipV="1">
            <a:off x="2022475" y="2717800"/>
            <a:ext cx="0" cy="384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7" name="AutoShape 12"/>
          <p:cNvSpPr>
            <a:spLocks noChangeArrowheads="1"/>
          </p:cNvSpPr>
          <p:nvPr/>
        </p:nvSpPr>
        <p:spPr bwMode="auto">
          <a:xfrm>
            <a:off x="4851400" y="1930400"/>
            <a:ext cx="2022475" cy="6635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000"/>
              <a:t>What are our</a:t>
            </a:r>
            <a:br>
              <a:rPr lang="en-US" altLang="en-US" sz="2000"/>
            </a:br>
            <a:r>
              <a:rPr lang="en-US" altLang="en-US" sz="2000"/>
              <a:t>financial goals?</a:t>
            </a:r>
          </a:p>
        </p:txBody>
      </p:sp>
      <p:sp>
        <p:nvSpPr>
          <p:cNvPr id="50188" name="AutoShape 13"/>
          <p:cNvSpPr>
            <a:spLocks noChangeArrowheads="1"/>
          </p:cNvSpPr>
          <p:nvPr/>
        </p:nvSpPr>
        <p:spPr bwMode="auto">
          <a:xfrm>
            <a:off x="4503738" y="2962275"/>
            <a:ext cx="2717800" cy="12065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000"/>
              <a:t>What customers do</a:t>
            </a:r>
            <a:br>
              <a:rPr lang="en-US" altLang="en-US" sz="2000"/>
            </a:br>
            <a:r>
              <a:rPr lang="en-US" altLang="en-US" sz="2000"/>
              <a:t>we want to serve and</a:t>
            </a:r>
            <a:br>
              <a:rPr lang="en-US" altLang="en-US" sz="2000"/>
            </a:br>
            <a:r>
              <a:rPr lang="en-US" altLang="en-US" sz="2000"/>
              <a:t>how are we going to</a:t>
            </a:r>
            <a:br>
              <a:rPr lang="en-US" altLang="en-US" sz="2000"/>
            </a:br>
            <a:r>
              <a:rPr lang="en-US" altLang="en-US" sz="2000"/>
              <a:t>win and retain them?</a:t>
            </a:r>
          </a:p>
        </p:txBody>
      </p:sp>
      <p:sp>
        <p:nvSpPr>
          <p:cNvPr id="50189" name="AutoShape 14"/>
          <p:cNvSpPr>
            <a:spLocks noChangeArrowheads="1"/>
          </p:cNvSpPr>
          <p:nvPr/>
        </p:nvSpPr>
        <p:spPr bwMode="auto">
          <a:xfrm>
            <a:off x="4568825" y="4386263"/>
            <a:ext cx="2590800" cy="12065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000"/>
              <a:t>What internal busi-</a:t>
            </a:r>
            <a:br>
              <a:rPr lang="en-US" altLang="en-US" sz="2000"/>
            </a:br>
            <a:r>
              <a:rPr lang="en-US" altLang="en-US" sz="2000"/>
              <a:t>ness processes are</a:t>
            </a:r>
            <a:br>
              <a:rPr lang="en-US" altLang="en-US" sz="2000"/>
            </a:br>
            <a:r>
              <a:rPr lang="en-US" altLang="en-US" sz="2000"/>
              <a:t>critical to providing</a:t>
            </a:r>
            <a:br>
              <a:rPr lang="en-US" altLang="en-US" sz="2000"/>
            </a:br>
            <a:r>
              <a:rPr lang="en-US" altLang="en-US" sz="2000"/>
              <a:t>value to customers?</a:t>
            </a:r>
          </a:p>
        </p:txBody>
      </p:sp>
      <p:cxnSp>
        <p:nvCxnSpPr>
          <p:cNvPr id="50190" name="AutoShape 15"/>
          <p:cNvCxnSpPr>
            <a:cxnSpLocks noChangeShapeType="1"/>
            <a:stCxn id="50187" idx="1"/>
            <a:endCxn id="50179" idx="3"/>
          </p:cNvCxnSpPr>
          <p:nvPr/>
        </p:nvCxnSpPr>
        <p:spPr bwMode="auto">
          <a:xfrm flipH="1" flipV="1">
            <a:off x="3905250" y="2259013"/>
            <a:ext cx="931863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1" name="AutoShape 16"/>
          <p:cNvCxnSpPr>
            <a:cxnSpLocks noChangeShapeType="1"/>
            <a:stCxn id="50188" idx="1"/>
            <a:endCxn id="50180" idx="3"/>
          </p:cNvCxnSpPr>
          <p:nvPr/>
        </p:nvCxnSpPr>
        <p:spPr bwMode="auto">
          <a:xfrm flipH="1" flipV="1">
            <a:off x="3897313" y="3562350"/>
            <a:ext cx="592137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2" name="AutoShape 17"/>
          <p:cNvCxnSpPr>
            <a:cxnSpLocks noChangeShapeType="1"/>
            <a:stCxn id="50189" idx="1"/>
            <a:endCxn id="66565" idx="3"/>
          </p:cNvCxnSpPr>
          <p:nvPr/>
        </p:nvCxnSpPr>
        <p:spPr bwMode="auto">
          <a:xfrm flipH="1">
            <a:off x="3897313" y="4989513"/>
            <a:ext cx="6572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3" name="AutoShape 18"/>
          <p:cNvSpPr>
            <a:spLocks noChangeArrowheads="1"/>
          </p:cNvSpPr>
          <p:nvPr/>
        </p:nvSpPr>
        <p:spPr bwMode="auto">
          <a:xfrm>
            <a:off x="7650163" y="2992438"/>
            <a:ext cx="1311275" cy="113665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Vision and Strategy</a:t>
            </a:r>
          </a:p>
        </p:txBody>
      </p:sp>
      <p:cxnSp>
        <p:nvCxnSpPr>
          <p:cNvPr id="50194" name="AutoShape 19"/>
          <p:cNvCxnSpPr>
            <a:cxnSpLocks noChangeShapeType="1"/>
            <a:stCxn id="50193" idx="1"/>
            <a:endCxn id="50188" idx="3"/>
          </p:cNvCxnSpPr>
          <p:nvPr/>
        </p:nvCxnSpPr>
        <p:spPr bwMode="auto">
          <a:xfrm flipH="1">
            <a:off x="7235825" y="3560763"/>
            <a:ext cx="400050" cy="47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5" name="AutoShape 20"/>
          <p:cNvCxnSpPr>
            <a:cxnSpLocks noChangeShapeType="1"/>
            <a:stCxn id="50193" idx="0"/>
            <a:endCxn id="50187" idx="3"/>
          </p:cNvCxnSpPr>
          <p:nvPr/>
        </p:nvCxnSpPr>
        <p:spPr bwMode="auto">
          <a:xfrm flipH="1" flipV="1">
            <a:off x="6888163" y="2262188"/>
            <a:ext cx="1417637" cy="7159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6" name="AutoShape 21"/>
          <p:cNvCxnSpPr>
            <a:cxnSpLocks noChangeShapeType="1"/>
            <a:stCxn id="50193" idx="2"/>
            <a:endCxn id="50189" idx="3"/>
          </p:cNvCxnSpPr>
          <p:nvPr/>
        </p:nvCxnSpPr>
        <p:spPr bwMode="auto">
          <a:xfrm flipH="1">
            <a:off x="7173913" y="4143375"/>
            <a:ext cx="1131887" cy="8461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Scorecard: </a:t>
            </a:r>
            <a:br>
              <a:rPr lang="en-US" altLang="en-US" smtClean="0"/>
            </a:br>
            <a:r>
              <a:rPr lang="en-US" altLang="en-US" smtClean="0"/>
              <a:t>Non-financial Measures</a:t>
            </a:r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228600" y="1660525"/>
            <a:ext cx="8686800" cy="9302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cs typeface="Times New Roman" panose="02020603050405020304" pitchFamily="18" charset="0"/>
              </a:rPr>
              <a:t>The balanced scorecard relies on non-financial measures in addition to financial measures for two reasons: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8000" y="2590800"/>
            <a:ext cx="8153400" cy="1905000"/>
            <a:chOff x="320" y="1632"/>
            <a:chExt cx="5136" cy="1200"/>
          </a:xfrm>
        </p:grpSpPr>
        <p:sp>
          <p:nvSpPr>
            <p:cNvPr id="51208" name="Text Box 5"/>
            <p:cNvSpPr txBox="1">
              <a:spLocks noChangeArrowheads="1"/>
            </p:cNvSpPr>
            <p:nvPr/>
          </p:nvSpPr>
          <p:spPr bwMode="auto">
            <a:xfrm>
              <a:off x="320" y="2066"/>
              <a:ext cx="5136" cy="766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30000"/>
                </a:spcBef>
                <a:buFont typeface="Wingdings" panose="05000000000000000000" pitchFamily="2" charset="2"/>
                <a:buChar char=""/>
              </a:pPr>
              <a:r>
                <a:rPr lang="en-US" altLang="en-US" sz="2400">
                  <a:cs typeface="Times New Roman" panose="02020603050405020304" pitchFamily="18" charset="0"/>
                  <a:sym typeface="Wingdings" panose="05000000000000000000" pitchFamily="2" charset="2"/>
                </a:rPr>
                <a:t> Financial measures are lag indicators that summarize</a:t>
              </a:r>
              <a:br>
                <a:rPr lang="en-US" altLang="en-US" sz="2400">
                  <a:cs typeface="Times New Roman" panose="02020603050405020304" pitchFamily="18" charset="0"/>
                  <a:sym typeface="Wingdings" panose="05000000000000000000" pitchFamily="2" charset="2"/>
                </a:rPr>
              </a:br>
              <a:r>
                <a:rPr lang="en-US" altLang="en-US" sz="2400">
                  <a:cs typeface="Times New Roman" panose="02020603050405020304" pitchFamily="18" charset="0"/>
                  <a:sym typeface="Wingdings" panose="05000000000000000000" pitchFamily="2" charset="2"/>
                </a:rPr>
                <a:t>    the results of past actions. Non-financial measures are</a:t>
              </a:r>
              <a:br>
                <a:rPr lang="en-US" altLang="en-US" sz="2400">
                  <a:cs typeface="Times New Roman" panose="02020603050405020304" pitchFamily="18" charset="0"/>
                  <a:sym typeface="Wingdings" panose="05000000000000000000" pitchFamily="2" charset="2"/>
                </a:rPr>
              </a:br>
              <a:r>
                <a:rPr lang="en-US" altLang="en-US" sz="2400">
                  <a:cs typeface="Times New Roman" panose="02020603050405020304" pitchFamily="18" charset="0"/>
                  <a:sym typeface="Wingdings" panose="05000000000000000000" pitchFamily="2" charset="2"/>
                </a:rPr>
                <a:t>    leading indicators of future financial performance.</a:t>
              </a:r>
              <a:endParaRPr lang="en-US" altLang="en-US" sz="2400"/>
            </a:p>
          </p:txBody>
        </p:sp>
        <p:cxnSp>
          <p:nvCxnSpPr>
            <p:cNvPr id="51209" name="AutoShape 6"/>
            <p:cNvCxnSpPr>
              <a:cxnSpLocks noChangeShapeType="1"/>
              <a:stCxn id="51203" idx="2"/>
              <a:endCxn id="51208" idx="0"/>
            </p:cNvCxnSpPr>
            <p:nvPr/>
          </p:nvCxnSpPr>
          <p:spPr bwMode="auto">
            <a:xfrm rot="16200000" flipH="1">
              <a:off x="2667" y="1845"/>
              <a:ext cx="434" cy="8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8000" y="4497388"/>
            <a:ext cx="8153400" cy="2055812"/>
            <a:chOff x="320" y="2967"/>
            <a:chExt cx="5136" cy="1295"/>
          </a:xfrm>
        </p:grpSpPr>
        <p:sp>
          <p:nvSpPr>
            <p:cNvPr id="799752" name="Text Box 8"/>
            <p:cNvSpPr txBox="1">
              <a:spLocks noChangeArrowheads="1"/>
            </p:cNvSpPr>
            <p:nvPr/>
          </p:nvSpPr>
          <p:spPr bwMode="auto">
            <a:xfrm>
              <a:off x="320" y="3266"/>
              <a:ext cx="5136" cy="99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30000"/>
                </a:spcBef>
                <a:buFont typeface="Wingdings" pitchFamily="2" charset="2"/>
                <a:buChar char=""/>
                <a:defRPr/>
              </a:pPr>
              <a: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  <a:t> Top managers are ordinarily responsible for financial</a:t>
              </a:r>
              <a:b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  <a:t>    performance measures – not lower level managers. </a:t>
              </a:r>
              <a:b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  <a:t>    Non-financial measures are more likely to be</a:t>
              </a:r>
              <a:b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cs typeface="Times New Roman" pitchFamily="18" charset="0"/>
                  <a:sym typeface="Wingdings" pitchFamily="2" charset="2"/>
                </a:rPr>
                <a:t>    understood and controlled by lower level managers.</a:t>
              </a:r>
              <a:endParaRPr lang="en-US" sz="2400" dirty="0">
                <a:latin typeface="Arial" charset="0"/>
              </a:endParaRPr>
            </a:p>
          </p:txBody>
        </p:sp>
        <p:cxnSp>
          <p:nvCxnSpPr>
            <p:cNvPr id="51207" name="AutoShape 9"/>
            <p:cNvCxnSpPr>
              <a:cxnSpLocks noChangeShapeType="1"/>
              <a:stCxn id="51208" idx="2"/>
              <a:endCxn id="799752" idx="0"/>
            </p:cNvCxnSpPr>
            <p:nvPr/>
          </p:nvCxnSpPr>
          <p:spPr bwMode="auto">
            <a:xfrm rot="5400000">
              <a:off x="2738" y="3116"/>
              <a:ext cx="300" cy="1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The Balanced Scorecard for Individuals</a:t>
            </a:r>
          </a:p>
        </p:txBody>
      </p:sp>
      <p:sp>
        <p:nvSpPr>
          <p:cNvPr id="801795" name="Text Box 3"/>
          <p:cNvSpPr txBox="1">
            <a:spLocks noChangeArrowheads="1"/>
          </p:cNvSpPr>
          <p:nvPr/>
        </p:nvSpPr>
        <p:spPr bwMode="auto">
          <a:xfrm>
            <a:off x="484188" y="5257800"/>
            <a:ext cx="8164512" cy="110648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cs typeface="Times New Roman" panose="02020603050405020304" pitchFamily="18" charset="0"/>
              </a:rPr>
              <a:t>A personal scorecard should contain measures that can be</a:t>
            </a:r>
            <a:br>
              <a:rPr lang="en-US" altLang="en-US" sz="2400">
                <a:cs typeface="Times New Roman" panose="02020603050405020304" pitchFamily="18" charset="0"/>
              </a:rPr>
            </a:br>
            <a:r>
              <a:rPr lang="en-US" altLang="en-US" sz="2400">
                <a:cs typeface="Times New Roman" panose="02020603050405020304" pitchFamily="18" charset="0"/>
              </a:rPr>
              <a:t>influenced by the individual being evaluated and that</a:t>
            </a:r>
            <a:br>
              <a:rPr lang="en-US" altLang="en-US" sz="2400">
                <a:cs typeface="Times New Roman" panose="02020603050405020304" pitchFamily="18" charset="0"/>
              </a:rPr>
            </a:br>
            <a:r>
              <a:rPr lang="en-US" altLang="en-US" sz="2400">
                <a:cs typeface="Times New Roman" panose="02020603050405020304" pitchFamily="18" charset="0"/>
              </a:rPr>
              <a:t>support the measures in the overall balanced scorecard.</a:t>
            </a:r>
            <a:endParaRPr lang="en-US" altLang="en-US" sz="2400"/>
          </a:p>
        </p:txBody>
      </p:sp>
      <p:pic>
        <p:nvPicPr>
          <p:cNvPr id="52228" name="Picture 4" descr="REA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429000"/>
            <a:ext cx="2046288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bd0698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57575"/>
            <a:ext cx="35814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33400" y="1752600"/>
            <a:ext cx="3581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cs typeface="Times New Roman" panose="02020603050405020304" pitchFamily="18" charset="0"/>
              </a:rPr>
              <a:t>The entire organization should have an overall balanced scorecard.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105400" y="1752600"/>
            <a:ext cx="3581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cs typeface="Times New Roman" panose="02020603050405020304" pitchFamily="18" charset="0"/>
              </a:rPr>
              <a:t>Each individual should have a personal balanced scorecard.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79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Cost Center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2288"/>
            <a:ext cx="8229600" cy="1484312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 algn="ctr">
              <a:spcBef>
                <a:spcPct val="0"/>
              </a:spcBef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A segment whose manager has control over costs, </a:t>
            </a:r>
            <a:r>
              <a:rPr lang="en-US" b="1" dirty="0" smtClean="0">
                <a:solidFill>
                  <a:schemeClr val="tx2"/>
                </a:solidFill>
                <a:cs typeface="Arial" pitchFamily="34" charset="0"/>
              </a:rPr>
              <a:t>but </a:t>
            </a: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not over revenues or investment funds.</a:t>
            </a:r>
          </a:p>
        </p:txBody>
      </p:sp>
      <p:pic>
        <p:nvPicPr>
          <p:cNvPr id="7172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86200"/>
            <a:ext cx="2195513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AutoShape 2"/>
          <p:cNvSpPr>
            <a:spLocks noChangeArrowheads="1"/>
          </p:cNvSpPr>
          <p:nvPr/>
        </p:nvSpPr>
        <p:spPr bwMode="auto">
          <a:xfrm>
            <a:off x="1333500" y="5410200"/>
            <a:ext cx="6464300" cy="930275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dirty="0">
                <a:solidFill>
                  <a:schemeClr val="tx2"/>
                </a:solidFill>
              </a:rPr>
              <a:t>T</a:t>
            </a:r>
            <a:r>
              <a:rPr lang="en-US" sz="2400" b="1" dirty="0">
                <a:solidFill>
                  <a:schemeClr val="tx2"/>
                </a:solidFill>
                <a:cs typeface="Times New Roman" panose="02020603050405020304" pitchFamily="18" charset="0"/>
              </a:rPr>
              <a:t>he balanced scorecard lays out concrete actions to attain desired outcomes.</a:t>
            </a:r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657225" y="1736725"/>
            <a:ext cx="7835900" cy="9302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 b="1">
                <a:cs typeface="Times New Roman" panose="02020603050405020304" pitchFamily="18" charset="0"/>
              </a:rPr>
              <a:t>A balanced scorecard should have measures</a:t>
            </a:r>
            <a:br>
              <a:rPr lang="en-US" altLang="en-US" sz="2400" b="1">
                <a:cs typeface="Times New Roman" panose="02020603050405020304" pitchFamily="18" charset="0"/>
              </a:rPr>
            </a:br>
            <a:r>
              <a:rPr lang="en-US" altLang="en-US" sz="2400" b="1">
                <a:cs typeface="Times New Roman" panose="02020603050405020304" pitchFamily="18" charset="0"/>
              </a:rPr>
              <a:t>that are linked together on a cause-and-effect basis.</a:t>
            </a:r>
          </a:p>
        </p:txBody>
      </p:sp>
      <p:sp>
        <p:nvSpPr>
          <p:cNvPr id="803844" name="Oval 4"/>
          <p:cNvSpPr>
            <a:spLocks noChangeArrowheads="1"/>
          </p:cNvSpPr>
          <p:nvPr/>
        </p:nvSpPr>
        <p:spPr bwMode="auto">
          <a:xfrm>
            <a:off x="457200" y="3276600"/>
            <a:ext cx="3276600" cy="16002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FFFF"/>
                </a:solidFill>
              </a:rPr>
              <a:t>If we improve</a:t>
            </a:r>
            <a:br>
              <a:rPr lang="en-US" altLang="en-US" sz="2400">
                <a:solidFill>
                  <a:srgbClr val="FFFFFF"/>
                </a:solidFill>
              </a:rPr>
            </a:br>
            <a:r>
              <a:rPr lang="en-US" altLang="en-US" sz="2400">
                <a:solidFill>
                  <a:srgbClr val="FFFFFF"/>
                </a:solidFill>
              </a:rPr>
              <a:t>one performance</a:t>
            </a:r>
            <a:br>
              <a:rPr lang="en-US" altLang="en-US" sz="2400">
                <a:solidFill>
                  <a:srgbClr val="FFFFFF"/>
                </a:solidFill>
              </a:rPr>
            </a:br>
            <a:r>
              <a:rPr lang="en-US" altLang="en-US" sz="2400">
                <a:solidFill>
                  <a:srgbClr val="FFFFFF"/>
                </a:solidFill>
              </a:rPr>
              <a:t>measure . . .</a:t>
            </a:r>
          </a:p>
        </p:txBody>
      </p:sp>
      <p:sp>
        <p:nvSpPr>
          <p:cNvPr id="803845" name="Oval 5"/>
          <p:cNvSpPr>
            <a:spLocks noChangeArrowheads="1"/>
          </p:cNvSpPr>
          <p:nvPr/>
        </p:nvSpPr>
        <p:spPr bwMode="auto">
          <a:xfrm>
            <a:off x="5486400" y="3276600"/>
            <a:ext cx="3276600" cy="16002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400" dirty="0">
                <a:solidFill>
                  <a:srgbClr val="FFFFFF"/>
                </a:solidFill>
              </a:rPr>
              <a:t>Another desired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performance measure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will improve.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Balanced Scorecard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48088" y="3657600"/>
            <a:ext cx="1724025" cy="457200"/>
            <a:chOff x="2361" y="2304"/>
            <a:chExt cx="1086" cy="288"/>
          </a:xfrm>
        </p:grpSpPr>
        <p:cxnSp>
          <p:nvCxnSpPr>
            <p:cNvPr id="53256" name="AutoShape 8"/>
            <p:cNvCxnSpPr>
              <a:cxnSpLocks noChangeShapeType="1"/>
              <a:stCxn id="803844" idx="6"/>
              <a:endCxn id="803845" idx="2"/>
            </p:cNvCxnSpPr>
            <p:nvPr/>
          </p:nvCxnSpPr>
          <p:spPr bwMode="auto">
            <a:xfrm>
              <a:off x="2361" y="2568"/>
              <a:ext cx="1086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257" name="Text Box 9"/>
            <p:cNvSpPr txBox="1">
              <a:spLocks noChangeArrowheads="1"/>
            </p:cNvSpPr>
            <p:nvPr/>
          </p:nvSpPr>
          <p:spPr bwMode="auto">
            <a:xfrm>
              <a:off x="2552" y="2304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/>
                <a:t>Then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0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3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3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42" grpId="0" animBg="1" autoUpdateAnimBg="0"/>
      <p:bldP spid="803844" grpId="0" animBg="1" autoUpdateAnimBg="0"/>
      <p:bldP spid="803845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and Compensation</a:t>
            </a:r>
          </a:p>
        </p:txBody>
      </p:sp>
      <p:sp>
        <p:nvSpPr>
          <p:cNvPr id="54275" name="Text Box 3"/>
          <p:cNvSpPr>
            <a:spLocks noGrp="1" noChangeArrowheads="1"/>
          </p:cNvSpPr>
          <p:nvPr>
            <p:ph idx="1"/>
          </p:nvPr>
        </p:nvSpPr>
        <p:spPr>
          <a:xfrm>
            <a:off x="457200" y="1563688"/>
            <a:ext cx="8229600" cy="4608512"/>
          </a:xfr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3200" smtClean="0">
                <a:cs typeface="Arial" panose="020B0604020202020204" pitchFamily="34" charset="0"/>
              </a:rPr>
              <a:t> Incentive compensation should be linked to </a:t>
            </a:r>
            <a:br>
              <a:rPr lang="en-US" altLang="en-US" sz="3200" smtClean="0">
                <a:cs typeface="Arial" panose="020B0604020202020204" pitchFamily="34" charset="0"/>
              </a:rPr>
            </a:br>
            <a:r>
              <a:rPr lang="en-US" altLang="en-US" sz="3200" smtClean="0">
                <a:cs typeface="Arial" panose="020B0604020202020204" pitchFamily="34" charset="0"/>
              </a:rPr>
              <a:t>balanced scorecard performance measures. </a:t>
            </a:r>
            <a:br>
              <a:rPr lang="en-US" altLang="en-US" sz="3200" smtClean="0">
                <a:cs typeface="Arial" panose="020B0604020202020204" pitchFamily="34" charset="0"/>
              </a:rPr>
            </a:br>
            <a:endParaRPr lang="en-US" altLang="en-US" sz="3200" smtClean="0">
              <a:cs typeface="Arial" panose="020B0604020202020204" pitchFamily="34" charset="0"/>
            </a:endParaRPr>
          </a:p>
        </p:txBody>
      </p:sp>
      <p:pic>
        <p:nvPicPr>
          <p:cNvPr id="54276" name="Picture 18" descr="C:\Documents and Settings\Cindy\Local Settings\Temporary Internet Files\Content.IE5\M8UJGFN5\MP90044335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70275"/>
            <a:ext cx="39624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32"/>
          <p:cNvGrpSpPr>
            <a:grpSpLocks/>
          </p:cNvGrpSpPr>
          <p:nvPr/>
        </p:nvGrpSpPr>
        <p:grpSpPr bwMode="auto">
          <a:xfrm>
            <a:off x="2312988" y="1384300"/>
            <a:ext cx="4773612" cy="5219700"/>
            <a:chOff x="2312988" y="1384300"/>
            <a:chExt cx="4773612" cy="5219700"/>
          </a:xfrm>
        </p:grpSpPr>
        <p:sp>
          <p:nvSpPr>
            <p:cNvPr id="55314" name="Text Box 3"/>
            <p:cNvSpPr txBox="1">
              <a:spLocks noChangeArrowheads="1"/>
            </p:cNvSpPr>
            <p:nvPr/>
          </p:nvSpPr>
          <p:spPr bwMode="auto">
            <a:xfrm>
              <a:off x="3413125" y="5994400"/>
              <a:ext cx="28194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Employee skills in installing options</a:t>
              </a:r>
            </a:p>
          </p:txBody>
        </p:sp>
        <p:sp>
          <p:nvSpPr>
            <p:cNvPr id="55315" name="Text Box 4"/>
            <p:cNvSpPr txBox="1">
              <a:spLocks noChangeArrowheads="1"/>
            </p:cNvSpPr>
            <p:nvPr/>
          </p:nvSpPr>
          <p:spPr bwMode="auto">
            <a:xfrm>
              <a:off x="2312988" y="4918075"/>
              <a:ext cx="22860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Number of</a:t>
              </a:r>
              <a:br>
                <a:rPr lang="en-US" altLang="en-US" sz="2000" b="1"/>
              </a:br>
              <a:r>
                <a:rPr lang="en-US" altLang="en-US" sz="2000" b="1"/>
                <a:t>options available</a:t>
              </a:r>
            </a:p>
          </p:txBody>
        </p:sp>
        <p:sp>
          <p:nvSpPr>
            <p:cNvPr id="55316" name="Text Box 5"/>
            <p:cNvSpPr txBox="1">
              <a:spLocks noChangeArrowheads="1"/>
            </p:cNvSpPr>
            <p:nvPr/>
          </p:nvSpPr>
          <p:spPr bwMode="auto">
            <a:xfrm>
              <a:off x="5281613" y="4918075"/>
              <a:ext cx="17907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en-US" sz="2000" b="1"/>
                <a:t>Time to</a:t>
              </a:r>
              <a:br>
                <a:rPr lang="en-US" altLang="en-US" sz="2000" b="1"/>
              </a:br>
              <a:r>
                <a:rPr lang="en-US" altLang="en-US" sz="2000" b="1"/>
                <a:t>install option</a:t>
              </a:r>
            </a:p>
          </p:txBody>
        </p:sp>
        <p:sp>
          <p:nvSpPr>
            <p:cNvPr id="55317" name="Text Box 6"/>
            <p:cNvSpPr txBox="1">
              <a:spLocks noChangeArrowheads="1"/>
            </p:cNvSpPr>
            <p:nvPr/>
          </p:nvSpPr>
          <p:spPr bwMode="auto">
            <a:xfrm>
              <a:off x="3316288" y="3794125"/>
              <a:ext cx="3011487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Customer satisfaction</a:t>
              </a:r>
              <a:br>
                <a:rPr lang="en-US" altLang="en-US" sz="2000" b="1"/>
              </a:br>
              <a:r>
                <a:rPr lang="en-US" altLang="en-US" sz="2000" b="1"/>
                <a:t>with options</a:t>
              </a:r>
            </a:p>
          </p:txBody>
        </p:sp>
        <p:sp>
          <p:nvSpPr>
            <p:cNvPr id="55318" name="Text Box 7"/>
            <p:cNvSpPr txBox="1">
              <a:spLocks noChangeArrowheads="1"/>
            </p:cNvSpPr>
            <p:nvPr/>
          </p:nvSpPr>
          <p:spPr bwMode="auto">
            <a:xfrm>
              <a:off x="3489325" y="2987675"/>
              <a:ext cx="2667000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Number of cars sold</a:t>
              </a:r>
            </a:p>
          </p:txBody>
        </p:sp>
        <p:sp>
          <p:nvSpPr>
            <p:cNvPr id="55319" name="Text Box 8"/>
            <p:cNvSpPr txBox="1">
              <a:spLocks noChangeArrowheads="1"/>
            </p:cNvSpPr>
            <p:nvPr/>
          </p:nvSpPr>
          <p:spPr bwMode="auto">
            <a:xfrm>
              <a:off x="3397250" y="2149475"/>
              <a:ext cx="284956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/>
                <a:t>Contribution per car</a:t>
              </a:r>
            </a:p>
          </p:txBody>
        </p:sp>
        <p:sp>
          <p:nvSpPr>
            <p:cNvPr id="55320" name="Text Box 9"/>
            <p:cNvSpPr txBox="1">
              <a:spLocks noChangeArrowheads="1"/>
            </p:cNvSpPr>
            <p:nvPr/>
          </p:nvSpPr>
          <p:spPr bwMode="auto">
            <a:xfrm>
              <a:off x="4384675" y="1384300"/>
              <a:ext cx="87471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/>
                <a:t>Profit</a:t>
              </a:r>
            </a:p>
          </p:txBody>
        </p:sp>
        <p:cxnSp>
          <p:nvCxnSpPr>
            <p:cNvPr id="55321" name="AutoShape 10"/>
            <p:cNvCxnSpPr>
              <a:cxnSpLocks noChangeShapeType="1"/>
              <a:stCxn id="55314" idx="0"/>
              <a:endCxn id="55315" idx="2"/>
            </p:cNvCxnSpPr>
            <p:nvPr/>
          </p:nvCxnSpPr>
          <p:spPr bwMode="auto">
            <a:xfrm rot="5400000" flipH="1">
              <a:off x="3920332" y="5077619"/>
              <a:ext cx="438150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2" name="AutoShape 11"/>
            <p:cNvCxnSpPr>
              <a:cxnSpLocks noChangeShapeType="1"/>
              <a:stCxn id="55314" idx="0"/>
              <a:endCxn id="55316" idx="2"/>
            </p:cNvCxnSpPr>
            <p:nvPr/>
          </p:nvCxnSpPr>
          <p:spPr bwMode="auto">
            <a:xfrm rot="-5400000">
              <a:off x="5280819" y="5083969"/>
              <a:ext cx="438150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3" name="AutoShape 12"/>
            <p:cNvCxnSpPr>
              <a:cxnSpLocks noChangeShapeType="1"/>
              <a:stCxn id="55315" idx="0"/>
              <a:endCxn id="55317" idx="2"/>
            </p:cNvCxnSpPr>
            <p:nvPr/>
          </p:nvCxnSpPr>
          <p:spPr bwMode="auto">
            <a:xfrm rot="-5400000">
              <a:off x="3896519" y="3977482"/>
              <a:ext cx="485775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4" name="AutoShape 13"/>
            <p:cNvCxnSpPr>
              <a:cxnSpLocks noChangeShapeType="1"/>
              <a:stCxn id="55316" idx="0"/>
              <a:endCxn id="55317" idx="2"/>
            </p:cNvCxnSpPr>
            <p:nvPr/>
          </p:nvCxnSpPr>
          <p:spPr bwMode="auto">
            <a:xfrm rot="5400000" flipH="1">
              <a:off x="5257006" y="3983832"/>
              <a:ext cx="485775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5" name="AutoShape 14"/>
            <p:cNvCxnSpPr>
              <a:cxnSpLocks noChangeShapeType="1"/>
              <a:stCxn id="55317" idx="0"/>
              <a:endCxn id="55318" idx="2"/>
            </p:cNvCxnSpPr>
            <p:nvPr/>
          </p:nvCxnSpPr>
          <p:spPr bwMode="auto">
            <a:xfrm flipV="1">
              <a:off x="4822825" y="3427413"/>
              <a:ext cx="0" cy="352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6" name="AutoShape 15"/>
            <p:cNvCxnSpPr>
              <a:cxnSpLocks noChangeShapeType="1"/>
              <a:stCxn id="55316" idx="3"/>
              <a:endCxn id="55319" idx="3"/>
            </p:cNvCxnSpPr>
            <p:nvPr/>
          </p:nvCxnSpPr>
          <p:spPr bwMode="auto">
            <a:xfrm flipH="1" flipV="1">
              <a:off x="6261100" y="2362200"/>
              <a:ext cx="825500" cy="2860675"/>
            </a:xfrm>
            <a:prstGeom prst="bentConnector3">
              <a:avLst>
                <a:gd name="adj1" fmla="val -2596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7" name="AutoShape 16"/>
            <p:cNvCxnSpPr>
              <a:cxnSpLocks noChangeShapeType="1"/>
              <a:stCxn id="55317" idx="3"/>
              <a:endCxn id="55319" idx="3"/>
            </p:cNvCxnSpPr>
            <p:nvPr/>
          </p:nvCxnSpPr>
          <p:spPr bwMode="auto">
            <a:xfrm flipH="1" flipV="1">
              <a:off x="6261100" y="2362200"/>
              <a:ext cx="80963" cy="1736725"/>
            </a:xfrm>
            <a:prstGeom prst="bentConnector3">
              <a:avLst>
                <a:gd name="adj1" fmla="val -26470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8" name="AutoShape 17"/>
            <p:cNvCxnSpPr>
              <a:cxnSpLocks noChangeShapeType="1"/>
              <a:stCxn id="55318" idx="1"/>
              <a:endCxn id="55320" idx="1"/>
            </p:cNvCxnSpPr>
            <p:nvPr/>
          </p:nvCxnSpPr>
          <p:spPr bwMode="auto">
            <a:xfrm rot="10800000" flipH="1">
              <a:off x="3475038" y="1597025"/>
              <a:ext cx="895350" cy="1603375"/>
            </a:xfrm>
            <a:prstGeom prst="bentConnector3">
              <a:avLst>
                <a:gd name="adj1" fmla="val -2393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9" name="AutoShape 18"/>
            <p:cNvCxnSpPr>
              <a:cxnSpLocks noChangeShapeType="1"/>
              <a:stCxn id="55319" idx="0"/>
              <a:endCxn id="55320" idx="2"/>
            </p:cNvCxnSpPr>
            <p:nvPr/>
          </p:nvCxnSpPr>
          <p:spPr bwMode="auto">
            <a:xfrm flipV="1">
              <a:off x="4822825" y="1824038"/>
              <a:ext cx="0" cy="3111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52400" y="5908675"/>
            <a:ext cx="3200400" cy="704850"/>
            <a:chOff x="144" y="3696"/>
            <a:chExt cx="2016" cy="444"/>
          </a:xfrm>
        </p:grpSpPr>
        <p:sp>
          <p:nvSpPr>
            <p:cNvPr id="71696" name="Text Box 20"/>
            <p:cNvSpPr txBox="1">
              <a:spLocks noChangeArrowheads="1"/>
            </p:cNvSpPr>
            <p:nvPr/>
          </p:nvSpPr>
          <p:spPr bwMode="auto">
            <a:xfrm>
              <a:off x="144" y="3696"/>
              <a:ext cx="1248" cy="4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tx2"/>
                  </a:solidFill>
                </a:rPr>
                <a:t>Learning</a:t>
              </a:r>
              <a:br>
                <a:rPr lang="en-US" sz="2400" dirty="0">
                  <a:solidFill>
                    <a:schemeClr val="tx2"/>
                  </a:solidFill>
                </a:rPr>
              </a:br>
              <a:r>
                <a:rPr lang="en-US" sz="2400" dirty="0">
                  <a:solidFill>
                    <a:schemeClr val="tx2"/>
                  </a:solidFill>
                </a:rPr>
                <a:t>and Growth</a:t>
              </a:r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 flipV="1">
              <a:off x="1392" y="3936"/>
              <a:ext cx="7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6200" y="4711700"/>
            <a:ext cx="2178050" cy="996950"/>
            <a:chOff x="96" y="2942"/>
            <a:chExt cx="1372" cy="628"/>
          </a:xfrm>
        </p:grpSpPr>
        <p:sp>
          <p:nvSpPr>
            <p:cNvPr id="71694" name="Text Box 23"/>
            <p:cNvSpPr txBox="1">
              <a:spLocks noChangeArrowheads="1"/>
            </p:cNvSpPr>
            <p:nvPr/>
          </p:nvSpPr>
          <p:spPr bwMode="auto">
            <a:xfrm>
              <a:off x="96" y="2942"/>
              <a:ext cx="1200" cy="6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tx2"/>
                  </a:solidFill>
                </a:rPr>
                <a:t>Internal Business Processes</a:t>
              </a:r>
            </a:p>
          </p:txBody>
        </p:sp>
        <p:sp>
          <p:nvSpPr>
            <p:cNvPr id="55311" name="Line 24"/>
            <p:cNvSpPr>
              <a:spLocks noChangeShapeType="1"/>
            </p:cNvSpPr>
            <p:nvPr/>
          </p:nvSpPr>
          <p:spPr bwMode="auto">
            <a:xfrm>
              <a:off x="1276" y="326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04800" y="3190875"/>
            <a:ext cx="2908300" cy="889000"/>
            <a:chOff x="240" y="1984"/>
            <a:chExt cx="1832" cy="560"/>
          </a:xfrm>
        </p:grpSpPr>
        <p:sp>
          <p:nvSpPr>
            <p:cNvPr id="71691" name="Text Box 26"/>
            <p:cNvSpPr txBox="1">
              <a:spLocks noChangeArrowheads="1"/>
            </p:cNvSpPr>
            <p:nvPr/>
          </p:nvSpPr>
          <p:spPr bwMode="auto">
            <a:xfrm>
              <a:off x="240" y="2064"/>
              <a:ext cx="1056" cy="3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tx2"/>
                  </a:solidFill>
                </a:rPr>
                <a:t>Customer</a:t>
              </a:r>
            </a:p>
          </p:txBody>
        </p:sp>
        <p:cxnSp>
          <p:nvCxnSpPr>
            <p:cNvPr id="55308" name="AutoShape 27"/>
            <p:cNvCxnSpPr>
              <a:cxnSpLocks noChangeShapeType="1"/>
              <a:stCxn id="71691" idx="3"/>
            </p:cNvCxnSpPr>
            <p:nvPr/>
          </p:nvCxnSpPr>
          <p:spPr bwMode="auto">
            <a:xfrm>
              <a:off x="1305" y="2217"/>
              <a:ext cx="759" cy="327"/>
            </a:xfrm>
            <a:prstGeom prst="bentConnector3">
              <a:avLst>
                <a:gd name="adj1" fmla="val 49407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09" name="AutoShape 28"/>
            <p:cNvCxnSpPr>
              <a:cxnSpLocks noChangeShapeType="1"/>
              <a:stCxn id="71691" idx="3"/>
            </p:cNvCxnSpPr>
            <p:nvPr/>
          </p:nvCxnSpPr>
          <p:spPr bwMode="auto">
            <a:xfrm flipV="1">
              <a:off x="1305" y="1984"/>
              <a:ext cx="767" cy="233"/>
            </a:xfrm>
            <a:prstGeom prst="bentConnector3">
              <a:avLst>
                <a:gd name="adj1" fmla="val 4941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9900" y="1603375"/>
            <a:ext cx="2667000" cy="762000"/>
            <a:chOff x="344" y="984"/>
            <a:chExt cx="1680" cy="480"/>
          </a:xfrm>
        </p:grpSpPr>
        <p:sp>
          <p:nvSpPr>
            <p:cNvPr id="71688" name="Text Box 30"/>
            <p:cNvSpPr txBox="1">
              <a:spLocks noChangeArrowheads="1"/>
            </p:cNvSpPr>
            <p:nvPr/>
          </p:nvSpPr>
          <p:spPr bwMode="auto">
            <a:xfrm>
              <a:off x="344" y="1056"/>
              <a:ext cx="904" cy="3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dirty="0">
                  <a:solidFill>
                    <a:schemeClr val="tx2"/>
                  </a:solidFill>
                </a:rPr>
                <a:t>Financial</a:t>
              </a:r>
            </a:p>
          </p:txBody>
        </p:sp>
        <p:cxnSp>
          <p:nvCxnSpPr>
            <p:cNvPr id="55305" name="AutoShape 31"/>
            <p:cNvCxnSpPr>
              <a:cxnSpLocks noChangeShapeType="1"/>
              <a:stCxn id="71688" idx="3"/>
            </p:cNvCxnSpPr>
            <p:nvPr/>
          </p:nvCxnSpPr>
          <p:spPr bwMode="auto">
            <a:xfrm>
              <a:off x="1257" y="1209"/>
              <a:ext cx="759" cy="255"/>
            </a:xfrm>
            <a:prstGeom prst="bentConnector3">
              <a:avLst>
                <a:gd name="adj1" fmla="val 49407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06" name="AutoShape 32"/>
            <p:cNvCxnSpPr>
              <a:cxnSpLocks noChangeShapeType="1"/>
              <a:stCxn id="71688" idx="3"/>
            </p:cNvCxnSpPr>
            <p:nvPr/>
          </p:nvCxnSpPr>
          <p:spPr bwMode="auto">
            <a:xfrm flipV="1">
              <a:off x="1257" y="984"/>
              <a:ext cx="767" cy="225"/>
            </a:xfrm>
            <a:prstGeom prst="bentConnector3">
              <a:avLst>
                <a:gd name="adj1" fmla="val 4941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─ Jaguar Example 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09600" y="4879975"/>
            <a:ext cx="1676400" cy="609600"/>
            <a:chOff x="240" y="3052"/>
            <a:chExt cx="1200" cy="384"/>
          </a:xfrm>
        </p:grpSpPr>
        <p:sp>
          <p:nvSpPr>
            <p:cNvPr id="72736" name="Text Box 20"/>
            <p:cNvSpPr txBox="1">
              <a:spLocks noChangeArrowheads="1"/>
            </p:cNvSpPr>
            <p:nvPr/>
          </p:nvSpPr>
          <p:spPr bwMode="auto">
            <a:xfrm>
              <a:off x="240" y="3052"/>
              <a:ext cx="1008" cy="3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2000" b="1" dirty="0">
                  <a:solidFill>
                    <a:srgbClr val="FFFFFF"/>
                  </a:solidFill>
                </a:rPr>
                <a:t>Increase Options</a:t>
              </a:r>
            </a:p>
          </p:txBody>
        </p:sp>
        <p:sp>
          <p:nvSpPr>
            <p:cNvPr id="56353" name="Line 21"/>
            <p:cNvSpPr>
              <a:spLocks noChangeShapeType="1"/>
            </p:cNvSpPr>
            <p:nvPr/>
          </p:nvSpPr>
          <p:spPr bwMode="auto">
            <a:xfrm>
              <a:off x="1248" y="326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086600" y="5051425"/>
            <a:ext cx="1905000" cy="609600"/>
            <a:chOff x="4512" y="3160"/>
            <a:chExt cx="1200" cy="384"/>
          </a:xfrm>
        </p:grpSpPr>
        <p:sp>
          <p:nvSpPr>
            <p:cNvPr id="56350" name="Text Box 23"/>
            <p:cNvSpPr txBox="1">
              <a:spLocks noChangeArrowheads="1"/>
            </p:cNvSpPr>
            <p:nvPr/>
          </p:nvSpPr>
          <p:spPr bwMode="auto">
            <a:xfrm>
              <a:off x="4704" y="3160"/>
              <a:ext cx="1008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Time</a:t>
              </a:r>
              <a:br>
                <a:rPr lang="en-US" altLang="en-US" sz="2000" b="1">
                  <a:solidFill>
                    <a:srgbClr val="FFFFFF"/>
                  </a:solidFill>
                </a:rPr>
              </a:br>
              <a:r>
                <a:rPr lang="en-US" altLang="en-US" sz="2000" b="1">
                  <a:solidFill>
                    <a:srgbClr val="FFFFFF"/>
                  </a:solidFill>
                </a:rPr>
                <a:t>Decreases</a:t>
              </a:r>
            </a:p>
          </p:txBody>
        </p:sp>
        <p:sp>
          <p:nvSpPr>
            <p:cNvPr id="56351" name="Line 24"/>
            <p:cNvSpPr>
              <a:spLocks noChangeShapeType="1"/>
            </p:cNvSpPr>
            <p:nvPr/>
          </p:nvSpPr>
          <p:spPr bwMode="auto">
            <a:xfrm flipH="1">
              <a:off x="4512" y="334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0009" name="Text Box 25"/>
          <p:cNvSpPr txBox="1">
            <a:spLocks noChangeArrowheads="1"/>
          </p:cNvSpPr>
          <p:nvPr/>
        </p:nvSpPr>
        <p:spPr bwMode="auto">
          <a:xfrm>
            <a:off x="304800" y="4454525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Strategies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457200" y="5965825"/>
            <a:ext cx="2882900" cy="609600"/>
            <a:chOff x="344" y="3736"/>
            <a:chExt cx="1816" cy="384"/>
          </a:xfrm>
        </p:grpSpPr>
        <p:sp>
          <p:nvSpPr>
            <p:cNvPr id="56348" name="Line 30"/>
            <p:cNvSpPr>
              <a:spLocks noChangeShapeType="1"/>
            </p:cNvSpPr>
            <p:nvPr/>
          </p:nvSpPr>
          <p:spPr bwMode="auto">
            <a:xfrm flipV="1">
              <a:off x="1152" y="3936"/>
              <a:ext cx="100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3" name="Text Box 31"/>
            <p:cNvSpPr txBox="1">
              <a:spLocks noChangeArrowheads="1"/>
            </p:cNvSpPr>
            <p:nvPr/>
          </p:nvSpPr>
          <p:spPr bwMode="auto">
            <a:xfrm>
              <a:off x="344" y="3736"/>
              <a:ext cx="864" cy="3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sz="2000" b="1" dirty="0">
                  <a:solidFill>
                    <a:srgbClr val="FFFFFF"/>
                  </a:solidFill>
                </a:rPr>
                <a:t>Increase</a:t>
              </a:r>
              <a:br>
                <a:rPr lang="en-US" sz="2000" b="1" dirty="0">
                  <a:solidFill>
                    <a:srgbClr val="FFFFFF"/>
                  </a:solidFill>
                </a:rPr>
              </a:br>
              <a:r>
                <a:rPr lang="en-US" sz="2000" b="1" dirty="0">
                  <a:solidFill>
                    <a:srgbClr val="FFFFFF"/>
                  </a:solidFill>
                </a:rPr>
                <a:t> Skills</a:t>
              </a:r>
            </a:p>
          </p:txBody>
        </p:sp>
      </p:grpSp>
      <p:sp>
        <p:nvSpPr>
          <p:cNvPr id="810016" name="Text Box 32"/>
          <p:cNvSpPr txBox="1">
            <a:spLocks noChangeArrowheads="1"/>
          </p:cNvSpPr>
          <p:nvPr/>
        </p:nvSpPr>
        <p:spPr bwMode="auto">
          <a:xfrm>
            <a:off x="7251700" y="3590925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Results</a:t>
            </a:r>
          </a:p>
        </p:txBody>
      </p:sp>
      <p:sp>
        <p:nvSpPr>
          <p:cNvPr id="56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─ Jaguar Example </a:t>
            </a:r>
          </a:p>
        </p:txBody>
      </p:sp>
      <p:grpSp>
        <p:nvGrpSpPr>
          <p:cNvPr id="56328" name="Group 32"/>
          <p:cNvGrpSpPr>
            <a:grpSpLocks/>
          </p:cNvGrpSpPr>
          <p:nvPr/>
        </p:nvGrpSpPr>
        <p:grpSpPr bwMode="auto">
          <a:xfrm>
            <a:off x="2312988" y="1384300"/>
            <a:ext cx="4773612" cy="5219700"/>
            <a:chOff x="2312988" y="1384300"/>
            <a:chExt cx="4773612" cy="5219700"/>
          </a:xfrm>
        </p:grpSpPr>
        <p:sp>
          <p:nvSpPr>
            <p:cNvPr id="56332" name="Text Box 3"/>
            <p:cNvSpPr txBox="1">
              <a:spLocks noChangeArrowheads="1"/>
            </p:cNvSpPr>
            <p:nvPr/>
          </p:nvSpPr>
          <p:spPr bwMode="auto">
            <a:xfrm>
              <a:off x="3413125" y="5994400"/>
              <a:ext cx="28194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Employee skills in installing options</a:t>
              </a:r>
            </a:p>
          </p:txBody>
        </p:sp>
        <p:sp>
          <p:nvSpPr>
            <p:cNvPr id="56333" name="Text Box 4"/>
            <p:cNvSpPr txBox="1">
              <a:spLocks noChangeArrowheads="1"/>
            </p:cNvSpPr>
            <p:nvPr/>
          </p:nvSpPr>
          <p:spPr bwMode="auto">
            <a:xfrm>
              <a:off x="2312988" y="4918075"/>
              <a:ext cx="22860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Number of</a:t>
              </a:r>
              <a:br>
                <a:rPr lang="en-US" altLang="en-US" sz="2000" b="1"/>
              </a:br>
              <a:r>
                <a:rPr lang="en-US" altLang="en-US" sz="2000" b="1"/>
                <a:t>options available</a:t>
              </a:r>
            </a:p>
          </p:txBody>
        </p:sp>
        <p:sp>
          <p:nvSpPr>
            <p:cNvPr id="56334" name="Text Box 5"/>
            <p:cNvSpPr txBox="1">
              <a:spLocks noChangeArrowheads="1"/>
            </p:cNvSpPr>
            <p:nvPr/>
          </p:nvSpPr>
          <p:spPr bwMode="auto">
            <a:xfrm>
              <a:off x="5281613" y="4918075"/>
              <a:ext cx="17907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en-US" sz="2000" b="1"/>
                <a:t>Time to</a:t>
              </a:r>
              <a:br>
                <a:rPr lang="en-US" altLang="en-US" sz="2000" b="1"/>
              </a:br>
              <a:r>
                <a:rPr lang="en-US" altLang="en-US" sz="2000" b="1"/>
                <a:t>install option</a:t>
              </a:r>
            </a:p>
          </p:txBody>
        </p:sp>
        <p:sp>
          <p:nvSpPr>
            <p:cNvPr id="56335" name="Text Box 6"/>
            <p:cNvSpPr txBox="1">
              <a:spLocks noChangeArrowheads="1"/>
            </p:cNvSpPr>
            <p:nvPr/>
          </p:nvSpPr>
          <p:spPr bwMode="auto">
            <a:xfrm>
              <a:off x="3316288" y="3794125"/>
              <a:ext cx="3011487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Customer satisfaction</a:t>
              </a:r>
              <a:br>
                <a:rPr lang="en-US" altLang="en-US" sz="2000" b="1"/>
              </a:br>
              <a:r>
                <a:rPr lang="en-US" altLang="en-US" sz="2000" b="1"/>
                <a:t>with options</a:t>
              </a:r>
            </a:p>
          </p:txBody>
        </p:sp>
        <p:sp>
          <p:nvSpPr>
            <p:cNvPr id="56336" name="Text Box 7"/>
            <p:cNvSpPr txBox="1">
              <a:spLocks noChangeArrowheads="1"/>
            </p:cNvSpPr>
            <p:nvPr/>
          </p:nvSpPr>
          <p:spPr bwMode="auto">
            <a:xfrm>
              <a:off x="3489325" y="2987675"/>
              <a:ext cx="2667000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Number of cars sold</a:t>
              </a:r>
            </a:p>
          </p:txBody>
        </p:sp>
        <p:sp>
          <p:nvSpPr>
            <p:cNvPr id="56337" name="Text Box 8"/>
            <p:cNvSpPr txBox="1">
              <a:spLocks noChangeArrowheads="1"/>
            </p:cNvSpPr>
            <p:nvPr/>
          </p:nvSpPr>
          <p:spPr bwMode="auto">
            <a:xfrm>
              <a:off x="3397250" y="2149475"/>
              <a:ext cx="284956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/>
                <a:t>Contribution per car</a:t>
              </a:r>
            </a:p>
          </p:txBody>
        </p:sp>
        <p:sp>
          <p:nvSpPr>
            <p:cNvPr id="56338" name="Text Box 9"/>
            <p:cNvSpPr txBox="1">
              <a:spLocks noChangeArrowheads="1"/>
            </p:cNvSpPr>
            <p:nvPr/>
          </p:nvSpPr>
          <p:spPr bwMode="auto">
            <a:xfrm>
              <a:off x="4384675" y="1384300"/>
              <a:ext cx="87471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/>
                <a:t>Profit</a:t>
              </a:r>
            </a:p>
          </p:txBody>
        </p:sp>
        <p:cxnSp>
          <p:nvCxnSpPr>
            <p:cNvPr id="56339" name="AutoShape 10"/>
            <p:cNvCxnSpPr>
              <a:cxnSpLocks noChangeShapeType="1"/>
              <a:stCxn id="56332" idx="0"/>
              <a:endCxn id="56333" idx="2"/>
            </p:cNvCxnSpPr>
            <p:nvPr/>
          </p:nvCxnSpPr>
          <p:spPr bwMode="auto">
            <a:xfrm rot="5400000" flipH="1">
              <a:off x="3920332" y="5077619"/>
              <a:ext cx="438150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0" name="AutoShape 11"/>
            <p:cNvCxnSpPr>
              <a:cxnSpLocks noChangeShapeType="1"/>
              <a:stCxn id="56332" idx="0"/>
              <a:endCxn id="56334" idx="2"/>
            </p:cNvCxnSpPr>
            <p:nvPr/>
          </p:nvCxnSpPr>
          <p:spPr bwMode="auto">
            <a:xfrm rot="-5400000">
              <a:off x="5280819" y="5083969"/>
              <a:ext cx="438150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1" name="AutoShape 12"/>
            <p:cNvCxnSpPr>
              <a:cxnSpLocks noChangeShapeType="1"/>
              <a:stCxn id="56333" idx="0"/>
              <a:endCxn id="56335" idx="2"/>
            </p:cNvCxnSpPr>
            <p:nvPr/>
          </p:nvCxnSpPr>
          <p:spPr bwMode="auto">
            <a:xfrm rot="-5400000">
              <a:off x="3896519" y="3977482"/>
              <a:ext cx="485775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2" name="AutoShape 13"/>
            <p:cNvCxnSpPr>
              <a:cxnSpLocks noChangeShapeType="1"/>
              <a:stCxn id="56334" idx="0"/>
              <a:endCxn id="56335" idx="2"/>
            </p:cNvCxnSpPr>
            <p:nvPr/>
          </p:nvCxnSpPr>
          <p:spPr bwMode="auto">
            <a:xfrm rot="5400000" flipH="1">
              <a:off x="5257006" y="3983832"/>
              <a:ext cx="485775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3" name="AutoShape 14"/>
            <p:cNvCxnSpPr>
              <a:cxnSpLocks noChangeShapeType="1"/>
              <a:stCxn id="56335" idx="0"/>
              <a:endCxn id="56336" idx="2"/>
            </p:cNvCxnSpPr>
            <p:nvPr/>
          </p:nvCxnSpPr>
          <p:spPr bwMode="auto">
            <a:xfrm flipV="1">
              <a:off x="4822825" y="3427413"/>
              <a:ext cx="0" cy="352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4" name="AutoShape 15"/>
            <p:cNvCxnSpPr>
              <a:cxnSpLocks noChangeShapeType="1"/>
              <a:stCxn id="56334" idx="3"/>
              <a:endCxn id="56337" idx="3"/>
            </p:cNvCxnSpPr>
            <p:nvPr/>
          </p:nvCxnSpPr>
          <p:spPr bwMode="auto">
            <a:xfrm flipH="1" flipV="1">
              <a:off x="6261100" y="2362200"/>
              <a:ext cx="825500" cy="2860675"/>
            </a:xfrm>
            <a:prstGeom prst="bentConnector3">
              <a:avLst>
                <a:gd name="adj1" fmla="val -2596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5" name="AutoShape 16"/>
            <p:cNvCxnSpPr>
              <a:cxnSpLocks noChangeShapeType="1"/>
              <a:stCxn id="56335" idx="3"/>
              <a:endCxn id="56337" idx="3"/>
            </p:cNvCxnSpPr>
            <p:nvPr/>
          </p:nvCxnSpPr>
          <p:spPr bwMode="auto">
            <a:xfrm flipH="1" flipV="1">
              <a:off x="6261100" y="2362200"/>
              <a:ext cx="80963" cy="1736725"/>
            </a:xfrm>
            <a:prstGeom prst="bentConnector3">
              <a:avLst>
                <a:gd name="adj1" fmla="val -26470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6" name="AutoShape 17"/>
            <p:cNvCxnSpPr>
              <a:cxnSpLocks noChangeShapeType="1"/>
              <a:stCxn id="56336" idx="1"/>
              <a:endCxn id="56338" idx="1"/>
            </p:cNvCxnSpPr>
            <p:nvPr/>
          </p:nvCxnSpPr>
          <p:spPr bwMode="auto">
            <a:xfrm rot="10800000" flipH="1">
              <a:off x="3475038" y="1597025"/>
              <a:ext cx="895350" cy="1603375"/>
            </a:xfrm>
            <a:prstGeom prst="bentConnector3">
              <a:avLst>
                <a:gd name="adj1" fmla="val -2393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7" name="AutoShape 18"/>
            <p:cNvCxnSpPr>
              <a:cxnSpLocks noChangeShapeType="1"/>
              <a:stCxn id="56337" idx="0"/>
              <a:endCxn id="56338" idx="2"/>
            </p:cNvCxnSpPr>
            <p:nvPr/>
          </p:nvCxnSpPr>
          <p:spPr bwMode="auto">
            <a:xfrm flipV="1">
              <a:off x="4822825" y="1824038"/>
              <a:ext cx="0" cy="3111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350000" y="3997325"/>
            <a:ext cx="2438400" cy="609600"/>
            <a:chOff x="4080" y="2496"/>
            <a:chExt cx="1536" cy="384"/>
          </a:xfrm>
        </p:grpSpPr>
        <p:sp>
          <p:nvSpPr>
            <p:cNvPr id="56330" name="Line 27"/>
            <p:cNvSpPr>
              <a:spLocks noChangeShapeType="1"/>
            </p:cNvSpPr>
            <p:nvPr/>
          </p:nvSpPr>
          <p:spPr bwMode="auto">
            <a:xfrm flipH="1">
              <a:off x="4080" y="268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Text Box 28"/>
            <p:cNvSpPr txBox="1">
              <a:spLocks noChangeArrowheads="1"/>
            </p:cNvSpPr>
            <p:nvPr/>
          </p:nvSpPr>
          <p:spPr bwMode="auto">
            <a:xfrm>
              <a:off x="4560" y="2496"/>
              <a:ext cx="1056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Satisfaction Increases</a:t>
              </a: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1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009" grpId="0" autoUpdateAnimBg="0"/>
      <p:bldP spid="810016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5"/>
          <p:cNvGrpSpPr>
            <a:grpSpLocks/>
          </p:cNvGrpSpPr>
          <p:nvPr/>
        </p:nvGrpSpPr>
        <p:grpSpPr bwMode="auto">
          <a:xfrm>
            <a:off x="2312988" y="1384300"/>
            <a:ext cx="4773612" cy="5219700"/>
            <a:chOff x="2312988" y="1384300"/>
            <a:chExt cx="4773612" cy="5219700"/>
          </a:xfrm>
        </p:grpSpPr>
        <p:sp>
          <p:nvSpPr>
            <p:cNvPr id="57355" name="Text Box 3"/>
            <p:cNvSpPr txBox="1">
              <a:spLocks noChangeArrowheads="1"/>
            </p:cNvSpPr>
            <p:nvPr/>
          </p:nvSpPr>
          <p:spPr bwMode="auto">
            <a:xfrm>
              <a:off x="3413125" y="5994400"/>
              <a:ext cx="28194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Employee skills in installing options</a:t>
              </a:r>
            </a:p>
          </p:txBody>
        </p:sp>
        <p:sp>
          <p:nvSpPr>
            <p:cNvPr id="57356" name="Text Box 4"/>
            <p:cNvSpPr txBox="1">
              <a:spLocks noChangeArrowheads="1"/>
            </p:cNvSpPr>
            <p:nvPr/>
          </p:nvSpPr>
          <p:spPr bwMode="auto">
            <a:xfrm>
              <a:off x="2312988" y="4918075"/>
              <a:ext cx="22860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Number of</a:t>
              </a:r>
              <a:br>
                <a:rPr lang="en-US" altLang="en-US" sz="2000" b="1"/>
              </a:br>
              <a:r>
                <a:rPr lang="en-US" altLang="en-US" sz="2000" b="1"/>
                <a:t>options available</a:t>
              </a:r>
            </a:p>
          </p:txBody>
        </p:sp>
        <p:sp>
          <p:nvSpPr>
            <p:cNvPr id="57357" name="Text Box 5"/>
            <p:cNvSpPr txBox="1">
              <a:spLocks noChangeArrowheads="1"/>
            </p:cNvSpPr>
            <p:nvPr/>
          </p:nvSpPr>
          <p:spPr bwMode="auto">
            <a:xfrm>
              <a:off x="5281613" y="4918075"/>
              <a:ext cx="17907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en-US" sz="2000" b="1"/>
                <a:t>Time to</a:t>
              </a:r>
              <a:br>
                <a:rPr lang="en-US" altLang="en-US" sz="2000" b="1"/>
              </a:br>
              <a:r>
                <a:rPr lang="en-US" altLang="en-US" sz="2000" b="1"/>
                <a:t>install option</a:t>
              </a:r>
            </a:p>
          </p:txBody>
        </p:sp>
        <p:sp>
          <p:nvSpPr>
            <p:cNvPr id="57358" name="Text Box 6"/>
            <p:cNvSpPr txBox="1">
              <a:spLocks noChangeArrowheads="1"/>
            </p:cNvSpPr>
            <p:nvPr/>
          </p:nvSpPr>
          <p:spPr bwMode="auto">
            <a:xfrm>
              <a:off x="3316288" y="3794125"/>
              <a:ext cx="3011487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Customer satisfaction</a:t>
              </a:r>
              <a:br>
                <a:rPr lang="en-US" altLang="en-US" sz="2000" b="1"/>
              </a:br>
              <a:r>
                <a:rPr lang="en-US" altLang="en-US" sz="2000" b="1"/>
                <a:t>with options</a:t>
              </a:r>
            </a:p>
          </p:txBody>
        </p:sp>
        <p:sp>
          <p:nvSpPr>
            <p:cNvPr id="57359" name="Text Box 7"/>
            <p:cNvSpPr txBox="1">
              <a:spLocks noChangeArrowheads="1"/>
            </p:cNvSpPr>
            <p:nvPr/>
          </p:nvSpPr>
          <p:spPr bwMode="auto">
            <a:xfrm>
              <a:off x="3489325" y="2987675"/>
              <a:ext cx="2667000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Number of cars sold</a:t>
              </a:r>
            </a:p>
          </p:txBody>
        </p:sp>
        <p:sp>
          <p:nvSpPr>
            <p:cNvPr id="57360" name="Text Box 8"/>
            <p:cNvSpPr txBox="1">
              <a:spLocks noChangeArrowheads="1"/>
            </p:cNvSpPr>
            <p:nvPr/>
          </p:nvSpPr>
          <p:spPr bwMode="auto">
            <a:xfrm>
              <a:off x="3397250" y="2149475"/>
              <a:ext cx="284956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/>
                <a:t>Contribution per car</a:t>
              </a:r>
            </a:p>
          </p:txBody>
        </p:sp>
        <p:sp>
          <p:nvSpPr>
            <p:cNvPr id="57361" name="Text Box 9"/>
            <p:cNvSpPr txBox="1">
              <a:spLocks noChangeArrowheads="1"/>
            </p:cNvSpPr>
            <p:nvPr/>
          </p:nvSpPr>
          <p:spPr bwMode="auto">
            <a:xfrm>
              <a:off x="4384675" y="1384300"/>
              <a:ext cx="87471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/>
                <a:t>Profit</a:t>
              </a:r>
            </a:p>
          </p:txBody>
        </p:sp>
        <p:cxnSp>
          <p:nvCxnSpPr>
            <p:cNvPr id="57362" name="AutoShape 10"/>
            <p:cNvCxnSpPr>
              <a:cxnSpLocks noChangeShapeType="1"/>
              <a:stCxn id="57355" idx="0"/>
              <a:endCxn id="57356" idx="2"/>
            </p:cNvCxnSpPr>
            <p:nvPr/>
          </p:nvCxnSpPr>
          <p:spPr bwMode="auto">
            <a:xfrm rot="5400000" flipH="1">
              <a:off x="3920332" y="5077619"/>
              <a:ext cx="438150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3" name="AutoShape 11"/>
            <p:cNvCxnSpPr>
              <a:cxnSpLocks noChangeShapeType="1"/>
              <a:stCxn id="57355" idx="0"/>
              <a:endCxn id="57357" idx="2"/>
            </p:cNvCxnSpPr>
            <p:nvPr/>
          </p:nvCxnSpPr>
          <p:spPr bwMode="auto">
            <a:xfrm rot="-5400000">
              <a:off x="5280819" y="5083969"/>
              <a:ext cx="438150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4" name="AutoShape 12"/>
            <p:cNvCxnSpPr>
              <a:cxnSpLocks noChangeShapeType="1"/>
              <a:stCxn id="57356" idx="0"/>
              <a:endCxn id="57358" idx="2"/>
            </p:cNvCxnSpPr>
            <p:nvPr/>
          </p:nvCxnSpPr>
          <p:spPr bwMode="auto">
            <a:xfrm rot="-5400000">
              <a:off x="3896519" y="3977482"/>
              <a:ext cx="485775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5" name="AutoShape 13"/>
            <p:cNvCxnSpPr>
              <a:cxnSpLocks noChangeShapeType="1"/>
              <a:stCxn id="57357" idx="0"/>
              <a:endCxn id="57358" idx="2"/>
            </p:cNvCxnSpPr>
            <p:nvPr/>
          </p:nvCxnSpPr>
          <p:spPr bwMode="auto">
            <a:xfrm rot="5400000" flipH="1">
              <a:off x="5257006" y="3983832"/>
              <a:ext cx="485775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6" name="AutoShape 14"/>
            <p:cNvCxnSpPr>
              <a:cxnSpLocks noChangeShapeType="1"/>
              <a:stCxn id="57358" idx="0"/>
              <a:endCxn id="57359" idx="2"/>
            </p:cNvCxnSpPr>
            <p:nvPr/>
          </p:nvCxnSpPr>
          <p:spPr bwMode="auto">
            <a:xfrm flipV="1">
              <a:off x="4822825" y="3427413"/>
              <a:ext cx="0" cy="352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7" name="AutoShape 15"/>
            <p:cNvCxnSpPr>
              <a:cxnSpLocks noChangeShapeType="1"/>
              <a:stCxn id="57357" idx="3"/>
              <a:endCxn id="57360" idx="3"/>
            </p:cNvCxnSpPr>
            <p:nvPr/>
          </p:nvCxnSpPr>
          <p:spPr bwMode="auto">
            <a:xfrm flipH="1" flipV="1">
              <a:off x="6261100" y="2362200"/>
              <a:ext cx="825500" cy="2860675"/>
            </a:xfrm>
            <a:prstGeom prst="bentConnector3">
              <a:avLst>
                <a:gd name="adj1" fmla="val -2596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8" name="AutoShape 16"/>
            <p:cNvCxnSpPr>
              <a:cxnSpLocks noChangeShapeType="1"/>
              <a:stCxn id="57358" idx="3"/>
              <a:endCxn id="57360" idx="3"/>
            </p:cNvCxnSpPr>
            <p:nvPr/>
          </p:nvCxnSpPr>
          <p:spPr bwMode="auto">
            <a:xfrm flipH="1" flipV="1">
              <a:off x="6261100" y="2362200"/>
              <a:ext cx="80963" cy="1736725"/>
            </a:xfrm>
            <a:prstGeom prst="bentConnector3">
              <a:avLst>
                <a:gd name="adj1" fmla="val -26470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9" name="AutoShape 17"/>
            <p:cNvCxnSpPr>
              <a:cxnSpLocks noChangeShapeType="1"/>
              <a:stCxn id="57359" idx="1"/>
              <a:endCxn id="57361" idx="1"/>
            </p:cNvCxnSpPr>
            <p:nvPr/>
          </p:nvCxnSpPr>
          <p:spPr bwMode="auto">
            <a:xfrm rot="10800000" flipH="1">
              <a:off x="3475038" y="1597025"/>
              <a:ext cx="895350" cy="1603375"/>
            </a:xfrm>
            <a:prstGeom prst="bentConnector3">
              <a:avLst>
                <a:gd name="adj1" fmla="val -2393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0" name="AutoShape 18"/>
            <p:cNvCxnSpPr>
              <a:cxnSpLocks noChangeShapeType="1"/>
              <a:stCxn id="57360" idx="0"/>
              <a:endCxn id="57361" idx="2"/>
            </p:cNvCxnSpPr>
            <p:nvPr/>
          </p:nvCxnSpPr>
          <p:spPr bwMode="auto">
            <a:xfrm flipV="1">
              <a:off x="4822825" y="1824038"/>
              <a:ext cx="0" cy="3111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2057" name="Text Box 25"/>
          <p:cNvSpPr txBox="1">
            <a:spLocks noChangeArrowheads="1"/>
          </p:cNvSpPr>
          <p:nvPr/>
        </p:nvSpPr>
        <p:spPr bwMode="auto">
          <a:xfrm>
            <a:off x="7440613" y="2473325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Results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172200" y="2905125"/>
            <a:ext cx="2641600" cy="609600"/>
            <a:chOff x="4048" y="1808"/>
            <a:chExt cx="1664" cy="384"/>
          </a:xfrm>
        </p:grpSpPr>
        <p:sp>
          <p:nvSpPr>
            <p:cNvPr id="57353" name="Line 27"/>
            <p:cNvSpPr>
              <a:spLocks noChangeShapeType="1"/>
            </p:cNvSpPr>
            <p:nvPr/>
          </p:nvSpPr>
          <p:spPr bwMode="auto">
            <a:xfrm flipH="1">
              <a:off x="4048" y="2000"/>
              <a:ext cx="6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4" name="Text Box 28"/>
            <p:cNvSpPr txBox="1">
              <a:spLocks noChangeArrowheads="1"/>
            </p:cNvSpPr>
            <p:nvPr/>
          </p:nvSpPr>
          <p:spPr bwMode="auto">
            <a:xfrm>
              <a:off x="4722" y="1808"/>
              <a:ext cx="990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Cars sold Increase</a:t>
              </a:r>
            </a:p>
          </p:txBody>
        </p:sp>
      </p:grp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─ Jaguar Example 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350000" y="3997325"/>
            <a:ext cx="2438400" cy="609600"/>
            <a:chOff x="4080" y="2496"/>
            <a:chExt cx="1536" cy="384"/>
          </a:xfrm>
        </p:grpSpPr>
        <p:sp>
          <p:nvSpPr>
            <p:cNvPr id="57351" name="Line 27"/>
            <p:cNvSpPr>
              <a:spLocks noChangeShapeType="1"/>
            </p:cNvSpPr>
            <p:nvPr/>
          </p:nvSpPr>
          <p:spPr bwMode="auto">
            <a:xfrm flipH="1">
              <a:off x="4080" y="268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2" name="Text Box 28"/>
            <p:cNvSpPr txBox="1">
              <a:spLocks noChangeArrowheads="1"/>
            </p:cNvSpPr>
            <p:nvPr/>
          </p:nvSpPr>
          <p:spPr bwMode="auto">
            <a:xfrm>
              <a:off x="4560" y="2496"/>
              <a:ext cx="1056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Satisfaction Increases</a:t>
              </a: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1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057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8"/>
          <p:cNvGrpSpPr>
            <a:grpSpLocks/>
          </p:cNvGrpSpPr>
          <p:nvPr/>
        </p:nvGrpSpPr>
        <p:grpSpPr bwMode="auto">
          <a:xfrm>
            <a:off x="2312988" y="1384300"/>
            <a:ext cx="4773612" cy="5219700"/>
            <a:chOff x="2312988" y="1384300"/>
            <a:chExt cx="4773612" cy="5219700"/>
          </a:xfrm>
        </p:grpSpPr>
        <p:sp>
          <p:nvSpPr>
            <p:cNvPr id="58382" name="Text Box 3"/>
            <p:cNvSpPr txBox="1">
              <a:spLocks noChangeArrowheads="1"/>
            </p:cNvSpPr>
            <p:nvPr/>
          </p:nvSpPr>
          <p:spPr bwMode="auto">
            <a:xfrm>
              <a:off x="3413125" y="5994400"/>
              <a:ext cx="28194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Employee skills in installing options</a:t>
              </a:r>
            </a:p>
          </p:txBody>
        </p:sp>
        <p:sp>
          <p:nvSpPr>
            <p:cNvPr id="58383" name="Text Box 4"/>
            <p:cNvSpPr txBox="1">
              <a:spLocks noChangeArrowheads="1"/>
            </p:cNvSpPr>
            <p:nvPr/>
          </p:nvSpPr>
          <p:spPr bwMode="auto">
            <a:xfrm>
              <a:off x="2312988" y="4918075"/>
              <a:ext cx="22860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Number of</a:t>
              </a:r>
              <a:br>
                <a:rPr lang="en-US" altLang="en-US" sz="2000" b="1"/>
              </a:br>
              <a:r>
                <a:rPr lang="en-US" altLang="en-US" sz="2000" b="1"/>
                <a:t>options available</a:t>
              </a:r>
            </a:p>
          </p:txBody>
        </p:sp>
        <p:sp>
          <p:nvSpPr>
            <p:cNvPr id="58384" name="Text Box 5"/>
            <p:cNvSpPr txBox="1">
              <a:spLocks noChangeArrowheads="1"/>
            </p:cNvSpPr>
            <p:nvPr/>
          </p:nvSpPr>
          <p:spPr bwMode="auto">
            <a:xfrm>
              <a:off x="5281613" y="4918075"/>
              <a:ext cx="17907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en-US" sz="2000" b="1"/>
                <a:t>Time to</a:t>
              </a:r>
              <a:br>
                <a:rPr lang="en-US" altLang="en-US" sz="2000" b="1"/>
              </a:br>
              <a:r>
                <a:rPr lang="en-US" altLang="en-US" sz="2000" b="1"/>
                <a:t>install option</a:t>
              </a:r>
            </a:p>
          </p:txBody>
        </p:sp>
        <p:sp>
          <p:nvSpPr>
            <p:cNvPr id="58385" name="Text Box 6"/>
            <p:cNvSpPr txBox="1">
              <a:spLocks noChangeArrowheads="1"/>
            </p:cNvSpPr>
            <p:nvPr/>
          </p:nvSpPr>
          <p:spPr bwMode="auto">
            <a:xfrm>
              <a:off x="3316288" y="3794125"/>
              <a:ext cx="3011487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Customer satisfaction</a:t>
              </a:r>
              <a:br>
                <a:rPr lang="en-US" altLang="en-US" sz="2000" b="1"/>
              </a:br>
              <a:r>
                <a:rPr lang="en-US" altLang="en-US" sz="2000" b="1"/>
                <a:t>with options</a:t>
              </a:r>
            </a:p>
          </p:txBody>
        </p:sp>
        <p:sp>
          <p:nvSpPr>
            <p:cNvPr id="58386" name="Text Box 7"/>
            <p:cNvSpPr txBox="1">
              <a:spLocks noChangeArrowheads="1"/>
            </p:cNvSpPr>
            <p:nvPr/>
          </p:nvSpPr>
          <p:spPr bwMode="auto">
            <a:xfrm>
              <a:off x="3489325" y="2987675"/>
              <a:ext cx="2667000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Number of cars sold</a:t>
              </a:r>
            </a:p>
          </p:txBody>
        </p:sp>
        <p:sp>
          <p:nvSpPr>
            <p:cNvPr id="58387" name="Text Box 8"/>
            <p:cNvSpPr txBox="1">
              <a:spLocks noChangeArrowheads="1"/>
            </p:cNvSpPr>
            <p:nvPr/>
          </p:nvSpPr>
          <p:spPr bwMode="auto">
            <a:xfrm>
              <a:off x="3397250" y="2149475"/>
              <a:ext cx="284956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/>
                <a:t>Contribution per car</a:t>
              </a:r>
            </a:p>
          </p:txBody>
        </p:sp>
        <p:sp>
          <p:nvSpPr>
            <p:cNvPr id="58388" name="Text Box 9"/>
            <p:cNvSpPr txBox="1">
              <a:spLocks noChangeArrowheads="1"/>
            </p:cNvSpPr>
            <p:nvPr/>
          </p:nvSpPr>
          <p:spPr bwMode="auto">
            <a:xfrm>
              <a:off x="4384675" y="1384300"/>
              <a:ext cx="87471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/>
                <a:t>Profit</a:t>
              </a:r>
            </a:p>
          </p:txBody>
        </p:sp>
        <p:cxnSp>
          <p:nvCxnSpPr>
            <p:cNvPr id="58389" name="AutoShape 10"/>
            <p:cNvCxnSpPr>
              <a:cxnSpLocks noChangeShapeType="1"/>
              <a:stCxn id="58382" idx="0"/>
              <a:endCxn id="58383" idx="2"/>
            </p:cNvCxnSpPr>
            <p:nvPr/>
          </p:nvCxnSpPr>
          <p:spPr bwMode="auto">
            <a:xfrm rot="5400000" flipH="1">
              <a:off x="3920332" y="5077619"/>
              <a:ext cx="438150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0" name="AutoShape 11"/>
            <p:cNvCxnSpPr>
              <a:cxnSpLocks noChangeShapeType="1"/>
              <a:stCxn id="58382" idx="0"/>
              <a:endCxn id="58384" idx="2"/>
            </p:cNvCxnSpPr>
            <p:nvPr/>
          </p:nvCxnSpPr>
          <p:spPr bwMode="auto">
            <a:xfrm rot="-5400000">
              <a:off x="5280819" y="5083969"/>
              <a:ext cx="438150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1" name="AutoShape 12"/>
            <p:cNvCxnSpPr>
              <a:cxnSpLocks noChangeShapeType="1"/>
              <a:stCxn id="58383" idx="0"/>
              <a:endCxn id="58385" idx="2"/>
            </p:cNvCxnSpPr>
            <p:nvPr/>
          </p:nvCxnSpPr>
          <p:spPr bwMode="auto">
            <a:xfrm rot="-5400000">
              <a:off x="3896519" y="3977482"/>
              <a:ext cx="485775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2" name="AutoShape 13"/>
            <p:cNvCxnSpPr>
              <a:cxnSpLocks noChangeShapeType="1"/>
              <a:stCxn id="58384" idx="0"/>
              <a:endCxn id="58385" idx="2"/>
            </p:cNvCxnSpPr>
            <p:nvPr/>
          </p:nvCxnSpPr>
          <p:spPr bwMode="auto">
            <a:xfrm rot="5400000" flipH="1">
              <a:off x="5257006" y="3983832"/>
              <a:ext cx="485775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3" name="AutoShape 14"/>
            <p:cNvCxnSpPr>
              <a:cxnSpLocks noChangeShapeType="1"/>
              <a:stCxn id="58385" idx="0"/>
              <a:endCxn id="58386" idx="2"/>
            </p:cNvCxnSpPr>
            <p:nvPr/>
          </p:nvCxnSpPr>
          <p:spPr bwMode="auto">
            <a:xfrm flipV="1">
              <a:off x="4822825" y="3427413"/>
              <a:ext cx="0" cy="352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4" name="AutoShape 15"/>
            <p:cNvCxnSpPr>
              <a:cxnSpLocks noChangeShapeType="1"/>
              <a:stCxn id="58384" idx="3"/>
              <a:endCxn id="58387" idx="3"/>
            </p:cNvCxnSpPr>
            <p:nvPr/>
          </p:nvCxnSpPr>
          <p:spPr bwMode="auto">
            <a:xfrm flipH="1" flipV="1">
              <a:off x="6261100" y="2362200"/>
              <a:ext cx="825500" cy="2860675"/>
            </a:xfrm>
            <a:prstGeom prst="bentConnector3">
              <a:avLst>
                <a:gd name="adj1" fmla="val -2596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5" name="AutoShape 16"/>
            <p:cNvCxnSpPr>
              <a:cxnSpLocks noChangeShapeType="1"/>
              <a:stCxn id="58385" idx="3"/>
              <a:endCxn id="58387" idx="3"/>
            </p:cNvCxnSpPr>
            <p:nvPr/>
          </p:nvCxnSpPr>
          <p:spPr bwMode="auto">
            <a:xfrm flipH="1" flipV="1">
              <a:off x="6261100" y="2362200"/>
              <a:ext cx="80963" cy="1736725"/>
            </a:xfrm>
            <a:prstGeom prst="bentConnector3">
              <a:avLst>
                <a:gd name="adj1" fmla="val -26470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6" name="AutoShape 17"/>
            <p:cNvCxnSpPr>
              <a:cxnSpLocks noChangeShapeType="1"/>
              <a:stCxn id="58386" idx="1"/>
              <a:endCxn id="58388" idx="1"/>
            </p:cNvCxnSpPr>
            <p:nvPr/>
          </p:nvCxnSpPr>
          <p:spPr bwMode="auto">
            <a:xfrm rot="10800000" flipH="1">
              <a:off x="3475038" y="1597025"/>
              <a:ext cx="895350" cy="1603375"/>
            </a:xfrm>
            <a:prstGeom prst="bentConnector3">
              <a:avLst>
                <a:gd name="adj1" fmla="val -2393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7" name="AutoShape 18"/>
            <p:cNvCxnSpPr>
              <a:cxnSpLocks noChangeShapeType="1"/>
              <a:stCxn id="58387" idx="0"/>
              <a:endCxn id="58388" idx="2"/>
            </p:cNvCxnSpPr>
            <p:nvPr/>
          </p:nvCxnSpPr>
          <p:spPr bwMode="auto">
            <a:xfrm flipV="1">
              <a:off x="4822825" y="1824038"/>
              <a:ext cx="0" cy="3111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8371" name="Text Box 19"/>
          <p:cNvSpPr txBox="1">
            <a:spLocks noChangeArrowheads="1"/>
          </p:cNvSpPr>
          <p:nvPr/>
        </p:nvSpPr>
        <p:spPr bwMode="auto">
          <a:xfrm>
            <a:off x="7440613" y="1635125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Results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059613" y="5051425"/>
            <a:ext cx="1905000" cy="609600"/>
            <a:chOff x="4512" y="3160"/>
            <a:chExt cx="1200" cy="384"/>
          </a:xfrm>
        </p:grpSpPr>
        <p:sp>
          <p:nvSpPr>
            <p:cNvPr id="58380" name="Text Box 22"/>
            <p:cNvSpPr txBox="1">
              <a:spLocks noChangeArrowheads="1"/>
            </p:cNvSpPr>
            <p:nvPr/>
          </p:nvSpPr>
          <p:spPr bwMode="auto">
            <a:xfrm>
              <a:off x="4704" y="3160"/>
              <a:ext cx="1008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Time</a:t>
              </a:r>
              <a:br>
                <a:rPr lang="en-US" altLang="en-US" sz="2000" b="1">
                  <a:solidFill>
                    <a:srgbClr val="FFFFFF"/>
                  </a:solidFill>
                </a:rPr>
              </a:br>
              <a:r>
                <a:rPr lang="en-US" altLang="en-US" sz="2000" b="1">
                  <a:solidFill>
                    <a:srgbClr val="FFFFFF"/>
                  </a:solidFill>
                </a:rPr>
                <a:t>Decreases</a:t>
              </a:r>
            </a:p>
          </p:txBody>
        </p:sp>
        <p:sp>
          <p:nvSpPr>
            <p:cNvPr id="58381" name="Line 23"/>
            <p:cNvSpPr>
              <a:spLocks noChangeShapeType="1"/>
            </p:cNvSpPr>
            <p:nvPr/>
          </p:nvSpPr>
          <p:spPr bwMode="auto">
            <a:xfrm flipH="1">
              <a:off x="4512" y="334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297613" y="2193925"/>
            <a:ext cx="2743200" cy="609600"/>
            <a:chOff x="4032" y="1200"/>
            <a:chExt cx="1728" cy="384"/>
          </a:xfrm>
        </p:grpSpPr>
        <p:sp>
          <p:nvSpPr>
            <p:cNvPr id="58378" name="Text Box 28"/>
            <p:cNvSpPr txBox="1">
              <a:spLocks noChangeArrowheads="1"/>
            </p:cNvSpPr>
            <p:nvPr/>
          </p:nvSpPr>
          <p:spPr bwMode="auto">
            <a:xfrm>
              <a:off x="4631" y="1200"/>
              <a:ext cx="1129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Contribution</a:t>
              </a:r>
              <a:br>
                <a:rPr lang="en-US" altLang="en-US" sz="2000" b="1">
                  <a:solidFill>
                    <a:srgbClr val="FFFFFF"/>
                  </a:solidFill>
                </a:rPr>
              </a:br>
              <a:r>
                <a:rPr lang="en-US" altLang="en-US" sz="2000" b="1">
                  <a:solidFill>
                    <a:srgbClr val="FFFFFF"/>
                  </a:solidFill>
                </a:rPr>
                <a:t>Increases</a:t>
              </a:r>
            </a:p>
          </p:txBody>
        </p:sp>
        <p:sp>
          <p:nvSpPr>
            <p:cNvPr id="58379" name="Line 29"/>
            <p:cNvSpPr>
              <a:spLocks noChangeShapeType="1"/>
            </p:cNvSpPr>
            <p:nvPr/>
          </p:nvSpPr>
          <p:spPr bwMode="auto">
            <a:xfrm flipH="1">
              <a:off x="4032" y="1388"/>
              <a:ext cx="599" cy="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─ Jaguar Example 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350000" y="3997325"/>
            <a:ext cx="2438400" cy="609600"/>
            <a:chOff x="4080" y="2496"/>
            <a:chExt cx="1536" cy="384"/>
          </a:xfrm>
        </p:grpSpPr>
        <p:sp>
          <p:nvSpPr>
            <p:cNvPr id="58376" name="Line 27"/>
            <p:cNvSpPr>
              <a:spLocks noChangeShapeType="1"/>
            </p:cNvSpPr>
            <p:nvPr/>
          </p:nvSpPr>
          <p:spPr bwMode="auto">
            <a:xfrm flipH="1">
              <a:off x="4080" y="2688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7" name="Text Box 28"/>
            <p:cNvSpPr txBox="1">
              <a:spLocks noChangeArrowheads="1"/>
            </p:cNvSpPr>
            <p:nvPr/>
          </p:nvSpPr>
          <p:spPr bwMode="auto">
            <a:xfrm>
              <a:off x="4560" y="2496"/>
              <a:ext cx="1056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Satisfaction Increases</a:t>
              </a: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9"/>
          <p:cNvGrpSpPr>
            <a:grpSpLocks/>
          </p:cNvGrpSpPr>
          <p:nvPr/>
        </p:nvGrpSpPr>
        <p:grpSpPr bwMode="auto">
          <a:xfrm>
            <a:off x="2312988" y="1384300"/>
            <a:ext cx="4773612" cy="5219700"/>
            <a:chOff x="2312988" y="1384300"/>
            <a:chExt cx="4773612" cy="5219700"/>
          </a:xfrm>
        </p:grpSpPr>
        <p:sp>
          <p:nvSpPr>
            <p:cNvPr id="59407" name="Text Box 3"/>
            <p:cNvSpPr txBox="1">
              <a:spLocks noChangeArrowheads="1"/>
            </p:cNvSpPr>
            <p:nvPr/>
          </p:nvSpPr>
          <p:spPr bwMode="auto">
            <a:xfrm>
              <a:off x="3413125" y="5994400"/>
              <a:ext cx="28194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Employee skills in installing options</a:t>
              </a:r>
            </a:p>
          </p:txBody>
        </p:sp>
        <p:sp>
          <p:nvSpPr>
            <p:cNvPr id="59408" name="Text Box 4"/>
            <p:cNvSpPr txBox="1">
              <a:spLocks noChangeArrowheads="1"/>
            </p:cNvSpPr>
            <p:nvPr/>
          </p:nvSpPr>
          <p:spPr bwMode="auto">
            <a:xfrm>
              <a:off x="2312988" y="4918075"/>
              <a:ext cx="22860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Number of</a:t>
              </a:r>
              <a:br>
                <a:rPr lang="en-US" altLang="en-US" sz="2000" b="1"/>
              </a:br>
              <a:r>
                <a:rPr lang="en-US" altLang="en-US" sz="2000" b="1"/>
                <a:t>options available</a:t>
              </a:r>
            </a:p>
          </p:txBody>
        </p:sp>
        <p:sp>
          <p:nvSpPr>
            <p:cNvPr id="59409" name="Text Box 5"/>
            <p:cNvSpPr txBox="1">
              <a:spLocks noChangeArrowheads="1"/>
            </p:cNvSpPr>
            <p:nvPr/>
          </p:nvSpPr>
          <p:spPr bwMode="auto">
            <a:xfrm>
              <a:off x="5281613" y="4918075"/>
              <a:ext cx="1790700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en-US" sz="2000" b="1"/>
                <a:t>Time to</a:t>
              </a:r>
              <a:br>
                <a:rPr lang="en-US" altLang="en-US" sz="2000" b="1"/>
              </a:br>
              <a:r>
                <a:rPr lang="en-US" altLang="en-US" sz="2000" b="1"/>
                <a:t>install option</a:t>
              </a:r>
            </a:p>
          </p:txBody>
        </p:sp>
        <p:sp>
          <p:nvSpPr>
            <p:cNvPr id="59410" name="Text Box 6"/>
            <p:cNvSpPr txBox="1">
              <a:spLocks noChangeArrowheads="1"/>
            </p:cNvSpPr>
            <p:nvPr/>
          </p:nvSpPr>
          <p:spPr bwMode="auto">
            <a:xfrm>
              <a:off x="3316288" y="3794125"/>
              <a:ext cx="3011487" cy="60960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/>
                <a:t>Customer satisfaction</a:t>
              </a:r>
              <a:br>
                <a:rPr lang="en-US" altLang="en-US" sz="2000" b="1"/>
              </a:br>
              <a:r>
                <a:rPr lang="en-US" altLang="en-US" sz="2000" b="1"/>
                <a:t>with options</a:t>
              </a:r>
            </a:p>
          </p:txBody>
        </p:sp>
        <p:sp>
          <p:nvSpPr>
            <p:cNvPr id="59411" name="Text Box 7"/>
            <p:cNvSpPr txBox="1">
              <a:spLocks noChangeArrowheads="1"/>
            </p:cNvSpPr>
            <p:nvPr/>
          </p:nvSpPr>
          <p:spPr bwMode="auto">
            <a:xfrm>
              <a:off x="3489325" y="2987675"/>
              <a:ext cx="2667000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Number of cars sold</a:t>
              </a:r>
            </a:p>
          </p:txBody>
        </p:sp>
        <p:sp>
          <p:nvSpPr>
            <p:cNvPr id="59412" name="Text Box 8"/>
            <p:cNvSpPr txBox="1">
              <a:spLocks noChangeArrowheads="1"/>
            </p:cNvSpPr>
            <p:nvPr/>
          </p:nvSpPr>
          <p:spPr bwMode="auto">
            <a:xfrm>
              <a:off x="3397250" y="2149475"/>
              <a:ext cx="284956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/>
                <a:t>Contribution per car</a:t>
              </a:r>
            </a:p>
          </p:txBody>
        </p:sp>
        <p:sp>
          <p:nvSpPr>
            <p:cNvPr id="59413" name="Text Box 9"/>
            <p:cNvSpPr txBox="1">
              <a:spLocks noChangeArrowheads="1"/>
            </p:cNvSpPr>
            <p:nvPr/>
          </p:nvSpPr>
          <p:spPr bwMode="auto">
            <a:xfrm>
              <a:off x="4384675" y="1384300"/>
              <a:ext cx="874713" cy="425450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/>
                <a:t>Profit</a:t>
              </a:r>
            </a:p>
          </p:txBody>
        </p:sp>
        <p:cxnSp>
          <p:nvCxnSpPr>
            <p:cNvPr id="59414" name="AutoShape 10"/>
            <p:cNvCxnSpPr>
              <a:cxnSpLocks noChangeShapeType="1"/>
              <a:stCxn id="59407" idx="0"/>
              <a:endCxn id="59408" idx="2"/>
            </p:cNvCxnSpPr>
            <p:nvPr/>
          </p:nvCxnSpPr>
          <p:spPr bwMode="auto">
            <a:xfrm rot="5400000" flipH="1">
              <a:off x="3920332" y="5077619"/>
              <a:ext cx="438150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5" name="AutoShape 11"/>
            <p:cNvCxnSpPr>
              <a:cxnSpLocks noChangeShapeType="1"/>
              <a:stCxn id="59407" idx="0"/>
              <a:endCxn id="59409" idx="2"/>
            </p:cNvCxnSpPr>
            <p:nvPr/>
          </p:nvCxnSpPr>
          <p:spPr bwMode="auto">
            <a:xfrm rot="-5400000">
              <a:off x="5280819" y="5083969"/>
              <a:ext cx="438150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6" name="AutoShape 12"/>
            <p:cNvCxnSpPr>
              <a:cxnSpLocks noChangeShapeType="1"/>
              <a:stCxn id="59408" idx="0"/>
              <a:endCxn id="59410" idx="2"/>
            </p:cNvCxnSpPr>
            <p:nvPr/>
          </p:nvCxnSpPr>
          <p:spPr bwMode="auto">
            <a:xfrm rot="-5400000">
              <a:off x="3896519" y="3977482"/>
              <a:ext cx="485775" cy="136683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7" name="AutoShape 13"/>
            <p:cNvCxnSpPr>
              <a:cxnSpLocks noChangeShapeType="1"/>
              <a:stCxn id="59409" idx="0"/>
              <a:endCxn id="59410" idx="2"/>
            </p:cNvCxnSpPr>
            <p:nvPr/>
          </p:nvCxnSpPr>
          <p:spPr bwMode="auto">
            <a:xfrm rot="5400000" flipH="1">
              <a:off x="5257006" y="3983832"/>
              <a:ext cx="485775" cy="13541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8" name="AutoShape 14"/>
            <p:cNvCxnSpPr>
              <a:cxnSpLocks noChangeShapeType="1"/>
              <a:stCxn id="59410" idx="0"/>
              <a:endCxn id="59411" idx="2"/>
            </p:cNvCxnSpPr>
            <p:nvPr/>
          </p:nvCxnSpPr>
          <p:spPr bwMode="auto">
            <a:xfrm flipV="1">
              <a:off x="4822825" y="3427413"/>
              <a:ext cx="0" cy="352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9" name="AutoShape 15"/>
            <p:cNvCxnSpPr>
              <a:cxnSpLocks noChangeShapeType="1"/>
              <a:stCxn id="59409" idx="3"/>
              <a:endCxn id="59412" idx="3"/>
            </p:cNvCxnSpPr>
            <p:nvPr/>
          </p:nvCxnSpPr>
          <p:spPr bwMode="auto">
            <a:xfrm flipH="1" flipV="1">
              <a:off x="6261100" y="2362200"/>
              <a:ext cx="825500" cy="2860675"/>
            </a:xfrm>
            <a:prstGeom prst="bentConnector3">
              <a:avLst>
                <a:gd name="adj1" fmla="val -2596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0" name="AutoShape 16"/>
            <p:cNvCxnSpPr>
              <a:cxnSpLocks noChangeShapeType="1"/>
              <a:stCxn id="59410" idx="3"/>
              <a:endCxn id="59412" idx="3"/>
            </p:cNvCxnSpPr>
            <p:nvPr/>
          </p:nvCxnSpPr>
          <p:spPr bwMode="auto">
            <a:xfrm flipH="1" flipV="1">
              <a:off x="6261100" y="2362200"/>
              <a:ext cx="80963" cy="1736725"/>
            </a:xfrm>
            <a:prstGeom prst="bentConnector3">
              <a:avLst>
                <a:gd name="adj1" fmla="val -26470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1" name="AutoShape 17"/>
            <p:cNvCxnSpPr>
              <a:cxnSpLocks noChangeShapeType="1"/>
              <a:stCxn id="59411" idx="1"/>
              <a:endCxn id="59413" idx="1"/>
            </p:cNvCxnSpPr>
            <p:nvPr/>
          </p:nvCxnSpPr>
          <p:spPr bwMode="auto">
            <a:xfrm rot="10800000" flipH="1">
              <a:off x="3475038" y="1597025"/>
              <a:ext cx="895350" cy="1603375"/>
            </a:xfrm>
            <a:prstGeom prst="bentConnector3">
              <a:avLst>
                <a:gd name="adj1" fmla="val -2393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2" name="AutoShape 18"/>
            <p:cNvCxnSpPr>
              <a:cxnSpLocks noChangeShapeType="1"/>
              <a:stCxn id="59412" idx="0"/>
              <a:endCxn id="59413" idx="2"/>
            </p:cNvCxnSpPr>
            <p:nvPr/>
          </p:nvCxnSpPr>
          <p:spPr bwMode="auto">
            <a:xfrm flipV="1">
              <a:off x="4822825" y="1824038"/>
              <a:ext cx="0" cy="3111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Balanced Scorecard ─ Jaguar Example </a:t>
            </a:r>
          </a:p>
        </p:txBody>
      </p:sp>
      <p:sp>
        <p:nvSpPr>
          <p:cNvPr id="59396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Results</a:t>
            </a:r>
          </a:p>
        </p:txBody>
      </p:sp>
      <p:grpSp>
        <p:nvGrpSpPr>
          <p:cNvPr id="59397" name="Group 26"/>
          <p:cNvGrpSpPr>
            <a:grpSpLocks/>
          </p:cNvGrpSpPr>
          <p:nvPr/>
        </p:nvGrpSpPr>
        <p:grpSpPr bwMode="auto">
          <a:xfrm>
            <a:off x="6248400" y="2193925"/>
            <a:ext cx="2743200" cy="609600"/>
            <a:chOff x="4032" y="1200"/>
            <a:chExt cx="1728" cy="384"/>
          </a:xfrm>
        </p:grpSpPr>
        <p:sp>
          <p:nvSpPr>
            <p:cNvPr id="59405" name="Text Box 27"/>
            <p:cNvSpPr txBox="1">
              <a:spLocks noChangeArrowheads="1"/>
            </p:cNvSpPr>
            <p:nvPr/>
          </p:nvSpPr>
          <p:spPr bwMode="auto">
            <a:xfrm>
              <a:off x="4631" y="1200"/>
              <a:ext cx="1129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Contribution</a:t>
              </a:r>
              <a:br>
                <a:rPr lang="en-US" altLang="en-US" sz="2000" b="1">
                  <a:solidFill>
                    <a:srgbClr val="FFFFFF"/>
                  </a:solidFill>
                </a:rPr>
              </a:br>
              <a:r>
                <a:rPr lang="en-US" altLang="en-US" sz="2000" b="1">
                  <a:solidFill>
                    <a:srgbClr val="FFFFFF"/>
                  </a:solidFill>
                </a:rPr>
                <a:t>Increases</a:t>
              </a:r>
            </a:p>
          </p:txBody>
        </p:sp>
        <p:sp>
          <p:nvSpPr>
            <p:cNvPr id="59406" name="Line 28"/>
            <p:cNvSpPr>
              <a:spLocks noChangeShapeType="1"/>
            </p:cNvSpPr>
            <p:nvPr/>
          </p:nvSpPr>
          <p:spPr bwMode="auto">
            <a:xfrm flipH="1">
              <a:off x="4032" y="1388"/>
              <a:ext cx="599" cy="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8" name="Group 29"/>
          <p:cNvGrpSpPr>
            <a:grpSpLocks/>
          </p:cNvGrpSpPr>
          <p:nvPr/>
        </p:nvGrpSpPr>
        <p:grpSpPr bwMode="auto">
          <a:xfrm>
            <a:off x="5335588" y="1495425"/>
            <a:ext cx="3656012" cy="609600"/>
            <a:chOff x="3313" y="920"/>
            <a:chExt cx="2303" cy="384"/>
          </a:xfrm>
        </p:grpSpPr>
        <p:sp>
          <p:nvSpPr>
            <p:cNvPr id="59403" name="Text Box 30"/>
            <p:cNvSpPr txBox="1">
              <a:spLocks noChangeArrowheads="1"/>
            </p:cNvSpPr>
            <p:nvPr/>
          </p:nvSpPr>
          <p:spPr bwMode="auto">
            <a:xfrm>
              <a:off x="4775" y="920"/>
              <a:ext cx="841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Profits</a:t>
              </a:r>
              <a:br>
                <a:rPr lang="en-US" altLang="en-US" sz="2000" b="1">
                  <a:solidFill>
                    <a:srgbClr val="FFFFFF"/>
                  </a:solidFill>
                </a:rPr>
              </a:br>
              <a:r>
                <a:rPr lang="en-US" altLang="en-US" sz="2000" b="1">
                  <a:solidFill>
                    <a:srgbClr val="FFFFFF"/>
                  </a:solidFill>
                </a:rPr>
                <a:t>Increase</a:t>
              </a:r>
            </a:p>
          </p:txBody>
        </p:sp>
        <p:cxnSp>
          <p:nvCxnSpPr>
            <p:cNvPr id="59404" name="AutoShape 31"/>
            <p:cNvCxnSpPr>
              <a:cxnSpLocks noChangeShapeType="1"/>
              <a:stCxn id="59403" idx="1"/>
            </p:cNvCxnSpPr>
            <p:nvPr/>
          </p:nvCxnSpPr>
          <p:spPr bwMode="auto">
            <a:xfrm rot="10800000">
              <a:off x="3313" y="980"/>
              <a:ext cx="1462" cy="1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6160" name="Oval 32"/>
          <p:cNvSpPr>
            <a:spLocks noChangeArrowheads="1"/>
          </p:cNvSpPr>
          <p:nvPr/>
        </p:nvSpPr>
        <p:spPr bwMode="auto">
          <a:xfrm>
            <a:off x="152400" y="1635125"/>
            <a:ext cx="2743200" cy="2743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number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cars sold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contribution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car increase,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 should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increase.</a:t>
            </a:r>
          </a:p>
        </p:txBody>
      </p:sp>
      <p:grpSp>
        <p:nvGrpSpPr>
          <p:cNvPr id="59400" name="Group 40"/>
          <p:cNvGrpSpPr>
            <a:grpSpLocks/>
          </p:cNvGrpSpPr>
          <p:nvPr/>
        </p:nvGrpSpPr>
        <p:grpSpPr bwMode="auto">
          <a:xfrm>
            <a:off x="6248400" y="2930525"/>
            <a:ext cx="2743200" cy="609600"/>
            <a:chOff x="4032" y="1200"/>
            <a:chExt cx="1728" cy="384"/>
          </a:xfrm>
        </p:grpSpPr>
        <p:sp>
          <p:nvSpPr>
            <p:cNvPr id="59401" name="Text Box 41"/>
            <p:cNvSpPr txBox="1">
              <a:spLocks noChangeArrowheads="1"/>
            </p:cNvSpPr>
            <p:nvPr/>
          </p:nvSpPr>
          <p:spPr bwMode="auto">
            <a:xfrm>
              <a:off x="4631" y="1200"/>
              <a:ext cx="1129" cy="384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FFFF"/>
                  </a:solidFill>
                </a:rPr>
                <a:t>Cars Sold Increases</a:t>
              </a:r>
            </a:p>
          </p:txBody>
        </p:sp>
        <p:sp>
          <p:nvSpPr>
            <p:cNvPr id="59402" name="Line 42"/>
            <p:cNvSpPr>
              <a:spLocks noChangeShapeType="1"/>
            </p:cNvSpPr>
            <p:nvPr/>
          </p:nvSpPr>
          <p:spPr bwMode="auto">
            <a:xfrm flipH="1">
              <a:off x="4032" y="1388"/>
              <a:ext cx="599" cy="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60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End of Chapter 11</a:t>
            </a:r>
          </a:p>
        </p:txBody>
      </p:sp>
      <p:pic>
        <p:nvPicPr>
          <p:cNvPr id="60419" name="Picture 9" descr="C:\Users\DoddandSusan\AppData\Local\Microsoft\Windows\Temporary Internet Files\Content.IE5\0O2E4X0N\MP90044221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251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Profit Center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209800"/>
            <a:ext cx="4572000" cy="2697163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 algn="ctr">
              <a:spcBef>
                <a:spcPct val="0"/>
              </a:spcBef>
              <a:buFont typeface="Times" pitchFamily="34" charset="0"/>
              <a:buNone/>
              <a:defRPr/>
            </a:pPr>
            <a:r>
              <a:rPr lang="en-US" b="1" dirty="0">
                <a:cs typeface="Arial" pitchFamily="34" charset="0"/>
              </a:rPr>
              <a:t>   </a:t>
            </a: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A segment whose manager has control over</a:t>
            </a:r>
            <a:r>
              <a:rPr lang="en-US" b="1" dirty="0"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both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costs and revenues,  </a:t>
            </a:r>
          </a:p>
          <a:p>
            <a:pPr algn="ctr">
              <a:spcBef>
                <a:spcPct val="0"/>
              </a:spcBef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 but no control over investment funds.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5165725" y="1143000"/>
            <a:ext cx="3235325" cy="5245100"/>
            <a:chOff x="3254" y="776"/>
            <a:chExt cx="2038" cy="3304"/>
          </a:xfrm>
        </p:grpSpPr>
        <p:graphicFrame>
          <p:nvGraphicFramePr>
            <p:cNvPr id="8197" name="Object 2"/>
            <p:cNvGraphicFramePr>
              <a:graphicFrameLocks/>
            </p:cNvGraphicFramePr>
            <p:nvPr/>
          </p:nvGraphicFramePr>
          <p:xfrm>
            <a:off x="3254" y="776"/>
            <a:ext cx="2038" cy="3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2" name="Clip" r:id="rId4" imgW="2530475" imgH="3238500" progId="MS_ClipArt_Gallery.2">
                    <p:embed/>
                  </p:oleObj>
                </mc:Choice>
                <mc:Fallback>
                  <p:oleObj name="Clip" r:id="rId4" imgW="2530475" imgH="3238500" progId="MS_ClipArt_Gallery.2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4" y="776"/>
                          <a:ext cx="2038" cy="3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3354" y="1344"/>
              <a:ext cx="102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chemeClr val="tx2"/>
                  </a:solidFill>
                </a:rPr>
                <a:t>Revenues</a:t>
              </a: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3690" y="1632"/>
              <a:ext cx="691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Sales</a:t>
              </a:r>
            </a:p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Interest</a:t>
              </a:r>
            </a:p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Other</a:t>
              </a: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357" y="2454"/>
              <a:ext cx="64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chemeClr val="tx2"/>
                  </a:solidFill>
                </a:rPr>
                <a:t>Costs</a:t>
              </a: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685" y="2736"/>
              <a:ext cx="1163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Mfg. costs</a:t>
              </a:r>
            </a:p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Commissions</a:t>
              </a:r>
            </a:p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Salaries</a:t>
              </a:r>
            </a:p>
            <a:p>
              <a:pPr eaLnBrk="1" hangingPunct="1">
                <a:lnSpc>
                  <a:spcPct val="135000"/>
                </a:lnSpc>
              </a:pPr>
              <a:r>
                <a:rPr lang="en-US" altLang="en-US" sz="2000" b="1">
                  <a:solidFill>
                    <a:schemeClr val="tx2"/>
                  </a:solidFill>
                </a:rPr>
                <a:t>Other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smtClean="0"/>
              <a:t>Investment Center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2295525"/>
            <a:ext cx="4114800" cy="27432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lIns="90488" tIns="44450" rIns="90488" bIns="44450"/>
          <a:lstStyle/>
          <a:p>
            <a:pPr algn="ctr">
              <a:buFont typeface="Times" pitchFamily="34" charset="0"/>
              <a:buNone/>
              <a:defRPr/>
            </a:pP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  <a:cs typeface="Arial" pitchFamily="34" charset="0"/>
              </a:rPr>
              <a:t>  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 segment whose manager has control over costs, revenues, and investments in operating assets. </a:t>
            </a:r>
          </a:p>
        </p:txBody>
      </p:sp>
      <p:pic>
        <p:nvPicPr>
          <p:cNvPr id="9220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0"/>
            <a:ext cx="1600200" cy="2500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057400"/>
            <a:ext cx="5334000" cy="270827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Compute return on investment (ROI) and show how changes in sales, expenses, and assets affect ROI.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dirty="0" smtClean="0"/>
              <a:t>Return on Investment (ROI) Formula</a:t>
            </a:r>
          </a:p>
        </p:txBody>
      </p:sp>
      <p:graphicFrame>
        <p:nvGraphicFramePr>
          <p:cNvPr id="11267" name="Object 2"/>
          <p:cNvGraphicFramePr>
            <a:graphicFrameLocks/>
          </p:cNvGraphicFramePr>
          <p:nvPr/>
        </p:nvGraphicFramePr>
        <p:xfrm>
          <a:off x="6858000" y="4267200"/>
          <a:ext cx="2227263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Clip" r:id="rId4" imgW="5845175" imgH="5547995" progId="MS_ClipArt_Gallery.2">
                  <p:embed/>
                </p:oleObj>
              </mc:Choice>
              <mc:Fallback>
                <p:oleObj name="Clip" r:id="rId4" imgW="5845175" imgH="5547995" progId="MS_ClipArt_Gallery.2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267200"/>
                        <a:ext cx="2227263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8" name="Group 1028"/>
          <p:cNvGrpSpPr>
            <a:grpSpLocks/>
          </p:cNvGrpSpPr>
          <p:nvPr/>
        </p:nvGrpSpPr>
        <p:grpSpPr bwMode="auto">
          <a:xfrm>
            <a:off x="838200" y="2971800"/>
            <a:ext cx="7324725" cy="1187450"/>
            <a:chOff x="855" y="720"/>
            <a:chExt cx="4614" cy="748"/>
          </a:xfrm>
        </p:grpSpPr>
        <p:sp>
          <p:nvSpPr>
            <p:cNvPr id="389125" name="Rectangle 1029"/>
            <p:cNvSpPr>
              <a:spLocks noChangeArrowheads="1"/>
            </p:cNvSpPr>
            <p:nvPr/>
          </p:nvSpPr>
          <p:spPr bwMode="auto">
            <a:xfrm>
              <a:off x="855" y="893"/>
              <a:ext cx="960" cy="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sz="3600" b="1" dirty="0">
                  <a:solidFill>
                    <a:schemeClr val="accent4"/>
                  </a:solidFill>
                  <a:latin typeface="Arial Rounded MT Bold" pitchFamily="34" charset="0"/>
                </a:rPr>
                <a:t>ROI =</a:t>
              </a:r>
              <a:r>
                <a:rPr lang="en-US" sz="36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Rounded MT Bold" pitchFamily="34" charset="0"/>
                </a:rPr>
                <a:t> </a:t>
              </a:r>
            </a:p>
          </p:txBody>
        </p:sp>
        <p:sp>
          <p:nvSpPr>
            <p:cNvPr id="4106" name="Rectangle 1030"/>
            <p:cNvSpPr>
              <a:spLocks noChangeArrowheads="1"/>
            </p:cNvSpPr>
            <p:nvPr/>
          </p:nvSpPr>
          <p:spPr bwMode="auto">
            <a:xfrm>
              <a:off x="1689" y="720"/>
              <a:ext cx="3780" cy="74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3600" b="1" dirty="0">
                  <a:solidFill>
                    <a:schemeClr val="accent4"/>
                  </a:solidFill>
                  <a:latin typeface="Arial Rounded MT Bold" panose="020F0704030504030204" pitchFamily="34" charset="0"/>
                </a:rPr>
                <a:t>Net operating income</a:t>
              </a:r>
            </a:p>
            <a:p>
              <a:pPr algn="ctr" eaLnBrk="1" hangingPunct="1">
                <a:defRPr/>
              </a:pPr>
              <a:r>
                <a:rPr lang="en-US" sz="3600" b="1" dirty="0">
                  <a:solidFill>
                    <a:schemeClr val="accent4"/>
                  </a:solidFill>
                  <a:latin typeface="Arial Rounded MT Bold" panose="020F0704030504030204" pitchFamily="34" charset="0"/>
                </a:rPr>
                <a:t>Average operating assets </a:t>
              </a:r>
            </a:p>
          </p:txBody>
        </p:sp>
        <p:sp>
          <p:nvSpPr>
            <p:cNvPr id="4107" name="Line 1031"/>
            <p:cNvSpPr>
              <a:spLocks noChangeShapeType="1"/>
            </p:cNvSpPr>
            <p:nvPr/>
          </p:nvSpPr>
          <p:spPr bwMode="auto">
            <a:xfrm>
              <a:off x="1776" y="1104"/>
              <a:ext cx="3552" cy="0"/>
            </a:xfrm>
            <a:prstGeom prst="line">
              <a:avLst/>
            </a:prstGeom>
            <a:noFill/>
            <a:ln w="38100">
              <a:solidFill>
                <a:schemeClr val="accent4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1269" name="Rectangle 1032"/>
          <p:cNvSpPr>
            <a:spLocks noChangeArrowheads="1"/>
          </p:cNvSpPr>
          <p:nvPr/>
        </p:nvSpPr>
        <p:spPr bwMode="auto">
          <a:xfrm>
            <a:off x="533400" y="4876800"/>
            <a:ext cx="6019800" cy="1219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2"/>
                </a:solidFill>
              </a:rPr>
              <a:t>Cash, accounts receivable, inventory,</a:t>
            </a:r>
          </a:p>
          <a:p>
            <a:pPr algn="ctr"/>
            <a:r>
              <a:rPr lang="en-US" altLang="en-US" sz="2400" b="1">
                <a:solidFill>
                  <a:schemeClr val="tx2"/>
                </a:solidFill>
              </a:rPr>
              <a:t>plant and equipment, and other</a:t>
            </a:r>
          </a:p>
          <a:p>
            <a:pPr algn="ctr"/>
            <a:r>
              <a:rPr lang="en-US" altLang="en-US" sz="2400" b="1">
                <a:solidFill>
                  <a:schemeClr val="tx2"/>
                </a:solidFill>
              </a:rPr>
              <a:t>productive assets.</a:t>
            </a:r>
          </a:p>
        </p:txBody>
      </p:sp>
      <p:sp>
        <p:nvSpPr>
          <p:cNvPr id="11270" name="Line 1033"/>
          <p:cNvSpPr>
            <a:spLocks noChangeShapeType="1"/>
          </p:cNvSpPr>
          <p:nvPr/>
        </p:nvSpPr>
        <p:spPr bwMode="auto">
          <a:xfrm flipH="1">
            <a:off x="3581400" y="4114800"/>
            <a:ext cx="13716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1034"/>
          <p:cNvSpPr>
            <a:spLocks noChangeShapeType="1"/>
          </p:cNvSpPr>
          <p:nvPr/>
        </p:nvSpPr>
        <p:spPr bwMode="auto">
          <a:xfrm>
            <a:off x="3657600" y="2514600"/>
            <a:ext cx="12954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1035"/>
          <p:cNvSpPr>
            <a:spLocks noChangeArrowheads="1"/>
          </p:cNvSpPr>
          <p:nvPr/>
        </p:nvSpPr>
        <p:spPr bwMode="auto">
          <a:xfrm>
            <a:off x="1447800" y="1536700"/>
            <a:ext cx="37338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2"/>
                </a:solidFill>
              </a:rPr>
              <a:t>Income before interest</a:t>
            </a:r>
          </a:p>
          <a:p>
            <a:pPr algn="ctr"/>
            <a:r>
              <a:rPr lang="en-US" altLang="en-US" sz="2400" b="1">
                <a:solidFill>
                  <a:schemeClr val="tx2"/>
                </a:solidFill>
              </a:rPr>
              <a:t>and taxes (EBIT)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5876</TotalTime>
  <Words>1782</Words>
  <Application>Microsoft Office PowerPoint</Application>
  <PresentationFormat>On-screen Show (4:3)</PresentationFormat>
  <Paragraphs>449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73" baseType="lpstr">
      <vt:lpstr>Arial</vt:lpstr>
      <vt:lpstr>MS PGothic</vt:lpstr>
      <vt:lpstr>Georgia</vt:lpstr>
      <vt:lpstr>Wingdings 2</vt:lpstr>
      <vt:lpstr>Calibri</vt:lpstr>
      <vt:lpstr>Times</vt:lpstr>
      <vt:lpstr>Wingdings 3</vt:lpstr>
      <vt:lpstr>Arial Rounded MT Bold</vt:lpstr>
      <vt:lpstr>Symbol</vt:lpstr>
      <vt:lpstr>Lucida Sans</vt:lpstr>
      <vt:lpstr>Wingdings</vt:lpstr>
      <vt:lpstr>Times New Roman</vt:lpstr>
      <vt:lpstr>Urban</vt:lpstr>
      <vt:lpstr>Clip</vt:lpstr>
      <vt:lpstr>Worksheet</vt:lpstr>
      <vt:lpstr>Microsoft Excel 97-2003 Worksheet</vt:lpstr>
      <vt:lpstr>Performance Measurement in Decentralized Organizations</vt:lpstr>
      <vt:lpstr>Decentralization in Organizations</vt:lpstr>
      <vt:lpstr>Decentralization in Organizations</vt:lpstr>
      <vt:lpstr>Responsibility Accounting</vt:lpstr>
      <vt:lpstr>Cost Center</vt:lpstr>
      <vt:lpstr>Profit Center</vt:lpstr>
      <vt:lpstr>Investment Center</vt:lpstr>
      <vt:lpstr>Learning Objective 1</vt:lpstr>
      <vt:lpstr>Return on Investment (ROI) Formula</vt:lpstr>
      <vt:lpstr>Net Book Value versus Gross Cost</vt:lpstr>
      <vt:lpstr>Understanding ROI</vt:lpstr>
      <vt:lpstr>Increasing ROI – An Example</vt:lpstr>
      <vt:lpstr>Increasing ROI – An Example</vt:lpstr>
      <vt:lpstr>Investing in Operating Assets to Increase Sales</vt:lpstr>
      <vt:lpstr>Investing in Operating Assets to Increase Sales</vt:lpstr>
      <vt:lpstr>Criticisms of ROI</vt:lpstr>
      <vt:lpstr>Learning Objective 2</vt:lpstr>
      <vt:lpstr>Residual Income - Another Measure of Performance</vt:lpstr>
      <vt:lpstr>Calculating Residual Income</vt:lpstr>
      <vt:lpstr>Residual Income – An Example</vt:lpstr>
      <vt:lpstr>Residual Income – An Example</vt:lpstr>
      <vt:lpstr>Motivation and Residual Income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Divisional Comparisons and Residual Income</vt:lpstr>
      <vt:lpstr>Zephyr, Inc. - Continued</vt:lpstr>
      <vt:lpstr>Zephyr, Inc. - Continued</vt:lpstr>
      <vt:lpstr>Learning Objective 3</vt:lpstr>
      <vt:lpstr>Delivery Performance Measures</vt:lpstr>
      <vt:lpstr>Delivery Performance Measures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Learning Objective 4</vt:lpstr>
      <vt:lpstr>The Balanced Scorecard</vt:lpstr>
      <vt:lpstr>The Balanced Scorecard:  From Strategy to Performance Measures</vt:lpstr>
      <vt:lpstr>The Balanced Scorecard:  Non-financial Measures</vt:lpstr>
      <vt:lpstr>The Balanced Scorecard for Individuals</vt:lpstr>
      <vt:lpstr>The Balanced Scorecard</vt:lpstr>
      <vt:lpstr>The Balanced Scorecard and Compensation</vt:lpstr>
      <vt:lpstr>The Balanced Scorecard ─ Jaguar Example </vt:lpstr>
      <vt:lpstr>The Balanced Scorecard ─ Jaguar Example </vt:lpstr>
      <vt:lpstr>The Balanced Scorecard ─ Jaguar Example </vt:lpstr>
      <vt:lpstr>The Balanced Scorecard ─ Jaguar Example </vt:lpstr>
      <vt:lpstr>The Balanced Scorecard ─ Jaguar Example </vt:lpstr>
      <vt:lpstr>End of Chapter 11</vt:lpstr>
    </vt:vector>
  </TitlesOfParts>
  <Company>Jon A. Booker, Ph.D., CPA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Title</dc:title>
  <dc:creator>Jon A. Booker</dc:creator>
  <cp:lastModifiedBy>HowardGodfrey</cp:lastModifiedBy>
  <cp:revision>278</cp:revision>
  <dcterms:created xsi:type="dcterms:W3CDTF">2008-08-28T13:55:57Z</dcterms:created>
  <dcterms:modified xsi:type="dcterms:W3CDTF">2016-02-15T15:45:10Z</dcterms:modified>
</cp:coreProperties>
</file>